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9" r:id="rId4"/>
    <p:sldId id="258" r:id="rId5"/>
    <p:sldId id="280" r:id="rId6"/>
    <p:sldId id="286" r:id="rId7"/>
    <p:sldId id="273" r:id="rId8"/>
    <p:sldId id="275" r:id="rId9"/>
    <p:sldId id="274" r:id="rId10"/>
    <p:sldId id="268" r:id="rId11"/>
    <p:sldId id="270" r:id="rId12"/>
    <p:sldId id="271" r:id="rId13"/>
    <p:sldId id="272" r:id="rId14"/>
    <p:sldId id="287" r:id="rId15"/>
    <p:sldId id="263" r:id="rId16"/>
    <p:sldId id="281" r:id="rId17"/>
    <p:sldId id="276" r:id="rId18"/>
    <p:sldId id="277" r:id="rId19"/>
    <p:sldId id="279" r:id="rId20"/>
    <p:sldId id="288" r:id="rId21"/>
    <p:sldId id="265" r:id="rId22"/>
    <p:sldId id="285" r:id="rId23"/>
    <p:sldId id="284" r:id="rId24"/>
    <p:sldId id="283" r:id="rId25"/>
    <p:sldId id="282" r:id="rId26"/>
    <p:sldId id="267"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0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2" d="100"/>
          <a:sy n="92" d="100"/>
        </p:scale>
        <p:origin x="-1576" y="-112"/>
      </p:cViewPr>
      <p:guideLst>
        <p:guide orient="horz" pos="10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35662A20-2A91-404B-AD3F-7CB2E2ABD3A3}" type="slidenum">
              <a:rPr lang="en-US"/>
              <a:pPr>
                <a:defRPr/>
              </a:pPr>
              <a:t>‹#›</a:t>
            </a:fld>
            <a:endParaRPr lang="en-US"/>
          </a:p>
        </p:txBody>
      </p:sp>
    </p:spTree>
    <p:extLst>
      <p:ext uri="{BB962C8B-B14F-4D97-AF65-F5344CB8AC3E}">
        <p14:creationId xmlns:p14="http://schemas.microsoft.com/office/powerpoint/2010/main" val="26779284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033E39-8F9A-A243-B3F6-6ADB72D700B4}" type="slidenum">
              <a:rPr lang="en-US" sz="1200"/>
              <a:pPr eaLnBrk="1" hangingPunct="1"/>
              <a:t>1</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4177639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9C54B0-4BEB-4348-AC4C-BDF921157C04}" type="slidenum">
              <a:rPr lang="en-US" sz="1200"/>
              <a:pPr eaLnBrk="1" hangingPunct="1"/>
              <a:t>26</a:t>
            </a:fld>
            <a:endParaRPr lang="en-US" sz="12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69971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23F8C1-D9A2-5743-8FE3-7D76366F2693}" type="slidenum">
              <a:rPr lang="en-US" sz="1200"/>
              <a:pPr eaLnBrk="1" hangingPunct="1"/>
              <a:t>2</a:t>
            </a:fld>
            <a:endParaRPr 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994498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3BBDC2-FE33-C04A-B8E2-37E750E79497}" type="slidenum">
              <a:rPr lang="en-US" sz="1200"/>
              <a:pPr eaLnBrk="1" hangingPunct="1"/>
              <a:t>4</a:t>
            </a:fld>
            <a:endParaRPr lang="en-U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318977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AE83A48-2998-7D4D-92E1-18AF28337BFD}" type="slidenum">
              <a:rPr lang="en-US" sz="1200"/>
              <a:pPr eaLnBrk="1" hangingPunct="1"/>
              <a:t>10</a:t>
            </a:fld>
            <a:endParaRPr lang="en-US" sz="1200"/>
          </a:p>
        </p:txBody>
      </p:sp>
      <p:sp>
        <p:nvSpPr>
          <p:cNvPr id="32770" name="Rectangle 2"/>
          <p:cNvSpPr>
            <a:spLocks noGrp="1" noRot="1" noChangeAspect="1" noChangeArrowheads="1" noTextEdit="1"/>
          </p:cNvSpPr>
          <p:nvPr>
            <p:ph type="sldImg"/>
          </p:nvPr>
        </p:nvSpPr>
        <p:spPr>
          <a:xfrm>
            <a:off x="1144588" y="685800"/>
            <a:ext cx="4572000" cy="3429000"/>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785596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0A66C8B-D40E-164B-98D6-19B86493AF3A}" type="slidenum">
              <a:rPr lang="en-US" sz="1200"/>
              <a:pPr eaLnBrk="1" hangingPunct="1"/>
              <a:t>13</a:t>
            </a:fld>
            <a:endParaRPr lang="en-US" sz="12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2196201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BB47EE4-C0E2-4944-AFD3-8C6BB8324AF5}" type="slidenum">
              <a:rPr lang="en-US" sz="1200"/>
              <a:pPr eaLnBrk="1" hangingPunct="1"/>
              <a:t>15</a:t>
            </a:fld>
            <a:endParaRPr lang="en-US" sz="12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234890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BB47EE4-C0E2-4944-AFD3-8C6BB8324AF5}" type="slidenum">
              <a:rPr lang="en-US" sz="1200"/>
              <a:pPr eaLnBrk="1" hangingPunct="1"/>
              <a:t>16</a:t>
            </a:fld>
            <a:endParaRPr lang="en-US" sz="12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074398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034EBE-D438-AA4D-A119-516F18551C36}" type="slidenum">
              <a:rPr lang="en-US" sz="1200"/>
              <a:pPr eaLnBrk="1" hangingPunct="1"/>
              <a:t>21</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4014334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034EBE-D438-AA4D-A119-516F18551C36}" type="slidenum">
              <a:rPr lang="en-US" sz="1200"/>
              <a:pPr eaLnBrk="1" hangingPunct="1"/>
              <a:t>25</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03262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p:cNvSpPr>
            <a:spLocks noGrp="1"/>
          </p:cNvSpPr>
          <p:nvPr>
            <p:ph type="ftr" sz="quarter" idx="10"/>
          </p:nvPr>
        </p:nvSpPr>
        <p:spPr>
          <a:xfrm>
            <a:off x="3124200" y="6245225"/>
            <a:ext cx="2895600" cy="476250"/>
          </a:xfrm>
          <a:prstGeom prst="rect">
            <a:avLst/>
          </a:prstGeom>
        </p:spPr>
        <p:txBody>
          <a:bodyPr/>
          <a:lstStyle>
            <a:lvl1pPr>
              <a:defRPr>
                <a:ea typeface="+mn-ea"/>
                <a:cs typeface="+mn-cs"/>
              </a:defRPr>
            </a:lvl1pPr>
          </a:lstStyle>
          <a:p>
            <a:pPr>
              <a:defRPr/>
            </a:pPr>
            <a:endParaRPr lang="en-US" dirty="0"/>
          </a:p>
        </p:txBody>
      </p:sp>
      <p:sp>
        <p:nvSpPr>
          <p:cNvPr id="5" name="Date Placeholder 3"/>
          <p:cNvSpPr>
            <a:spLocks noGrp="1"/>
          </p:cNvSpPr>
          <p:nvPr>
            <p:ph type="dt" sz="half" idx="11"/>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040AD70-A53F-0E41-B1C9-C04429C1FF24}" type="slidenum">
              <a:rPr lang="en-US"/>
              <a:pPr>
                <a:defRPr/>
              </a:pPr>
              <a:t>‹#›</a:t>
            </a:fld>
            <a:endParaRPr lang="en-US"/>
          </a:p>
        </p:txBody>
      </p:sp>
    </p:spTree>
    <p:extLst>
      <p:ext uri="{BB962C8B-B14F-4D97-AF65-F5344CB8AC3E}">
        <p14:creationId xmlns:p14="http://schemas.microsoft.com/office/powerpoint/2010/main" val="137646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93FBA4B2-D91C-8C47-A1A3-41FAC6CCB9FE}" type="slidenum">
              <a:rPr lang="en-US"/>
              <a:pPr>
                <a:defRPr/>
              </a:pPr>
              <a:t>‹#›</a:t>
            </a:fld>
            <a:endParaRPr lang="en-US"/>
          </a:p>
        </p:txBody>
      </p:sp>
    </p:spTree>
    <p:extLst>
      <p:ext uri="{BB962C8B-B14F-4D97-AF65-F5344CB8AC3E}">
        <p14:creationId xmlns:p14="http://schemas.microsoft.com/office/powerpoint/2010/main" val="143732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Pentagon 3"/>
          <p:cNvSpPr/>
          <p:nvPr userDrawn="1"/>
        </p:nvSpPr>
        <p:spPr>
          <a:xfrm>
            <a:off x="0" y="914400"/>
            <a:ext cx="8153400" cy="76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6" name="Footer Placeholder 4"/>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F505E0CB-0442-6E45-8096-06F18BBE0F94}" type="slidenum">
              <a:rPr lang="en-US"/>
              <a:pPr>
                <a:defRPr/>
              </a:pPr>
              <a:t>‹#›</a:t>
            </a:fld>
            <a:endParaRPr lang="en-US"/>
          </a:p>
        </p:txBody>
      </p:sp>
    </p:spTree>
    <p:extLst>
      <p:ext uri="{BB962C8B-B14F-4D97-AF65-F5344CB8AC3E}">
        <p14:creationId xmlns:p14="http://schemas.microsoft.com/office/powerpoint/2010/main" val="3948423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32212557-0EAB-9840-A25A-1C1CF7036926}" type="slidenum">
              <a:rPr lang="en-US"/>
              <a:pPr>
                <a:defRPr/>
              </a:pPr>
              <a:t>‹#›</a:t>
            </a:fld>
            <a:endParaRPr lang="en-US"/>
          </a:p>
        </p:txBody>
      </p:sp>
    </p:spTree>
    <p:extLst>
      <p:ext uri="{BB962C8B-B14F-4D97-AF65-F5344CB8AC3E}">
        <p14:creationId xmlns:p14="http://schemas.microsoft.com/office/powerpoint/2010/main" val="105824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entagon 2"/>
          <p:cNvSpPr/>
          <p:nvPr userDrawn="1"/>
        </p:nvSpPr>
        <p:spPr>
          <a:xfrm>
            <a:off x="0" y="914400"/>
            <a:ext cx="8153400" cy="76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4" name="Date Placeholder 2"/>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5" name="Footer Placeholder 3"/>
          <p:cNvSpPr>
            <a:spLocks noGrp="1"/>
          </p:cNvSpPr>
          <p:nvPr>
            <p:ph type="ftr" sz="quarter" idx="11"/>
          </p:nvPr>
        </p:nvSpPr>
        <p:spPr>
          <a:xfrm>
            <a:off x="3124200" y="6305550"/>
            <a:ext cx="2895600" cy="476250"/>
          </a:xfrm>
          <a:prstGeom prst="rect">
            <a:avLst/>
          </a:prstGeom>
        </p:spPr>
        <p:txBody>
          <a:bodyPr/>
          <a:lstStyle>
            <a:lvl1pPr>
              <a:defRPr>
                <a:ea typeface="+mn-ea"/>
                <a:cs typeface="+mn-cs"/>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smtClean="0"/>
            </a:lvl1pPr>
          </a:lstStyle>
          <a:p>
            <a:pPr>
              <a:defRPr/>
            </a:pPr>
            <a:fld id="{42FFD83C-7D03-D340-B2C8-DCA3F15FC543}" type="slidenum">
              <a:rPr lang="en-US"/>
              <a:pPr>
                <a:defRPr/>
              </a:pPr>
              <a:t>‹#›</a:t>
            </a:fld>
            <a:endParaRPr lang="en-US"/>
          </a:p>
        </p:txBody>
      </p:sp>
    </p:spTree>
    <p:extLst>
      <p:ext uri="{BB962C8B-B14F-4D97-AF65-F5344CB8AC3E}">
        <p14:creationId xmlns:p14="http://schemas.microsoft.com/office/powerpoint/2010/main" val="161682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entagon 3"/>
          <p:cNvSpPr/>
          <p:nvPr userDrawn="1"/>
        </p:nvSpPr>
        <p:spPr>
          <a:xfrm>
            <a:off x="0" y="914400"/>
            <a:ext cx="8153400" cy="76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3" name="Content Placeholder 2"/>
          <p:cNvSpPr>
            <a:spLocks noGrp="1"/>
          </p:cNvSpPr>
          <p:nvPr>
            <p:ph idx="1"/>
          </p:nvPr>
        </p:nvSpPr>
        <p:spPr>
          <a:xfrm>
            <a:off x="0" y="1341437"/>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6" name="Footer Placeholder 4"/>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C0656143-6FFE-1B40-BB9E-AEE7E05588DE}" type="slidenum">
              <a:rPr lang="en-US"/>
              <a:pPr>
                <a:defRPr/>
              </a:pPr>
              <a:t>‹#›</a:t>
            </a:fld>
            <a:endParaRPr lang="en-US"/>
          </a:p>
        </p:txBody>
      </p:sp>
    </p:spTree>
    <p:extLst>
      <p:ext uri="{BB962C8B-B14F-4D97-AF65-F5344CB8AC3E}">
        <p14:creationId xmlns:p14="http://schemas.microsoft.com/office/powerpoint/2010/main" val="427431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08A29DF4-8C59-1D47-B54A-AEF2DCF43055}" type="slidenum">
              <a:rPr lang="en-US"/>
              <a:pPr>
                <a:defRPr/>
              </a:pPr>
              <a:t>‹#›</a:t>
            </a:fld>
            <a:endParaRPr lang="en-US"/>
          </a:p>
        </p:txBody>
      </p:sp>
    </p:spTree>
    <p:extLst>
      <p:ext uri="{BB962C8B-B14F-4D97-AF65-F5344CB8AC3E}">
        <p14:creationId xmlns:p14="http://schemas.microsoft.com/office/powerpoint/2010/main" val="167818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entagon 4"/>
          <p:cNvSpPr/>
          <p:nvPr userDrawn="1"/>
        </p:nvSpPr>
        <p:spPr>
          <a:xfrm>
            <a:off x="0" y="914400"/>
            <a:ext cx="8153400" cy="76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3" name="Content Placeholder 2"/>
          <p:cNvSpPr>
            <a:spLocks noGrp="1"/>
          </p:cNvSpPr>
          <p:nvPr>
            <p:ph sz="half" idx="1"/>
          </p:nvPr>
        </p:nvSpPr>
        <p:spPr>
          <a:xfrm>
            <a:off x="0" y="1371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43400" y="1371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7" name="Footer Placeholder 5"/>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smtClean="0"/>
            </a:lvl1pPr>
          </a:lstStyle>
          <a:p>
            <a:pPr>
              <a:defRPr/>
            </a:pPr>
            <a:fld id="{C27A3018-AFF5-5E49-A395-AB4634DFB542}" type="slidenum">
              <a:rPr lang="en-US"/>
              <a:pPr>
                <a:defRPr/>
              </a:pPr>
              <a:t>‹#›</a:t>
            </a:fld>
            <a:endParaRPr lang="en-US"/>
          </a:p>
        </p:txBody>
      </p:sp>
    </p:spTree>
    <p:extLst>
      <p:ext uri="{BB962C8B-B14F-4D97-AF65-F5344CB8AC3E}">
        <p14:creationId xmlns:p14="http://schemas.microsoft.com/office/powerpoint/2010/main" val="283109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entagon 6"/>
          <p:cNvSpPr/>
          <p:nvPr userDrawn="1"/>
        </p:nvSpPr>
        <p:spPr>
          <a:xfrm>
            <a:off x="0" y="914400"/>
            <a:ext cx="8153400" cy="76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9" name="Footer Placeholder 7"/>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10" name="Slide Number Placeholder 8"/>
          <p:cNvSpPr>
            <a:spLocks noGrp="1"/>
          </p:cNvSpPr>
          <p:nvPr>
            <p:ph type="sldNum" sz="quarter" idx="12"/>
          </p:nvPr>
        </p:nvSpPr>
        <p:spPr/>
        <p:txBody>
          <a:bodyPr/>
          <a:lstStyle>
            <a:lvl1pPr>
              <a:defRPr smtClean="0"/>
            </a:lvl1pPr>
          </a:lstStyle>
          <a:p>
            <a:pPr>
              <a:defRPr/>
            </a:pPr>
            <a:fld id="{918208BC-21AD-9D47-BF9E-0BF4A261E20F}" type="slidenum">
              <a:rPr lang="en-US"/>
              <a:pPr>
                <a:defRPr/>
              </a:pPr>
              <a:t>‹#›</a:t>
            </a:fld>
            <a:endParaRPr lang="en-US"/>
          </a:p>
        </p:txBody>
      </p:sp>
    </p:spTree>
    <p:extLst>
      <p:ext uri="{BB962C8B-B14F-4D97-AF65-F5344CB8AC3E}">
        <p14:creationId xmlns:p14="http://schemas.microsoft.com/office/powerpoint/2010/main" val="161948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entagon 2"/>
          <p:cNvSpPr/>
          <p:nvPr userDrawn="1"/>
        </p:nvSpPr>
        <p:spPr>
          <a:xfrm>
            <a:off x="0" y="914400"/>
            <a:ext cx="8153400" cy="76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4" name="Date Placeholder 2"/>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5" name="Footer Placeholder 3"/>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6" name="Slide Number Placeholder 4"/>
          <p:cNvSpPr>
            <a:spLocks noGrp="1"/>
          </p:cNvSpPr>
          <p:nvPr>
            <p:ph type="sldNum" sz="quarter" idx="12"/>
          </p:nvPr>
        </p:nvSpPr>
        <p:spPr/>
        <p:txBody>
          <a:bodyPr/>
          <a:lstStyle>
            <a:lvl1pPr>
              <a:defRPr smtClean="0"/>
            </a:lvl1pPr>
          </a:lstStyle>
          <a:p>
            <a:pPr>
              <a:defRPr/>
            </a:pPr>
            <a:fld id="{C3E28AF2-9E43-0B40-BC70-70E7564D4435}" type="slidenum">
              <a:rPr lang="en-US"/>
              <a:pPr>
                <a:defRPr/>
              </a:pPr>
              <a:t>‹#›</a:t>
            </a:fld>
            <a:endParaRPr lang="en-US"/>
          </a:p>
        </p:txBody>
      </p:sp>
    </p:spTree>
    <p:extLst>
      <p:ext uri="{BB962C8B-B14F-4D97-AF65-F5344CB8AC3E}">
        <p14:creationId xmlns:p14="http://schemas.microsoft.com/office/powerpoint/2010/main" val="109074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D758FAC6-9ED9-B745-AC84-0EA05B6CF731}" type="slidenum">
              <a:rPr lang="en-US"/>
              <a:pPr>
                <a:defRPr/>
              </a:pPr>
              <a:t>‹#›</a:t>
            </a:fld>
            <a:endParaRPr lang="en-US"/>
          </a:p>
        </p:txBody>
      </p:sp>
    </p:spTree>
    <p:extLst>
      <p:ext uri="{BB962C8B-B14F-4D97-AF65-F5344CB8AC3E}">
        <p14:creationId xmlns:p14="http://schemas.microsoft.com/office/powerpoint/2010/main" val="193686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ea typeface="+mn-ea"/>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FC478B44-D859-AD4F-A9F1-CFE298F30333}" type="slidenum">
              <a:rPr lang="en-US"/>
              <a:pPr>
                <a:defRPr/>
              </a:pPr>
              <a:t>‹#›</a:t>
            </a:fld>
            <a:endParaRPr lang="en-US"/>
          </a:p>
        </p:txBody>
      </p:sp>
    </p:spTree>
    <p:extLst>
      <p:ext uri="{BB962C8B-B14F-4D97-AF65-F5344CB8AC3E}">
        <p14:creationId xmlns:p14="http://schemas.microsoft.com/office/powerpoint/2010/main" val="28615943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3055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entury" charset="0"/>
                <a:cs typeface="+mn-cs"/>
              </a:defRPr>
            </a:lvl1pPr>
          </a:lstStyle>
          <a:p>
            <a:pPr>
              <a:defRPr/>
            </a:pPr>
            <a:fld id="{7DE4C847-1543-514D-9407-6ADB94991267}" type="slidenum">
              <a:rPr lang="en-US"/>
              <a:pPr>
                <a:defRPr/>
              </a:pPr>
              <a:t>‹#›</a:t>
            </a:fld>
            <a:endParaRPr lang="en-US"/>
          </a:p>
        </p:txBody>
      </p:sp>
      <p:grpSp>
        <p:nvGrpSpPr>
          <p:cNvPr id="1029" name="Group 19"/>
          <p:cNvGrpSpPr>
            <a:grpSpLocks/>
          </p:cNvGrpSpPr>
          <p:nvPr userDrawn="1"/>
        </p:nvGrpSpPr>
        <p:grpSpPr bwMode="auto">
          <a:xfrm>
            <a:off x="990600" y="6172200"/>
            <a:ext cx="7702550" cy="685800"/>
            <a:chOff x="1068422" y="6096000"/>
            <a:chExt cx="7702720" cy="685800"/>
          </a:xfrm>
        </p:grpSpPr>
        <p:grpSp>
          <p:nvGrpSpPr>
            <p:cNvPr id="1032" name="Group 13"/>
            <p:cNvGrpSpPr>
              <a:grpSpLocks/>
            </p:cNvGrpSpPr>
            <p:nvPr userDrawn="1"/>
          </p:nvGrpSpPr>
          <p:grpSpPr bwMode="auto">
            <a:xfrm>
              <a:off x="1068422" y="6248400"/>
              <a:ext cx="7008968" cy="533400"/>
              <a:chOff x="1068422" y="6370638"/>
              <a:chExt cx="7008968" cy="533400"/>
            </a:xfrm>
          </p:grpSpPr>
          <p:sp>
            <p:nvSpPr>
              <p:cNvPr id="1035" name="Text Box 8"/>
              <p:cNvSpPr txBox="1">
                <a:spLocks noChangeArrowheads="1"/>
              </p:cNvSpPr>
              <p:nvPr/>
            </p:nvSpPr>
            <p:spPr bwMode="auto">
              <a:xfrm>
                <a:off x="3735481" y="6370638"/>
                <a:ext cx="2743261"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defRPr/>
                </a:pPr>
                <a:r>
                  <a:rPr lang="en-US" sz="1200" b="0" dirty="0" smtClean="0">
                    <a:latin typeface="Century" charset="0"/>
                    <a:cs typeface="+mn-cs"/>
                  </a:rPr>
                  <a:t>2018</a:t>
                </a:r>
                <a:endParaRPr lang="en-US" sz="1200" b="0" dirty="0">
                  <a:latin typeface="Century" charset="0"/>
                  <a:cs typeface="+mn-cs"/>
                </a:endParaRPr>
              </a:p>
            </p:txBody>
          </p:sp>
          <p:sp>
            <p:nvSpPr>
              <p:cNvPr id="13" name="Line 9"/>
              <p:cNvSpPr>
                <a:spLocks noChangeShapeType="1"/>
              </p:cNvSpPr>
              <p:nvPr/>
            </p:nvSpPr>
            <p:spPr bwMode="auto">
              <a:xfrm>
                <a:off x="1068422" y="6629401"/>
                <a:ext cx="7008968" cy="0"/>
              </a:xfrm>
              <a:prstGeom prst="line">
                <a:avLst/>
              </a:prstGeom>
              <a:noFill/>
              <a:ln w="38100">
                <a:solidFill>
                  <a:schemeClr val="tx1"/>
                </a:solidFill>
                <a:round/>
                <a:headEnd/>
                <a:tailEn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1037" name="Text Box 12"/>
              <p:cNvSpPr txBox="1">
                <a:spLocks noChangeArrowheads="1"/>
              </p:cNvSpPr>
              <p:nvPr/>
            </p:nvSpPr>
            <p:spPr bwMode="auto">
              <a:xfrm>
                <a:off x="3276684" y="6629401"/>
                <a:ext cx="2743261"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defRPr/>
                </a:pPr>
                <a:r>
                  <a:rPr lang="en-US" sz="1200" dirty="0" err="1">
                    <a:latin typeface="Century" charset="0"/>
                    <a:cs typeface="+mn-cs"/>
                  </a:rPr>
                  <a:t>CoDR</a:t>
                </a:r>
                <a:endParaRPr lang="en-US" sz="1200" dirty="0">
                  <a:latin typeface="Century" charset="0"/>
                  <a:cs typeface="+mn-cs"/>
                </a:endParaRPr>
              </a:p>
            </p:txBody>
          </p:sp>
        </p:grpSp>
        <p:pic>
          <p:nvPicPr>
            <p:cNvPr id="1033" name="Picture 2" descr="http://upload.wikimedia.org/wikipedia/commons/thumb/f/f9/Nasa_Wallops_Flight_Facility_Insignia.svg/583px-Nasa_Wallops_Flight_Facility_Insignia.svg.png"/>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8153402" y="6096000"/>
              <a:ext cx="617740" cy="63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Picture 14" descr="C:\Users\Shawn\Desktop\RockSatBusinessLogoGrayBlack.png"/>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t="38712" b="7507"/>
          <a:stretch>
            <a:fillRect/>
          </a:stretch>
        </p:blipFill>
        <p:spPr bwMode="auto">
          <a:xfrm>
            <a:off x="3657600" y="6000750"/>
            <a:ext cx="12430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http://spacegrant.colorado.edu/images/SG_General/BottomBanner/bottombannerv2.JPG"/>
          <p:cNvPicPr>
            <a:picLocks noChangeAspect="1" noChangeArrowheads="1"/>
          </p:cNvPicPr>
          <p:nvPr userDrawn="1"/>
        </p:nvPicPr>
        <p:blipFill rotWithShape="1">
          <a:blip r:embed="rId16" cstate="email">
            <a:extLst>
              <a:ext uri="{28A0092B-C50C-407E-A947-70E740481C1C}">
                <a14:useLocalDpi xmlns:a14="http://schemas.microsoft.com/office/drawing/2010/main" val="0"/>
              </a:ext>
            </a:extLst>
          </a:blip>
          <a:srcRect l="36445" t="4000" r="36889" b="5335"/>
          <a:stretch/>
        </p:blipFill>
        <p:spPr bwMode="auto">
          <a:xfrm>
            <a:off x="393035" y="6250701"/>
            <a:ext cx="981519" cy="55619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hdr="0" ftr="0" dt="0"/>
  <p:txStyles>
    <p:titleStyle>
      <a:lvl1pPr algn="ctr" rtl="0" eaLnBrk="0" fontAlgn="base" hangingPunct="0">
        <a:spcBef>
          <a:spcPct val="0"/>
        </a:spcBef>
        <a:spcAft>
          <a:spcPct val="0"/>
        </a:spcAft>
        <a:defRPr sz="4400">
          <a:solidFill>
            <a:schemeClr val="tx2"/>
          </a:solidFill>
          <a:latin typeface="Century" pitchFamily="18" charset="0"/>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Century"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Century"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Century"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Century"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entury" pitchFamily="18" charset="0"/>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Century" pitchFamily="18" charset="0"/>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Century" pitchFamily="18"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Century"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Century"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1143000"/>
            <a:ext cx="7772400" cy="1470025"/>
          </a:xfrm>
        </p:spPr>
        <p:txBody>
          <a:bodyPr/>
          <a:lstStyle/>
          <a:p>
            <a:pPr eaLnBrk="1" hangingPunct="1"/>
            <a:r>
              <a:rPr lang="en-US">
                <a:latin typeface="Century" charset="0"/>
              </a:rPr>
              <a:t>Team Name</a:t>
            </a:r>
            <a:br>
              <a:rPr lang="en-US">
                <a:latin typeface="Century" charset="0"/>
              </a:rPr>
            </a:br>
            <a:r>
              <a:rPr lang="en-US" sz="2800">
                <a:latin typeface="Century" charset="0"/>
              </a:rPr>
              <a:t>Conceptual Design Review</a:t>
            </a:r>
          </a:p>
        </p:txBody>
      </p:sp>
      <p:sp>
        <p:nvSpPr>
          <p:cNvPr id="15362" name="Rectangle 3"/>
          <p:cNvSpPr>
            <a:spLocks noGrp="1" noChangeArrowheads="1"/>
          </p:cNvSpPr>
          <p:nvPr>
            <p:ph type="subTitle" idx="1"/>
          </p:nvPr>
        </p:nvSpPr>
        <p:spPr/>
        <p:txBody>
          <a:bodyPr/>
          <a:lstStyle/>
          <a:p>
            <a:pPr eaLnBrk="1" hangingPunct="1"/>
            <a:r>
              <a:rPr lang="en-US" dirty="0">
                <a:latin typeface="Century" charset="0"/>
              </a:rPr>
              <a:t>University/Institution</a:t>
            </a:r>
          </a:p>
          <a:p>
            <a:pPr eaLnBrk="1" hangingPunct="1"/>
            <a:r>
              <a:rPr lang="en-US" dirty="0">
                <a:latin typeface="Century" charset="0"/>
              </a:rPr>
              <a:t>Team Members</a:t>
            </a:r>
          </a:p>
          <a:p>
            <a:pPr eaLnBrk="1" hangingPunct="1"/>
            <a:r>
              <a:rPr lang="en-US" dirty="0">
                <a:latin typeface="Century" charset="0"/>
              </a:rPr>
              <a:t>Date</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6D7B16-2226-D741-ABB0-7096952C1C50}" type="slidenum">
              <a:rPr lang="en-US" sz="1400">
                <a:latin typeface="Century" charset="0"/>
              </a:rPr>
              <a:pPr eaLnBrk="1" hangingPunct="1"/>
              <a:t>1</a:t>
            </a:fld>
            <a:endParaRPr lang="en-US" sz="1400">
              <a:latin typeface="Century"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5"/>
          <p:cNvSpPr>
            <a:spLocks noGrp="1"/>
          </p:cNvSpPr>
          <p:nvPr>
            <p:ph type="title"/>
          </p:nvPr>
        </p:nvSpPr>
        <p:spPr/>
        <p:txBody>
          <a:bodyPr/>
          <a:lstStyle/>
          <a:p>
            <a:pPr eaLnBrk="1" hangingPunct="1"/>
            <a:r>
              <a:rPr lang="en-US">
                <a:latin typeface="Century" charset="0"/>
              </a:rPr>
              <a:t>Mission Overview: Expected Results</a:t>
            </a:r>
          </a:p>
        </p:txBody>
      </p:sp>
      <p:sp>
        <p:nvSpPr>
          <p:cNvPr id="31747" name="Content Placeholder 6"/>
          <p:cNvSpPr>
            <a:spLocks noGrp="1"/>
          </p:cNvSpPr>
          <p:nvPr>
            <p:ph idx="1"/>
          </p:nvPr>
        </p:nvSpPr>
        <p:spPr/>
        <p:txBody>
          <a:bodyPr/>
          <a:lstStyle/>
          <a:p>
            <a:pPr eaLnBrk="1" hangingPunct="1"/>
            <a:r>
              <a:rPr lang="en-US" dirty="0">
                <a:latin typeface="Century" charset="0"/>
              </a:rPr>
              <a:t>Go over what you expect to discover and what you data might look like</a:t>
            </a:r>
          </a:p>
          <a:p>
            <a:pPr lvl="1" eaLnBrk="1" hangingPunct="1"/>
            <a:r>
              <a:rPr lang="en-US" dirty="0">
                <a:latin typeface="Century" charset="0"/>
              </a:rPr>
              <a:t>Ex. What wavelengths do you expect to see?  How many particles do you expect to measure? How well do you expect the spin stabilizer to work (settling time?)?  How many counts of radiation? </a:t>
            </a:r>
            <a:r>
              <a:rPr lang="en-US" dirty="0" err="1">
                <a:latin typeface="Century" charset="0"/>
              </a:rPr>
              <a:t>Etc</a:t>
            </a:r>
            <a:endParaRPr lang="en-US" dirty="0">
              <a:latin typeface="Century" charset="0"/>
            </a:endParaRPr>
          </a:p>
          <a:p>
            <a:pPr lvl="1" eaLnBrk="1" hangingPunct="1"/>
            <a:endParaRPr lang="en-US" dirty="0">
              <a:latin typeface="Century" charset="0"/>
            </a:endParaRPr>
          </a:p>
          <a:p>
            <a:pPr eaLnBrk="1" hangingPunct="1"/>
            <a:r>
              <a:rPr lang="en-US" dirty="0">
                <a:latin typeface="Century" charset="0"/>
              </a:rPr>
              <a:t>This is vital in showing you understand the science concepts</a:t>
            </a:r>
          </a:p>
          <a:p>
            <a:pPr lvl="1" eaLnBrk="1" hangingPunct="1"/>
            <a:endParaRPr lang="en-US" dirty="0">
              <a:latin typeface="Century" charset="0"/>
            </a:endParaRPr>
          </a:p>
        </p:txBody>
      </p:sp>
      <p:sp>
        <p:nvSpPr>
          <p:cNvPr id="317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51D8EFE-8ABA-5A45-9A4D-2E5F2F5C6566}" type="slidenum">
              <a:rPr lang="en-US" sz="1400">
                <a:latin typeface="Century" charset="0"/>
              </a:rPr>
              <a:pPr eaLnBrk="1" hangingPunct="1"/>
              <a:t>10</a:t>
            </a:fld>
            <a:endParaRPr lang="en-US" sz="1400">
              <a:latin typeface="Century"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atin typeface="Century" charset="0"/>
              </a:rPr>
              <a:t>Mission Overview: Concept of Operations</a:t>
            </a:r>
          </a:p>
        </p:txBody>
      </p:sp>
      <p:sp>
        <p:nvSpPr>
          <p:cNvPr id="27650" name="Content Placeholder 2"/>
          <p:cNvSpPr>
            <a:spLocks noGrp="1"/>
          </p:cNvSpPr>
          <p:nvPr>
            <p:ph idx="1"/>
          </p:nvPr>
        </p:nvSpPr>
        <p:spPr/>
        <p:txBody>
          <a:bodyPr/>
          <a:lstStyle/>
          <a:p>
            <a:pPr eaLnBrk="1" hangingPunct="1"/>
            <a:r>
              <a:rPr lang="en-US" dirty="0">
                <a:latin typeface="Century" charset="0"/>
              </a:rPr>
              <a:t>Based on science objectives, present a diagram of what the payload will be doing during flight, highlights areas of interest</a:t>
            </a:r>
          </a:p>
          <a:p>
            <a:pPr eaLnBrk="1" hangingPunct="1"/>
            <a:r>
              <a:rPr lang="en-US" dirty="0">
                <a:latin typeface="Century" charset="0"/>
              </a:rPr>
              <a:t>Looking for a general layout of when things will happen (don’t need exact times)</a:t>
            </a:r>
          </a:p>
          <a:p>
            <a:pPr eaLnBrk="1" hangingPunct="1"/>
            <a:r>
              <a:rPr lang="en-US" dirty="0">
                <a:latin typeface="Century" charset="0"/>
              </a:rPr>
              <a:t>Example on following 2 slides</a:t>
            </a:r>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6E85B9-C362-594B-92CC-5575253AFAE7}" type="slidenum">
              <a:rPr lang="en-US" sz="1400">
                <a:latin typeface="Century" charset="0"/>
              </a:rPr>
              <a:pPr eaLnBrk="1" hangingPunct="1"/>
              <a:t>11</a:t>
            </a:fld>
            <a:endParaRPr lang="en-US" sz="1400">
              <a:latin typeface="Century"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p:cNvSpPr>
          <p:nvPr/>
        </p:nvSpPr>
        <p:spPr bwMode="auto">
          <a:xfrm>
            <a:off x="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2800" dirty="0">
                <a:latin typeface="Century" charset="0"/>
              </a:rPr>
              <a:t>Example #1 </a:t>
            </a:r>
            <a:r>
              <a:rPr lang="en-US" sz="2800" dirty="0" err="1">
                <a:latin typeface="Century" charset="0"/>
              </a:rPr>
              <a:t>ConOps</a:t>
            </a:r>
            <a:endParaRPr lang="en-US" sz="2800" dirty="0">
              <a:latin typeface="Century" charset="0"/>
            </a:endParaRPr>
          </a:p>
        </p:txBody>
      </p:sp>
      <p:grpSp>
        <p:nvGrpSpPr>
          <p:cNvPr id="28674" name="Group 39"/>
          <p:cNvGrpSpPr>
            <a:grpSpLocks/>
          </p:cNvGrpSpPr>
          <p:nvPr/>
        </p:nvGrpSpPr>
        <p:grpSpPr bwMode="auto">
          <a:xfrm>
            <a:off x="76200" y="990600"/>
            <a:ext cx="9067800" cy="5012445"/>
            <a:chOff x="0" y="990600"/>
            <a:chExt cx="8991600" cy="5250052"/>
          </a:xfrm>
        </p:grpSpPr>
        <p:grpSp>
          <p:nvGrpSpPr>
            <p:cNvPr id="28675" name="Group 38"/>
            <p:cNvGrpSpPr>
              <a:grpSpLocks/>
            </p:cNvGrpSpPr>
            <p:nvPr/>
          </p:nvGrpSpPr>
          <p:grpSpPr bwMode="auto">
            <a:xfrm>
              <a:off x="0" y="990600"/>
              <a:ext cx="8991600" cy="5250052"/>
              <a:chOff x="0" y="990600"/>
              <a:chExt cx="8991600" cy="5250052"/>
            </a:xfrm>
          </p:grpSpPr>
          <p:pic>
            <p:nvPicPr>
              <p:cNvPr id="286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49285"/>
                <a:ext cx="84582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9" name="Group 37"/>
              <p:cNvGrpSpPr>
                <a:grpSpLocks/>
              </p:cNvGrpSpPr>
              <p:nvPr/>
            </p:nvGrpSpPr>
            <p:grpSpPr bwMode="auto">
              <a:xfrm>
                <a:off x="0" y="990600"/>
                <a:ext cx="8915400" cy="5250052"/>
                <a:chOff x="0" y="990600"/>
                <a:chExt cx="8915400" cy="5250052"/>
              </a:xfrm>
            </p:grpSpPr>
            <p:sp>
              <p:nvSpPr>
                <p:cNvPr id="28680" name="Text Box 12"/>
                <p:cNvSpPr txBox="1">
                  <a:spLocks noChangeArrowheads="1"/>
                </p:cNvSpPr>
                <p:nvPr/>
              </p:nvSpPr>
              <p:spPr bwMode="auto">
                <a:xfrm>
                  <a:off x="228600" y="1981200"/>
                  <a:ext cx="1371600" cy="805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100" dirty="0"/>
                    <a:t>t ≈ 1.3 min</a:t>
                  </a:r>
                </a:p>
                <a:p>
                  <a:pPr algn="ctr" eaLnBrk="1" hangingPunct="1">
                    <a:spcBef>
                      <a:spcPct val="50000"/>
                    </a:spcBef>
                  </a:pPr>
                  <a:r>
                    <a:rPr lang="en-US" sz="1100" dirty="0"/>
                    <a:t>Altitude: 75 km</a:t>
                  </a:r>
                </a:p>
                <a:p>
                  <a:pPr algn="ctr" eaLnBrk="1" hangingPunct="1">
                    <a:spcBef>
                      <a:spcPct val="50000"/>
                    </a:spcBef>
                  </a:pPr>
                  <a:r>
                    <a:rPr lang="en-US" sz="1100" b="1" i="1" dirty="0"/>
                    <a:t>Event A Occurs</a:t>
                  </a:r>
                </a:p>
              </p:txBody>
            </p:sp>
            <p:sp>
              <p:nvSpPr>
                <p:cNvPr id="28681" name="Text Box 28"/>
                <p:cNvSpPr txBox="1">
                  <a:spLocks noChangeArrowheads="1"/>
                </p:cNvSpPr>
                <p:nvPr/>
              </p:nvSpPr>
              <p:spPr bwMode="auto">
                <a:xfrm>
                  <a:off x="7543800" y="5486400"/>
                  <a:ext cx="1371600" cy="598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300"/>
                    <a:t>t ≈ 15 min</a:t>
                  </a:r>
                </a:p>
                <a:p>
                  <a:pPr algn="ctr" eaLnBrk="1" hangingPunct="1">
                    <a:spcBef>
                      <a:spcPct val="50000"/>
                    </a:spcBef>
                  </a:pPr>
                  <a:r>
                    <a:rPr lang="en-US" sz="1300"/>
                    <a:t>Splash Down</a:t>
                  </a:r>
                </a:p>
              </p:txBody>
            </p:sp>
            <p:sp>
              <p:nvSpPr>
                <p:cNvPr id="28682" name="Oval 31"/>
                <p:cNvSpPr>
                  <a:spLocks noChangeArrowheads="1"/>
                </p:cNvSpPr>
                <p:nvPr/>
              </p:nvSpPr>
              <p:spPr bwMode="auto">
                <a:xfrm>
                  <a:off x="2133600" y="2819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83" name="Line 33"/>
                <p:cNvSpPr>
                  <a:spLocks noChangeShapeType="1"/>
                </p:cNvSpPr>
                <p:nvPr/>
              </p:nvSpPr>
              <p:spPr bwMode="auto">
                <a:xfrm>
                  <a:off x="1586753" y="2427219"/>
                  <a:ext cx="528918" cy="3990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Text Box 35"/>
                <p:cNvSpPr txBox="1">
                  <a:spLocks noChangeArrowheads="1"/>
                </p:cNvSpPr>
                <p:nvPr/>
              </p:nvSpPr>
              <p:spPr bwMode="auto">
                <a:xfrm>
                  <a:off x="1525921" y="1070412"/>
                  <a:ext cx="1496466" cy="805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100"/>
                    <a:t>t ≈ 1.7 min</a:t>
                  </a:r>
                </a:p>
                <a:p>
                  <a:pPr algn="ctr" eaLnBrk="1" hangingPunct="1">
                    <a:spcBef>
                      <a:spcPct val="50000"/>
                    </a:spcBef>
                  </a:pPr>
                  <a:r>
                    <a:rPr lang="en-US" sz="1100"/>
                    <a:t>Altitude: 95 km</a:t>
                  </a:r>
                </a:p>
                <a:p>
                  <a:pPr algn="ctr" eaLnBrk="1" hangingPunct="1">
                    <a:spcBef>
                      <a:spcPct val="50000"/>
                    </a:spcBef>
                  </a:pPr>
                  <a:r>
                    <a:rPr lang="en-US" sz="1100" b="1" i="1"/>
                    <a:t>Event B Occurs</a:t>
                  </a:r>
                </a:p>
              </p:txBody>
            </p:sp>
            <p:sp>
              <p:nvSpPr>
                <p:cNvPr id="28685" name="Line 36"/>
                <p:cNvSpPr>
                  <a:spLocks noChangeShapeType="1"/>
                </p:cNvSpPr>
                <p:nvPr/>
              </p:nvSpPr>
              <p:spPr bwMode="auto">
                <a:xfrm>
                  <a:off x="2266790" y="1868534"/>
                  <a:ext cx="377798" cy="3192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6" name="Oval 37"/>
                <p:cNvSpPr>
                  <a:spLocks noChangeArrowheads="1"/>
                </p:cNvSpPr>
                <p:nvPr/>
              </p:nvSpPr>
              <p:spPr bwMode="auto">
                <a:xfrm>
                  <a:off x="2667000" y="2209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87" name="Text Box 38"/>
                <p:cNvSpPr txBox="1">
                  <a:spLocks noChangeArrowheads="1"/>
                </p:cNvSpPr>
                <p:nvPr/>
              </p:nvSpPr>
              <p:spPr bwMode="auto">
                <a:xfrm>
                  <a:off x="1219200" y="5281613"/>
                  <a:ext cx="1828800" cy="959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300" dirty="0"/>
                    <a:t>-All systems on</a:t>
                  </a:r>
                </a:p>
                <a:p>
                  <a:pPr eaLnBrk="1" hangingPunct="1">
                    <a:spcBef>
                      <a:spcPct val="50000"/>
                    </a:spcBef>
                  </a:pPr>
                  <a:r>
                    <a:rPr lang="en-US" sz="1300" dirty="0"/>
                    <a:t>-Begin data collection</a:t>
                  </a:r>
                  <a:endParaRPr lang="en-US" sz="1400" dirty="0"/>
                </a:p>
                <a:p>
                  <a:pPr algn="ctr" eaLnBrk="1" hangingPunct="1">
                    <a:spcBef>
                      <a:spcPct val="50000"/>
                    </a:spcBef>
                  </a:pPr>
                  <a:endParaRPr lang="en-US" sz="1400" dirty="0"/>
                </a:p>
              </p:txBody>
            </p:sp>
            <p:sp>
              <p:nvSpPr>
                <p:cNvPr id="28688" name="Oval 39"/>
                <p:cNvSpPr>
                  <a:spLocks noChangeArrowheads="1"/>
                </p:cNvSpPr>
                <p:nvPr/>
              </p:nvSpPr>
              <p:spPr bwMode="auto">
                <a:xfrm>
                  <a:off x="533400" y="5257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89" name="Rectangle 40"/>
                <p:cNvSpPr>
                  <a:spLocks noChangeArrowheads="1"/>
                </p:cNvSpPr>
                <p:nvPr/>
              </p:nvSpPr>
              <p:spPr bwMode="auto">
                <a:xfrm>
                  <a:off x="76200" y="5421313"/>
                  <a:ext cx="831850" cy="300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300"/>
                    <a:t>t = 0 min</a:t>
                  </a:r>
                </a:p>
              </p:txBody>
            </p:sp>
            <p:sp>
              <p:nvSpPr>
                <p:cNvPr id="28690" name="Line 41"/>
                <p:cNvSpPr>
                  <a:spLocks noChangeShapeType="1"/>
                </p:cNvSpPr>
                <p:nvPr/>
              </p:nvSpPr>
              <p:spPr bwMode="auto">
                <a:xfrm flipH="1" flipV="1">
                  <a:off x="609600" y="52578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45"/>
                <p:cNvSpPr>
                  <a:spLocks noChangeShapeType="1"/>
                </p:cNvSpPr>
                <p:nvPr/>
              </p:nvSpPr>
              <p:spPr bwMode="auto">
                <a:xfrm flipH="1" flipV="1">
                  <a:off x="6195892" y="2906090"/>
                  <a:ext cx="509707" cy="1419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2" name="Oval 46"/>
                <p:cNvSpPr>
                  <a:spLocks noChangeArrowheads="1"/>
                </p:cNvSpPr>
                <p:nvPr/>
              </p:nvSpPr>
              <p:spPr bwMode="auto">
                <a:xfrm>
                  <a:off x="6096000" y="285115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3" name="Text Box 47"/>
                <p:cNvSpPr txBox="1">
                  <a:spLocks noChangeArrowheads="1"/>
                </p:cNvSpPr>
                <p:nvPr/>
              </p:nvSpPr>
              <p:spPr bwMode="auto">
                <a:xfrm>
                  <a:off x="6195893" y="1469473"/>
                  <a:ext cx="1586753" cy="805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100"/>
                    <a:t>t ≈ 4.0 min</a:t>
                  </a:r>
                </a:p>
                <a:p>
                  <a:pPr algn="ctr" eaLnBrk="1" hangingPunct="1">
                    <a:spcBef>
                      <a:spcPct val="50000"/>
                    </a:spcBef>
                  </a:pPr>
                  <a:r>
                    <a:rPr lang="en-US" sz="1100"/>
                    <a:t>Altitude: 95 km</a:t>
                  </a:r>
                </a:p>
                <a:p>
                  <a:pPr algn="ctr" eaLnBrk="1" hangingPunct="1">
                    <a:spcBef>
                      <a:spcPct val="50000"/>
                    </a:spcBef>
                  </a:pPr>
                  <a:r>
                    <a:rPr lang="en-US" sz="1100" b="1" i="1"/>
                    <a:t>Event C Occurs</a:t>
                  </a:r>
                </a:p>
              </p:txBody>
            </p:sp>
            <p:sp>
              <p:nvSpPr>
                <p:cNvPr id="28694" name="Oval 48"/>
                <p:cNvSpPr>
                  <a:spLocks noChangeArrowheads="1"/>
                </p:cNvSpPr>
                <p:nvPr/>
              </p:nvSpPr>
              <p:spPr bwMode="auto">
                <a:xfrm>
                  <a:off x="5486400" y="214788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5" name="Line 49"/>
                <p:cNvSpPr>
                  <a:spLocks noChangeShapeType="1"/>
                </p:cNvSpPr>
                <p:nvPr/>
              </p:nvSpPr>
              <p:spPr bwMode="auto">
                <a:xfrm flipH="1">
                  <a:off x="5591415" y="1948345"/>
                  <a:ext cx="604477" cy="23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28696" name="Picture 50" descr="thuterni"/>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732621">
                  <a:off x="1066800" y="3886200"/>
                  <a:ext cx="244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7" name="Oval 51"/>
                <p:cNvSpPr>
                  <a:spLocks noChangeArrowheads="1"/>
                </p:cNvSpPr>
                <p:nvPr/>
              </p:nvSpPr>
              <p:spPr bwMode="auto">
                <a:xfrm>
                  <a:off x="4114800" y="148907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8" name="Text Box 52"/>
                <p:cNvSpPr txBox="1">
                  <a:spLocks noChangeArrowheads="1"/>
                </p:cNvSpPr>
                <p:nvPr/>
              </p:nvSpPr>
              <p:spPr bwMode="auto">
                <a:xfrm>
                  <a:off x="3352800" y="1981200"/>
                  <a:ext cx="1676400" cy="934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300" u="sng" dirty="0"/>
                    <a:t>Apogee</a:t>
                  </a:r>
                  <a:endParaRPr lang="en-US" sz="1300" dirty="0"/>
                </a:p>
                <a:p>
                  <a:pPr algn="ctr" eaLnBrk="1" hangingPunct="1">
                    <a:spcBef>
                      <a:spcPct val="50000"/>
                    </a:spcBef>
                  </a:pPr>
                  <a:r>
                    <a:rPr lang="en-US" sz="1300" dirty="0"/>
                    <a:t>t ≈ 3.1 min</a:t>
                  </a:r>
                </a:p>
                <a:p>
                  <a:pPr algn="ctr" eaLnBrk="1" hangingPunct="1">
                    <a:spcBef>
                      <a:spcPct val="50000"/>
                    </a:spcBef>
                  </a:pPr>
                  <a:r>
                    <a:rPr lang="en-US" sz="1300" dirty="0"/>
                    <a:t>Altitude: ≈150 km</a:t>
                  </a:r>
                </a:p>
              </p:txBody>
            </p:sp>
            <p:sp>
              <p:nvSpPr>
                <p:cNvPr id="28699" name="Line 55"/>
                <p:cNvSpPr>
                  <a:spLocks noChangeShapeType="1"/>
                </p:cNvSpPr>
                <p:nvPr/>
              </p:nvSpPr>
              <p:spPr bwMode="auto">
                <a:xfrm flipV="1">
                  <a:off x="4143375" y="160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0" name="Oval 57"/>
                <p:cNvSpPr>
                  <a:spLocks noChangeArrowheads="1"/>
                </p:cNvSpPr>
                <p:nvPr/>
              </p:nvSpPr>
              <p:spPr bwMode="auto">
                <a:xfrm>
                  <a:off x="1600200" y="367347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701" name="Text Box 58"/>
                <p:cNvSpPr txBox="1">
                  <a:spLocks noChangeArrowheads="1"/>
                </p:cNvSpPr>
                <p:nvPr/>
              </p:nvSpPr>
              <p:spPr bwMode="auto">
                <a:xfrm>
                  <a:off x="2133600" y="3581401"/>
                  <a:ext cx="1828800" cy="934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300" u="sng" dirty="0"/>
                    <a:t>End of </a:t>
                  </a:r>
                  <a:r>
                    <a:rPr lang="en-US" sz="1300" u="sng" dirty="0" err="1"/>
                    <a:t>Malemute</a:t>
                  </a:r>
                  <a:r>
                    <a:rPr lang="en-US" sz="1300" u="sng" dirty="0"/>
                    <a:t> Burn</a:t>
                  </a:r>
                  <a:endParaRPr lang="en-US" sz="1300" dirty="0"/>
                </a:p>
                <a:p>
                  <a:pPr algn="ctr" eaLnBrk="1" hangingPunct="1">
                    <a:spcBef>
                      <a:spcPct val="50000"/>
                    </a:spcBef>
                  </a:pPr>
                  <a:r>
                    <a:rPr lang="en-US" sz="1300" dirty="0"/>
                    <a:t>t ≈ 0.6 min</a:t>
                  </a:r>
                </a:p>
                <a:p>
                  <a:pPr algn="ctr" eaLnBrk="1" hangingPunct="1">
                    <a:spcBef>
                      <a:spcPct val="50000"/>
                    </a:spcBef>
                  </a:pPr>
                  <a:r>
                    <a:rPr lang="en-US" sz="1300" dirty="0"/>
                    <a:t>Altitude: 52 km</a:t>
                  </a:r>
                </a:p>
              </p:txBody>
            </p:sp>
            <p:sp>
              <p:nvSpPr>
                <p:cNvPr id="28702" name="Line 64"/>
                <p:cNvSpPr>
                  <a:spLocks noChangeShapeType="1"/>
                </p:cNvSpPr>
                <p:nvPr/>
              </p:nvSpPr>
              <p:spPr bwMode="auto">
                <a:xfrm flipH="1" flipV="1">
                  <a:off x="1752600" y="36576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3" name="Oval 46"/>
                <p:cNvSpPr>
                  <a:spLocks noChangeArrowheads="1"/>
                </p:cNvSpPr>
                <p:nvPr/>
              </p:nvSpPr>
              <p:spPr bwMode="auto">
                <a:xfrm>
                  <a:off x="7391400" y="49530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704" name="Line 45"/>
                <p:cNvSpPr>
                  <a:spLocks noChangeShapeType="1"/>
                </p:cNvSpPr>
                <p:nvPr/>
              </p:nvSpPr>
              <p:spPr bwMode="auto">
                <a:xfrm flipH="1">
                  <a:off x="7543800" y="46482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5" name="Text Box 47"/>
                <p:cNvSpPr txBox="1">
                  <a:spLocks noChangeArrowheads="1"/>
                </p:cNvSpPr>
                <p:nvPr/>
              </p:nvSpPr>
              <p:spPr bwMode="auto">
                <a:xfrm>
                  <a:off x="6705599" y="2743200"/>
                  <a:ext cx="1530404" cy="805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100"/>
                    <a:t>t ≈ 4.5 min</a:t>
                  </a:r>
                </a:p>
                <a:p>
                  <a:pPr algn="ctr" eaLnBrk="1" hangingPunct="1">
                    <a:spcBef>
                      <a:spcPct val="50000"/>
                    </a:spcBef>
                  </a:pPr>
                  <a:r>
                    <a:rPr lang="en-US" sz="1100"/>
                    <a:t>Altitude: 75 km</a:t>
                  </a:r>
                </a:p>
                <a:p>
                  <a:pPr algn="ctr" eaLnBrk="1" hangingPunct="1">
                    <a:spcBef>
                      <a:spcPct val="50000"/>
                    </a:spcBef>
                  </a:pPr>
                  <a:r>
                    <a:rPr lang="en-US" sz="1100" b="1" i="1"/>
                    <a:t>Event D Occurs</a:t>
                  </a:r>
                </a:p>
              </p:txBody>
            </p:sp>
            <p:cxnSp>
              <p:nvCxnSpPr>
                <p:cNvPr id="35" name="Straight Connector 34"/>
                <p:cNvCxnSpPr/>
                <p:nvPr/>
              </p:nvCxnSpPr>
              <p:spPr>
                <a:xfrm rot="5400000">
                  <a:off x="-1828476" y="3352541"/>
                  <a:ext cx="396234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707" name="TextBox 35"/>
                <p:cNvSpPr txBox="1">
                  <a:spLocks noChangeArrowheads="1"/>
                </p:cNvSpPr>
                <p:nvPr/>
              </p:nvSpPr>
              <p:spPr bwMode="auto">
                <a:xfrm>
                  <a:off x="0" y="9906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Altitude</a:t>
                  </a:r>
                </a:p>
              </p:txBody>
            </p:sp>
            <p:cxnSp>
              <p:nvCxnSpPr>
                <p:cNvPr id="37" name="Straight Connector 36"/>
                <p:cNvCxnSpPr/>
                <p:nvPr/>
              </p:nvCxnSpPr>
              <p:spPr>
                <a:xfrm rot="10800000">
                  <a:off x="152694" y="5333711"/>
                  <a:ext cx="8687787" cy="0"/>
                </a:xfrm>
                <a:prstGeom prst="line">
                  <a:avLst/>
                </a:prstGeom>
                <a:ln w="31750">
                  <a:solidFill>
                    <a:schemeClr val="tx1">
                      <a:alpha val="17000"/>
                    </a:schemeClr>
                  </a:solidFill>
                </a:ln>
              </p:spPr>
              <p:style>
                <a:lnRef idx="1">
                  <a:schemeClr val="accent1"/>
                </a:lnRef>
                <a:fillRef idx="0">
                  <a:schemeClr val="accent1"/>
                </a:fillRef>
                <a:effectRef idx="0">
                  <a:schemeClr val="accent1"/>
                </a:effectRef>
                <a:fontRef idx="minor">
                  <a:schemeClr val="tx1"/>
                </a:fontRef>
              </p:style>
            </p:cxnSp>
          </p:grpSp>
        </p:grpSp>
        <p:sp>
          <p:nvSpPr>
            <p:cNvPr id="28676" name="Line 42"/>
            <p:cNvSpPr>
              <a:spLocks noChangeShapeType="1"/>
            </p:cNvSpPr>
            <p:nvPr/>
          </p:nvSpPr>
          <p:spPr bwMode="auto">
            <a:xfrm flipV="1">
              <a:off x="8534400" y="51816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77" name="Text Box 44"/>
            <p:cNvSpPr txBox="1">
              <a:spLocks noChangeArrowheads="1"/>
            </p:cNvSpPr>
            <p:nvPr/>
          </p:nvSpPr>
          <p:spPr bwMode="auto">
            <a:xfrm>
              <a:off x="7620000" y="4038600"/>
              <a:ext cx="1371600" cy="620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300" dirty="0"/>
                <a:t>t ≈ 7.5 min</a:t>
              </a:r>
            </a:p>
            <a:p>
              <a:pPr algn="ctr" eaLnBrk="1" hangingPunct="1">
                <a:spcBef>
                  <a:spcPct val="50000"/>
                </a:spcBef>
              </a:pPr>
              <a:r>
                <a:rPr lang="en-US" sz="1300" dirty="0"/>
                <a:t>Chute Deploys</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bwMode="auto">
          <a:xfrm>
            <a:off x="381000" y="2133600"/>
            <a:ext cx="6083300" cy="3074988"/>
          </a:xfrm>
          <a:custGeom>
            <a:avLst/>
            <a:gdLst>
              <a:gd name="connsiteX0" fmla="*/ 0 w 6083300"/>
              <a:gd name="connsiteY0" fmla="*/ 3062817 h 3075517"/>
              <a:gd name="connsiteX1" fmla="*/ 2514600 w 6083300"/>
              <a:gd name="connsiteY1" fmla="*/ 2117 h 3075517"/>
              <a:gd name="connsiteX2" fmla="*/ 6083300 w 6083300"/>
              <a:gd name="connsiteY2" fmla="*/ 3075517 h 3075517"/>
            </a:gdLst>
            <a:ahLst/>
            <a:cxnLst>
              <a:cxn ang="0">
                <a:pos x="connsiteX0" y="connsiteY0"/>
              </a:cxn>
              <a:cxn ang="0">
                <a:pos x="connsiteX1" y="connsiteY1"/>
              </a:cxn>
              <a:cxn ang="0">
                <a:pos x="connsiteX2" y="connsiteY2"/>
              </a:cxn>
            </a:cxnLst>
            <a:rect l="l" t="t" r="r" b="b"/>
            <a:pathLst>
              <a:path w="6083300" h="3075517">
                <a:moveTo>
                  <a:pt x="0" y="3062817"/>
                </a:moveTo>
                <a:cubicBezTo>
                  <a:pt x="750358" y="1531408"/>
                  <a:pt x="1500717" y="0"/>
                  <a:pt x="2514600" y="2117"/>
                </a:cubicBezTo>
                <a:cubicBezTo>
                  <a:pt x="3528483" y="4234"/>
                  <a:pt x="6083300" y="3075517"/>
                  <a:pt x="6083300" y="3075517"/>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42" name="Rectangle 41"/>
          <p:cNvSpPr/>
          <p:nvPr/>
        </p:nvSpPr>
        <p:spPr bwMode="auto">
          <a:xfrm>
            <a:off x="2590800" y="1981200"/>
            <a:ext cx="457200" cy="76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45" name="Isosceles Triangle 44"/>
          <p:cNvSpPr/>
          <p:nvPr/>
        </p:nvSpPr>
        <p:spPr bwMode="auto">
          <a:xfrm rot="5400000">
            <a:off x="3238500" y="2019300"/>
            <a:ext cx="76200" cy="152400"/>
          </a:xfrm>
          <a:prstGeom prst="triangl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cxnSp>
        <p:nvCxnSpPr>
          <p:cNvPr id="29700" name="Straight Connector 47"/>
          <p:cNvCxnSpPr>
            <a:cxnSpLocks noChangeShapeType="1"/>
          </p:cNvCxnSpPr>
          <p:nvPr/>
        </p:nvCxnSpPr>
        <p:spPr bwMode="auto">
          <a:xfrm flipV="1">
            <a:off x="2590800" y="17526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701" name="Straight Connector 49"/>
          <p:cNvCxnSpPr>
            <a:cxnSpLocks noChangeShapeType="1"/>
          </p:cNvCxnSpPr>
          <p:nvPr/>
        </p:nvCxnSpPr>
        <p:spPr bwMode="auto">
          <a:xfrm flipV="1">
            <a:off x="2590800" y="22098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4" name="Rectangle 53"/>
          <p:cNvSpPr/>
          <p:nvPr/>
        </p:nvSpPr>
        <p:spPr bwMode="auto">
          <a:xfrm rot="2585451">
            <a:off x="3851275" y="2584450"/>
            <a:ext cx="457200" cy="76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55" name="Rectangle 54"/>
          <p:cNvSpPr/>
          <p:nvPr/>
        </p:nvSpPr>
        <p:spPr bwMode="auto">
          <a:xfrm rot="2585451">
            <a:off x="5018088" y="3663950"/>
            <a:ext cx="457200" cy="76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56" name="Chord 55"/>
          <p:cNvSpPr/>
          <p:nvPr/>
        </p:nvSpPr>
        <p:spPr bwMode="auto">
          <a:xfrm rot="5400000">
            <a:off x="4902200" y="2832100"/>
            <a:ext cx="304800" cy="457200"/>
          </a:xfrm>
          <a:prstGeom prst="chord">
            <a:avLst/>
          </a:prstGeom>
          <a:solidFill>
            <a:srgbClr val="FF6600">
              <a:alpha val="74000"/>
            </a:srgbClr>
          </a:solid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cxnSp>
        <p:nvCxnSpPr>
          <p:cNvPr id="29705" name="Straight Connector 57"/>
          <p:cNvCxnSpPr>
            <a:cxnSpLocks noChangeShapeType="1"/>
            <a:stCxn id="55" idx="0"/>
            <a:endCxn id="56" idx="0"/>
          </p:cNvCxnSpPr>
          <p:nvPr/>
        </p:nvCxnSpPr>
        <p:spPr bwMode="auto">
          <a:xfrm rot="16200000" flipV="1">
            <a:off x="4857750" y="3257550"/>
            <a:ext cx="485775" cy="346075"/>
          </a:xfrm>
          <a:prstGeom prst="line">
            <a:avLst/>
          </a:prstGeom>
          <a:noFill/>
          <a:ln w="2540">
            <a:solidFill>
              <a:schemeClr val="tx1"/>
            </a:solidFill>
            <a:round/>
            <a:headEnd/>
            <a:tailEnd/>
          </a:ln>
          <a:extLst>
            <a:ext uri="{909E8E84-426E-40dd-AFC4-6F175D3DCCD1}">
              <a14:hiddenFill xmlns:a14="http://schemas.microsoft.com/office/drawing/2010/main">
                <a:noFill/>
              </a14:hiddenFill>
            </a:ext>
          </a:extLst>
        </p:spPr>
      </p:cxnSp>
      <p:cxnSp>
        <p:nvCxnSpPr>
          <p:cNvPr id="29706" name="Straight Connector 59"/>
          <p:cNvCxnSpPr>
            <a:cxnSpLocks noChangeShapeType="1"/>
            <a:stCxn id="55" idx="0"/>
            <a:endCxn id="56" idx="1"/>
          </p:cNvCxnSpPr>
          <p:nvPr/>
        </p:nvCxnSpPr>
        <p:spPr bwMode="auto">
          <a:xfrm rot="5400000" flipH="1" flipV="1">
            <a:off x="4972050" y="3362325"/>
            <a:ext cx="612775" cy="9525"/>
          </a:xfrm>
          <a:prstGeom prst="line">
            <a:avLst/>
          </a:prstGeom>
          <a:noFill/>
          <a:ln w="2540">
            <a:solidFill>
              <a:schemeClr val="tx1"/>
            </a:solidFill>
            <a:round/>
            <a:headEnd/>
            <a:tailEnd/>
          </a:ln>
          <a:extLst>
            <a:ext uri="{909E8E84-426E-40dd-AFC4-6F175D3DCCD1}">
              <a14:hiddenFill xmlns:a14="http://schemas.microsoft.com/office/drawing/2010/main">
                <a:noFill/>
              </a14:hiddenFill>
            </a:ext>
          </a:extLst>
        </p:spPr>
      </p:cxnSp>
      <p:cxnSp>
        <p:nvCxnSpPr>
          <p:cNvPr id="29707" name="Straight Connector 61"/>
          <p:cNvCxnSpPr>
            <a:cxnSpLocks noChangeShapeType="1"/>
            <a:stCxn id="55" idx="0"/>
            <a:endCxn id="56" idx="2"/>
          </p:cNvCxnSpPr>
          <p:nvPr/>
        </p:nvCxnSpPr>
        <p:spPr bwMode="auto">
          <a:xfrm rot="16200000" flipV="1">
            <a:off x="4914900" y="3314700"/>
            <a:ext cx="549275" cy="168275"/>
          </a:xfrm>
          <a:prstGeom prst="line">
            <a:avLst/>
          </a:prstGeom>
          <a:noFill/>
          <a:ln w="2540">
            <a:solidFill>
              <a:schemeClr val="tx1"/>
            </a:solidFill>
            <a:round/>
            <a:headEnd/>
            <a:tailEnd/>
          </a:ln>
          <a:extLst>
            <a:ext uri="{909E8E84-426E-40dd-AFC4-6F175D3DCCD1}">
              <a14:hiddenFill xmlns:a14="http://schemas.microsoft.com/office/drawing/2010/main">
                <a:noFill/>
              </a14:hiddenFill>
            </a:ext>
          </a:extLst>
        </p:spPr>
      </p:cxnSp>
      <p:sp>
        <p:nvSpPr>
          <p:cNvPr id="63" name="Rectangle 62"/>
          <p:cNvSpPr/>
          <p:nvPr/>
        </p:nvSpPr>
        <p:spPr bwMode="auto">
          <a:xfrm>
            <a:off x="6172200" y="5181600"/>
            <a:ext cx="457200" cy="76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grpSp>
        <p:nvGrpSpPr>
          <p:cNvPr id="29709" name="Group 77"/>
          <p:cNvGrpSpPr>
            <a:grpSpLocks/>
          </p:cNvGrpSpPr>
          <p:nvPr/>
        </p:nvGrpSpPr>
        <p:grpSpPr bwMode="auto">
          <a:xfrm>
            <a:off x="1622425" y="3473450"/>
            <a:ext cx="550863" cy="396875"/>
            <a:chOff x="1318010" y="3930057"/>
            <a:chExt cx="550815" cy="396713"/>
          </a:xfrm>
        </p:grpSpPr>
        <p:sp>
          <p:nvSpPr>
            <p:cNvPr id="75" name="Freeform 74"/>
            <p:cNvSpPr/>
            <p:nvPr/>
          </p:nvSpPr>
          <p:spPr bwMode="auto">
            <a:xfrm rot="14077037" flipH="1" flipV="1">
              <a:off x="1345811" y="3902256"/>
              <a:ext cx="141230"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76" name="Freeform 75"/>
            <p:cNvSpPr/>
            <p:nvPr/>
          </p:nvSpPr>
          <p:spPr bwMode="auto">
            <a:xfrm rot="14077037" flipH="1" flipV="1">
              <a:off x="1387096" y="3905407"/>
              <a:ext cx="225333" cy="341282"/>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77" name="Freeform 76"/>
            <p:cNvSpPr/>
            <p:nvPr/>
          </p:nvSpPr>
          <p:spPr bwMode="auto">
            <a:xfrm rot="14077037" flipH="1" flipV="1">
              <a:off x="1529967" y="3987912"/>
              <a:ext cx="271351"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grpSp>
      <p:grpSp>
        <p:nvGrpSpPr>
          <p:cNvPr id="29710" name="Group 78"/>
          <p:cNvGrpSpPr>
            <a:grpSpLocks/>
          </p:cNvGrpSpPr>
          <p:nvPr/>
        </p:nvGrpSpPr>
        <p:grpSpPr bwMode="auto">
          <a:xfrm rot="-1635934">
            <a:off x="609600" y="4800600"/>
            <a:ext cx="550863" cy="396875"/>
            <a:chOff x="1318010" y="3930057"/>
            <a:chExt cx="550815" cy="396713"/>
          </a:xfrm>
        </p:grpSpPr>
        <p:sp>
          <p:nvSpPr>
            <p:cNvPr id="80" name="Freeform 79"/>
            <p:cNvSpPr/>
            <p:nvPr/>
          </p:nvSpPr>
          <p:spPr bwMode="auto">
            <a:xfrm rot="14077037" flipH="1" flipV="1">
              <a:off x="1341902" y="3902876"/>
              <a:ext cx="141229"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81" name="Freeform 80"/>
            <p:cNvSpPr/>
            <p:nvPr/>
          </p:nvSpPr>
          <p:spPr bwMode="auto">
            <a:xfrm rot="14077037" flipH="1" flipV="1">
              <a:off x="1390279" y="3895986"/>
              <a:ext cx="225333" cy="341282"/>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82" name="Freeform 81"/>
            <p:cNvSpPr/>
            <p:nvPr/>
          </p:nvSpPr>
          <p:spPr bwMode="auto">
            <a:xfrm rot="14077037" flipH="1" flipV="1">
              <a:off x="1529398" y="3987143"/>
              <a:ext cx="271352"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grpSp>
      <p:grpSp>
        <p:nvGrpSpPr>
          <p:cNvPr id="29711" name="Group 82"/>
          <p:cNvGrpSpPr>
            <a:grpSpLocks/>
          </p:cNvGrpSpPr>
          <p:nvPr/>
        </p:nvGrpSpPr>
        <p:grpSpPr bwMode="auto">
          <a:xfrm rot="3314079">
            <a:off x="2559844" y="2502694"/>
            <a:ext cx="550863" cy="396875"/>
            <a:chOff x="1318010" y="3930057"/>
            <a:chExt cx="550815" cy="396713"/>
          </a:xfrm>
        </p:grpSpPr>
        <p:sp>
          <p:nvSpPr>
            <p:cNvPr id="84" name="Freeform 83"/>
            <p:cNvSpPr/>
            <p:nvPr/>
          </p:nvSpPr>
          <p:spPr bwMode="auto">
            <a:xfrm rot="14077037" flipH="1" flipV="1">
              <a:off x="1335316" y="3907628"/>
              <a:ext cx="141230"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85" name="Freeform 84"/>
            <p:cNvSpPr/>
            <p:nvPr/>
          </p:nvSpPr>
          <p:spPr bwMode="auto">
            <a:xfrm rot="14077037" flipH="1" flipV="1">
              <a:off x="1385037" y="3907775"/>
              <a:ext cx="225333" cy="34128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86" name="Freeform 85"/>
            <p:cNvSpPr/>
            <p:nvPr/>
          </p:nvSpPr>
          <p:spPr bwMode="auto">
            <a:xfrm rot="14077037" flipH="1" flipV="1">
              <a:off x="1516283" y="3996761"/>
              <a:ext cx="271352"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grpSp>
      <p:grpSp>
        <p:nvGrpSpPr>
          <p:cNvPr id="29712" name="Group 86"/>
          <p:cNvGrpSpPr>
            <a:grpSpLocks/>
          </p:cNvGrpSpPr>
          <p:nvPr/>
        </p:nvGrpSpPr>
        <p:grpSpPr bwMode="auto">
          <a:xfrm rot="5653189">
            <a:off x="3523457" y="2834481"/>
            <a:ext cx="550862" cy="396875"/>
            <a:chOff x="1318010" y="3930057"/>
            <a:chExt cx="550815" cy="396713"/>
          </a:xfrm>
        </p:grpSpPr>
        <p:sp>
          <p:nvSpPr>
            <p:cNvPr id="88" name="Freeform 87"/>
            <p:cNvSpPr/>
            <p:nvPr/>
          </p:nvSpPr>
          <p:spPr bwMode="auto">
            <a:xfrm rot="14077037" flipH="1" flipV="1">
              <a:off x="1341405" y="3912106"/>
              <a:ext cx="141229"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89" name="Freeform 88"/>
            <p:cNvSpPr/>
            <p:nvPr/>
          </p:nvSpPr>
          <p:spPr bwMode="auto">
            <a:xfrm rot="14077037" flipH="1" flipV="1">
              <a:off x="1380097" y="3909505"/>
              <a:ext cx="225333" cy="341284"/>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90" name="Freeform 89"/>
            <p:cNvSpPr/>
            <p:nvPr/>
          </p:nvSpPr>
          <p:spPr bwMode="auto">
            <a:xfrm rot="14077037" flipH="1" flipV="1">
              <a:off x="1524705" y="4002237"/>
              <a:ext cx="271352"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grpSp>
      <p:grpSp>
        <p:nvGrpSpPr>
          <p:cNvPr id="29713" name="Group 90"/>
          <p:cNvGrpSpPr>
            <a:grpSpLocks/>
          </p:cNvGrpSpPr>
          <p:nvPr/>
        </p:nvGrpSpPr>
        <p:grpSpPr bwMode="auto">
          <a:xfrm rot="6220438">
            <a:off x="4553745" y="3774281"/>
            <a:ext cx="550862" cy="396875"/>
            <a:chOff x="1318010" y="3930057"/>
            <a:chExt cx="550815" cy="396713"/>
          </a:xfrm>
        </p:grpSpPr>
        <p:sp>
          <p:nvSpPr>
            <p:cNvPr id="92" name="Freeform 91"/>
            <p:cNvSpPr/>
            <p:nvPr/>
          </p:nvSpPr>
          <p:spPr bwMode="auto">
            <a:xfrm rot="14077037" flipH="1" flipV="1">
              <a:off x="1342380" y="3916281"/>
              <a:ext cx="141230"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93" name="Freeform 92"/>
            <p:cNvSpPr/>
            <p:nvPr/>
          </p:nvSpPr>
          <p:spPr bwMode="auto">
            <a:xfrm rot="14077037" flipH="1" flipV="1">
              <a:off x="1386372" y="3905602"/>
              <a:ext cx="225333" cy="34128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sp>
          <p:nvSpPr>
            <p:cNvPr id="94" name="Freeform 93"/>
            <p:cNvSpPr/>
            <p:nvPr/>
          </p:nvSpPr>
          <p:spPr bwMode="auto">
            <a:xfrm rot="14077037" flipH="1" flipV="1">
              <a:off x="1526362" y="4002448"/>
              <a:ext cx="271351"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ea typeface="+mn-ea"/>
                <a:cs typeface="+mn-cs"/>
              </a:endParaRPr>
            </a:p>
          </p:txBody>
        </p:sp>
      </p:grpSp>
      <p:sp>
        <p:nvSpPr>
          <p:cNvPr id="29714" name="TextBox 94"/>
          <p:cNvSpPr txBox="1">
            <a:spLocks noChangeArrowheads="1"/>
          </p:cNvSpPr>
          <p:nvPr/>
        </p:nvSpPr>
        <p:spPr bwMode="auto">
          <a:xfrm>
            <a:off x="0" y="4419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1</a:t>
            </a:r>
          </a:p>
        </p:txBody>
      </p:sp>
      <p:sp>
        <p:nvSpPr>
          <p:cNvPr id="29715" name="TextBox 95"/>
          <p:cNvSpPr txBox="1">
            <a:spLocks noChangeArrowheads="1"/>
          </p:cNvSpPr>
          <p:nvPr/>
        </p:nvSpPr>
        <p:spPr bwMode="auto">
          <a:xfrm>
            <a:off x="1219200" y="274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2</a:t>
            </a:r>
          </a:p>
        </p:txBody>
      </p:sp>
      <p:sp>
        <p:nvSpPr>
          <p:cNvPr id="29716" name="TextBox 96"/>
          <p:cNvSpPr txBox="1">
            <a:spLocks noChangeArrowheads="1"/>
          </p:cNvSpPr>
          <p:nvPr/>
        </p:nvSpPr>
        <p:spPr bwMode="auto">
          <a:xfrm>
            <a:off x="2286000" y="1600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3</a:t>
            </a:r>
          </a:p>
        </p:txBody>
      </p:sp>
      <p:sp>
        <p:nvSpPr>
          <p:cNvPr id="29717" name="TextBox 97"/>
          <p:cNvSpPr txBox="1">
            <a:spLocks noChangeArrowheads="1"/>
          </p:cNvSpPr>
          <p:nvPr/>
        </p:nvSpPr>
        <p:spPr bwMode="auto">
          <a:xfrm>
            <a:off x="3886200" y="2057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4</a:t>
            </a:r>
          </a:p>
        </p:txBody>
      </p:sp>
      <p:sp>
        <p:nvSpPr>
          <p:cNvPr id="29718" name="TextBox 98"/>
          <p:cNvSpPr txBox="1">
            <a:spLocks noChangeArrowheads="1"/>
          </p:cNvSpPr>
          <p:nvPr/>
        </p:nvSpPr>
        <p:spPr bwMode="auto">
          <a:xfrm>
            <a:off x="4800600" y="2514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5</a:t>
            </a:r>
          </a:p>
        </p:txBody>
      </p:sp>
      <p:sp>
        <p:nvSpPr>
          <p:cNvPr id="29719" name="TextBox 99"/>
          <p:cNvSpPr txBox="1">
            <a:spLocks noChangeArrowheads="1"/>
          </p:cNvSpPr>
          <p:nvPr/>
        </p:nvSpPr>
        <p:spPr bwMode="auto">
          <a:xfrm>
            <a:off x="5791200" y="4876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6</a:t>
            </a:r>
          </a:p>
        </p:txBody>
      </p:sp>
      <p:sp>
        <p:nvSpPr>
          <p:cNvPr id="101" name="Rounded Rectangle 100"/>
          <p:cNvSpPr/>
          <p:nvPr/>
        </p:nvSpPr>
        <p:spPr bwMode="auto">
          <a:xfrm>
            <a:off x="6019800" y="1231900"/>
            <a:ext cx="3048000" cy="3721100"/>
          </a:xfrm>
          <a:prstGeom prst="roundRect">
            <a:avLst/>
          </a:prstGeom>
          <a:solidFill>
            <a:srgbClr val="CCFFCC">
              <a:alpha val="51000"/>
            </a:srgbClr>
          </a:solidFill>
          <a:ln w="9525" cap="flat" cmpd="sng" algn="ctr">
            <a:solidFill>
              <a:schemeClr val="tx1"/>
            </a:solidFill>
            <a:prstDash val="solid"/>
            <a:round/>
            <a:headEnd type="none" w="med" len="med"/>
            <a:tailEnd type="none" w="med" len="med"/>
          </a:ln>
          <a:effectLst/>
        </p:spPr>
        <p:txBody>
          <a:bodyPr/>
          <a:lstStyle/>
          <a:p>
            <a:pPr>
              <a:defRPr/>
            </a:pPr>
            <a:r>
              <a:rPr lang="en-US" sz="1600" dirty="0">
                <a:effectLst>
                  <a:outerShdw blurRad="38100" dist="38100" dir="2700000" algn="tl">
                    <a:srgbClr val="FFFFFF"/>
                  </a:outerShdw>
                </a:effectLst>
                <a:cs typeface="+mn-cs"/>
              </a:rPr>
              <a:t>1.   Launch </a:t>
            </a:r>
          </a:p>
          <a:p>
            <a:pPr>
              <a:defRPr/>
            </a:pPr>
            <a:r>
              <a:rPr lang="en-US" sz="1200" dirty="0">
                <a:effectLst>
                  <a:outerShdw blurRad="38100" dist="38100" dir="2700000" algn="tl">
                    <a:srgbClr val="FFFFFF"/>
                  </a:outerShdw>
                </a:effectLst>
                <a:cs typeface="+mn-cs"/>
              </a:rPr>
              <a:t>         Telemetry/GPS begins</a:t>
            </a:r>
          </a:p>
          <a:p>
            <a:pPr>
              <a:defRPr/>
            </a:pPr>
            <a:r>
              <a:rPr lang="en-US" sz="1600" dirty="0">
                <a:effectLst>
                  <a:outerShdw blurRad="38100" dist="38100" dir="2700000" algn="tl">
                    <a:srgbClr val="FFFFFF"/>
                  </a:outerShdw>
                </a:effectLst>
                <a:cs typeface="+mn-cs"/>
              </a:rPr>
              <a:t>2.   Launch to Apogee</a:t>
            </a:r>
          </a:p>
          <a:p>
            <a:pPr>
              <a:defRPr/>
            </a:pPr>
            <a:r>
              <a:rPr lang="en-US" sz="1200" dirty="0">
                <a:effectLst>
                  <a:outerShdw blurRad="38100" dist="38100" dir="2700000" algn="tl">
                    <a:srgbClr val="FFFFFF"/>
                  </a:outerShdw>
                </a:effectLst>
                <a:cs typeface="+mn-cs"/>
              </a:rPr>
              <a:t>         Telemetry/GPS continues</a:t>
            </a:r>
          </a:p>
          <a:p>
            <a:pPr>
              <a:defRPr/>
            </a:pPr>
            <a:r>
              <a:rPr lang="en-US" sz="1600" dirty="0">
                <a:effectLst>
                  <a:outerShdw blurRad="38100" dist="38100" dir="2700000" algn="tl">
                    <a:srgbClr val="FFFFFF"/>
                  </a:outerShdw>
                </a:effectLst>
                <a:cs typeface="+mn-cs"/>
              </a:rPr>
              <a:t>3.   Apogee</a:t>
            </a:r>
          </a:p>
          <a:p>
            <a:pPr>
              <a:defRPr/>
            </a:pPr>
            <a:r>
              <a:rPr lang="en-US" sz="1200" dirty="0">
                <a:effectLst>
                  <a:outerShdw blurRad="38100" dist="38100" dir="2700000" algn="tl">
                    <a:srgbClr val="FFFFFF"/>
                  </a:outerShdw>
                </a:effectLst>
                <a:cs typeface="+mn-cs"/>
              </a:rPr>
              <a:t>         Nose cone separation</a:t>
            </a:r>
          </a:p>
          <a:p>
            <a:pPr>
              <a:defRPr/>
            </a:pPr>
            <a:r>
              <a:rPr lang="en-US" sz="1200" dirty="0">
                <a:effectLst>
                  <a:outerShdw blurRad="38100" dist="38100" dir="2700000" algn="tl">
                    <a:srgbClr val="FFFFFF"/>
                  </a:outerShdw>
                </a:effectLst>
                <a:cs typeface="+mn-cs"/>
              </a:rPr>
              <a:t>         Skin separation</a:t>
            </a:r>
          </a:p>
          <a:p>
            <a:pPr>
              <a:defRPr/>
            </a:pPr>
            <a:r>
              <a:rPr lang="en-US" sz="1200" dirty="0">
                <a:effectLst>
                  <a:outerShdw blurRad="38100" dist="38100" dir="2700000" algn="tl">
                    <a:srgbClr val="FFFFFF"/>
                  </a:outerShdw>
                </a:effectLst>
                <a:cs typeface="+mn-cs"/>
              </a:rPr>
              <a:t>         De-spin to TBD rate</a:t>
            </a:r>
          </a:p>
          <a:p>
            <a:pPr>
              <a:defRPr/>
            </a:pPr>
            <a:r>
              <a:rPr lang="en-US" sz="1200" dirty="0">
                <a:effectLst>
                  <a:outerShdw blurRad="38100" dist="38100" dir="2700000" algn="tl">
                    <a:srgbClr val="FFFFFF"/>
                  </a:outerShdw>
                </a:effectLst>
                <a:cs typeface="+mn-cs"/>
              </a:rPr>
              <a:t>         Option to align with B Field</a:t>
            </a:r>
          </a:p>
          <a:p>
            <a:pPr>
              <a:defRPr/>
            </a:pPr>
            <a:r>
              <a:rPr lang="en-US" sz="1200" dirty="0">
                <a:effectLst>
                  <a:outerShdw blurRad="38100" dist="38100" dir="2700000" algn="tl">
                    <a:srgbClr val="FFFFFF"/>
                  </a:outerShdw>
                </a:effectLst>
                <a:cs typeface="+mn-cs"/>
              </a:rPr>
              <a:t>         Telemetry/GPS continues</a:t>
            </a:r>
          </a:p>
          <a:p>
            <a:pPr>
              <a:defRPr/>
            </a:pPr>
            <a:r>
              <a:rPr lang="en-US" sz="1600" dirty="0">
                <a:effectLst>
                  <a:outerShdw blurRad="38100" dist="38100" dir="2700000" algn="tl">
                    <a:srgbClr val="FFFFFF"/>
                  </a:outerShdw>
                </a:effectLst>
                <a:cs typeface="+mn-cs"/>
              </a:rPr>
              <a:t>4.   Descent</a:t>
            </a:r>
          </a:p>
          <a:p>
            <a:pPr>
              <a:defRPr/>
            </a:pPr>
            <a:r>
              <a:rPr lang="en-US" sz="1200" dirty="0">
                <a:effectLst>
                  <a:outerShdw blurRad="38100" dist="38100" dir="2700000" algn="tl">
                    <a:srgbClr val="FFFFFF"/>
                  </a:outerShdw>
                </a:effectLst>
                <a:cs typeface="+mn-cs"/>
              </a:rPr>
              <a:t>         Telemetry/GPS continues</a:t>
            </a:r>
          </a:p>
          <a:p>
            <a:pPr>
              <a:defRPr/>
            </a:pPr>
            <a:r>
              <a:rPr lang="en-US" sz="1600" dirty="0">
                <a:effectLst>
                  <a:outerShdw blurRad="38100" dist="38100" dir="2700000" algn="tl">
                    <a:srgbClr val="FFFFFF"/>
                  </a:outerShdw>
                </a:effectLst>
                <a:cs typeface="+mn-cs"/>
              </a:rPr>
              <a:t>5.   Chute Deploy</a:t>
            </a:r>
          </a:p>
          <a:p>
            <a:pPr>
              <a:defRPr/>
            </a:pPr>
            <a:r>
              <a:rPr lang="en-US" sz="1200" dirty="0">
                <a:effectLst>
                  <a:outerShdw blurRad="38100" dist="38100" dir="2700000" algn="tl">
                    <a:srgbClr val="FFFFFF"/>
                  </a:outerShdw>
                </a:effectLst>
                <a:cs typeface="+mn-cs"/>
              </a:rPr>
              <a:t>         Telemetry/GPS continues</a:t>
            </a:r>
          </a:p>
          <a:p>
            <a:pPr>
              <a:defRPr/>
            </a:pPr>
            <a:r>
              <a:rPr lang="en-US" sz="1600" dirty="0">
                <a:effectLst>
                  <a:outerShdw blurRad="38100" dist="38100" dir="2700000" algn="tl">
                    <a:srgbClr val="FFFFFF"/>
                  </a:outerShdw>
                </a:effectLst>
                <a:cs typeface="+mn-cs"/>
              </a:rPr>
              <a:t>6.   Landing</a:t>
            </a:r>
          </a:p>
          <a:p>
            <a:pPr>
              <a:defRPr/>
            </a:pPr>
            <a:r>
              <a:rPr lang="en-US" sz="1200" dirty="0">
                <a:effectLst>
                  <a:outerShdw blurRad="38100" dist="38100" dir="2700000" algn="tl">
                    <a:srgbClr val="FFFFFF"/>
                  </a:outerShdw>
                </a:effectLst>
                <a:cs typeface="+mn-cs"/>
              </a:rPr>
              <a:t>         Telemetry/GPS terminates</a:t>
            </a:r>
          </a:p>
          <a:p>
            <a:pPr>
              <a:defRPr/>
            </a:pPr>
            <a:r>
              <a:rPr lang="en-US" sz="1200" dirty="0">
                <a:effectLst>
                  <a:outerShdw blurRad="38100" dist="38100" dir="2700000" algn="tl">
                    <a:srgbClr val="FFFFFF"/>
                  </a:outerShdw>
                </a:effectLst>
                <a:cs typeface="+mn-cs"/>
              </a:rPr>
              <a:t>         Payloads recovered</a:t>
            </a:r>
          </a:p>
        </p:txBody>
      </p:sp>
      <p:pic>
        <p:nvPicPr>
          <p:cNvPr id="29721" name="Picture 2" descr="C:\Users\Shawn\Desktop\RSLogo_NE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53516">
            <a:off x="-287338" y="4198938"/>
            <a:ext cx="1295401"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2" name="Picture 2" descr="C:\Users\Shawn\Desktop\RSLogo_NE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603999">
            <a:off x="892175" y="2749550"/>
            <a:ext cx="12954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3" name="Title 66"/>
          <p:cNvSpPr>
            <a:spLocks noGrp="1"/>
          </p:cNvSpPr>
          <p:nvPr>
            <p:ph type="title"/>
          </p:nvPr>
        </p:nvSpPr>
        <p:spPr/>
        <p:txBody>
          <a:bodyPr/>
          <a:lstStyle/>
          <a:p>
            <a:pPr eaLnBrk="1" hangingPunct="1"/>
            <a:r>
              <a:rPr lang="en-US" dirty="0">
                <a:latin typeface="Century" charset="0"/>
              </a:rPr>
              <a:t>Example #2 </a:t>
            </a:r>
            <a:r>
              <a:rPr lang="en-US" dirty="0" err="1">
                <a:latin typeface="Century" charset="0"/>
              </a:rPr>
              <a:t>ConOps</a:t>
            </a:r>
            <a:endParaRPr lang="en-US" dirty="0">
              <a:latin typeface="Century" charset="0"/>
            </a:endParaRPr>
          </a:p>
        </p:txBody>
      </p:sp>
      <p:sp>
        <p:nvSpPr>
          <p:cNvPr id="29724" name="Slide Number Placeholder 6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56EE29-9C0D-D844-9E8B-EC5232E05D3B}" type="slidenum">
              <a:rPr lang="en-US" sz="1400">
                <a:latin typeface="Century" charset="0"/>
              </a:rPr>
              <a:pPr eaLnBrk="1" hangingPunct="1"/>
              <a:t>13</a:t>
            </a:fld>
            <a:endParaRPr lang="en-US" sz="1400">
              <a:latin typeface="Century"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Overview</a:t>
            </a:r>
            <a:endParaRPr lang="en-US" dirty="0"/>
          </a:p>
        </p:txBody>
      </p:sp>
      <p:sp>
        <p:nvSpPr>
          <p:cNvPr id="3" name="Subtitle 2"/>
          <p:cNvSpPr>
            <a:spLocks noGrp="1"/>
          </p:cNvSpPr>
          <p:nvPr>
            <p:ph type="subTitle" idx="1"/>
          </p:nvPr>
        </p:nvSpPr>
        <p:spPr>
          <a:xfrm>
            <a:off x="1447800" y="3352800"/>
            <a:ext cx="6400800" cy="1752600"/>
          </a:xfrm>
        </p:spPr>
        <p:txBody>
          <a:bodyPr/>
          <a:lstStyle/>
          <a:p>
            <a:r>
              <a:rPr lang="en-US" sz="2400" i="1" dirty="0" smtClean="0"/>
              <a:t>Name of Presenter(s)</a:t>
            </a:r>
            <a:endParaRPr lang="en-US" sz="2400" i="1" dirty="0"/>
          </a:p>
        </p:txBody>
      </p:sp>
      <p:sp>
        <p:nvSpPr>
          <p:cNvPr id="4" name="Slide Number Placeholder 3"/>
          <p:cNvSpPr>
            <a:spLocks noGrp="1"/>
          </p:cNvSpPr>
          <p:nvPr>
            <p:ph type="sldNum" sz="quarter" idx="12"/>
          </p:nvPr>
        </p:nvSpPr>
        <p:spPr/>
        <p:txBody>
          <a:bodyPr/>
          <a:lstStyle/>
          <a:p>
            <a:pPr>
              <a:defRPr/>
            </a:pPr>
            <a:fld id="{9040AD70-A53F-0E41-B1C9-C04429C1FF24}" type="slidenum">
              <a:rPr lang="en-US" smtClean="0"/>
              <a:pPr>
                <a:defRPr/>
              </a:pPr>
              <a:t>14</a:t>
            </a:fld>
            <a:endParaRPr lang="en-US"/>
          </a:p>
        </p:txBody>
      </p:sp>
    </p:spTree>
    <p:extLst>
      <p:ext uri="{BB962C8B-B14F-4D97-AF65-F5344CB8AC3E}">
        <p14:creationId xmlns:p14="http://schemas.microsoft.com/office/powerpoint/2010/main" val="359785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5"/>
          <p:cNvSpPr>
            <a:spLocks noGrp="1"/>
          </p:cNvSpPr>
          <p:nvPr>
            <p:ph type="title"/>
          </p:nvPr>
        </p:nvSpPr>
        <p:spPr/>
        <p:txBody>
          <a:bodyPr/>
          <a:lstStyle/>
          <a:p>
            <a:pPr eaLnBrk="1" hangingPunct="1"/>
            <a:r>
              <a:rPr lang="en-US" dirty="0">
                <a:latin typeface="Century" charset="0"/>
              </a:rPr>
              <a:t>Design Overview: Science Design</a:t>
            </a:r>
          </a:p>
        </p:txBody>
      </p:sp>
      <p:sp>
        <p:nvSpPr>
          <p:cNvPr id="7" name="Content Placeholder 6"/>
          <p:cNvSpPr>
            <a:spLocks noGrp="1"/>
          </p:cNvSpPr>
          <p:nvPr>
            <p:ph idx="1"/>
          </p:nvPr>
        </p:nvSpPr>
        <p:spPr>
          <a:xfrm>
            <a:off x="533400" y="1295400"/>
            <a:ext cx="8610600" cy="4876800"/>
          </a:xfrm>
        </p:spPr>
        <p:txBody>
          <a:bodyPr>
            <a:normAutofit/>
          </a:bodyPr>
          <a:lstStyle/>
          <a:p>
            <a:pPr eaLnBrk="1" hangingPunct="1">
              <a:defRPr/>
            </a:pPr>
            <a:r>
              <a:rPr lang="en-US" dirty="0">
                <a:ea typeface="+mn-ea"/>
                <a:cs typeface="+mn-cs"/>
              </a:rPr>
              <a:t>Summarize the instrumentation/sensors/devices that will be used to complete your science mission</a:t>
            </a:r>
          </a:p>
          <a:p>
            <a:pPr eaLnBrk="1" hangingPunct="1">
              <a:defRPr/>
            </a:pPr>
            <a:endParaRPr lang="en-US" dirty="0">
              <a:ea typeface="+mn-ea"/>
              <a:cs typeface="+mn-cs"/>
            </a:endParaRPr>
          </a:p>
          <a:p>
            <a:pPr eaLnBrk="1" hangingPunct="1">
              <a:defRPr/>
            </a:pPr>
            <a:r>
              <a:rPr lang="en-US" dirty="0">
                <a:ea typeface="+mn-ea"/>
                <a:cs typeface="+mn-cs"/>
              </a:rPr>
              <a:t>Present a concept of HOW your science hardware will work to achieve your mission</a:t>
            </a:r>
            <a:endParaRPr lang="en-US" dirty="0"/>
          </a:p>
        </p:txBody>
      </p:sp>
      <p:sp>
        <p:nvSpPr>
          <p:cNvPr id="3379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F269AE-5B19-1748-8B99-EE24B1A7E000}" type="slidenum">
              <a:rPr lang="en-US" sz="1400">
                <a:latin typeface="Century" charset="0"/>
              </a:rPr>
              <a:pPr eaLnBrk="1" hangingPunct="1"/>
              <a:t>15</a:t>
            </a:fld>
            <a:endParaRPr lang="en-US" sz="1400">
              <a:latin typeface="Century"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5"/>
          <p:cNvSpPr>
            <a:spLocks noGrp="1"/>
          </p:cNvSpPr>
          <p:nvPr>
            <p:ph type="title"/>
          </p:nvPr>
        </p:nvSpPr>
        <p:spPr/>
        <p:txBody>
          <a:bodyPr/>
          <a:lstStyle/>
          <a:p>
            <a:pPr eaLnBrk="1" hangingPunct="1"/>
            <a:r>
              <a:rPr lang="en-US" dirty="0">
                <a:latin typeface="Century" charset="0"/>
              </a:rPr>
              <a:t>Design Overview: Engineering Design</a:t>
            </a:r>
          </a:p>
        </p:txBody>
      </p:sp>
      <p:sp>
        <p:nvSpPr>
          <p:cNvPr id="7" name="Content Placeholder 6"/>
          <p:cNvSpPr>
            <a:spLocks noGrp="1"/>
          </p:cNvSpPr>
          <p:nvPr>
            <p:ph idx="1"/>
          </p:nvPr>
        </p:nvSpPr>
        <p:spPr>
          <a:xfrm>
            <a:off x="533400" y="1295400"/>
            <a:ext cx="8610600" cy="4876800"/>
          </a:xfrm>
        </p:spPr>
        <p:txBody>
          <a:bodyPr>
            <a:normAutofit fontScale="92500" lnSpcReduction="20000"/>
          </a:bodyPr>
          <a:lstStyle/>
          <a:p>
            <a:pPr eaLnBrk="1" hangingPunct="1">
              <a:defRPr/>
            </a:pPr>
            <a:r>
              <a:rPr lang="en-US" dirty="0">
                <a:ea typeface="+mn-ea"/>
                <a:cs typeface="+mn-cs"/>
              </a:rPr>
              <a:t>Describe/summarize your current design used to support your Science Design</a:t>
            </a:r>
          </a:p>
          <a:p>
            <a:pPr marL="0" indent="0" eaLnBrk="1" hangingPunct="1">
              <a:buNone/>
              <a:defRPr/>
            </a:pPr>
            <a:endParaRPr lang="en-US" dirty="0">
              <a:ea typeface="+mn-ea"/>
              <a:cs typeface="+mn-cs"/>
            </a:endParaRPr>
          </a:p>
          <a:p>
            <a:pPr eaLnBrk="1" hangingPunct="1">
              <a:defRPr/>
            </a:pPr>
            <a:r>
              <a:rPr lang="en-US" dirty="0">
                <a:ea typeface="+mn-ea"/>
                <a:cs typeface="+mn-cs"/>
              </a:rPr>
              <a:t>Be sure to cover major subsystems like Structures, Power, Command and Data Handling, Software</a:t>
            </a:r>
          </a:p>
          <a:p>
            <a:pPr eaLnBrk="1" hangingPunct="1">
              <a:defRPr/>
            </a:pPr>
            <a:endParaRPr lang="en-US" dirty="0">
              <a:ea typeface="+mn-ea"/>
              <a:cs typeface="+mn-cs"/>
            </a:endParaRPr>
          </a:p>
          <a:p>
            <a:pPr eaLnBrk="1" hangingPunct="1">
              <a:defRPr/>
            </a:pPr>
            <a:r>
              <a:rPr lang="en-US" dirty="0"/>
              <a:t>Utilization of heritage elements (designs/features used on previous flights) defined. </a:t>
            </a:r>
          </a:p>
          <a:p>
            <a:pPr eaLnBrk="1" hangingPunct="1">
              <a:defRPr/>
            </a:pPr>
            <a:endParaRPr lang="en-US" dirty="0"/>
          </a:p>
          <a:p>
            <a:pPr eaLnBrk="1" hangingPunct="1">
              <a:defRPr/>
            </a:pPr>
            <a:r>
              <a:rPr lang="en-US" dirty="0"/>
              <a:t>Major technology dependencies?</a:t>
            </a:r>
          </a:p>
          <a:p>
            <a:pPr eaLnBrk="1" hangingPunct="1">
              <a:defRPr/>
            </a:pPr>
            <a:endParaRPr lang="en-US" dirty="0">
              <a:ea typeface="+mn-ea"/>
              <a:cs typeface="+mn-cs"/>
            </a:endParaRPr>
          </a:p>
          <a:p>
            <a:pPr eaLnBrk="1" hangingPunct="1">
              <a:defRPr/>
            </a:pPr>
            <a:endParaRPr lang="en-US" dirty="0">
              <a:ea typeface="+mn-ea"/>
              <a:cs typeface="+mn-cs"/>
            </a:endParaRPr>
          </a:p>
          <a:p>
            <a:pPr eaLnBrk="1" hangingPunct="1">
              <a:defRPr/>
            </a:pPr>
            <a:endParaRPr lang="en-US" dirty="0"/>
          </a:p>
        </p:txBody>
      </p:sp>
      <p:sp>
        <p:nvSpPr>
          <p:cNvPr id="3379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F269AE-5B19-1748-8B99-EE24B1A7E000}" type="slidenum">
              <a:rPr lang="en-US" sz="1400">
                <a:latin typeface="Century" charset="0"/>
              </a:rPr>
              <a:pPr eaLnBrk="1" hangingPunct="1"/>
              <a:t>16</a:t>
            </a:fld>
            <a:endParaRPr lang="en-US" sz="1400">
              <a:latin typeface="Century" charset="0"/>
            </a:endParaRPr>
          </a:p>
        </p:txBody>
      </p:sp>
    </p:spTree>
    <p:extLst>
      <p:ext uri="{BB962C8B-B14F-4D97-AF65-F5344CB8AC3E}">
        <p14:creationId xmlns:p14="http://schemas.microsoft.com/office/powerpoint/2010/main" val="28584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dirty="0">
                <a:latin typeface="Century" charset="0"/>
              </a:rPr>
              <a:t>Design Overview: Functional Block Diagram</a:t>
            </a:r>
          </a:p>
        </p:txBody>
      </p:sp>
      <p:sp>
        <p:nvSpPr>
          <p:cNvPr id="35842" name="Content Placeholder 2"/>
          <p:cNvSpPr>
            <a:spLocks noGrp="1"/>
          </p:cNvSpPr>
          <p:nvPr>
            <p:ph idx="1"/>
          </p:nvPr>
        </p:nvSpPr>
        <p:spPr>
          <a:xfrm>
            <a:off x="0" y="1341438"/>
            <a:ext cx="8610600" cy="4525962"/>
          </a:xfrm>
        </p:spPr>
        <p:txBody>
          <a:bodyPr/>
          <a:lstStyle/>
          <a:p>
            <a:pPr eaLnBrk="1" hangingPunct="1">
              <a:lnSpc>
                <a:spcPct val="90000"/>
              </a:lnSpc>
            </a:pPr>
            <a:r>
              <a:rPr lang="en-US" dirty="0">
                <a:latin typeface="Century" charset="0"/>
              </a:rPr>
              <a:t>Functional block diagram</a:t>
            </a:r>
          </a:p>
          <a:p>
            <a:pPr lvl="1" eaLnBrk="1" hangingPunct="1">
              <a:lnSpc>
                <a:spcPct val="90000"/>
              </a:lnSpc>
            </a:pPr>
            <a:r>
              <a:rPr lang="en-US" dirty="0">
                <a:latin typeface="Century" charset="0"/>
              </a:rPr>
              <a:t>Shows HOW  subsystems interact with each other</a:t>
            </a:r>
          </a:p>
          <a:p>
            <a:pPr lvl="1" eaLnBrk="1" hangingPunct="1">
              <a:lnSpc>
                <a:spcPct val="90000"/>
              </a:lnSpc>
            </a:pPr>
            <a:r>
              <a:rPr lang="en-US" dirty="0">
                <a:latin typeface="Century" charset="0"/>
              </a:rPr>
              <a:t>Shows HOW data will be recorded and stored</a:t>
            </a:r>
          </a:p>
          <a:p>
            <a:pPr lvl="1" eaLnBrk="1" hangingPunct="1">
              <a:lnSpc>
                <a:spcPct val="90000"/>
              </a:lnSpc>
            </a:pPr>
            <a:r>
              <a:rPr lang="en-US" dirty="0">
                <a:latin typeface="Century" charset="0"/>
              </a:rPr>
              <a:t>Shows HOW power and data flow through subsystems</a:t>
            </a:r>
          </a:p>
          <a:p>
            <a:pPr eaLnBrk="1" hangingPunct="1">
              <a:lnSpc>
                <a:spcPct val="90000"/>
              </a:lnSpc>
            </a:pPr>
            <a:r>
              <a:rPr lang="en-US" dirty="0">
                <a:latin typeface="Century" charset="0"/>
              </a:rPr>
              <a:t>Example on following slide </a:t>
            </a:r>
          </a:p>
          <a:p>
            <a:pPr eaLnBrk="1" hangingPunct="1">
              <a:lnSpc>
                <a:spcPct val="90000"/>
              </a:lnSpc>
            </a:pPr>
            <a:r>
              <a:rPr lang="en-US" sz="2000" b="1" i="1" dirty="0">
                <a:latin typeface="Century" charset="0"/>
              </a:rPr>
              <a:t>I will spend a lot of time on this diagram with each team and it will be referred to all the way up until launch so make it good</a:t>
            </a:r>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B6B5D52-4D7E-C141-A804-FD3C156B1874}" type="slidenum">
              <a:rPr lang="en-US" sz="1400">
                <a:latin typeface="Century" charset="0"/>
              </a:rPr>
              <a:pPr eaLnBrk="1" hangingPunct="1"/>
              <a:t>17</a:t>
            </a:fld>
            <a:endParaRPr lang="en-US" sz="1400">
              <a:latin typeface="Century"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atin typeface="Century" charset="0"/>
              </a:rPr>
              <a:t>Example Functional Block Diagram</a:t>
            </a:r>
          </a:p>
        </p:txBody>
      </p:sp>
      <p:pic>
        <p:nvPicPr>
          <p:cNvPr id="36866" name="Picture 3" descr="C:\Users\CHINO\Dropbox\UPR-RockSat X\Payload 2012\funtionalblockdiagram2.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990601"/>
            <a:ext cx="7581899" cy="535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Box 1"/>
          <p:cNvSpPr txBox="1">
            <a:spLocks noChangeArrowheads="1"/>
          </p:cNvSpPr>
          <p:nvPr/>
        </p:nvSpPr>
        <p:spPr bwMode="auto">
          <a:xfrm>
            <a:off x="-69850" y="6915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latin typeface="Century" charset="0"/>
              </a:rPr>
              <a:t>Design Overview: Payload Layout</a:t>
            </a:r>
          </a:p>
        </p:txBody>
      </p:sp>
      <p:sp>
        <p:nvSpPr>
          <p:cNvPr id="4" name="Content Placeholder 3"/>
          <p:cNvSpPr>
            <a:spLocks noGrp="1"/>
          </p:cNvSpPr>
          <p:nvPr>
            <p:ph idx="1"/>
          </p:nvPr>
        </p:nvSpPr>
        <p:spPr>
          <a:xfrm>
            <a:off x="0" y="1341438"/>
            <a:ext cx="8915400" cy="2468562"/>
          </a:xfrm>
        </p:spPr>
        <p:txBody>
          <a:bodyPr>
            <a:normAutofit fontScale="62500" lnSpcReduction="20000"/>
          </a:bodyPr>
          <a:lstStyle/>
          <a:p>
            <a:pPr eaLnBrk="1" hangingPunct="1">
              <a:defRPr/>
            </a:pPr>
            <a:r>
              <a:rPr lang="en-US" dirty="0">
                <a:ea typeface="+mn-ea"/>
                <a:cs typeface="+mn-cs"/>
              </a:rPr>
              <a:t>Initial drawings/sketches/layout of your deck</a:t>
            </a:r>
          </a:p>
          <a:p>
            <a:pPr eaLnBrk="1" hangingPunct="1">
              <a:defRPr/>
            </a:pPr>
            <a:endParaRPr lang="en-US" dirty="0">
              <a:ea typeface="+mn-ea"/>
              <a:cs typeface="+mn-cs"/>
            </a:endParaRPr>
          </a:p>
          <a:p>
            <a:pPr eaLnBrk="1" hangingPunct="1">
              <a:defRPr/>
            </a:pPr>
            <a:r>
              <a:rPr lang="en-US" dirty="0">
                <a:ea typeface="+mn-ea"/>
                <a:cs typeface="+mn-cs"/>
              </a:rPr>
              <a:t>Conceptual idea of how and where things will be mounted</a:t>
            </a:r>
          </a:p>
          <a:p>
            <a:pPr eaLnBrk="1" hangingPunct="1">
              <a:defRPr/>
            </a:pPr>
            <a:endParaRPr lang="en-US" dirty="0">
              <a:ea typeface="+mn-ea"/>
              <a:cs typeface="+mn-cs"/>
            </a:endParaRPr>
          </a:p>
          <a:p>
            <a:pPr eaLnBrk="1" hangingPunct="1">
              <a:defRPr/>
            </a:pPr>
            <a:r>
              <a:rPr lang="en-US" dirty="0">
                <a:ea typeface="+mn-ea"/>
                <a:cs typeface="+mn-cs"/>
              </a:rPr>
              <a:t>Show where electronics boards (~how many?), sensors, power will be mounted</a:t>
            </a:r>
          </a:p>
          <a:p>
            <a:pPr eaLnBrk="1" hangingPunct="1">
              <a:defRPr/>
            </a:pPr>
            <a:endParaRPr lang="en-US" dirty="0">
              <a:ea typeface="+mn-ea"/>
              <a:cs typeface="+mn-cs"/>
            </a:endParaRPr>
          </a:p>
          <a:p>
            <a:pPr eaLnBrk="1" hangingPunct="1">
              <a:defRPr/>
            </a:pPr>
            <a:r>
              <a:rPr lang="en-US" dirty="0">
                <a:ea typeface="+mn-ea"/>
                <a:cs typeface="+mn-cs"/>
              </a:rPr>
              <a:t>Rough dimensions and weight estimates</a:t>
            </a:r>
          </a:p>
          <a:p>
            <a:pPr marL="0" indent="0" eaLnBrk="1" hangingPunct="1">
              <a:buNone/>
              <a:defRPr/>
            </a:pPr>
            <a:endParaRPr lang="en-US" dirty="0">
              <a:ea typeface="+mn-ea"/>
              <a:cs typeface="+mn-cs"/>
            </a:endParaRPr>
          </a:p>
          <a:p>
            <a:pPr eaLnBrk="1" hangingPunct="1">
              <a:buFontTx/>
              <a:buNone/>
              <a:defRPr/>
            </a:pPr>
            <a:endParaRPr lang="en-US" dirty="0">
              <a:ea typeface="+mn-ea"/>
              <a:cs typeface="+mn-cs"/>
            </a:endParaRPr>
          </a:p>
        </p:txBody>
      </p:sp>
      <p:sp>
        <p:nvSpPr>
          <p:cNvPr id="3891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24EAD2-10FB-7E49-AF55-A39CEF8E5915}" type="slidenum">
              <a:rPr lang="en-US" sz="1400">
                <a:latin typeface="Century" charset="0"/>
              </a:rPr>
              <a:pPr eaLnBrk="1" hangingPunct="1"/>
              <a:t>19</a:t>
            </a:fld>
            <a:endParaRPr lang="en-US" sz="1400">
              <a:latin typeface="Century"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7409" name="Title 5"/>
          <p:cNvSpPr>
            <a:spLocks noGrp="1"/>
          </p:cNvSpPr>
          <p:nvPr>
            <p:ph type="title"/>
          </p:nvPr>
        </p:nvSpPr>
        <p:spPr/>
        <p:txBody>
          <a:bodyPr/>
          <a:lstStyle/>
          <a:p>
            <a:pPr eaLnBrk="1" hangingPunct="1"/>
            <a:r>
              <a:rPr lang="en-US" dirty="0">
                <a:latin typeface="Century" charset="0"/>
              </a:rPr>
              <a:t>Template </a:t>
            </a:r>
            <a:r>
              <a:rPr lang="en-US" dirty="0" smtClean="0">
                <a:latin typeface="Century" charset="0"/>
              </a:rPr>
              <a:t>Notes</a:t>
            </a:r>
            <a:endParaRPr lang="en-US" dirty="0">
              <a:latin typeface="Century" charset="0"/>
            </a:endParaRPr>
          </a:p>
        </p:txBody>
      </p:sp>
      <p:sp>
        <p:nvSpPr>
          <p:cNvPr id="17410" name="Rectangle 3"/>
          <p:cNvSpPr>
            <a:spLocks noGrp="1" noChangeArrowheads="1"/>
          </p:cNvSpPr>
          <p:nvPr>
            <p:ph idx="1"/>
          </p:nvPr>
        </p:nvSpPr>
        <p:spPr>
          <a:xfrm>
            <a:off x="0" y="1341438"/>
            <a:ext cx="8077200" cy="4525962"/>
          </a:xfrm>
        </p:spPr>
        <p:txBody>
          <a:bodyPr/>
          <a:lstStyle/>
          <a:p>
            <a:pPr eaLnBrk="1" hangingPunct="1">
              <a:lnSpc>
                <a:spcPct val="80000"/>
              </a:lnSpc>
            </a:pPr>
            <a:r>
              <a:rPr lang="en-US" sz="3000" dirty="0">
                <a:latin typeface="Century" charset="0"/>
              </a:rPr>
              <a:t>You can reformat this template to fit your design, but you must cover all the information requested on the following slides</a:t>
            </a:r>
          </a:p>
          <a:p>
            <a:pPr eaLnBrk="1" hangingPunct="1">
              <a:lnSpc>
                <a:spcPct val="80000"/>
              </a:lnSpc>
            </a:pPr>
            <a:endParaRPr lang="en-US" sz="3000" dirty="0">
              <a:latin typeface="Century" charset="0"/>
            </a:endParaRPr>
          </a:p>
          <a:p>
            <a:pPr eaLnBrk="1" hangingPunct="1">
              <a:lnSpc>
                <a:spcPct val="80000"/>
              </a:lnSpc>
            </a:pPr>
            <a:r>
              <a:rPr lang="en-US" sz="3000" dirty="0">
                <a:latin typeface="Century" charset="0"/>
              </a:rPr>
              <a:t>This template contains all of the information you are required to convey at the </a:t>
            </a:r>
            <a:r>
              <a:rPr lang="en-US" sz="3000" dirty="0" err="1">
                <a:latin typeface="Century" charset="0"/>
              </a:rPr>
              <a:t>CoDR</a:t>
            </a:r>
            <a:r>
              <a:rPr lang="en-US" sz="3000" dirty="0">
                <a:latin typeface="Century" charset="0"/>
              </a:rPr>
              <a:t> level. If you have questions, please contact me </a:t>
            </a:r>
            <a:r>
              <a:rPr lang="en-US" sz="3000" dirty="0" smtClean="0">
                <a:latin typeface="Century" charset="0"/>
              </a:rPr>
              <a:t>directly: </a:t>
            </a:r>
            <a:r>
              <a:rPr lang="en-US" sz="3000" dirty="0" err="1" smtClean="0">
                <a:latin typeface="Century" charset="0"/>
              </a:rPr>
              <a:t>rocksatx</a:t>
            </a:r>
            <a:r>
              <a:rPr lang="en-US" sz="3000" dirty="0" err="1">
                <a:latin typeface="Century" charset="0"/>
              </a:rPr>
              <a:t>@gmail.com</a:t>
            </a:r>
            <a:r>
              <a:rPr lang="en-US" sz="3000" dirty="0">
                <a:latin typeface="Century" charset="0"/>
              </a:rPr>
              <a:t> </a:t>
            </a:r>
          </a:p>
          <a:p>
            <a:pPr eaLnBrk="1" hangingPunct="1">
              <a:lnSpc>
                <a:spcPct val="80000"/>
              </a:lnSpc>
              <a:buFontTx/>
              <a:buNone/>
            </a:pPr>
            <a:r>
              <a:rPr lang="en-US" sz="3000" dirty="0">
                <a:latin typeface="Century" charset="0"/>
              </a:rPr>
              <a:t>   </a:t>
            </a:r>
          </a:p>
        </p:txBody>
      </p:sp>
      <p:sp>
        <p:nvSpPr>
          <p:cNvPr id="174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37BC1E-566C-664B-8E97-4BDDBEBD89CD}" type="slidenum">
              <a:rPr lang="en-US" sz="1400">
                <a:latin typeface="Century" charset="0"/>
              </a:rPr>
              <a:pPr eaLnBrk="1" hangingPunct="1"/>
              <a:t>2</a:t>
            </a:fld>
            <a:endParaRPr lang="en-US" sz="1400">
              <a:latin typeface="Century"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a:t>
            </a:r>
            <a:endParaRPr lang="en-US" dirty="0"/>
          </a:p>
        </p:txBody>
      </p:sp>
      <p:sp>
        <p:nvSpPr>
          <p:cNvPr id="3" name="Subtitle 2"/>
          <p:cNvSpPr>
            <a:spLocks noGrp="1"/>
          </p:cNvSpPr>
          <p:nvPr>
            <p:ph type="subTitle" idx="1"/>
          </p:nvPr>
        </p:nvSpPr>
        <p:spPr>
          <a:xfrm>
            <a:off x="1447800" y="3352800"/>
            <a:ext cx="6400800" cy="1752600"/>
          </a:xfrm>
        </p:spPr>
        <p:txBody>
          <a:bodyPr/>
          <a:lstStyle/>
          <a:p>
            <a:r>
              <a:rPr lang="en-US" sz="2400" i="1" dirty="0" smtClean="0"/>
              <a:t>Name of Presenter(s)</a:t>
            </a:r>
            <a:endParaRPr lang="en-US" sz="2400" i="1" dirty="0"/>
          </a:p>
        </p:txBody>
      </p:sp>
      <p:sp>
        <p:nvSpPr>
          <p:cNvPr id="4" name="Slide Number Placeholder 3"/>
          <p:cNvSpPr>
            <a:spLocks noGrp="1"/>
          </p:cNvSpPr>
          <p:nvPr>
            <p:ph type="sldNum" sz="quarter" idx="12"/>
          </p:nvPr>
        </p:nvSpPr>
        <p:spPr/>
        <p:txBody>
          <a:bodyPr/>
          <a:lstStyle/>
          <a:p>
            <a:pPr>
              <a:defRPr/>
            </a:pPr>
            <a:fld id="{9040AD70-A53F-0E41-B1C9-C04429C1FF24}" type="slidenum">
              <a:rPr lang="en-US" smtClean="0"/>
              <a:pPr>
                <a:defRPr/>
              </a:pPr>
              <a:t>20</a:t>
            </a:fld>
            <a:endParaRPr lang="en-US"/>
          </a:p>
        </p:txBody>
      </p:sp>
    </p:spTree>
    <p:extLst>
      <p:ext uri="{BB962C8B-B14F-4D97-AF65-F5344CB8AC3E}">
        <p14:creationId xmlns:p14="http://schemas.microsoft.com/office/powerpoint/2010/main" val="3597858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5"/>
          <p:cNvSpPr>
            <a:spLocks noGrp="1"/>
          </p:cNvSpPr>
          <p:nvPr>
            <p:ph type="title"/>
          </p:nvPr>
        </p:nvSpPr>
        <p:spPr/>
        <p:txBody>
          <a:bodyPr/>
          <a:lstStyle/>
          <a:p>
            <a:pPr eaLnBrk="1" hangingPunct="1"/>
            <a:r>
              <a:rPr lang="en-US">
                <a:latin typeface="Century" charset="0"/>
              </a:rPr>
              <a:t>Management</a:t>
            </a:r>
          </a:p>
        </p:txBody>
      </p:sp>
      <p:sp>
        <p:nvSpPr>
          <p:cNvPr id="44035" name="Content Placeholder 6"/>
          <p:cNvSpPr>
            <a:spLocks noGrp="1"/>
          </p:cNvSpPr>
          <p:nvPr>
            <p:ph idx="1"/>
          </p:nvPr>
        </p:nvSpPr>
        <p:spPr/>
        <p:txBody>
          <a:bodyPr/>
          <a:lstStyle/>
          <a:p>
            <a:pPr eaLnBrk="1" hangingPunct="1"/>
            <a:r>
              <a:rPr lang="en-US" dirty="0">
                <a:latin typeface="Century" charset="0"/>
              </a:rPr>
              <a:t>Team organization chart</a:t>
            </a:r>
          </a:p>
          <a:p>
            <a:pPr eaLnBrk="1" hangingPunct="1"/>
            <a:r>
              <a:rPr lang="en-US" dirty="0">
                <a:latin typeface="Century" charset="0"/>
              </a:rPr>
              <a:t>Preliminary schedule for the semester</a:t>
            </a:r>
          </a:p>
          <a:p>
            <a:pPr eaLnBrk="1" hangingPunct="1"/>
            <a:r>
              <a:rPr lang="en-US" dirty="0">
                <a:latin typeface="Century" charset="0"/>
              </a:rPr>
              <a:t>Monetary budget</a:t>
            </a:r>
          </a:p>
          <a:p>
            <a:pPr eaLnBrk="1" hangingPunct="1"/>
            <a:r>
              <a:rPr lang="en-US" dirty="0">
                <a:latin typeface="Century" charset="0"/>
              </a:rPr>
              <a:t>Team mentors (industry, faculty)?</a:t>
            </a:r>
          </a:p>
          <a:p>
            <a:pPr eaLnBrk="1" hangingPunct="1"/>
            <a:r>
              <a:rPr lang="en-US" dirty="0">
                <a:latin typeface="Century" charset="0"/>
              </a:rPr>
              <a:t>Contact Matrix (available in </a:t>
            </a:r>
            <a:r>
              <a:rPr lang="en-US">
                <a:latin typeface="Century" charset="0"/>
              </a:rPr>
              <a:t>welcome package)</a:t>
            </a:r>
            <a:endParaRPr lang="en-US" dirty="0">
              <a:latin typeface="Century" charset="0"/>
            </a:endParaRPr>
          </a:p>
          <a:p>
            <a:pPr eaLnBrk="1" hangingPunct="1"/>
            <a:r>
              <a:rPr lang="en-US" dirty="0">
                <a:latin typeface="Century" charset="0"/>
              </a:rPr>
              <a:t>Team Availability (MDT) Matrix (available in welcome package)</a:t>
            </a:r>
          </a:p>
          <a:p>
            <a:pPr eaLnBrk="1" hangingPunct="1"/>
            <a:endParaRPr lang="en-US" dirty="0">
              <a:latin typeface="Century" charset="0"/>
            </a:endParaRPr>
          </a:p>
        </p:txBody>
      </p:sp>
      <p:sp>
        <p:nvSpPr>
          <p:cNvPr id="440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0CE37D-D292-BD4A-9E1D-A6ECC14DBD2D}" type="slidenum">
              <a:rPr lang="en-US" sz="1400">
                <a:latin typeface="Century" charset="0"/>
              </a:rPr>
              <a:pPr eaLnBrk="1" hangingPunct="1"/>
              <a:t>21</a:t>
            </a:fld>
            <a:endParaRPr lang="en-US" sz="1400">
              <a:latin typeface="Century"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charset="0"/>
              </a:rPr>
              <a:t>User Guide Compliance: Summary</a:t>
            </a:r>
            <a:endParaRPr lang="en-US" dirty="0"/>
          </a:p>
        </p:txBody>
      </p:sp>
      <p:sp>
        <p:nvSpPr>
          <p:cNvPr id="3" name="Content Placeholder 2"/>
          <p:cNvSpPr>
            <a:spLocks noGrp="1"/>
          </p:cNvSpPr>
          <p:nvPr>
            <p:ph idx="1"/>
          </p:nvPr>
        </p:nvSpPr>
        <p:spPr/>
        <p:txBody>
          <a:bodyPr/>
          <a:lstStyle/>
          <a:p>
            <a:r>
              <a:rPr lang="en-US" dirty="0" smtClean="0"/>
              <a:t>At this point, you likely will not know a lot of this information. It is included in this presentation because these are things you need to keep in mind and MUST comply with in order to be able to fly. Please still fill it out to the best of </a:t>
            </a:r>
            <a:r>
              <a:rPr lang="en-US" smtClean="0"/>
              <a:t>your ability.</a:t>
            </a:r>
            <a:endParaRPr lang="en-US" dirty="0"/>
          </a:p>
        </p:txBody>
      </p:sp>
      <p:sp>
        <p:nvSpPr>
          <p:cNvPr id="4" name="Slide Number Placeholder 3"/>
          <p:cNvSpPr>
            <a:spLocks noGrp="1"/>
          </p:cNvSpPr>
          <p:nvPr>
            <p:ph type="sldNum" sz="quarter" idx="12"/>
          </p:nvPr>
        </p:nvSpPr>
        <p:spPr/>
        <p:txBody>
          <a:bodyPr/>
          <a:lstStyle/>
          <a:p>
            <a:pPr>
              <a:defRPr/>
            </a:pPr>
            <a:fld id="{C0656143-6FFE-1B40-BB9E-AEE7E05588DE}" type="slidenum">
              <a:rPr lang="en-US" smtClean="0"/>
              <a:pPr>
                <a:defRPr/>
              </a:pPr>
              <a:t>22</a:t>
            </a:fld>
            <a:endParaRPr lang="en-US"/>
          </a:p>
        </p:txBody>
      </p:sp>
    </p:spTree>
    <p:extLst>
      <p:ext uri="{BB962C8B-B14F-4D97-AF65-F5344CB8AC3E}">
        <p14:creationId xmlns:p14="http://schemas.microsoft.com/office/powerpoint/2010/main" val="1696963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p:cNvSpPr>
            <a:spLocks noGrp="1"/>
          </p:cNvSpPr>
          <p:nvPr>
            <p:ph type="title"/>
          </p:nvPr>
        </p:nvSpPr>
        <p:spPr/>
        <p:txBody>
          <a:bodyPr/>
          <a:lstStyle/>
          <a:p>
            <a:r>
              <a:rPr lang="en-US" dirty="0">
                <a:latin typeface="Century" charset="0"/>
              </a:rPr>
              <a:t>User Guide Compliance: Summary</a:t>
            </a:r>
          </a:p>
        </p:txBody>
      </p:sp>
      <p:sp>
        <p:nvSpPr>
          <p:cNvPr id="19353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85472DD-F1E1-3A46-93B3-B2ABC7D360E4}" type="slidenum">
              <a:rPr lang="en-US" sz="1400">
                <a:latin typeface="Century" charset="0"/>
              </a:rPr>
              <a:pPr eaLnBrk="1" hangingPunct="1"/>
              <a:t>23</a:t>
            </a:fld>
            <a:endParaRPr lang="en-US" sz="1400">
              <a:latin typeface="Century"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93993932"/>
              </p:ext>
            </p:extLst>
          </p:nvPr>
        </p:nvGraphicFramePr>
        <p:xfrm>
          <a:off x="609600" y="1066800"/>
          <a:ext cx="7391400" cy="5175952"/>
        </p:xfrm>
        <a:graphic>
          <a:graphicData uri="http://schemas.openxmlformats.org/drawingml/2006/table">
            <a:tbl>
              <a:tblPr/>
              <a:tblGrid>
                <a:gridCol w="3886200">
                  <a:extLst>
                    <a:ext uri="{9D8B030D-6E8A-4147-A177-3AD203B41FA5}">
                      <a16:colId xmlns="" xmlns:a16="http://schemas.microsoft.com/office/drawing/2014/main" val="20000"/>
                    </a:ext>
                  </a:extLst>
                </a:gridCol>
                <a:gridCol w="3505200">
                  <a:extLst>
                    <a:ext uri="{9D8B030D-6E8A-4147-A177-3AD203B41FA5}">
                      <a16:colId xmlns="" xmlns:a16="http://schemas.microsoft.com/office/drawing/2014/main" val="20001"/>
                    </a:ext>
                  </a:extLst>
                </a:gridCol>
              </a:tblGrid>
              <a:tr h="24155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Calibri" charset="0"/>
                          <a:ea typeface="ＭＳ Ｐゴシック" charset="0"/>
                          <a:cs typeface="Arial" charset="0"/>
                        </a:rPr>
                        <a:t>Requirement</a:t>
                      </a:r>
                    </a:p>
                  </a:txBody>
                  <a:tcPr marL="9153" marR="9153" marT="9152"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Calibri" charset="0"/>
                          <a:ea typeface="ＭＳ Ｐゴシック" charset="0"/>
                          <a:cs typeface="Arial" charset="0"/>
                        </a:rPr>
                        <a:t>Status/Reason (if needed)</a:t>
                      </a:r>
                    </a:p>
                  </a:txBody>
                  <a:tcPr marL="9153" marR="9153" marT="9152"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 xmlns:a16="http://schemas.microsoft.com/office/drawing/2014/main" val="10000"/>
                  </a:ext>
                </a:extLst>
              </a:tr>
              <a:tr h="26772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Center of gravity in 1" plane of plate?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243781">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Weight 30.0+/- 1.0 (15.0 +/- 0.5) </a:t>
                      </a:r>
                      <a:r>
                        <a:rPr kumimoji="0" lang="en-US" sz="1400" b="1" i="0" u="none" strike="noStrike" cap="none" normalizeH="0" baseline="0" dirty="0" err="1">
                          <a:ln>
                            <a:noFill/>
                          </a:ln>
                          <a:solidFill>
                            <a:srgbClr val="000000"/>
                          </a:solidFill>
                          <a:effectLst/>
                          <a:latin typeface="Calibri" charset="0"/>
                          <a:ea typeface="ＭＳ Ｐゴシック" charset="0"/>
                          <a:cs typeface="Arial" charset="0"/>
                        </a:rPr>
                        <a:t>lbs</a:t>
                      </a:r>
                      <a:r>
                        <a:rPr kumimoji="0" lang="en-US" sz="1400" b="1" i="0" u="none" strike="noStrike" cap="none" normalizeH="0" baseline="0" dirty="0">
                          <a:ln>
                            <a:noFill/>
                          </a:ln>
                          <a:solidFill>
                            <a:srgbClr val="000000"/>
                          </a:solidFill>
                          <a:effectLst/>
                          <a:latin typeface="Calibri" charset="0"/>
                          <a:ea typeface="ＭＳ Ｐゴシック" charset="0"/>
                          <a:cs typeface="Arial" charset="0"/>
                        </a:rPr>
                        <a:t>?</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6549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Max Height &lt; 10.75” (5.13”)</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9100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Bottom of deck has flush mount hardware?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Within Keep-Out Zone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r h="29297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Calibri" charset="0"/>
                          <a:ea typeface="ＭＳ Ｐゴシック" charset="0"/>
                          <a:cs typeface="Arial" charset="0"/>
                        </a:rPr>
                        <a:t>Using &lt; 10 A/D Lines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Using/Understand Parallel Line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7"/>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Using/Understand Asynchronous Line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8"/>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GSE Line(s)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9"/>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Non-Redundant PWR Lines (TE-1, TE-2, TE-3)</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0"/>
                  </a:ext>
                </a:extLst>
              </a:tr>
              <a:tr h="3501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Redundant Power Lines (TE-R)</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1"/>
                  </a:ext>
                </a:extLst>
              </a:tr>
              <a:tr h="32436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&lt; 1 Ah</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2"/>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&lt;= 28 V</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3"/>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RF (If yes, list frequency and TX Power)</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4"/>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deployable?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5"/>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Whole team consists of US Persons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6"/>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ITAR and/or Export Controlled hardware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7"/>
                  </a:ext>
                </a:extLst>
              </a:tr>
            </a:tbl>
          </a:graphicData>
        </a:graphic>
      </p:graphicFrame>
    </p:spTree>
    <p:extLst>
      <p:ext uri="{BB962C8B-B14F-4D97-AF65-F5344CB8AC3E}">
        <p14:creationId xmlns:p14="http://schemas.microsoft.com/office/powerpoint/2010/main" val="1843079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p:cNvSpPr>
            <a:spLocks noGrp="1"/>
          </p:cNvSpPr>
          <p:nvPr>
            <p:ph type="title"/>
          </p:nvPr>
        </p:nvSpPr>
        <p:spPr/>
        <p:txBody>
          <a:bodyPr/>
          <a:lstStyle/>
          <a:p>
            <a:r>
              <a:rPr lang="en-US" dirty="0">
                <a:latin typeface="Century" charset="0"/>
              </a:rPr>
              <a:t>User Guide Compliance: Summary (example)</a:t>
            </a:r>
          </a:p>
        </p:txBody>
      </p:sp>
      <p:sp>
        <p:nvSpPr>
          <p:cNvPr id="19353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85472DD-F1E1-3A46-93B3-B2ABC7D360E4}" type="slidenum">
              <a:rPr lang="en-US" sz="1400">
                <a:latin typeface="Century" charset="0"/>
              </a:rPr>
              <a:pPr eaLnBrk="1" hangingPunct="1"/>
              <a:t>24</a:t>
            </a:fld>
            <a:endParaRPr lang="en-US" sz="1400">
              <a:latin typeface="Century"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1919547"/>
              </p:ext>
            </p:extLst>
          </p:nvPr>
        </p:nvGraphicFramePr>
        <p:xfrm>
          <a:off x="609600" y="1066800"/>
          <a:ext cx="7391400" cy="5173990"/>
        </p:xfrm>
        <a:graphic>
          <a:graphicData uri="http://schemas.openxmlformats.org/drawingml/2006/table">
            <a:tbl>
              <a:tblPr/>
              <a:tblGrid>
                <a:gridCol w="3886200">
                  <a:extLst>
                    <a:ext uri="{9D8B030D-6E8A-4147-A177-3AD203B41FA5}">
                      <a16:colId xmlns="" xmlns:a16="http://schemas.microsoft.com/office/drawing/2014/main" val="20000"/>
                    </a:ext>
                  </a:extLst>
                </a:gridCol>
                <a:gridCol w="3505200">
                  <a:extLst>
                    <a:ext uri="{9D8B030D-6E8A-4147-A177-3AD203B41FA5}">
                      <a16:colId xmlns="" xmlns:a16="http://schemas.microsoft.com/office/drawing/2014/main" val="20001"/>
                    </a:ext>
                  </a:extLst>
                </a:gridCol>
              </a:tblGrid>
              <a:tr h="24155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Calibri" charset="0"/>
                          <a:ea typeface="ＭＳ Ｐゴシック" charset="0"/>
                          <a:cs typeface="Arial" charset="0"/>
                        </a:rPr>
                        <a:t>Requirement</a:t>
                      </a:r>
                    </a:p>
                  </a:txBody>
                  <a:tcPr marL="9153" marR="9153" marT="9152"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Calibri" charset="0"/>
                          <a:ea typeface="ＭＳ Ｐゴシック" charset="0"/>
                          <a:cs typeface="Arial" charset="0"/>
                        </a:rPr>
                        <a:t>Status/Reason (if needed)</a:t>
                      </a:r>
                    </a:p>
                  </a:txBody>
                  <a:tcPr marL="9153" marR="9153" marT="9152"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 xmlns:a16="http://schemas.microsoft.com/office/drawing/2014/main" val="10000"/>
                  </a:ext>
                </a:extLst>
              </a:tr>
              <a:tr h="26772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Center of gravity in 1" plane of plate?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1.2" currently</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1"/>
                  </a:ext>
                </a:extLst>
              </a:tr>
              <a:tr h="243781">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Weight 30.0+/- 1.0 (15.0 +/- 0.5) </a:t>
                      </a:r>
                      <a:r>
                        <a:rPr kumimoji="0" lang="en-US" sz="1400" b="1" i="0" u="none" strike="noStrike" cap="none" normalizeH="0" baseline="0" dirty="0" err="1">
                          <a:ln>
                            <a:noFill/>
                          </a:ln>
                          <a:solidFill>
                            <a:srgbClr val="000000"/>
                          </a:solidFill>
                          <a:effectLst/>
                          <a:latin typeface="Calibri" charset="0"/>
                          <a:ea typeface="ＭＳ Ｐゴシック" charset="0"/>
                          <a:cs typeface="Arial" charset="0"/>
                        </a:rPr>
                        <a:t>lbs</a:t>
                      </a:r>
                      <a:r>
                        <a:rPr kumimoji="0" lang="en-US" sz="1400" b="1" i="0" u="none" strike="noStrike" cap="none" normalizeH="0" baseline="0" dirty="0">
                          <a:ln>
                            <a:noFill/>
                          </a:ln>
                          <a:solidFill>
                            <a:srgbClr val="000000"/>
                          </a:solidFill>
                          <a:effectLst/>
                          <a:latin typeface="Calibri" charset="0"/>
                          <a:ea typeface="ＭＳ Ｐゴシック" charset="0"/>
                          <a:cs typeface="Arial" charset="0"/>
                        </a:rPr>
                        <a:t>?</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31.5 </a:t>
                      </a:r>
                      <a:r>
                        <a:rPr kumimoji="0" lang="en-US" sz="1200" b="0" i="0" u="none" strike="noStrike" cap="none" normalizeH="0" baseline="0" dirty="0" err="1">
                          <a:ln>
                            <a:noFill/>
                          </a:ln>
                          <a:solidFill>
                            <a:srgbClr val="000000"/>
                          </a:solidFill>
                          <a:effectLst/>
                          <a:latin typeface="Calibri" charset="0"/>
                          <a:ea typeface="ＭＳ Ｐゴシック" charset="0"/>
                          <a:cs typeface="Arial" charset="0"/>
                        </a:rPr>
                        <a:t>lbs</a:t>
                      </a:r>
                      <a:r>
                        <a:rPr kumimoji="0" lang="en-US" sz="1200" b="0" i="0" u="none" strike="noStrike" cap="none" normalizeH="0" baseline="0" dirty="0">
                          <a:ln>
                            <a:noFill/>
                          </a:ln>
                          <a:solidFill>
                            <a:srgbClr val="000000"/>
                          </a:solidFill>
                          <a:effectLst/>
                          <a:latin typeface="Calibri" charset="0"/>
                          <a:ea typeface="ＭＳ Ｐゴシック" charset="0"/>
                          <a:cs typeface="Arial" charset="0"/>
                        </a:rPr>
                        <a:t> (working on reducing)</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2"/>
                  </a:ext>
                </a:extLst>
              </a:tr>
              <a:tr h="26549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Max Height &lt; 10.75” (5.13”)</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 10.9 inches (waiver requested)</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3"/>
                  </a:ext>
                </a:extLst>
              </a:tr>
              <a:tr h="29100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Bottom of deck has flush mount hardware?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YES, see picture on slide XX</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 xmlns:a16="http://schemas.microsoft.com/office/drawing/2014/main" val="10004"/>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Within Keep-Out Zone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 YES, see picture on slide XY</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 xmlns:a16="http://schemas.microsoft.com/office/drawing/2014/main" val="10005"/>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Calibri" charset="0"/>
                          <a:ea typeface="ＭＳ Ｐゴシック" charset="0"/>
                          <a:cs typeface="Arial" charset="0"/>
                        </a:rPr>
                        <a:t>Using &lt; 10 A/D Lines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 Using on 8 lines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 xmlns:a16="http://schemas.microsoft.com/office/drawing/2014/main" val="10006"/>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Using/Understand Parallel Line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N/A</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7"/>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Using/Understand Asynchronous Line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YES, at 19200 Baud</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 xmlns:a16="http://schemas.microsoft.com/office/drawing/2014/main" val="10008"/>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GSE Line(s)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YES, GSE 1 and GSE 2</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 xmlns:a16="http://schemas.microsoft.com/office/drawing/2014/main" val="10009"/>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Non-Redundant PWR Lines (TE-1, TE-2, TE-3)</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YES, TE-1 and TE-2</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 xmlns:a16="http://schemas.microsoft.com/office/drawing/2014/main" val="10010"/>
                  </a:ext>
                </a:extLst>
              </a:tr>
              <a:tr h="3501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Redundant Power Lines (TE-R)</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YES, TE-R</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 xmlns:a16="http://schemas.microsoft.com/office/drawing/2014/main" val="10011"/>
                  </a:ext>
                </a:extLst>
              </a:tr>
              <a:tr h="32436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&lt; 1 Ah</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1.1 (working on reducing)</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12"/>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&lt;= 28 V</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200 V (Will conformal coat)</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13"/>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RF (If yes, list frequency and TX Power)</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YES, 134.34 MHz @ 1 watt TX power</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14"/>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deployable?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YES, but speed is under 1 inch per second</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15"/>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Whole team consists of US Persons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YES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7B05A"/>
                    </a:solidFill>
                  </a:tcPr>
                </a:tc>
                <a:extLst>
                  <a:ext uri="{0D108BD9-81ED-4DB2-BD59-A6C34878D82A}">
                    <a16:rowId xmlns="" xmlns:a16="http://schemas.microsoft.com/office/drawing/2014/main" val="10016"/>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ITAR and/or Export Controlled hardware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alibri" charset="0"/>
                          <a:ea typeface="ＭＳ Ｐゴシック" charset="0"/>
                          <a:cs typeface="Arial" charset="0"/>
                        </a:rPr>
                        <a:t>NO</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7B05A"/>
                    </a:solidFill>
                  </a:tcPr>
                </a:tc>
                <a:extLst>
                  <a:ext uri="{0D108BD9-81ED-4DB2-BD59-A6C34878D82A}">
                    <a16:rowId xmlns="" xmlns:a16="http://schemas.microsoft.com/office/drawing/2014/main" val="10017"/>
                  </a:ext>
                </a:extLst>
              </a:tr>
            </a:tbl>
          </a:graphicData>
        </a:graphic>
      </p:graphicFrame>
    </p:spTree>
    <p:extLst>
      <p:ext uri="{BB962C8B-B14F-4D97-AF65-F5344CB8AC3E}">
        <p14:creationId xmlns:p14="http://schemas.microsoft.com/office/powerpoint/2010/main" val="3041780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5"/>
          <p:cNvSpPr>
            <a:spLocks noGrp="1"/>
          </p:cNvSpPr>
          <p:nvPr>
            <p:ph type="title"/>
          </p:nvPr>
        </p:nvSpPr>
        <p:spPr/>
        <p:txBody>
          <a:bodyPr/>
          <a:lstStyle/>
          <a:p>
            <a:pPr eaLnBrk="1" hangingPunct="1"/>
            <a:r>
              <a:rPr lang="en-US" dirty="0">
                <a:latin typeface="Century" charset="0"/>
              </a:rPr>
              <a:t>Risks/Worries:</a:t>
            </a:r>
          </a:p>
        </p:txBody>
      </p:sp>
      <p:sp>
        <p:nvSpPr>
          <p:cNvPr id="44035" name="Content Placeholder 6"/>
          <p:cNvSpPr>
            <a:spLocks noGrp="1"/>
          </p:cNvSpPr>
          <p:nvPr>
            <p:ph idx="1"/>
          </p:nvPr>
        </p:nvSpPr>
        <p:spPr/>
        <p:txBody>
          <a:bodyPr/>
          <a:lstStyle/>
          <a:p>
            <a:pPr eaLnBrk="1" hangingPunct="1"/>
            <a:r>
              <a:rPr lang="en-US" dirty="0">
                <a:latin typeface="Century" charset="0"/>
              </a:rPr>
              <a:t>What are your biggest worries or potential failure points with your conceptual design?</a:t>
            </a:r>
          </a:p>
          <a:p>
            <a:pPr eaLnBrk="1" hangingPunct="1"/>
            <a:r>
              <a:rPr lang="en-US" dirty="0">
                <a:latin typeface="Century" charset="0"/>
              </a:rPr>
              <a:t>Items identified should be completely mitigated through your design effort and fully addressed by CDR</a:t>
            </a:r>
          </a:p>
          <a:p>
            <a:pPr eaLnBrk="1" hangingPunct="1"/>
            <a:endParaRPr lang="en-US" dirty="0">
              <a:latin typeface="Century" charset="0"/>
            </a:endParaRPr>
          </a:p>
          <a:p>
            <a:pPr eaLnBrk="1" hangingPunct="1"/>
            <a:endParaRPr lang="en-US" dirty="0">
              <a:latin typeface="Century" charset="0"/>
            </a:endParaRPr>
          </a:p>
        </p:txBody>
      </p:sp>
      <p:sp>
        <p:nvSpPr>
          <p:cNvPr id="440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0CE37D-D292-BD4A-9E1D-A6ECC14DBD2D}" type="slidenum">
              <a:rPr lang="en-US" sz="1400">
                <a:latin typeface="Century" charset="0"/>
              </a:rPr>
              <a:pPr eaLnBrk="1" hangingPunct="1"/>
              <a:t>25</a:t>
            </a:fld>
            <a:endParaRPr lang="en-US" sz="1400">
              <a:latin typeface="Century" charset="0"/>
            </a:endParaRPr>
          </a:p>
        </p:txBody>
      </p:sp>
    </p:spTree>
    <p:extLst>
      <p:ext uri="{BB962C8B-B14F-4D97-AF65-F5344CB8AC3E}">
        <p14:creationId xmlns:p14="http://schemas.microsoft.com/office/powerpoint/2010/main" val="2753151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5"/>
          <p:cNvSpPr>
            <a:spLocks noGrp="1"/>
          </p:cNvSpPr>
          <p:nvPr>
            <p:ph type="title"/>
          </p:nvPr>
        </p:nvSpPr>
        <p:spPr/>
        <p:txBody>
          <a:bodyPr/>
          <a:lstStyle/>
          <a:p>
            <a:pPr eaLnBrk="1" hangingPunct="1"/>
            <a:r>
              <a:rPr lang="en-US">
                <a:latin typeface="Century" charset="0"/>
              </a:rPr>
              <a:t>Conclusion</a:t>
            </a:r>
          </a:p>
        </p:txBody>
      </p:sp>
      <p:sp>
        <p:nvSpPr>
          <p:cNvPr id="7" name="Content Placeholder 6"/>
          <p:cNvSpPr>
            <a:spLocks noGrp="1"/>
          </p:cNvSpPr>
          <p:nvPr>
            <p:ph idx="1"/>
          </p:nvPr>
        </p:nvSpPr>
        <p:spPr>
          <a:xfrm>
            <a:off x="0" y="1341438"/>
            <a:ext cx="8229600" cy="3154362"/>
          </a:xfrm>
        </p:spPr>
        <p:txBody>
          <a:bodyPr>
            <a:normAutofit fontScale="92500"/>
          </a:bodyPr>
          <a:lstStyle/>
          <a:p>
            <a:pPr eaLnBrk="1" hangingPunct="1">
              <a:defRPr/>
            </a:pPr>
            <a:r>
              <a:rPr lang="en-US" dirty="0">
                <a:ea typeface="+mn-ea"/>
                <a:cs typeface="+mn-cs"/>
              </a:rPr>
              <a:t>Address why your mission deserves to fly</a:t>
            </a:r>
          </a:p>
          <a:p>
            <a:pPr eaLnBrk="1" hangingPunct="1">
              <a:defRPr/>
            </a:pPr>
            <a:endParaRPr lang="en-US" dirty="0">
              <a:ea typeface="+mn-ea"/>
              <a:cs typeface="+mn-cs"/>
            </a:endParaRPr>
          </a:p>
          <a:p>
            <a:pPr eaLnBrk="1" hangingPunct="1">
              <a:defRPr/>
            </a:pPr>
            <a:r>
              <a:rPr lang="en-US" dirty="0">
                <a:ea typeface="+mn-ea"/>
                <a:cs typeface="+mn-cs"/>
              </a:rPr>
              <a:t>Next steps for your team to get to PDR </a:t>
            </a:r>
          </a:p>
          <a:p>
            <a:pPr lvl="1" eaLnBrk="1" hangingPunct="1">
              <a:defRPr/>
            </a:pPr>
            <a:r>
              <a:rPr lang="en-US" dirty="0"/>
              <a:t>Anything you need to investigate further?</a:t>
            </a:r>
          </a:p>
          <a:p>
            <a:pPr lvl="1" eaLnBrk="1" hangingPunct="1">
              <a:defRPr/>
            </a:pPr>
            <a:r>
              <a:rPr lang="en-US" dirty="0"/>
              <a:t>Begin requirement flow down process for system and subsystems</a:t>
            </a:r>
          </a:p>
          <a:p>
            <a:pPr lvl="1" eaLnBrk="1" hangingPunct="1">
              <a:defRPr/>
            </a:pPr>
            <a:endParaRPr lang="en-US" dirty="0"/>
          </a:p>
          <a:p>
            <a:pPr eaLnBrk="1" hangingPunct="1">
              <a:defRPr/>
            </a:pPr>
            <a:endParaRPr lang="en-US" dirty="0"/>
          </a:p>
          <a:p>
            <a:pPr lvl="1" eaLnBrk="1" hangingPunct="1">
              <a:defRPr/>
            </a:pPr>
            <a:endParaRPr lang="en-US" dirty="0"/>
          </a:p>
          <a:p>
            <a:pPr lvl="1" eaLnBrk="1" hangingPunct="1">
              <a:defRPr/>
            </a:pPr>
            <a:endParaRPr lang="en-US" dirty="0"/>
          </a:p>
        </p:txBody>
      </p:sp>
      <p:sp>
        <p:nvSpPr>
          <p:cNvPr id="460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9B4003A-1E9F-6C49-B92A-5D707FD1838C}" type="slidenum">
              <a:rPr lang="en-US" sz="1400">
                <a:latin typeface="Century" charset="0"/>
              </a:rPr>
              <a:pPr eaLnBrk="1" hangingPunct="1"/>
              <a:t>26</a:t>
            </a:fld>
            <a:endParaRPr lang="en-US" sz="1400">
              <a:latin typeface="Century"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dirty="0">
                <a:latin typeface="Century" charset="0"/>
              </a:rPr>
              <a:t>Template </a:t>
            </a:r>
            <a:r>
              <a:rPr lang="en-US" dirty="0" smtClean="0">
                <a:latin typeface="Century" charset="0"/>
              </a:rPr>
              <a:t>Notes</a:t>
            </a:r>
            <a:endParaRPr lang="en-US" dirty="0">
              <a:latin typeface="Century" charset="0"/>
            </a:endParaRPr>
          </a:p>
        </p:txBody>
      </p:sp>
      <p:sp>
        <p:nvSpPr>
          <p:cNvPr id="3" name="Content Placeholder 2"/>
          <p:cNvSpPr>
            <a:spLocks noGrp="1"/>
          </p:cNvSpPr>
          <p:nvPr>
            <p:ph idx="1"/>
          </p:nvPr>
        </p:nvSpPr>
        <p:spPr>
          <a:xfrm>
            <a:off x="685800" y="1341438"/>
            <a:ext cx="8229600" cy="4525962"/>
          </a:xfrm>
        </p:spPr>
        <p:txBody>
          <a:bodyPr>
            <a:normAutofit lnSpcReduction="10000"/>
          </a:bodyPr>
          <a:lstStyle/>
          <a:p>
            <a:pPr eaLnBrk="1" hangingPunct="1">
              <a:defRPr/>
            </a:pPr>
            <a:r>
              <a:rPr lang="en-US" dirty="0">
                <a:ea typeface="+mn-ea"/>
                <a:cs typeface="+mn-cs"/>
              </a:rPr>
              <a:t>The Goals of the </a:t>
            </a:r>
            <a:r>
              <a:rPr lang="en-US" dirty="0" err="1">
                <a:ea typeface="+mn-ea"/>
                <a:cs typeface="+mn-cs"/>
              </a:rPr>
              <a:t>CoDR</a:t>
            </a:r>
            <a:r>
              <a:rPr lang="en-US" dirty="0">
                <a:ea typeface="+mn-ea"/>
                <a:cs typeface="+mn-cs"/>
              </a:rPr>
              <a:t> are:</a:t>
            </a:r>
          </a:p>
          <a:p>
            <a:pPr lvl="1" eaLnBrk="1" hangingPunct="1">
              <a:defRPr/>
            </a:pPr>
            <a:r>
              <a:rPr lang="en-US" dirty="0"/>
              <a:t>Clearly present a </a:t>
            </a:r>
            <a:r>
              <a:rPr lang="en-US" dirty="0" smtClean="0"/>
              <a:t>concept </a:t>
            </a:r>
            <a:r>
              <a:rPr lang="en-US" dirty="0"/>
              <a:t>of your payload</a:t>
            </a:r>
          </a:p>
          <a:p>
            <a:pPr lvl="1" eaLnBrk="1" hangingPunct="1">
              <a:defRPr/>
            </a:pPr>
            <a:r>
              <a:rPr lang="en-US" dirty="0"/>
              <a:t>Science objectives (theory, background, and what mission will prove) are understood and well-defined</a:t>
            </a:r>
          </a:p>
          <a:p>
            <a:pPr lvl="1" eaLnBrk="1" hangingPunct="1">
              <a:defRPr/>
            </a:pPr>
            <a:r>
              <a:rPr lang="en-US" dirty="0"/>
              <a:t>Preliminary mission requirements are defined and traceable to science objectives</a:t>
            </a:r>
          </a:p>
          <a:p>
            <a:pPr lvl="1" eaLnBrk="1" hangingPunct="1">
              <a:defRPr/>
            </a:pPr>
            <a:r>
              <a:rPr lang="en-US" dirty="0"/>
              <a:t>Understand concept of operations</a:t>
            </a:r>
          </a:p>
          <a:p>
            <a:pPr lvl="1" eaLnBrk="1" hangingPunct="1">
              <a:defRPr/>
            </a:pPr>
            <a:r>
              <a:rPr lang="en-US" dirty="0"/>
              <a:t>Understand mechanical and electrical interfaces</a:t>
            </a:r>
          </a:p>
          <a:p>
            <a:pPr lvl="1" eaLnBrk="1" hangingPunct="1">
              <a:defRPr/>
            </a:pPr>
            <a:endParaRPr lang="en-US" dirty="0"/>
          </a:p>
        </p:txBody>
      </p:sp>
      <p:sp>
        <p:nvSpPr>
          <p:cNvPr id="194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B56513-5126-7048-A3B6-F4910BBE4612}" type="slidenum">
              <a:rPr lang="en-US" sz="1400">
                <a:latin typeface="Century" charset="0"/>
              </a:rPr>
              <a:pPr eaLnBrk="1" hangingPunct="1"/>
              <a:t>3</a:t>
            </a:fld>
            <a:endParaRPr lang="en-US" sz="1400">
              <a:latin typeface="Century"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5"/>
          <p:cNvSpPr>
            <a:spLocks noGrp="1"/>
          </p:cNvSpPr>
          <p:nvPr>
            <p:ph type="title"/>
          </p:nvPr>
        </p:nvSpPr>
        <p:spPr/>
        <p:txBody>
          <a:bodyPr/>
          <a:lstStyle/>
          <a:p>
            <a:pPr eaLnBrk="1" hangingPunct="1"/>
            <a:r>
              <a:rPr lang="en-US">
                <a:latin typeface="Century" charset="0"/>
              </a:rPr>
              <a:t>CoDR Presentation Content</a:t>
            </a:r>
          </a:p>
        </p:txBody>
      </p:sp>
      <p:sp>
        <p:nvSpPr>
          <p:cNvPr id="20483" name="Content Placeholder 7"/>
          <p:cNvSpPr>
            <a:spLocks noGrp="1"/>
          </p:cNvSpPr>
          <p:nvPr>
            <p:ph idx="1"/>
          </p:nvPr>
        </p:nvSpPr>
        <p:spPr/>
        <p:txBody>
          <a:bodyPr/>
          <a:lstStyle/>
          <a:p>
            <a:pPr eaLnBrk="1" hangingPunct="1">
              <a:lnSpc>
                <a:spcPct val="80000"/>
              </a:lnSpc>
            </a:pPr>
            <a:r>
              <a:rPr lang="en-US" sz="2400" dirty="0">
                <a:latin typeface="Century" charset="0"/>
              </a:rPr>
              <a:t>Section 1: Mission Overview</a:t>
            </a:r>
          </a:p>
          <a:p>
            <a:pPr lvl="1" eaLnBrk="1" hangingPunct="1">
              <a:lnSpc>
                <a:spcPct val="80000"/>
              </a:lnSpc>
            </a:pPr>
            <a:r>
              <a:rPr lang="en-US" sz="2000" dirty="0">
                <a:latin typeface="Century" charset="0"/>
              </a:rPr>
              <a:t>Mission Statement</a:t>
            </a:r>
          </a:p>
          <a:p>
            <a:pPr lvl="1" eaLnBrk="1" hangingPunct="1">
              <a:lnSpc>
                <a:spcPct val="80000"/>
              </a:lnSpc>
            </a:pPr>
            <a:r>
              <a:rPr lang="en-US" sz="2000" dirty="0">
                <a:latin typeface="Century" charset="0"/>
              </a:rPr>
              <a:t>Mission Objectives</a:t>
            </a:r>
          </a:p>
          <a:p>
            <a:pPr lvl="1" eaLnBrk="1" hangingPunct="1">
              <a:lnSpc>
                <a:spcPct val="80000"/>
              </a:lnSpc>
            </a:pPr>
            <a:r>
              <a:rPr lang="en-US" sz="2000" dirty="0">
                <a:latin typeface="Century" charset="0"/>
              </a:rPr>
              <a:t>Theory and Concepts</a:t>
            </a:r>
          </a:p>
          <a:p>
            <a:pPr lvl="1" eaLnBrk="1" hangingPunct="1">
              <a:lnSpc>
                <a:spcPct val="80000"/>
              </a:lnSpc>
            </a:pPr>
            <a:r>
              <a:rPr lang="en-US" sz="2000" dirty="0">
                <a:latin typeface="Century" charset="0"/>
              </a:rPr>
              <a:t>Concept of Operations</a:t>
            </a:r>
          </a:p>
          <a:p>
            <a:pPr lvl="1" eaLnBrk="1" hangingPunct="1">
              <a:lnSpc>
                <a:spcPct val="80000"/>
              </a:lnSpc>
            </a:pPr>
            <a:r>
              <a:rPr lang="en-US" sz="2000" dirty="0">
                <a:latin typeface="Century" charset="0"/>
              </a:rPr>
              <a:t>Expected Results</a:t>
            </a:r>
          </a:p>
          <a:p>
            <a:pPr lvl="1" eaLnBrk="1" hangingPunct="1">
              <a:lnSpc>
                <a:spcPct val="80000"/>
              </a:lnSpc>
            </a:pPr>
            <a:endParaRPr lang="en-US" sz="2000" dirty="0">
              <a:latin typeface="Century" charset="0"/>
            </a:endParaRPr>
          </a:p>
          <a:p>
            <a:pPr eaLnBrk="1" hangingPunct="1">
              <a:lnSpc>
                <a:spcPct val="80000"/>
              </a:lnSpc>
            </a:pPr>
            <a:r>
              <a:rPr lang="en-US" sz="2400" dirty="0">
                <a:latin typeface="Century" charset="0"/>
              </a:rPr>
              <a:t>Section 2: Design Overview</a:t>
            </a:r>
          </a:p>
          <a:p>
            <a:pPr lvl="1" eaLnBrk="1" hangingPunct="1">
              <a:lnSpc>
                <a:spcPct val="80000"/>
              </a:lnSpc>
            </a:pPr>
            <a:r>
              <a:rPr lang="en-US" sz="2000" dirty="0">
                <a:latin typeface="Century" charset="0"/>
              </a:rPr>
              <a:t>Science Design</a:t>
            </a:r>
          </a:p>
          <a:p>
            <a:pPr lvl="1" eaLnBrk="1" hangingPunct="1">
              <a:lnSpc>
                <a:spcPct val="80000"/>
              </a:lnSpc>
            </a:pPr>
            <a:r>
              <a:rPr lang="en-US" sz="2000" dirty="0">
                <a:latin typeface="Century" charset="0"/>
              </a:rPr>
              <a:t>Engineering Design</a:t>
            </a:r>
          </a:p>
          <a:p>
            <a:pPr lvl="1" eaLnBrk="1" hangingPunct="1">
              <a:lnSpc>
                <a:spcPct val="80000"/>
              </a:lnSpc>
            </a:pPr>
            <a:r>
              <a:rPr lang="en-US" sz="2000" dirty="0">
                <a:latin typeface="Century" charset="0"/>
              </a:rPr>
              <a:t>Functional Block Diagram</a:t>
            </a:r>
          </a:p>
          <a:p>
            <a:pPr lvl="1" eaLnBrk="1" hangingPunct="1">
              <a:lnSpc>
                <a:spcPct val="80000"/>
              </a:lnSpc>
            </a:pPr>
            <a:r>
              <a:rPr lang="en-US" sz="2000" dirty="0">
                <a:latin typeface="Century" charset="0"/>
              </a:rPr>
              <a:t>Payload Layout (sketches)</a:t>
            </a:r>
          </a:p>
          <a:p>
            <a:pPr lvl="1" eaLnBrk="1" hangingPunct="1">
              <a:lnSpc>
                <a:spcPct val="80000"/>
              </a:lnSpc>
            </a:pPr>
            <a:r>
              <a:rPr lang="en-US" sz="2000" dirty="0">
                <a:latin typeface="Century" charset="0"/>
              </a:rPr>
              <a:t>RockSat-X User’s Guide Compliance</a:t>
            </a:r>
          </a:p>
        </p:txBody>
      </p:sp>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EAE75A0-0991-D049-ACCF-DF097A485C56}" type="slidenum">
              <a:rPr lang="en-US" sz="1400">
                <a:latin typeface="Century" charset="0"/>
              </a:rPr>
              <a:pPr eaLnBrk="1" hangingPunct="1"/>
              <a:t>4</a:t>
            </a:fld>
            <a:endParaRPr lang="en-US" sz="1400">
              <a:latin typeface="Century"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atin typeface="Century" charset="0"/>
              </a:rPr>
              <a:t>CoDR Presentation Contents</a:t>
            </a:r>
          </a:p>
        </p:txBody>
      </p:sp>
      <p:sp>
        <p:nvSpPr>
          <p:cNvPr id="22530" name="Content Placeholder 2"/>
          <p:cNvSpPr>
            <a:spLocks noGrp="1"/>
          </p:cNvSpPr>
          <p:nvPr>
            <p:ph idx="1"/>
          </p:nvPr>
        </p:nvSpPr>
        <p:spPr/>
        <p:txBody>
          <a:bodyPr/>
          <a:lstStyle/>
          <a:p>
            <a:pPr eaLnBrk="1" hangingPunct="1"/>
            <a:r>
              <a:rPr lang="en-US" dirty="0">
                <a:latin typeface="Century" charset="0"/>
              </a:rPr>
              <a:t>Section 3: Management</a:t>
            </a:r>
          </a:p>
          <a:p>
            <a:pPr lvl="1" eaLnBrk="1" hangingPunct="1"/>
            <a:r>
              <a:rPr lang="en-US" dirty="0">
                <a:latin typeface="Century" charset="0"/>
              </a:rPr>
              <a:t>Team Organization</a:t>
            </a:r>
          </a:p>
          <a:p>
            <a:pPr lvl="1" eaLnBrk="1" hangingPunct="1"/>
            <a:r>
              <a:rPr lang="en-US" dirty="0">
                <a:latin typeface="Century" charset="0"/>
              </a:rPr>
              <a:t>Schedule</a:t>
            </a:r>
          </a:p>
          <a:p>
            <a:pPr lvl="1" eaLnBrk="1" hangingPunct="1"/>
            <a:r>
              <a:rPr lang="en-US" dirty="0">
                <a:latin typeface="Century" charset="0"/>
              </a:rPr>
              <a:t>Budget</a:t>
            </a:r>
          </a:p>
          <a:p>
            <a:pPr lvl="1" eaLnBrk="1" hangingPunct="1"/>
            <a:r>
              <a:rPr lang="en-US" dirty="0">
                <a:latin typeface="Century" charset="0"/>
              </a:rPr>
              <a:t>Mentors (Faculty, industry)</a:t>
            </a:r>
          </a:p>
          <a:p>
            <a:pPr lvl="1" eaLnBrk="1" hangingPunct="1"/>
            <a:r>
              <a:rPr lang="en-US" dirty="0">
                <a:latin typeface="Century" charset="0"/>
              </a:rPr>
              <a:t>Risks/Worries</a:t>
            </a:r>
          </a:p>
          <a:p>
            <a:pPr lvl="1" eaLnBrk="1" hangingPunct="1"/>
            <a:r>
              <a:rPr lang="en-US" dirty="0">
                <a:latin typeface="Century" charset="0"/>
              </a:rPr>
              <a:t>Contact and Availability Matrices</a:t>
            </a:r>
          </a:p>
          <a:p>
            <a:pPr lvl="1" eaLnBrk="1" hangingPunct="1"/>
            <a:endParaRPr lang="en-US" dirty="0">
              <a:latin typeface="Century" charset="0"/>
            </a:endParaRPr>
          </a:p>
          <a:p>
            <a:pPr eaLnBrk="1" hangingPunct="1"/>
            <a:r>
              <a:rPr lang="en-US" dirty="0">
                <a:latin typeface="Century" charset="0"/>
              </a:rPr>
              <a:t>Section 4: Conclusions</a:t>
            </a:r>
          </a:p>
          <a:p>
            <a:pPr eaLnBrk="1" hangingPunct="1"/>
            <a:endParaRPr lang="en-US" dirty="0">
              <a:latin typeface="Century" charset="0"/>
            </a:endParaRP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A8EE14-7D4E-314E-ABD1-9EA789C863B3}" type="slidenum">
              <a:rPr lang="en-US" sz="1400">
                <a:latin typeface="Century" charset="0"/>
              </a:rPr>
              <a:pPr eaLnBrk="1" hangingPunct="1"/>
              <a:t>5</a:t>
            </a:fld>
            <a:endParaRPr lang="en-US" sz="1400">
              <a:latin typeface="Century" charset="0"/>
            </a:endParaRPr>
          </a:p>
        </p:txBody>
      </p:sp>
      <p:pic>
        <p:nvPicPr>
          <p:cNvPr id="22532" name="Picture 2" descr="http://www.jessicaswanson.com/wp-content/uploads/2010/03/clipart-pencil-check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1562100"/>
            <a:ext cx="26289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5"/>
          <p:cNvSpPr>
            <a:spLocks noChangeArrowheads="1"/>
          </p:cNvSpPr>
          <p:nvPr/>
        </p:nvSpPr>
        <p:spPr bwMode="auto">
          <a:xfrm>
            <a:off x="7862888" y="4203700"/>
            <a:ext cx="11287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800"/>
              <a:t>jessicaswanson.com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Mission Overview</a:t>
            </a:r>
            <a:endParaRPr lang="en-US" dirty="0"/>
          </a:p>
        </p:txBody>
      </p:sp>
      <p:sp>
        <p:nvSpPr>
          <p:cNvPr id="3" name="Subtitle 2"/>
          <p:cNvSpPr>
            <a:spLocks noGrp="1"/>
          </p:cNvSpPr>
          <p:nvPr>
            <p:ph type="subTitle" idx="1"/>
          </p:nvPr>
        </p:nvSpPr>
        <p:spPr>
          <a:xfrm>
            <a:off x="1447800" y="3352800"/>
            <a:ext cx="6400800" cy="1752600"/>
          </a:xfrm>
        </p:spPr>
        <p:txBody>
          <a:bodyPr/>
          <a:lstStyle/>
          <a:p>
            <a:r>
              <a:rPr lang="en-US" sz="2400" i="1" dirty="0" smtClean="0"/>
              <a:t>Name of Presenter(s)</a:t>
            </a:r>
            <a:endParaRPr lang="en-US" sz="2400" i="1" dirty="0"/>
          </a:p>
        </p:txBody>
      </p:sp>
      <p:sp>
        <p:nvSpPr>
          <p:cNvPr id="4" name="Slide Number Placeholder 3"/>
          <p:cNvSpPr>
            <a:spLocks noGrp="1"/>
          </p:cNvSpPr>
          <p:nvPr>
            <p:ph type="sldNum" sz="quarter" idx="12"/>
          </p:nvPr>
        </p:nvSpPr>
        <p:spPr/>
        <p:txBody>
          <a:bodyPr/>
          <a:lstStyle/>
          <a:p>
            <a:pPr>
              <a:defRPr/>
            </a:pPr>
            <a:fld id="{9040AD70-A53F-0E41-B1C9-C04429C1FF24}" type="slidenum">
              <a:rPr lang="en-US" smtClean="0"/>
              <a:pPr>
                <a:defRPr/>
              </a:pPr>
              <a:t>6</a:t>
            </a:fld>
            <a:endParaRPr lang="en-US"/>
          </a:p>
        </p:txBody>
      </p:sp>
    </p:spTree>
    <p:extLst>
      <p:ext uri="{BB962C8B-B14F-4D97-AF65-F5344CB8AC3E}">
        <p14:creationId xmlns:p14="http://schemas.microsoft.com/office/powerpoint/2010/main" val="294857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atin typeface="Century" charset="0"/>
              </a:rPr>
              <a:t>Mission Overview: Mission Statement</a:t>
            </a:r>
          </a:p>
        </p:txBody>
      </p:sp>
      <p:sp>
        <p:nvSpPr>
          <p:cNvPr id="23554" name="Content Placeholder 2"/>
          <p:cNvSpPr>
            <a:spLocks noGrp="1"/>
          </p:cNvSpPr>
          <p:nvPr>
            <p:ph idx="1"/>
          </p:nvPr>
        </p:nvSpPr>
        <p:spPr>
          <a:xfrm>
            <a:off x="0" y="1371600"/>
            <a:ext cx="8229600" cy="4525963"/>
          </a:xfrm>
        </p:spPr>
        <p:txBody>
          <a:bodyPr/>
          <a:lstStyle/>
          <a:p>
            <a:pPr eaLnBrk="1" hangingPunct="1"/>
            <a:r>
              <a:rPr lang="en-US" dirty="0">
                <a:latin typeface="Century" charset="0"/>
              </a:rPr>
              <a:t>Present a concise Mission Statement</a:t>
            </a:r>
          </a:p>
          <a:p>
            <a:pPr eaLnBrk="1" hangingPunct="1"/>
            <a:r>
              <a:rPr lang="en-US" dirty="0">
                <a:latin typeface="Century" charset="0"/>
              </a:rPr>
              <a:t>What do you expect to discover or prove?</a:t>
            </a:r>
          </a:p>
          <a:p>
            <a:pPr eaLnBrk="1" hangingPunct="1"/>
            <a:r>
              <a:rPr lang="en-US" dirty="0">
                <a:latin typeface="Century" charset="0"/>
              </a:rPr>
              <a:t>Who will this benefit/what will your data be used for?</a:t>
            </a:r>
          </a:p>
          <a:p>
            <a:pPr eaLnBrk="1" hangingPunct="1"/>
            <a:r>
              <a:rPr lang="en-US" dirty="0">
                <a:latin typeface="Century" charset="0"/>
              </a:rPr>
              <a:t>Make your case as to why this mission should fly on a rocket</a:t>
            </a:r>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2CE7CD-4CC8-9444-96AC-9F97349D0967}" type="slidenum">
              <a:rPr lang="en-US" sz="1400">
                <a:latin typeface="Century" charset="0"/>
              </a:rPr>
              <a:pPr eaLnBrk="1" hangingPunct="1"/>
              <a:t>7</a:t>
            </a:fld>
            <a:endParaRPr lang="en-US" sz="1400">
              <a:latin typeface="Century"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dirty="0">
                <a:latin typeface="Century" charset="0"/>
              </a:rPr>
              <a:t>Mission Overview: Mission Objectives</a:t>
            </a:r>
          </a:p>
        </p:txBody>
      </p:sp>
      <p:sp>
        <p:nvSpPr>
          <p:cNvPr id="3" name="Content Placeholder 2"/>
          <p:cNvSpPr>
            <a:spLocks noGrp="1"/>
          </p:cNvSpPr>
          <p:nvPr>
            <p:ph idx="1"/>
          </p:nvPr>
        </p:nvSpPr>
        <p:spPr>
          <a:xfrm>
            <a:off x="0" y="1341438"/>
            <a:ext cx="8229600" cy="2849562"/>
          </a:xfrm>
        </p:spPr>
        <p:txBody>
          <a:bodyPr>
            <a:normAutofit fontScale="92500" lnSpcReduction="20000"/>
          </a:bodyPr>
          <a:lstStyle/>
          <a:p>
            <a:pPr eaLnBrk="1" hangingPunct="1">
              <a:defRPr/>
            </a:pPr>
            <a:r>
              <a:rPr lang="en-US" dirty="0">
                <a:ea typeface="+mn-ea"/>
                <a:cs typeface="+mn-cs"/>
              </a:rPr>
              <a:t>Mission Objectives </a:t>
            </a:r>
            <a:r>
              <a:rPr lang="en-US" dirty="0">
                <a:ea typeface="+mn-ea"/>
                <a:cs typeface="+mn-cs"/>
                <a:sym typeface="Wingdings" pitchFamily="2" charset="2"/>
              </a:rPr>
              <a:t> derived from mission statement</a:t>
            </a:r>
          </a:p>
          <a:p>
            <a:pPr lvl="1" eaLnBrk="1" hangingPunct="1">
              <a:defRPr/>
            </a:pPr>
            <a:r>
              <a:rPr lang="en-US" dirty="0">
                <a:sym typeface="Wingdings" pitchFamily="2" charset="2"/>
              </a:rPr>
              <a:t>Break down mission statement into your mission objectives</a:t>
            </a:r>
          </a:p>
          <a:p>
            <a:pPr lvl="1" eaLnBrk="1" hangingPunct="1">
              <a:defRPr/>
            </a:pPr>
            <a:r>
              <a:rPr lang="en-US" dirty="0">
                <a:ea typeface="+mn-ea"/>
                <a:cs typeface="+mn-cs"/>
                <a:sym typeface="Wingdings" pitchFamily="2" charset="2"/>
              </a:rPr>
              <a:t>Minimum success criteria</a:t>
            </a:r>
          </a:p>
          <a:p>
            <a:pPr lvl="1" eaLnBrk="1" hangingPunct="1">
              <a:defRPr/>
            </a:pPr>
            <a:r>
              <a:rPr lang="en-US" dirty="0">
                <a:sym typeface="Wingdings" pitchFamily="2" charset="2"/>
              </a:rPr>
              <a:t>What is the least amount of data you can collect that will still constitute a success?</a:t>
            </a:r>
            <a:r>
              <a:rPr lang="en-US" dirty="0"/>
              <a:t> </a:t>
            </a:r>
          </a:p>
          <a:p>
            <a:pPr eaLnBrk="1" hangingPunct="1">
              <a:defRPr/>
            </a:pPr>
            <a:endParaRPr lang="en-US" dirty="0">
              <a:ea typeface="+mn-ea"/>
              <a:cs typeface="+mn-cs"/>
            </a:endParaRP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C01EF7-9515-0D48-B3D0-1F6B9F5EB5B0}" type="slidenum">
              <a:rPr lang="en-US" sz="1400">
                <a:latin typeface="Century" charset="0"/>
              </a:rPr>
              <a:pPr eaLnBrk="1" hangingPunct="1"/>
              <a:t>8</a:t>
            </a:fld>
            <a:endParaRPr lang="en-US" sz="1400">
              <a:latin typeface="Century"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atin typeface="Century" charset="0"/>
              </a:rPr>
              <a:t>Mission Overview: Theory and Concepts</a:t>
            </a:r>
          </a:p>
        </p:txBody>
      </p:sp>
      <p:sp>
        <p:nvSpPr>
          <p:cNvPr id="24578" name="Content Placeholder 2"/>
          <p:cNvSpPr>
            <a:spLocks noGrp="1"/>
          </p:cNvSpPr>
          <p:nvPr>
            <p:ph idx="1"/>
          </p:nvPr>
        </p:nvSpPr>
        <p:spPr/>
        <p:txBody>
          <a:bodyPr/>
          <a:lstStyle/>
          <a:p>
            <a:pPr eaLnBrk="1" hangingPunct="1"/>
            <a:r>
              <a:rPr lang="en-US" dirty="0">
                <a:latin typeface="Century" charset="0"/>
              </a:rPr>
              <a:t>Give a brief overview of the underlying science concepts and theory</a:t>
            </a:r>
          </a:p>
          <a:p>
            <a:pPr eaLnBrk="1" hangingPunct="1"/>
            <a:r>
              <a:rPr lang="en-US" dirty="0">
                <a:latin typeface="Century" charset="0"/>
              </a:rPr>
              <a:t>What other research, if any, has been performed in the past?</a:t>
            </a:r>
          </a:p>
          <a:p>
            <a:pPr lvl="1" eaLnBrk="1" hangingPunct="1"/>
            <a:r>
              <a:rPr lang="en-US" dirty="0">
                <a:latin typeface="Century" charset="0"/>
              </a:rPr>
              <a:t>Results?</a:t>
            </a:r>
          </a:p>
          <a:p>
            <a:pPr eaLnBrk="1" hangingPunct="1"/>
            <a:endParaRPr lang="en-US" dirty="0">
              <a:latin typeface="Century" charset="0"/>
            </a:endParaRPr>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19C13F-38E7-D147-9916-6BC73E15FFA2}" type="slidenum">
              <a:rPr lang="en-US" sz="1400">
                <a:latin typeface="Century" charset="0"/>
              </a:rPr>
              <a:pPr eaLnBrk="1" hangingPunct="1"/>
              <a:t>9</a:t>
            </a:fld>
            <a:endParaRPr lang="en-US" sz="1400">
              <a:latin typeface="Century"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1859</TotalTime>
  <Words>1419</Words>
  <Application>Microsoft Macintosh PowerPoint</Application>
  <PresentationFormat>On-screen Show (4:3)</PresentationFormat>
  <Paragraphs>261</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Design</vt:lpstr>
      <vt:lpstr>Team Name Conceptual Design Review</vt:lpstr>
      <vt:lpstr>Template Notes</vt:lpstr>
      <vt:lpstr>Template Notes</vt:lpstr>
      <vt:lpstr>CoDR Presentation Content</vt:lpstr>
      <vt:lpstr>CoDR Presentation Contents</vt:lpstr>
      <vt:lpstr>Mission Overview</vt:lpstr>
      <vt:lpstr>Mission Overview: Mission Statement</vt:lpstr>
      <vt:lpstr>Mission Overview: Mission Objectives</vt:lpstr>
      <vt:lpstr>Mission Overview: Theory and Concepts</vt:lpstr>
      <vt:lpstr>Mission Overview: Expected Results</vt:lpstr>
      <vt:lpstr>Mission Overview: Concept of Operations</vt:lpstr>
      <vt:lpstr>PowerPoint Presentation</vt:lpstr>
      <vt:lpstr>Example #2 ConOps</vt:lpstr>
      <vt:lpstr>Design Overview</vt:lpstr>
      <vt:lpstr>Design Overview: Science Design</vt:lpstr>
      <vt:lpstr>Design Overview: Engineering Design</vt:lpstr>
      <vt:lpstr>Design Overview: Functional Block Diagram</vt:lpstr>
      <vt:lpstr>Example Functional Block Diagram</vt:lpstr>
      <vt:lpstr>Design Overview: Payload Layout</vt:lpstr>
      <vt:lpstr>Management</vt:lpstr>
      <vt:lpstr>Management</vt:lpstr>
      <vt:lpstr>User Guide Compliance: Summary</vt:lpstr>
      <vt:lpstr>User Guide Compliance: Summary</vt:lpstr>
      <vt:lpstr>User Guide Compliance: Summary (example)</vt:lpstr>
      <vt:lpstr>Risks/Worries:</vt:lpstr>
      <vt:lpstr>Conclusion</vt:lpstr>
    </vt:vector>
  </TitlesOfParts>
  <Company>CSGC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Emily Logan;Shawn Carroll</dc:creator>
  <cp:lastModifiedBy>Leina Hutchinson</cp:lastModifiedBy>
  <cp:revision>57</cp:revision>
  <dcterms:created xsi:type="dcterms:W3CDTF">2006-01-13T16:26:51Z</dcterms:created>
  <dcterms:modified xsi:type="dcterms:W3CDTF">2017-09-20T23:15:27Z</dcterms:modified>
</cp:coreProperties>
</file>