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2"/>
  </p:notesMasterIdLst>
  <p:sldIdLst>
    <p:sldId id="256" r:id="rId2"/>
    <p:sldId id="261" r:id="rId3"/>
    <p:sldId id="265" r:id="rId4"/>
    <p:sldId id="266" r:id="rId5"/>
    <p:sldId id="273" r:id="rId6"/>
    <p:sldId id="271" r:id="rId7"/>
    <p:sldId id="274" r:id="rId8"/>
    <p:sldId id="281" r:id="rId9"/>
    <p:sldId id="272" r:id="rId10"/>
    <p:sldId id="275" r:id="rId11"/>
    <p:sldId id="262" r:id="rId12"/>
    <p:sldId id="264" r:id="rId13"/>
    <p:sldId id="260" r:id="rId14"/>
    <p:sldId id="276" r:id="rId15"/>
    <p:sldId id="277" r:id="rId16"/>
    <p:sldId id="268" r:id="rId17"/>
    <p:sldId id="278" r:id="rId18"/>
    <p:sldId id="279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575"/>
    <a:srgbClr val="D4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6F4CC-FC85-2E40-A36F-C82565400E4B}" v="1035" dt="2025-03-04T23:08:14.626"/>
    <p1510:client id="{A17FABE1-CC81-ED40-A5EC-4641A6F0156B}" v="896" dt="2025-03-03T10:48:1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F09DD-65E5-4475-9E9E-9354842C2B3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582238-705E-46EE-8E33-FDF2F73A2C7F}">
      <dgm:prSet/>
      <dgm:spPr/>
      <dgm:t>
        <a:bodyPr/>
        <a:lstStyle/>
        <a:p>
          <a:r>
            <a:rPr lang="en-US"/>
            <a:t>Income</a:t>
          </a:r>
        </a:p>
      </dgm:t>
    </dgm:pt>
    <dgm:pt modelId="{5A8D0674-6D2D-471C-90AF-F0347CDAE49E}" type="parTrans" cxnId="{590A64CA-45E5-44BA-9A8B-480D88287697}">
      <dgm:prSet/>
      <dgm:spPr/>
      <dgm:t>
        <a:bodyPr/>
        <a:lstStyle/>
        <a:p>
          <a:endParaRPr lang="en-US"/>
        </a:p>
      </dgm:t>
    </dgm:pt>
    <dgm:pt modelId="{0F01DA85-1BA1-42BB-BD4B-3ED3E1FA6314}" type="sibTrans" cxnId="{590A64CA-45E5-44BA-9A8B-480D88287697}">
      <dgm:prSet/>
      <dgm:spPr/>
      <dgm:t>
        <a:bodyPr/>
        <a:lstStyle/>
        <a:p>
          <a:endParaRPr lang="en-US"/>
        </a:p>
      </dgm:t>
    </dgm:pt>
    <dgm:pt modelId="{FA4D657E-0659-4121-BD85-C89047F617BE}">
      <dgm:prSet/>
      <dgm:spPr/>
      <dgm:t>
        <a:bodyPr/>
        <a:lstStyle/>
        <a:p>
          <a:r>
            <a:rPr lang="en-US">
              <a:latin typeface="Bierstadt"/>
            </a:rPr>
            <a:t>Crime</a:t>
          </a:r>
          <a:r>
            <a:rPr lang="en-US"/>
            <a:t> rates</a:t>
          </a:r>
        </a:p>
      </dgm:t>
    </dgm:pt>
    <dgm:pt modelId="{7DFF3B41-F058-4A52-A2ED-8F08C82A0537}" type="parTrans" cxnId="{8E767E61-D278-4205-9A91-DEFD5774B88F}">
      <dgm:prSet/>
      <dgm:spPr/>
      <dgm:t>
        <a:bodyPr/>
        <a:lstStyle/>
        <a:p>
          <a:endParaRPr lang="en-US"/>
        </a:p>
      </dgm:t>
    </dgm:pt>
    <dgm:pt modelId="{7672E7A7-7691-46AF-8B25-0436E7FFAD77}" type="sibTrans" cxnId="{8E767E61-D278-4205-9A91-DEFD5774B88F}">
      <dgm:prSet/>
      <dgm:spPr/>
      <dgm:t>
        <a:bodyPr/>
        <a:lstStyle/>
        <a:p>
          <a:endParaRPr lang="en-US"/>
        </a:p>
      </dgm:t>
    </dgm:pt>
    <dgm:pt modelId="{14D8C8C6-88DB-4B73-B75B-2B992F4C47E9}">
      <dgm:prSet/>
      <dgm:spPr/>
      <dgm:t>
        <a:bodyPr/>
        <a:lstStyle/>
        <a:p>
          <a:r>
            <a:rPr lang="en-US">
              <a:latin typeface="Bierstadt"/>
            </a:rPr>
            <a:t>Healthcare</a:t>
          </a:r>
          <a:r>
            <a:rPr lang="en-US"/>
            <a:t> system</a:t>
          </a:r>
        </a:p>
      </dgm:t>
    </dgm:pt>
    <dgm:pt modelId="{BA1A0C12-AF19-447C-A10A-6548E9A3DE73}" type="parTrans" cxnId="{AE581CA1-4932-4F91-BD36-807CDA7E601B}">
      <dgm:prSet/>
      <dgm:spPr/>
      <dgm:t>
        <a:bodyPr/>
        <a:lstStyle/>
        <a:p>
          <a:endParaRPr lang="en-US"/>
        </a:p>
      </dgm:t>
    </dgm:pt>
    <dgm:pt modelId="{7984148C-4244-4BA5-BD2E-A843728DEE99}" type="sibTrans" cxnId="{AE581CA1-4932-4F91-BD36-807CDA7E601B}">
      <dgm:prSet/>
      <dgm:spPr/>
      <dgm:t>
        <a:bodyPr/>
        <a:lstStyle/>
        <a:p>
          <a:endParaRPr lang="en-US"/>
        </a:p>
      </dgm:t>
    </dgm:pt>
    <dgm:pt modelId="{9380B167-91AE-45CD-8096-86CB9DB06D3C}">
      <dgm:prSet/>
      <dgm:spPr/>
      <dgm:t>
        <a:bodyPr/>
        <a:lstStyle/>
        <a:p>
          <a:r>
            <a:rPr lang="en-US">
              <a:latin typeface="Bierstadt"/>
            </a:rPr>
            <a:t>Literacy</a:t>
          </a:r>
          <a:r>
            <a:rPr lang="en-US"/>
            <a:t> rates</a:t>
          </a:r>
        </a:p>
      </dgm:t>
    </dgm:pt>
    <dgm:pt modelId="{34B5E0C6-2DFA-46EA-BA6B-37AAD06E3B36}" type="parTrans" cxnId="{35BA255D-E645-47D8-929C-CA1B2CDBA18C}">
      <dgm:prSet/>
      <dgm:spPr/>
      <dgm:t>
        <a:bodyPr/>
        <a:lstStyle/>
        <a:p>
          <a:endParaRPr lang="en-US"/>
        </a:p>
      </dgm:t>
    </dgm:pt>
    <dgm:pt modelId="{2FE2E020-7294-400D-9F78-45A6D4AE2DD5}" type="sibTrans" cxnId="{35BA255D-E645-47D8-929C-CA1B2CDBA18C}">
      <dgm:prSet/>
      <dgm:spPr/>
      <dgm:t>
        <a:bodyPr/>
        <a:lstStyle/>
        <a:p>
          <a:endParaRPr lang="en-US"/>
        </a:p>
      </dgm:t>
    </dgm:pt>
    <dgm:pt modelId="{D6CBD174-F59C-4B55-B2D1-6875ECF750C9}">
      <dgm:prSet/>
      <dgm:spPr/>
      <dgm:t>
        <a:bodyPr/>
        <a:lstStyle/>
        <a:p>
          <a:r>
            <a:rPr lang="en-US">
              <a:latin typeface="Bierstadt"/>
            </a:rPr>
            <a:t>Development</a:t>
          </a:r>
          <a:r>
            <a:rPr lang="en-US"/>
            <a:t> level</a:t>
          </a:r>
        </a:p>
      </dgm:t>
    </dgm:pt>
    <dgm:pt modelId="{9C78420F-0B8A-48E5-9F35-2E6BEE08556F}" type="parTrans" cxnId="{DA135190-4F09-496C-9A5D-89E99DCF7F4D}">
      <dgm:prSet/>
      <dgm:spPr/>
      <dgm:t>
        <a:bodyPr/>
        <a:lstStyle/>
        <a:p>
          <a:endParaRPr lang="en-US"/>
        </a:p>
      </dgm:t>
    </dgm:pt>
    <dgm:pt modelId="{6894B817-FBD7-44D4-8FB1-95D962048224}" type="sibTrans" cxnId="{DA135190-4F09-496C-9A5D-89E99DCF7F4D}">
      <dgm:prSet/>
      <dgm:spPr/>
      <dgm:t>
        <a:bodyPr/>
        <a:lstStyle/>
        <a:p>
          <a:endParaRPr lang="en-US"/>
        </a:p>
      </dgm:t>
    </dgm:pt>
    <dgm:pt modelId="{48229C34-A60F-4553-84F8-558E297138B1}">
      <dgm:prSet/>
      <dgm:spPr/>
      <dgm:t>
        <a:bodyPr/>
        <a:lstStyle/>
        <a:p>
          <a:r>
            <a:rPr lang="en-US"/>
            <a:t>Democracy</a:t>
          </a:r>
        </a:p>
      </dgm:t>
    </dgm:pt>
    <dgm:pt modelId="{5E160557-8D4C-4961-B4B9-35394FECEEDC}" type="parTrans" cxnId="{5B03DD49-9095-4729-9B26-2732067503FA}">
      <dgm:prSet/>
      <dgm:spPr/>
      <dgm:t>
        <a:bodyPr/>
        <a:lstStyle/>
        <a:p>
          <a:endParaRPr lang="en-US"/>
        </a:p>
      </dgm:t>
    </dgm:pt>
    <dgm:pt modelId="{8400FE49-67F2-4F58-8561-67053B492036}" type="sibTrans" cxnId="{5B03DD49-9095-4729-9B26-2732067503FA}">
      <dgm:prSet/>
      <dgm:spPr/>
      <dgm:t>
        <a:bodyPr/>
        <a:lstStyle/>
        <a:p>
          <a:endParaRPr lang="en-US"/>
        </a:p>
      </dgm:t>
    </dgm:pt>
    <dgm:pt modelId="{01CEB919-5FC9-4074-AD1F-E99DF281156C}">
      <dgm:prSet/>
      <dgm:spPr/>
      <dgm:t>
        <a:bodyPr/>
        <a:lstStyle/>
        <a:p>
          <a:r>
            <a:rPr lang="en-US"/>
            <a:t>Global Competitiveness Index</a:t>
          </a:r>
        </a:p>
      </dgm:t>
    </dgm:pt>
    <dgm:pt modelId="{C17AC139-0861-47E3-9A79-B96E0274BD1F}" type="parTrans" cxnId="{2DCF0456-267B-44FD-BA89-5AEC7BE95329}">
      <dgm:prSet/>
      <dgm:spPr/>
      <dgm:t>
        <a:bodyPr/>
        <a:lstStyle/>
        <a:p>
          <a:endParaRPr lang="en-US"/>
        </a:p>
      </dgm:t>
    </dgm:pt>
    <dgm:pt modelId="{FC1903B0-5F66-4D2E-AB48-DD0FEA69EFB6}" type="sibTrans" cxnId="{2DCF0456-267B-44FD-BA89-5AEC7BE95329}">
      <dgm:prSet/>
      <dgm:spPr/>
      <dgm:t>
        <a:bodyPr/>
        <a:lstStyle/>
        <a:p>
          <a:endParaRPr lang="en-US"/>
        </a:p>
      </dgm:t>
    </dgm:pt>
    <dgm:pt modelId="{1EF1E960-CFE2-4691-9FC9-F21B40CFE29F}">
      <dgm:prSet/>
      <dgm:spPr/>
      <dgm:t>
        <a:bodyPr/>
        <a:lstStyle/>
        <a:p>
          <a:r>
            <a:rPr lang="en-US">
              <a:latin typeface="Bierstadt"/>
            </a:rPr>
            <a:t>Freedom</a:t>
          </a:r>
          <a:r>
            <a:rPr lang="en-US"/>
            <a:t> index</a:t>
          </a:r>
        </a:p>
      </dgm:t>
    </dgm:pt>
    <dgm:pt modelId="{A37A5015-B6F5-4C0A-8C0F-179B454A69E9}" type="parTrans" cxnId="{C545D40E-B61E-43F9-8154-27E6F986FFA1}">
      <dgm:prSet/>
      <dgm:spPr/>
      <dgm:t>
        <a:bodyPr/>
        <a:lstStyle/>
        <a:p>
          <a:endParaRPr lang="en-US"/>
        </a:p>
      </dgm:t>
    </dgm:pt>
    <dgm:pt modelId="{DB95D5AB-15CA-4192-B7E2-6E76EC8FF7BB}" type="sibTrans" cxnId="{C545D40E-B61E-43F9-8154-27E6F986FFA1}">
      <dgm:prSet/>
      <dgm:spPr/>
      <dgm:t>
        <a:bodyPr/>
        <a:lstStyle/>
        <a:p>
          <a:endParaRPr lang="en-US"/>
        </a:p>
      </dgm:t>
    </dgm:pt>
    <dgm:pt modelId="{D2FDB59A-BDF8-4427-AE80-5DAEF3000313}">
      <dgm:prSet/>
      <dgm:spPr/>
      <dgm:t>
        <a:bodyPr/>
        <a:lstStyle/>
        <a:p>
          <a:r>
            <a:rPr lang="en-US">
              <a:latin typeface="Bierstadt"/>
            </a:rPr>
            <a:t>Vices</a:t>
          </a:r>
          <a:r>
            <a:rPr lang="en-US"/>
            <a:t> (drugs and alcohol)</a:t>
          </a:r>
        </a:p>
      </dgm:t>
    </dgm:pt>
    <dgm:pt modelId="{D4BB7496-37DE-4F81-9453-F42B24A79E21}" type="parTrans" cxnId="{B8EF1D95-3963-4D92-B596-BFF88E9038C7}">
      <dgm:prSet/>
      <dgm:spPr/>
      <dgm:t>
        <a:bodyPr/>
        <a:lstStyle/>
        <a:p>
          <a:endParaRPr lang="en-US"/>
        </a:p>
      </dgm:t>
    </dgm:pt>
    <dgm:pt modelId="{A0FBB8C1-FDE2-4F49-8698-ADE53FCC3B91}" type="sibTrans" cxnId="{B8EF1D95-3963-4D92-B596-BFF88E9038C7}">
      <dgm:prSet/>
      <dgm:spPr/>
      <dgm:t>
        <a:bodyPr/>
        <a:lstStyle/>
        <a:p>
          <a:endParaRPr lang="en-US"/>
        </a:p>
      </dgm:t>
    </dgm:pt>
    <dgm:pt modelId="{3A12EF73-0D87-4B74-B8AE-A1A28FC02493}">
      <dgm:prSet/>
      <dgm:spPr/>
      <dgm:t>
        <a:bodyPr/>
        <a:lstStyle/>
        <a:p>
          <a:r>
            <a:rPr lang="en-US"/>
            <a:t>Safety</a:t>
          </a:r>
        </a:p>
      </dgm:t>
    </dgm:pt>
    <dgm:pt modelId="{D7BE23B6-EFBF-43D6-B64A-7F83F5E2E308}" type="parTrans" cxnId="{6F2E119A-5109-4293-A5FF-4013885C37B5}">
      <dgm:prSet/>
      <dgm:spPr/>
      <dgm:t>
        <a:bodyPr/>
        <a:lstStyle/>
        <a:p>
          <a:endParaRPr lang="en-US"/>
        </a:p>
      </dgm:t>
    </dgm:pt>
    <dgm:pt modelId="{732E10B9-1210-402C-8F42-3B7771D3A8DF}" type="sibTrans" cxnId="{6F2E119A-5109-4293-A5FF-4013885C37B5}">
      <dgm:prSet/>
      <dgm:spPr/>
      <dgm:t>
        <a:bodyPr/>
        <a:lstStyle/>
        <a:p>
          <a:endParaRPr lang="en-US"/>
        </a:p>
      </dgm:t>
    </dgm:pt>
    <dgm:pt modelId="{0FF74CB2-7A85-443D-80B7-A4158DE35BB7}">
      <dgm:prSet/>
      <dgm:spPr/>
      <dgm:t>
        <a:bodyPr/>
        <a:lstStyle/>
        <a:p>
          <a:r>
            <a:rPr lang="en-US">
              <a:latin typeface="Bierstadt"/>
            </a:rPr>
            <a:t>Hunger</a:t>
          </a:r>
          <a:r>
            <a:rPr lang="en-US"/>
            <a:t> index</a:t>
          </a:r>
        </a:p>
      </dgm:t>
    </dgm:pt>
    <dgm:pt modelId="{B2E59ADA-799C-4D63-AD69-1F7056D7926D}" type="parTrans" cxnId="{733ACED9-7218-4623-95FD-81D9CA3BA690}">
      <dgm:prSet/>
      <dgm:spPr/>
      <dgm:t>
        <a:bodyPr/>
        <a:lstStyle/>
        <a:p>
          <a:endParaRPr lang="en-US"/>
        </a:p>
      </dgm:t>
    </dgm:pt>
    <dgm:pt modelId="{DEFF8B22-5DD5-4529-A7E3-F13BB053B72C}" type="sibTrans" cxnId="{733ACED9-7218-4623-95FD-81D9CA3BA690}">
      <dgm:prSet/>
      <dgm:spPr/>
      <dgm:t>
        <a:bodyPr/>
        <a:lstStyle/>
        <a:p>
          <a:endParaRPr lang="en-US"/>
        </a:p>
      </dgm:t>
    </dgm:pt>
    <dgm:pt modelId="{7C93A0B4-ECCE-524C-8498-A0406DA6C8FD}" type="pres">
      <dgm:prSet presAssocID="{DC9F09DD-65E5-4475-9E9E-9354842C2B3F}" presName="diagram" presStyleCnt="0">
        <dgm:presLayoutVars>
          <dgm:dir/>
          <dgm:resizeHandles val="exact"/>
        </dgm:presLayoutVars>
      </dgm:prSet>
      <dgm:spPr/>
    </dgm:pt>
    <dgm:pt modelId="{D5831E20-69F0-D441-9B2E-944B58D90C27}" type="pres">
      <dgm:prSet presAssocID="{B4582238-705E-46EE-8E33-FDF2F73A2C7F}" presName="node" presStyleLbl="node1" presStyleIdx="0" presStyleCnt="11">
        <dgm:presLayoutVars>
          <dgm:bulletEnabled val="1"/>
        </dgm:presLayoutVars>
      </dgm:prSet>
      <dgm:spPr/>
    </dgm:pt>
    <dgm:pt modelId="{48592513-CEB2-5749-9973-4975EC4B02AA}" type="pres">
      <dgm:prSet presAssocID="{0F01DA85-1BA1-42BB-BD4B-3ED3E1FA6314}" presName="sibTrans" presStyleCnt="0"/>
      <dgm:spPr/>
    </dgm:pt>
    <dgm:pt modelId="{387E4724-1000-864B-A973-4C532486FBA6}" type="pres">
      <dgm:prSet presAssocID="{FA4D657E-0659-4121-BD85-C89047F617BE}" presName="node" presStyleLbl="node1" presStyleIdx="1" presStyleCnt="11">
        <dgm:presLayoutVars>
          <dgm:bulletEnabled val="1"/>
        </dgm:presLayoutVars>
      </dgm:prSet>
      <dgm:spPr/>
    </dgm:pt>
    <dgm:pt modelId="{758C2237-CC38-5847-B651-49B5E0A434AE}" type="pres">
      <dgm:prSet presAssocID="{7672E7A7-7691-46AF-8B25-0436E7FFAD77}" presName="sibTrans" presStyleCnt="0"/>
      <dgm:spPr/>
    </dgm:pt>
    <dgm:pt modelId="{9B2351E9-C4DB-B44A-BEB1-13FF06D4C405}" type="pres">
      <dgm:prSet presAssocID="{14D8C8C6-88DB-4B73-B75B-2B992F4C47E9}" presName="node" presStyleLbl="node1" presStyleIdx="2" presStyleCnt="11">
        <dgm:presLayoutVars>
          <dgm:bulletEnabled val="1"/>
        </dgm:presLayoutVars>
      </dgm:prSet>
      <dgm:spPr/>
    </dgm:pt>
    <dgm:pt modelId="{FA4987BD-9F16-7A41-8A91-EA58CE479D7A}" type="pres">
      <dgm:prSet presAssocID="{7984148C-4244-4BA5-BD2E-A843728DEE99}" presName="sibTrans" presStyleCnt="0"/>
      <dgm:spPr/>
    </dgm:pt>
    <dgm:pt modelId="{1A9C281A-922E-174B-8A17-5DA56A69A71C}" type="pres">
      <dgm:prSet presAssocID="{9380B167-91AE-45CD-8096-86CB9DB06D3C}" presName="node" presStyleLbl="node1" presStyleIdx="3" presStyleCnt="11">
        <dgm:presLayoutVars>
          <dgm:bulletEnabled val="1"/>
        </dgm:presLayoutVars>
      </dgm:prSet>
      <dgm:spPr/>
    </dgm:pt>
    <dgm:pt modelId="{A06F71CE-F221-7A42-8F3E-F0591B76EB03}" type="pres">
      <dgm:prSet presAssocID="{2FE2E020-7294-400D-9F78-45A6D4AE2DD5}" presName="sibTrans" presStyleCnt="0"/>
      <dgm:spPr/>
    </dgm:pt>
    <dgm:pt modelId="{55A9BE77-1F25-464D-ACFE-D1E1B3F15FE2}" type="pres">
      <dgm:prSet presAssocID="{D6CBD174-F59C-4B55-B2D1-6875ECF750C9}" presName="node" presStyleLbl="node1" presStyleIdx="4" presStyleCnt="11">
        <dgm:presLayoutVars>
          <dgm:bulletEnabled val="1"/>
        </dgm:presLayoutVars>
      </dgm:prSet>
      <dgm:spPr/>
    </dgm:pt>
    <dgm:pt modelId="{19A3B6F9-FBA7-0E49-8A67-84FCEE108199}" type="pres">
      <dgm:prSet presAssocID="{6894B817-FBD7-44D4-8FB1-95D962048224}" presName="sibTrans" presStyleCnt="0"/>
      <dgm:spPr/>
    </dgm:pt>
    <dgm:pt modelId="{02B31B50-2C81-6542-B380-D995045080AB}" type="pres">
      <dgm:prSet presAssocID="{48229C34-A60F-4553-84F8-558E297138B1}" presName="node" presStyleLbl="node1" presStyleIdx="5" presStyleCnt="11">
        <dgm:presLayoutVars>
          <dgm:bulletEnabled val="1"/>
        </dgm:presLayoutVars>
      </dgm:prSet>
      <dgm:spPr/>
    </dgm:pt>
    <dgm:pt modelId="{C37C98DE-045E-834E-914A-A1FACE39F970}" type="pres">
      <dgm:prSet presAssocID="{8400FE49-67F2-4F58-8561-67053B492036}" presName="sibTrans" presStyleCnt="0"/>
      <dgm:spPr/>
    </dgm:pt>
    <dgm:pt modelId="{CDD08EB1-19D1-C642-95F7-C7FDF2614BE8}" type="pres">
      <dgm:prSet presAssocID="{01CEB919-5FC9-4074-AD1F-E99DF281156C}" presName="node" presStyleLbl="node1" presStyleIdx="6" presStyleCnt="11">
        <dgm:presLayoutVars>
          <dgm:bulletEnabled val="1"/>
        </dgm:presLayoutVars>
      </dgm:prSet>
      <dgm:spPr/>
    </dgm:pt>
    <dgm:pt modelId="{98E71509-ADC8-954E-B32C-944583E73F54}" type="pres">
      <dgm:prSet presAssocID="{FC1903B0-5F66-4D2E-AB48-DD0FEA69EFB6}" presName="sibTrans" presStyleCnt="0"/>
      <dgm:spPr/>
    </dgm:pt>
    <dgm:pt modelId="{C5C1295A-CFE0-9049-A0E0-383F9A42E72A}" type="pres">
      <dgm:prSet presAssocID="{1EF1E960-CFE2-4691-9FC9-F21B40CFE29F}" presName="node" presStyleLbl="node1" presStyleIdx="7" presStyleCnt="11">
        <dgm:presLayoutVars>
          <dgm:bulletEnabled val="1"/>
        </dgm:presLayoutVars>
      </dgm:prSet>
      <dgm:spPr/>
    </dgm:pt>
    <dgm:pt modelId="{CEB1B9F2-1184-EA4C-AE03-02889F062FC2}" type="pres">
      <dgm:prSet presAssocID="{DB95D5AB-15CA-4192-B7E2-6E76EC8FF7BB}" presName="sibTrans" presStyleCnt="0"/>
      <dgm:spPr/>
    </dgm:pt>
    <dgm:pt modelId="{A74A8621-393D-2A45-BD38-7D18DDAE82F0}" type="pres">
      <dgm:prSet presAssocID="{D2FDB59A-BDF8-4427-AE80-5DAEF3000313}" presName="node" presStyleLbl="node1" presStyleIdx="8" presStyleCnt="11">
        <dgm:presLayoutVars>
          <dgm:bulletEnabled val="1"/>
        </dgm:presLayoutVars>
      </dgm:prSet>
      <dgm:spPr/>
    </dgm:pt>
    <dgm:pt modelId="{0AD38947-1EBC-2E4F-98A5-B779CE088BA7}" type="pres">
      <dgm:prSet presAssocID="{A0FBB8C1-FDE2-4F49-8698-ADE53FCC3B91}" presName="sibTrans" presStyleCnt="0"/>
      <dgm:spPr/>
    </dgm:pt>
    <dgm:pt modelId="{F7B6F69F-2CFA-3F42-B789-86C48EC7D178}" type="pres">
      <dgm:prSet presAssocID="{3A12EF73-0D87-4B74-B8AE-A1A28FC02493}" presName="node" presStyleLbl="node1" presStyleIdx="9" presStyleCnt="11">
        <dgm:presLayoutVars>
          <dgm:bulletEnabled val="1"/>
        </dgm:presLayoutVars>
      </dgm:prSet>
      <dgm:spPr/>
    </dgm:pt>
    <dgm:pt modelId="{AC9837B0-C2EC-084C-B904-C807CE192664}" type="pres">
      <dgm:prSet presAssocID="{732E10B9-1210-402C-8F42-3B7771D3A8DF}" presName="sibTrans" presStyleCnt="0"/>
      <dgm:spPr/>
    </dgm:pt>
    <dgm:pt modelId="{E907ECE3-7743-5D4C-928A-259A2CB73B27}" type="pres">
      <dgm:prSet presAssocID="{0FF74CB2-7A85-443D-80B7-A4158DE35BB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545D40E-B61E-43F9-8154-27E6F986FFA1}" srcId="{DC9F09DD-65E5-4475-9E9E-9354842C2B3F}" destId="{1EF1E960-CFE2-4691-9FC9-F21B40CFE29F}" srcOrd="7" destOrd="0" parTransId="{A37A5015-B6F5-4C0A-8C0F-179B454A69E9}" sibTransId="{DB95D5AB-15CA-4192-B7E2-6E76EC8FF7BB}"/>
    <dgm:cxn modelId="{B5519114-F207-C44E-88FE-21081C79A576}" type="presOf" srcId="{D2FDB59A-BDF8-4427-AE80-5DAEF3000313}" destId="{A74A8621-393D-2A45-BD38-7D18DDAE82F0}" srcOrd="0" destOrd="0" presId="urn:microsoft.com/office/officeart/2005/8/layout/default"/>
    <dgm:cxn modelId="{D970A324-D934-AB40-BE82-3A14426A58D4}" type="presOf" srcId="{1EF1E960-CFE2-4691-9FC9-F21B40CFE29F}" destId="{C5C1295A-CFE0-9049-A0E0-383F9A42E72A}" srcOrd="0" destOrd="0" presId="urn:microsoft.com/office/officeart/2005/8/layout/default"/>
    <dgm:cxn modelId="{35BA255D-E645-47D8-929C-CA1B2CDBA18C}" srcId="{DC9F09DD-65E5-4475-9E9E-9354842C2B3F}" destId="{9380B167-91AE-45CD-8096-86CB9DB06D3C}" srcOrd="3" destOrd="0" parTransId="{34B5E0C6-2DFA-46EA-BA6B-37AAD06E3B36}" sibTransId="{2FE2E020-7294-400D-9F78-45A6D4AE2DD5}"/>
    <dgm:cxn modelId="{8E767E61-D278-4205-9A91-DEFD5774B88F}" srcId="{DC9F09DD-65E5-4475-9E9E-9354842C2B3F}" destId="{FA4D657E-0659-4121-BD85-C89047F617BE}" srcOrd="1" destOrd="0" parTransId="{7DFF3B41-F058-4A52-A2ED-8F08C82A0537}" sibTransId="{7672E7A7-7691-46AF-8B25-0436E7FFAD77}"/>
    <dgm:cxn modelId="{5B03DD49-9095-4729-9B26-2732067503FA}" srcId="{DC9F09DD-65E5-4475-9E9E-9354842C2B3F}" destId="{48229C34-A60F-4553-84F8-558E297138B1}" srcOrd="5" destOrd="0" parTransId="{5E160557-8D4C-4961-B4B9-35394FECEEDC}" sibTransId="{8400FE49-67F2-4F58-8561-67053B492036}"/>
    <dgm:cxn modelId="{2DCF0456-267B-44FD-BA89-5AEC7BE95329}" srcId="{DC9F09DD-65E5-4475-9E9E-9354842C2B3F}" destId="{01CEB919-5FC9-4074-AD1F-E99DF281156C}" srcOrd="6" destOrd="0" parTransId="{C17AC139-0861-47E3-9A79-B96E0274BD1F}" sibTransId="{FC1903B0-5F66-4D2E-AB48-DD0FEA69EFB6}"/>
    <dgm:cxn modelId="{DE72608D-76DC-8646-B84F-10E41670FD38}" type="presOf" srcId="{FA4D657E-0659-4121-BD85-C89047F617BE}" destId="{387E4724-1000-864B-A973-4C532486FBA6}" srcOrd="0" destOrd="0" presId="urn:microsoft.com/office/officeart/2005/8/layout/default"/>
    <dgm:cxn modelId="{DA135190-4F09-496C-9A5D-89E99DCF7F4D}" srcId="{DC9F09DD-65E5-4475-9E9E-9354842C2B3F}" destId="{D6CBD174-F59C-4B55-B2D1-6875ECF750C9}" srcOrd="4" destOrd="0" parTransId="{9C78420F-0B8A-48E5-9F35-2E6BEE08556F}" sibTransId="{6894B817-FBD7-44D4-8FB1-95D962048224}"/>
    <dgm:cxn modelId="{B8EF1D95-3963-4D92-B596-BFF88E9038C7}" srcId="{DC9F09DD-65E5-4475-9E9E-9354842C2B3F}" destId="{D2FDB59A-BDF8-4427-AE80-5DAEF3000313}" srcOrd="8" destOrd="0" parTransId="{D4BB7496-37DE-4F81-9453-F42B24A79E21}" sibTransId="{A0FBB8C1-FDE2-4F49-8698-ADE53FCC3B91}"/>
    <dgm:cxn modelId="{6F2E119A-5109-4293-A5FF-4013885C37B5}" srcId="{DC9F09DD-65E5-4475-9E9E-9354842C2B3F}" destId="{3A12EF73-0D87-4B74-B8AE-A1A28FC02493}" srcOrd="9" destOrd="0" parTransId="{D7BE23B6-EFBF-43D6-B64A-7F83F5E2E308}" sibTransId="{732E10B9-1210-402C-8F42-3B7771D3A8DF}"/>
    <dgm:cxn modelId="{C1F1909A-7BC5-FA44-8C51-3719A581F52C}" type="presOf" srcId="{DC9F09DD-65E5-4475-9E9E-9354842C2B3F}" destId="{7C93A0B4-ECCE-524C-8498-A0406DA6C8FD}" srcOrd="0" destOrd="0" presId="urn:microsoft.com/office/officeart/2005/8/layout/default"/>
    <dgm:cxn modelId="{A4215B9F-B8CA-3442-8709-911381491A4C}" type="presOf" srcId="{01CEB919-5FC9-4074-AD1F-E99DF281156C}" destId="{CDD08EB1-19D1-C642-95F7-C7FDF2614BE8}" srcOrd="0" destOrd="0" presId="urn:microsoft.com/office/officeart/2005/8/layout/default"/>
    <dgm:cxn modelId="{AE581CA1-4932-4F91-BD36-807CDA7E601B}" srcId="{DC9F09DD-65E5-4475-9E9E-9354842C2B3F}" destId="{14D8C8C6-88DB-4B73-B75B-2B992F4C47E9}" srcOrd="2" destOrd="0" parTransId="{BA1A0C12-AF19-447C-A10A-6548E9A3DE73}" sibTransId="{7984148C-4244-4BA5-BD2E-A843728DEE99}"/>
    <dgm:cxn modelId="{34C806B0-ABCE-E94B-958D-043957B10CE4}" type="presOf" srcId="{D6CBD174-F59C-4B55-B2D1-6875ECF750C9}" destId="{55A9BE77-1F25-464D-ACFE-D1E1B3F15FE2}" srcOrd="0" destOrd="0" presId="urn:microsoft.com/office/officeart/2005/8/layout/default"/>
    <dgm:cxn modelId="{A98B82B3-054A-0145-BD6A-0894893A6A17}" type="presOf" srcId="{B4582238-705E-46EE-8E33-FDF2F73A2C7F}" destId="{D5831E20-69F0-D441-9B2E-944B58D90C27}" srcOrd="0" destOrd="0" presId="urn:microsoft.com/office/officeart/2005/8/layout/default"/>
    <dgm:cxn modelId="{2DF613B9-7526-834A-895E-FB6688A36ADF}" type="presOf" srcId="{3A12EF73-0D87-4B74-B8AE-A1A28FC02493}" destId="{F7B6F69F-2CFA-3F42-B789-86C48EC7D178}" srcOrd="0" destOrd="0" presId="urn:microsoft.com/office/officeart/2005/8/layout/default"/>
    <dgm:cxn modelId="{3A32A0C1-D51D-3646-A489-57B43EAA3925}" type="presOf" srcId="{0FF74CB2-7A85-443D-80B7-A4158DE35BB7}" destId="{E907ECE3-7743-5D4C-928A-259A2CB73B27}" srcOrd="0" destOrd="0" presId="urn:microsoft.com/office/officeart/2005/8/layout/default"/>
    <dgm:cxn modelId="{11D62AC8-4D9E-3E42-85EA-8D9D38E2CEA8}" type="presOf" srcId="{48229C34-A60F-4553-84F8-558E297138B1}" destId="{02B31B50-2C81-6542-B380-D995045080AB}" srcOrd="0" destOrd="0" presId="urn:microsoft.com/office/officeart/2005/8/layout/default"/>
    <dgm:cxn modelId="{590A64CA-45E5-44BA-9A8B-480D88287697}" srcId="{DC9F09DD-65E5-4475-9E9E-9354842C2B3F}" destId="{B4582238-705E-46EE-8E33-FDF2F73A2C7F}" srcOrd="0" destOrd="0" parTransId="{5A8D0674-6D2D-471C-90AF-F0347CDAE49E}" sibTransId="{0F01DA85-1BA1-42BB-BD4B-3ED3E1FA6314}"/>
    <dgm:cxn modelId="{7B914BD5-5BC8-3145-AB99-391143F99E1F}" type="presOf" srcId="{14D8C8C6-88DB-4B73-B75B-2B992F4C47E9}" destId="{9B2351E9-C4DB-B44A-BEB1-13FF06D4C405}" srcOrd="0" destOrd="0" presId="urn:microsoft.com/office/officeart/2005/8/layout/default"/>
    <dgm:cxn modelId="{733ACED9-7218-4623-95FD-81D9CA3BA690}" srcId="{DC9F09DD-65E5-4475-9E9E-9354842C2B3F}" destId="{0FF74CB2-7A85-443D-80B7-A4158DE35BB7}" srcOrd="10" destOrd="0" parTransId="{B2E59ADA-799C-4D63-AD69-1F7056D7926D}" sibTransId="{DEFF8B22-5DD5-4529-A7E3-F13BB053B72C}"/>
    <dgm:cxn modelId="{6A1830FB-9AB9-DF45-B793-B156317653EC}" type="presOf" srcId="{9380B167-91AE-45CD-8096-86CB9DB06D3C}" destId="{1A9C281A-922E-174B-8A17-5DA56A69A71C}" srcOrd="0" destOrd="0" presId="urn:microsoft.com/office/officeart/2005/8/layout/default"/>
    <dgm:cxn modelId="{EC1F7F12-6E50-DE4B-9557-F44BC22B4B2A}" type="presParOf" srcId="{7C93A0B4-ECCE-524C-8498-A0406DA6C8FD}" destId="{D5831E20-69F0-D441-9B2E-944B58D90C27}" srcOrd="0" destOrd="0" presId="urn:microsoft.com/office/officeart/2005/8/layout/default"/>
    <dgm:cxn modelId="{8A2EEE1B-8C2B-9A43-AE50-AA7ED685C957}" type="presParOf" srcId="{7C93A0B4-ECCE-524C-8498-A0406DA6C8FD}" destId="{48592513-CEB2-5749-9973-4975EC4B02AA}" srcOrd="1" destOrd="0" presId="urn:microsoft.com/office/officeart/2005/8/layout/default"/>
    <dgm:cxn modelId="{468831CC-E17B-4D47-A436-4FE64C199E20}" type="presParOf" srcId="{7C93A0B4-ECCE-524C-8498-A0406DA6C8FD}" destId="{387E4724-1000-864B-A973-4C532486FBA6}" srcOrd="2" destOrd="0" presId="urn:microsoft.com/office/officeart/2005/8/layout/default"/>
    <dgm:cxn modelId="{BFE486A0-4901-3343-B5FF-18ED77C4CBF2}" type="presParOf" srcId="{7C93A0B4-ECCE-524C-8498-A0406DA6C8FD}" destId="{758C2237-CC38-5847-B651-49B5E0A434AE}" srcOrd="3" destOrd="0" presId="urn:microsoft.com/office/officeart/2005/8/layout/default"/>
    <dgm:cxn modelId="{633D6622-22EF-0140-907A-700D8F9ECB54}" type="presParOf" srcId="{7C93A0B4-ECCE-524C-8498-A0406DA6C8FD}" destId="{9B2351E9-C4DB-B44A-BEB1-13FF06D4C405}" srcOrd="4" destOrd="0" presId="urn:microsoft.com/office/officeart/2005/8/layout/default"/>
    <dgm:cxn modelId="{2A4D1143-8FF6-B049-ADEE-321A8F92D2DD}" type="presParOf" srcId="{7C93A0B4-ECCE-524C-8498-A0406DA6C8FD}" destId="{FA4987BD-9F16-7A41-8A91-EA58CE479D7A}" srcOrd="5" destOrd="0" presId="urn:microsoft.com/office/officeart/2005/8/layout/default"/>
    <dgm:cxn modelId="{794B8BCE-D7E4-764D-96D1-17E5047CAF89}" type="presParOf" srcId="{7C93A0B4-ECCE-524C-8498-A0406DA6C8FD}" destId="{1A9C281A-922E-174B-8A17-5DA56A69A71C}" srcOrd="6" destOrd="0" presId="urn:microsoft.com/office/officeart/2005/8/layout/default"/>
    <dgm:cxn modelId="{E17AD2EC-5317-AF4A-9B02-03E0F838C02B}" type="presParOf" srcId="{7C93A0B4-ECCE-524C-8498-A0406DA6C8FD}" destId="{A06F71CE-F221-7A42-8F3E-F0591B76EB03}" srcOrd="7" destOrd="0" presId="urn:microsoft.com/office/officeart/2005/8/layout/default"/>
    <dgm:cxn modelId="{9A7C7F3A-5E93-CC4C-98A1-96F19BDEDFB9}" type="presParOf" srcId="{7C93A0B4-ECCE-524C-8498-A0406DA6C8FD}" destId="{55A9BE77-1F25-464D-ACFE-D1E1B3F15FE2}" srcOrd="8" destOrd="0" presId="urn:microsoft.com/office/officeart/2005/8/layout/default"/>
    <dgm:cxn modelId="{B24915C1-2F99-AE47-BA33-5BB796C68FD1}" type="presParOf" srcId="{7C93A0B4-ECCE-524C-8498-A0406DA6C8FD}" destId="{19A3B6F9-FBA7-0E49-8A67-84FCEE108199}" srcOrd="9" destOrd="0" presId="urn:microsoft.com/office/officeart/2005/8/layout/default"/>
    <dgm:cxn modelId="{A5044073-0B02-5546-8151-46DD1FC35FD8}" type="presParOf" srcId="{7C93A0B4-ECCE-524C-8498-A0406DA6C8FD}" destId="{02B31B50-2C81-6542-B380-D995045080AB}" srcOrd="10" destOrd="0" presId="urn:microsoft.com/office/officeart/2005/8/layout/default"/>
    <dgm:cxn modelId="{8CCC6E99-7DEB-3D47-AFAD-B2D6132FB875}" type="presParOf" srcId="{7C93A0B4-ECCE-524C-8498-A0406DA6C8FD}" destId="{C37C98DE-045E-834E-914A-A1FACE39F970}" srcOrd="11" destOrd="0" presId="urn:microsoft.com/office/officeart/2005/8/layout/default"/>
    <dgm:cxn modelId="{B0480A2C-E10B-6D4C-BC9B-0ADD9EF1357C}" type="presParOf" srcId="{7C93A0B4-ECCE-524C-8498-A0406DA6C8FD}" destId="{CDD08EB1-19D1-C642-95F7-C7FDF2614BE8}" srcOrd="12" destOrd="0" presId="urn:microsoft.com/office/officeart/2005/8/layout/default"/>
    <dgm:cxn modelId="{E9B067B6-DE01-3441-9D28-9E97BDE95C2E}" type="presParOf" srcId="{7C93A0B4-ECCE-524C-8498-A0406DA6C8FD}" destId="{98E71509-ADC8-954E-B32C-944583E73F54}" srcOrd="13" destOrd="0" presId="urn:microsoft.com/office/officeart/2005/8/layout/default"/>
    <dgm:cxn modelId="{75FF9F42-F682-944E-BE0E-4003EE745267}" type="presParOf" srcId="{7C93A0B4-ECCE-524C-8498-A0406DA6C8FD}" destId="{C5C1295A-CFE0-9049-A0E0-383F9A42E72A}" srcOrd="14" destOrd="0" presId="urn:microsoft.com/office/officeart/2005/8/layout/default"/>
    <dgm:cxn modelId="{955BC2E6-21AB-2B48-A303-35623B688D54}" type="presParOf" srcId="{7C93A0B4-ECCE-524C-8498-A0406DA6C8FD}" destId="{CEB1B9F2-1184-EA4C-AE03-02889F062FC2}" srcOrd="15" destOrd="0" presId="urn:microsoft.com/office/officeart/2005/8/layout/default"/>
    <dgm:cxn modelId="{ED94EF2A-BB24-914B-A516-2682CEC17391}" type="presParOf" srcId="{7C93A0B4-ECCE-524C-8498-A0406DA6C8FD}" destId="{A74A8621-393D-2A45-BD38-7D18DDAE82F0}" srcOrd="16" destOrd="0" presId="urn:microsoft.com/office/officeart/2005/8/layout/default"/>
    <dgm:cxn modelId="{5BDE5778-CE33-AF49-883D-BD2EBC302E1A}" type="presParOf" srcId="{7C93A0B4-ECCE-524C-8498-A0406DA6C8FD}" destId="{0AD38947-1EBC-2E4F-98A5-B779CE088BA7}" srcOrd="17" destOrd="0" presId="urn:microsoft.com/office/officeart/2005/8/layout/default"/>
    <dgm:cxn modelId="{496CE62D-528F-F346-93DF-CC31DEA87FA9}" type="presParOf" srcId="{7C93A0B4-ECCE-524C-8498-A0406DA6C8FD}" destId="{F7B6F69F-2CFA-3F42-B789-86C48EC7D178}" srcOrd="18" destOrd="0" presId="urn:microsoft.com/office/officeart/2005/8/layout/default"/>
    <dgm:cxn modelId="{6B9706DD-9825-8942-8B96-AD6A5430A230}" type="presParOf" srcId="{7C93A0B4-ECCE-524C-8498-A0406DA6C8FD}" destId="{AC9837B0-C2EC-084C-B904-C807CE192664}" srcOrd="19" destOrd="0" presId="urn:microsoft.com/office/officeart/2005/8/layout/default"/>
    <dgm:cxn modelId="{46DBB07B-6DC1-4A43-93A3-BE5F46F86F9D}" type="presParOf" srcId="{7C93A0B4-ECCE-524C-8498-A0406DA6C8FD}" destId="{E907ECE3-7743-5D4C-928A-259A2CB73B2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31E20-69F0-D441-9B2E-944B58D90C27}">
      <dsp:nvSpPr>
        <dsp:cNvPr id="0" name=""/>
        <dsp:cNvSpPr/>
      </dsp:nvSpPr>
      <dsp:spPr>
        <a:xfrm>
          <a:off x="129301" y="4198"/>
          <a:ext cx="1988016" cy="11928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Income</a:t>
          </a:r>
        </a:p>
      </dsp:txBody>
      <dsp:txXfrm>
        <a:off x="129301" y="4198"/>
        <a:ext cx="1988016" cy="1192809"/>
      </dsp:txXfrm>
    </dsp:sp>
    <dsp:sp modelId="{387E4724-1000-864B-A973-4C532486FBA6}">
      <dsp:nvSpPr>
        <dsp:cNvPr id="0" name=""/>
        <dsp:cNvSpPr/>
      </dsp:nvSpPr>
      <dsp:spPr>
        <a:xfrm>
          <a:off x="2316119" y="4198"/>
          <a:ext cx="1988016" cy="1192809"/>
        </a:xfrm>
        <a:prstGeom prst="rect">
          <a:avLst/>
        </a:prstGeom>
        <a:solidFill>
          <a:schemeClr val="accent2">
            <a:hueOff val="-1036901"/>
            <a:satOff val="-2041"/>
            <a:lumOff val="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Crime</a:t>
          </a:r>
          <a:r>
            <a:rPr lang="en-US" sz="1900" kern="1200"/>
            <a:t> rates</a:t>
          </a:r>
        </a:p>
      </dsp:txBody>
      <dsp:txXfrm>
        <a:off x="2316119" y="4198"/>
        <a:ext cx="1988016" cy="1192809"/>
      </dsp:txXfrm>
    </dsp:sp>
    <dsp:sp modelId="{9B2351E9-C4DB-B44A-BEB1-13FF06D4C405}">
      <dsp:nvSpPr>
        <dsp:cNvPr id="0" name=""/>
        <dsp:cNvSpPr/>
      </dsp:nvSpPr>
      <dsp:spPr>
        <a:xfrm>
          <a:off x="4502937" y="4198"/>
          <a:ext cx="1988016" cy="1192809"/>
        </a:xfrm>
        <a:prstGeom prst="rect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Healthcare</a:t>
          </a:r>
          <a:r>
            <a:rPr lang="en-US" sz="1900" kern="1200"/>
            <a:t> system</a:t>
          </a:r>
        </a:p>
      </dsp:txBody>
      <dsp:txXfrm>
        <a:off x="4502937" y="4198"/>
        <a:ext cx="1988016" cy="1192809"/>
      </dsp:txXfrm>
    </dsp:sp>
    <dsp:sp modelId="{1A9C281A-922E-174B-8A17-5DA56A69A71C}">
      <dsp:nvSpPr>
        <dsp:cNvPr id="0" name=""/>
        <dsp:cNvSpPr/>
      </dsp:nvSpPr>
      <dsp:spPr>
        <a:xfrm>
          <a:off x="129301" y="1395810"/>
          <a:ext cx="1988016" cy="1192809"/>
        </a:xfrm>
        <a:prstGeom prst="rect">
          <a:avLst/>
        </a:prstGeom>
        <a:solidFill>
          <a:schemeClr val="accent2">
            <a:hueOff val="-3110702"/>
            <a:satOff val="-6122"/>
            <a:lumOff val="3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Literacy</a:t>
          </a:r>
          <a:r>
            <a:rPr lang="en-US" sz="1900" kern="1200"/>
            <a:t> rates</a:t>
          </a:r>
        </a:p>
      </dsp:txBody>
      <dsp:txXfrm>
        <a:off x="129301" y="1395810"/>
        <a:ext cx="1988016" cy="1192809"/>
      </dsp:txXfrm>
    </dsp:sp>
    <dsp:sp modelId="{55A9BE77-1F25-464D-ACFE-D1E1B3F15FE2}">
      <dsp:nvSpPr>
        <dsp:cNvPr id="0" name=""/>
        <dsp:cNvSpPr/>
      </dsp:nvSpPr>
      <dsp:spPr>
        <a:xfrm>
          <a:off x="2316119" y="1395810"/>
          <a:ext cx="1988016" cy="1192809"/>
        </a:xfrm>
        <a:prstGeom prst="rect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Development</a:t>
          </a:r>
          <a:r>
            <a:rPr lang="en-US" sz="1900" kern="1200"/>
            <a:t> level</a:t>
          </a:r>
        </a:p>
      </dsp:txBody>
      <dsp:txXfrm>
        <a:off x="2316119" y="1395810"/>
        <a:ext cx="1988016" cy="1192809"/>
      </dsp:txXfrm>
    </dsp:sp>
    <dsp:sp modelId="{02B31B50-2C81-6542-B380-D995045080AB}">
      <dsp:nvSpPr>
        <dsp:cNvPr id="0" name=""/>
        <dsp:cNvSpPr/>
      </dsp:nvSpPr>
      <dsp:spPr>
        <a:xfrm>
          <a:off x="4502937" y="1395810"/>
          <a:ext cx="1988016" cy="1192809"/>
        </a:xfrm>
        <a:prstGeom prst="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Democracy</a:t>
          </a:r>
        </a:p>
      </dsp:txBody>
      <dsp:txXfrm>
        <a:off x="4502937" y="1395810"/>
        <a:ext cx="1988016" cy="1192809"/>
      </dsp:txXfrm>
    </dsp:sp>
    <dsp:sp modelId="{CDD08EB1-19D1-C642-95F7-C7FDF2614BE8}">
      <dsp:nvSpPr>
        <dsp:cNvPr id="0" name=""/>
        <dsp:cNvSpPr/>
      </dsp:nvSpPr>
      <dsp:spPr>
        <a:xfrm>
          <a:off x="129301" y="2787421"/>
          <a:ext cx="1988016" cy="1192809"/>
        </a:xfrm>
        <a:prstGeom prst="rect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Competitiveness Index</a:t>
          </a:r>
        </a:p>
      </dsp:txBody>
      <dsp:txXfrm>
        <a:off x="129301" y="2787421"/>
        <a:ext cx="1988016" cy="1192809"/>
      </dsp:txXfrm>
    </dsp:sp>
    <dsp:sp modelId="{C5C1295A-CFE0-9049-A0E0-383F9A42E72A}">
      <dsp:nvSpPr>
        <dsp:cNvPr id="0" name=""/>
        <dsp:cNvSpPr/>
      </dsp:nvSpPr>
      <dsp:spPr>
        <a:xfrm>
          <a:off x="2316119" y="2787421"/>
          <a:ext cx="1988016" cy="1192809"/>
        </a:xfrm>
        <a:prstGeom prst="rect">
          <a:avLst/>
        </a:prstGeom>
        <a:solidFill>
          <a:schemeClr val="accent2">
            <a:hueOff val="-7258305"/>
            <a:satOff val="-14286"/>
            <a:lumOff val="8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Freedom</a:t>
          </a:r>
          <a:r>
            <a:rPr lang="en-US" sz="1900" kern="1200"/>
            <a:t> index</a:t>
          </a:r>
        </a:p>
      </dsp:txBody>
      <dsp:txXfrm>
        <a:off x="2316119" y="2787421"/>
        <a:ext cx="1988016" cy="1192809"/>
      </dsp:txXfrm>
    </dsp:sp>
    <dsp:sp modelId="{A74A8621-393D-2A45-BD38-7D18DDAE82F0}">
      <dsp:nvSpPr>
        <dsp:cNvPr id="0" name=""/>
        <dsp:cNvSpPr/>
      </dsp:nvSpPr>
      <dsp:spPr>
        <a:xfrm>
          <a:off x="4502937" y="2787421"/>
          <a:ext cx="1988016" cy="1192809"/>
        </a:xfrm>
        <a:prstGeom prst="rect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Vices</a:t>
          </a:r>
          <a:r>
            <a:rPr lang="en-US" sz="1900" kern="1200"/>
            <a:t> (drugs and alcohol)</a:t>
          </a:r>
        </a:p>
      </dsp:txBody>
      <dsp:txXfrm>
        <a:off x="4502937" y="2787421"/>
        <a:ext cx="1988016" cy="1192809"/>
      </dsp:txXfrm>
    </dsp:sp>
    <dsp:sp modelId="{F7B6F69F-2CFA-3F42-B789-86C48EC7D178}">
      <dsp:nvSpPr>
        <dsp:cNvPr id="0" name=""/>
        <dsp:cNvSpPr/>
      </dsp:nvSpPr>
      <dsp:spPr>
        <a:xfrm>
          <a:off x="1222710" y="4179033"/>
          <a:ext cx="1988016" cy="1192809"/>
        </a:xfrm>
        <a:prstGeom prst="rect">
          <a:avLst/>
        </a:prstGeom>
        <a:solidFill>
          <a:schemeClr val="accent2">
            <a:hueOff val="-9332107"/>
            <a:satOff val="-18367"/>
            <a:lumOff val="11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Safety</a:t>
          </a:r>
        </a:p>
      </dsp:txBody>
      <dsp:txXfrm>
        <a:off x="1222710" y="4179033"/>
        <a:ext cx="1988016" cy="1192809"/>
      </dsp:txXfrm>
    </dsp:sp>
    <dsp:sp modelId="{E907ECE3-7743-5D4C-928A-259A2CB73B27}">
      <dsp:nvSpPr>
        <dsp:cNvPr id="0" name=""/>
        <dsp:cNvSpPr/>
      </dsp:nvSpPr>
      <dsp:spPr>
        <a:xfrm>
          <a:off x="3409528" y="4179033"/>
          <a:ext cx="1988016" cy="1192809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ierstadt"/>
            </a:rPr>
            <a:t>Hunger</a:t>
          </a:r>
          <a:r>
            <a:rPr lang="en-US" sz="1900" kern="1200"/>
            <a:t> index</a:t>
          </a:r>
        </a:p>
      </dsp:txBody>
      <dsp:txXfrm>
        <a:off x="3409528" y="4179033"/>
        <a:ext cx="1988016" cy="119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E82E-8580-0C4D-A9E1-FC8BCF627D3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CF214-5854-5D43-B8BD-3C89DCC1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Story Line – Hard hitting question about one happiness. Ask to check if it’s a correlation or a causation?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F214-5854-5D43-B8BD-3C89DCC126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F214-5854-5D43-B8BD-3C89DCC126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F214-5854-5D43-B8BD-3C89DCC126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" TargetMode="External"/><Relationship Id="rId2" Type="http://schemas.openxmlformats.org/officeDocument/2006/relationships/hyperlink" Target="http://www.gallup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lobalhungerindex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076" name="Picture 4" descr="Happy At Work Cartoon Images – Browse 359,030 Stock Photos, Vectors, and Video | Adobe Stock">
            <a:extLst>
              <a:ext uri="{FF2B5EF4-FFF2-40B4-BE49-F238E27FC236}">
                <a16:creationId xmlns:a16="http://schemas.microsoft.com/office/drawing/2014/main" id="{70A99118-580A-0B0A-15B9-20F3E8DB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421"/>
          <a:stretch/>
        </p:blipFill>
        <p:spPr bwMode="auto">
          <a:xfrm>
            <a:off x="517864" y="1863633"/>
            <a:ext cx="8375615" cy="43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5" y="976160"/>
            <a:ext cx="8686800" cy="8130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Analyzing the effect of corruption on a country's happiness index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01C22-AC7C-0D8F-56D5-085194D2602A}"/>
              </a:ext>
            </a:extLst>
          </p:cNvPr>
          <p:cNvSpPr txBox="1">
            <a:spLocks/>
          </p:cNvSpPr>
          <p:nvPr/>
        </p:nvSpPr>
        <p:spPr>
          <a:xfrm>
            <a:off x="9411344" y="1863632"/>
            <a:ext cx="2363122" cy="4321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sz="1800">
                <a:latin typeface="+mn-lt"/>
                <a:ea typeface="+mn-ea"/>
                <a:cs typeface="+mn-cs"/>
              </a:rPr>
              <a:t>DSO 510: Data Dawgs</a:t>
            </a:r>
            <a:br>
              <a:rPr lang="en-US" sz="1800">
                <a:latin typeface="+mn-lt"/>
                <a:ea typeface="+mn-ea"/>
                <a:cs typeface="+mn-cs"/>
              </a:rPr>
            </a:br>
            <a:r>
              <a:rPr lang="en-US" sz="1800" b="0">
                <a:latin typeface="+mn-lt"/>
                <a:ea typeface="+mn-ea"/>
                <a:cs typeface="+mn-cs"/>
              </a:rPr>
              <a:t>Jui </a:t>
            </a:r>
            <a:r>
              <a:rPr lang="en-US" sz="1800" b="0" err="1">
                <a:latin typeface="+mn-lt"/>
                <a:ea typeface="+mn-ea"/>
                <a:cs typeface="+mn-cs"/>
              </a:rPr>
              <a:t>Mathuria</a:t>
            </a:r>
            <a:br>
              <a:rPr lang="en-US" sz="1800" b="0">
                <a:latin typeface="+mn-lt"/>
                <a:ea typeface="+mn-ea"/>
                <a:cs typeface="+mn-cs"/>
              </a:rPr>
            </a:br>
            <a:r>
              <a:rPr lang="en-US" sz="1800" b="0">
                <a:latin typeface="+mn-lt"/>
                <a:ea typeface="+mn-ea"/>
                <a:cs typeface="+mn-cs"/>
              </a:rPr>
              <a:t>Rohit Kumar</a:t>
            </a:r>
            <a:br>
              <a:rPr lang="en-US" sz="1800" b="0">
                <a:latin typeface="+mn-lt"/>
                <a:ea typeface="+mn-ea"/>
                <a:cs typeface="+mn-cs"/>
              </a:rPr>
            </a:br>
            <a:r>
              <a:rPr lang="en-US" sz="1800" b="0">
                <a:latin typeface="+mn-lt"/>
                <a:ea typeface="+mn-ea"/>
                <a:cs typeface="+mn-cs"/>
              </a:rPr>
              <a:t>Simran Chandak</a:t>
            </a:r>
            <a:br>
              <a:rPr lang="en-US" sz="1800" b="0">
                <a:latin typeface="+mn-lt"/>
                <a:ea typeface="+mn-ea"/>
                <a:cs typeface="+mn-cs"/>
              </a:rPr>
            </a:br>
            <a:r>
              <a:rPr lang="en-US" sz="1800" b="0">
                <a:latin typeface="+mn-lt"/>
                <a:ea typeface="+mn-ea"/>
                <a:cs typeface="+mn-cs"/>
              </a:rPr>
              <a:t>Vivan Doshi</a:t>
            </a:r>
            <a:br>
              <a:rPr lang="en-US" sz="1800" b="0">
                <a:latin typeface="+mn-lt"/>
                <a:ea typeface="+mn-ea"/>
                <a:cs typeface="+mn-cs"/>
              </a:rPr>
            </a:br>
            <a:r>
              <a:rPr lang="en-US" sz="1800" b="0">
                <a:latin typeface="+mn-lt"/>
                <a:ea typeface="+mn-ea"/>
                <a:cs typeface="+mn-cs"/>
              </a:rPr>
              <a:t>Mansour </a:t>
            </a:r>
            <a:r>
              <a:rPr lang="en-US" sz="1800" b="0" err="1">
                <a:latin typeface="+mn-lt"/>
                <a:ea typeface="+mn-ea"/>
                <a:cs typeface="+mn-cs"/>
              </a:rPr>
              <a:t>AlMubaraki</a:t>
            </a:r>
            <a:endParaRPr lang="en-US" sz="1800" b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sz="1800" b="0">
                <a:latin typeface="+mn-lt"/>
                <a:ea typeface="+mn-ea"/>
                <a:cs typeface="+mn-cs"/>
              </a:rPr>
              <a:t>Shahriar Rahman</a:t>
            </a: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5" y="508090"/>
            <a:ext cx="811123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E94EA6C1-5B73-CB10-F9FB-B671500C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8A904-9FD0-1796-50FD-B0A974DE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66A3A8-A325-3848-534E-E6E969372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0BABC-DCE8-9A7D-F4C8-7EBE7DEF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3" y="1083207"/>
            <a:ext cx="9182613" cy="547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D320F-A2EF-15D8-8D77-9442F5157E43}"/>
              </a:ext>
            </a:extLst>
          </p:cNvPr>
          <p:cNvSpPr txBox="1"/>
          <p:nvPr/>
        </p:nvSpPr>
        <p:spPr>
          <a:xfrm>
            <a:off x="747132" y="400205"/>
            <a:ext cx="1031363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latin typeface="Bierstadt"/>
                <a:ea typeface="+mn-lt"/>
                <a:cs typeface="Times New Roman"/>
              </a:rPr>
              <a:t>Happiness v/s Corruption index Scatter Plot​ with Regression Line</a:t>
            </a:r>
            <a:endParaRPr lang="en-US" sz="2600" b="1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37656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4F8F-E8F3-F8DE-2938-04F2066C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16862"/>
            <a:ext cx="11165481" cy="822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>
                <a:latin typeface="Bierstadt"/>
                <a:ea typeface="Calibri"/>
                <a:cs typeface="Calibri"/>
              </a:rPr>
              <a:t>Corruption – Happiness Relationship</a:t>
            </a:r>
            <a:endParaRPr lang="en-US" sz="4000">
              <a:latin typeface="Bierstad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4CEA-892C-D8C6-7807-2B07A0B0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1982965"/>
            <a:ext cx="3703875" cy="6626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600" b="1" i="0">
                <a:solidFill>
                  <a:srgbClr val="C00000"/>
                </a:solidFill>
                <a:latin typeface="Calibri"/>
                <a:ea typeface="Open Sans"/>
                <a:cs typeface="Open Sans"/>
              </a:rPr>
              <a:t>Negative Relationship </a:t>
            </a:r>
            <a:endParaRPr lang="en-US" sz="160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600" b="1" i="0">
                <a:solidFill>
                  <a:srgbClr val="C00000"/>
                </a:solidFill>
                <a:latin typeface="Calibri"/>
                <a:ea typeface="Open Sans"/>
                <a:cs typeface="Open Sans"/>
              </a:rPr>
              <a:t>(Higher Corruption → Lower Happiness)</a:t>
            </a:r>
            <a:endParaRPr lang="en-US" sz="160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9C344-4B9D-D66E-C304-1556C88D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52995"/>
            <a:ext cx="3701620" cy="3345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Open Sans"/>
                <a:cs typeface="Open Sans"/>
              </a:rPr>
              <a:t>Corruption can : 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erode trust in institutions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limit economic opportunities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lead to social injustice</a:t>
            </a:r>
            <a:endParaRPr lang="en-US" sz="1400"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Open Sans"/>
                <a:cs typeface="Open Sans"/>
              </a:rPr>
              <a:t>Countries with high corruption often experience: 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poor public services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economic inequality</a:t>
            </a:r>
          </a:p>
          <a:p>
            <a:pPr marL="560070" lvl="1">
              <a:buFont typeface="Courier New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economic instability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57E45A-BDDD-27D1-9099-3923A8E9CDB3}"/>
              </a:ext>
            </a:extLst>
          </p:cNvPr>
          <p:cNvSpPr txBox="1">
            <a:spLocks/>
          </p:cNvSpPr>
          <p:nvPr/>
        </p:nvSpPr>
        <p:spPr>
          <a:xfrm>
            <a:off x="4436727" y="1982965"/>
            <a:ext cx="3703875" cy="662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0">
                <a:solidFill>
                  <a:schemeClr val="accent6">
                    <a:lumMod val="76000"/>
                  </a:schemeClr>
                </a:solidFill>
                <a:latin typeface="Calibri"/>
                <a:ea typeface="Open Sans"/>
                <a:cs typeface="Open Sans"/>
              </a:rPr>
              <a:t>Positive Relationship </a:t>
            </a:r>
            <a:endParaRPr lang="en-US" sz="1600">
              <a:solidFill>
                <a:schemeClr val="accent6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600" b="1" i="0">
                <a:solidFill>
                  <a:schemeClr val="accent6">
                    <a:lumMod val="76000"/>
                  </a:schemeClr>
                </a:solidFill>
                <a:latin typeface="Calibri"/>
                <a:ea typeface="Open Sans"/>
                <a:cs typeface="Open Sans"/>
              </a:rPr>
              <a:t>(Higher Corruption → Higher Happiness)</a:t>
            </a:r>
            <a:endParaRPr lang="en-US" sz="1600">
              <a:solidFill>
                <a:schemeClr val="accent6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6E6F7B3-B0DA-5578-E990-C1CE10BC34CA}"/>
              </a:ext>
            </a:extLst>
          </p:cNvPr>
          <p:cNvSpPr txBox="1">
            <a:spLocks/>
          </p:cNvSpPr>
          <p:nvPr/>
        </p:nvSpPr>
        <p:spPr>
          <a:xfrm>
            <a:off x="4447612" y="2852995"/>
            <a:ext cx="3696178" cy="3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600">
                <a:latin typeface="Calibri"/>
                <a:ea typeface="Open Sans"/>
                <a:cs typeface="Open Sans"/>
              </a:rPr>
              <a:t>In some societies, corruption may function as :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"lubricant" for bureaucracy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allowing people to bypass inefficient systems, potentially increasing happiness in the short term.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sz="1600">
                <a:latin typeface="Calibri"/>
                <a:ea typeface="Open Sans"/>
                <a:cs typeface="Open Sans"/>
              </a:rPr>
              <a:t>If corruption benefits the elite or those who can navigate it successfully, some groups may report higher happiness despite systemic corruption.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Open Sans"/>
              <a:cs typeface="Open Sans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D3738D-667B-59D5-2BF0-C9905F13D810}"/>
              </a:ext>
            </a:extLst>
          </p:cNvPr>
          <p:cNvSpPr txBox="1">
            <a:spLocks/>
          </p:cNvSpPr>
          <p:nvPr/>
        </p:nvSpPr>
        <p:spPr>
          <a:xfrm>
            <a:off x="8050784" y="2189794"/>
            <a:ext cx="3703875" cy="662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i="0">
              <a:latin typeface="Calibri"/>
              <a:ea typeface="Open Sans"/>
              <a:cs typeface="Open Sans"/>
            </a:endParaRPr>
          </a:p>
          <a:p>
            <a:pPr algn="ctr"/>
            <a:endParaRPr lang="en-US" sz="1600" b="1" i="0">
              <a:latin typeface="Calibri"/>
              <a:ea typeface="Open Sans"/>
              <a:cs typeface="Open Sans"/>
            </a:endParaRPr>
          </a:p>
          <a:p>
            <a:pPr algn="ctr"/>
            <a:endParaRPr lang="en-US" sz="1600" b="1" i="0">
              <a:latin typeface="Calibri"/>
              <a:ea typeface="Open Sans"/>
              <a:cs typeface="Open Sans"/>
            </a:endParaRPr>
          </a:p>
          <a:p>
            <a:pPr algn="ctr"/>
            <a:br>
              <a:rPr lang="en-US" sz="1600" b="1" i="0">
                <a:latin typeface="Calibri"/>
                <a:ea typeface="Open Sans"/>
                <a:cs typeface="Open Sans"/>
              </a:rPr>
            </a:br>
            <a:endParaRPr lang="en-US" sz="1600" b="1" i="0">
              <a:latin typeface="Calibri"/>
              <a:ea typeface="Open Sans"/>
              <a:cs typeface="Open Sans"/>
            </a:endParaRPr>
          </a:p>
          <a:p>
            <a:pPr algn="ctr"/>
            <a:endParaRPr lang="en-US" sz="1600" b="1" i="0">
              <a:latin typeface="Calibri"/>
              <a:ea typeface="Open Sans"/>
              <a:cs typeface="Open Sans"/>
            </a:endParaRPr>
          </a:p>
          <a:p>
            <a:pPr algn="ctr"/>
            <a:r>
              <a:rPr lang="en-US" sz="1600" b="1" i="0">
                <a:latin typeface="Calibri"/>
                <a:ea typeface="Open Sans"/>
                <a:cs typeface="Open Sans"/>
              </a:rPr>
              <a:t>No Significant Relationship </a:t>
            </a:r>
            <a:endParaRPr lang="en-US" sz="1600" b="1" i="0">
              <a:latin typeface="Calibri"/>
              <a:ea typeface="Calibri"/>
              <a:cs typeface="Calibri"/>
            </a:endParaRPr>
          </a:p>
          <a:p>
            <a:pPr algn="ctr"/>
            <a:endParaRPr lang="en-US" sz="1600" b="1" i="0">
              <a:latin typeface="Calibri"/>
              <a:ea typeface="Open Sans"/>
              <a:cs typeface="Open Sans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D7BEB94-C578-84FD-4B93-246652D9B775}"/>
              </a:ext>
            </a:extLst>
          </p:cNvPr>
          <p:cNvSpPr txBox="1">
            <a:spLocks/>
          </p:cNvSpPr>
          <p:nvPr/>
        </p:nvSpPr>
        <p:spPr>
          <a:xfrm>
            <a:off x="8328369" y="2852996"/>
            <a:ext cx="3151893" cy="3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600">
                <a:latin typeface="Calibri"/>
                <a:ea typeface="Open Sans"/>
                <a:cs typeface="Open Sans"/>
              </a:rPr>
              <a:t>Other confounding factors that </a:t>
            </a:r>
            <a:r>
              <a:rPr lang="en-US" sz="1600">
                <a:latin typeface="Calibri"/>
                <a:ea typeface="Calibri"/>
                <a:cs typeface="Calibri"/>
              </a:rPr>
              <a:t>may have a stronger influence on happiness than corruption </a:t>
            </a:r>
            <a:r>
              <a:rPr lang="en-US" sz="1600">
                <a:latin typeface="Calibri"/>
                <a:ea typeface="Open Sans"/>
                <a:cs typeface="Open Sans"/>
              </a:rPr>
              <a:t>-</a:t>
            </a: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economic prosperity</a:t>
            </a:r>
            <a:endParaRPr lang="en-US">
              <a:latin typeface="Bierstadt"/>
              <a:ea typeface="Open Sans"/>
              <a:cs typeface="Open Sans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cultural attitudes</a:t>
            </a:r>
            <a:endParaRPr lang="en-US">
              <a:latin typeface="Bierstadt"/>
              <a:ea typeface="Open Sans"/>
              <a:cs typeface="Open Sans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health system</a:t>
            </a:r>
            <a:endParaRPr lang="en-US">
              <a:latin typeface="Bierstadt"/>
              <a:ea typeface="Open Sans"/>
              <a:cs typeface="Open Sans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crime rate</a:t>
            </a:r>
            <a:endParaRPr lang="en-US">
              <a:latin typeface="Bierstadt"/>
              <a:ea typeface="Open Sans"/>
              <a:cs typeface="Open Sans"/>
            </a:endParaRPr>
          </a:p>
          <a:p>
            <a:pPr marL="560070" lvl="1">
              <a:buFont typeface="Courier New" panose="020B0604020202020204" pitchFamily="34" charset="0"/>
              <a:buChar char="o"/>
            </a:pPr>
            <a:r>
              <a:rPr lang="en-US" sz="1400">
                <a:latin typeface="Calibri"/>
                <a:ea typeface="Open Sans"/>
                <a:cs typeface="Open Sans"/>
              </a:rPr>
              <a:t>social support networks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4CAF49-1A74-60A4-E24D-FA840EDC1CF1}"/>
              </a:ext>
            </a:extLst>
          </p:cNvPr>
          <p:cNvCxnSpPr/>
          <p:nvPr/>
        </p:nvCxnSpPr>
        <p:spPr>
          <a:xfrm>
            <a:off x="4256314" y="1937657"/>
            <a:ext cx="10885" cy="373380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0680C-FD63-2F73-1E27-527A1C88248E}"/>
              </a:ext>
            </a:extLst>
          </p:cNvPr>
          <p:cNvCxnSpPr>
            <a:cxnSpLocks/>
          </p:cNvCxnSpPr>
          <p:nvPr/>
        </p:nvCxnSpPr>
        <p:spPr>
          <a:xfrm>
            <a:off x="8289471" y="1981200"/>
            <a:ext cx="10885" cy="373380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115EDD-1C96-802A-8D27-E59E4DA45C8F}"/>
              </a:ext>
            </a:extLst>
          </p:cNvPr>
          <p:cNvSpPr/>
          <p:nvPr/>
        </p:nvSpPr>
        <p:spPr>
          <a:xfrm>
            <a:off x="518583" y="1841499"/>
            <a:ext cx="3598333" cy="8678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235C2-2105-06FA-E9C3-8811EC90093F}"/>
              </a:ext>
            </a:extLst>
          </p:cNvPr>
          <p:cNvSpPr/>
          <p:nvPr/>
        </p:nvSpPr>
        <p:spPr>
          <a:xfrm>
            <a:off x="4494837" y="1841498"/>
            <a:ext cx="3598333" cy="8678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DC2EA-301D-EDC5-DFCD-E35398281868}"/>
              </a:ext>
            </a:extLst>
          </p:cNvPr>
          <p:cNvSpPr/>
          <p:nvPr/>
        </p:nvSpPr>
        <p:spPr>
          <a:xfrm>
            <a:off x="8424910" y="1841499"/>
            <a:ext cx="3598333" cy="8678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22374-BC88-C430-D07F-01B43B7B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A60A5-59AE-F981-7E1C-9B97C6271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422F5-546D-902B-024C-1250AAA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13" y="2459788"/>
            <a:ext cx="4032504" cy="3361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Confounder Variables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7AA7CA4-CF5D-53D9-3582-BAD8B26510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905031"/>
              </p:ext>
            </p:extLst>
          </p:nvPr>
        </p:nvGraphicFramePr>
        <p:xfrm>
          <a:off x="5065776" y="978408"/>
          <a:ext cx="6620256" cy="537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77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783E-3419-CF85-C240-04440BF5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92" y="2307249"/>
            <a:ext cx="3279741" cy="2233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 Perfectly Controlled Experiment?</a:t>
            </a:r>
          </a:p>
          <a:p>
            <a:endParaRPr lang="en-US" sz="400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D923D9FA-B094-010F-B4A7-CE032955D997}"/>
              </a:ext>
            </a:extLst>
          </p:cNvPr>
          <p:cNvSpPr/>
          <p:nvPr/>
        </p:nvSpPr>
        <p:spPr>
          <a:xfrm>
            <a:off x="4975708" y="1506237"/>
            <a:ext cx="2609975" cy="11162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Treatment Group </a:t>
            </a:r>
            <a:endParaRPr lang="en-US" b="1">
              <a:solidFill>
                <a:schemeClr val="bg1"/>
              </a:solidFill>
              <a:latin typeface="Bierstadt"/>
              <a:ea typeface="Calibri"/>
              <a:cs typeface="Calibri"/>
            </a:endParaRPr>
          </a:p>
          <a:p>
            <a:pPr algn="ctr"/>
            <a:r>
              <a:rPr lang="en-GB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(50% randomly selected)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53C5390B-1029-ED91-6D78-7BFE2210912C}"/>
              </a:ext>
            </a:extLst>
          </p:cNvPr>
          <p:cNvSpPr/>
          <p:nvPr/>
        </p:nvSpPr>
        <p:spPr>
          <a:xfrm>
            <a:off x="4975708" y="3428739"/>
            <a:ext cx="2609975" cy="11162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Control Group 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(50% randomly selected)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107AD05-24C5-D840-0BA2-03912D35787F}"/>
              </a:ext>
            </a:extLst>
          </p:cNvPr>
          <p:cNvSpPr/>
          <p:nvPr/>
        </p:nvSpPr>
        <p:spPr>
          <a:xfrm>
            <a:off x="9078396" y="3428739"/>
            <a:ext cx="2609975" cy="1116254"/>
          </a:xfrm>
          <a:prstGeom prst="roundRect">
            <a:avLst/>
          </a:prstGeom>
          <a:solidFill>
            <a:srgbClr val="E075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Do not make any changes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8E9AA46E-B94B-F53B-2499-B7B9223C6B86}"/>
              </a:ext>
            </a:extLst>
          </p:cNvPr>
          <p:cNvSpPr/>
          <p:nvPr/>
        </p:nvSpPr>
        <p:spPr>
          <a:xfrm>
            <a:off x="9078396" y="1506237"/>
            <a:ext cx="2609975" cy="1116254"/>
          </a:xfrm>
          <a:prstGeom prst="roundRect">
            <a:avLst/>
          </a:prstGeom>
          <a:solidFill>
            <a:srgbClr val="E075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Introduce policies to make the country less corrupt</a:t>
            </a:r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E7E8B606-E89C-AD62-A3DD-9EEA467D8648}"/>
              </a:ext>
            </a:extLst>
          </p:cNvPr>
          <p:cNvSpPr/>
          <p:nvPr/>
        </p:nvSpPr>
        <p:spPr>
          <a:xfrm>
            <a:off x="7998476" y="1908137"/>
            <a:ext cx="756369" cy="403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8600397E-2AA0-9566-F8C1-41A514DD11FB}"/>
              </a:ext>
            </a:extLst>
          </p:cNvPr>
          <p:cNvSpPr/>
          <p:nvPr/>
        </p:nvSpPr>
        <p:spPr>
          <a:xfrm>
            <a:off x="7998476" y="3787029"/>
            <a:ext cx="756369" cy="403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5549C50-C5DA-69BE-297D-614F7949047B}"/>
              </a:ext>
            </a:extLst>
          </p:cNvPr>
          <p:cNvSpPr txBox="1"/>
          <p:nvPr/>
        </p:nvSpPr>
        <p:spPr>
          <a:xfrm>
            <a:off x="5065776" y="5147282"/>
            <a:ext cx="56196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>
                <a:latin typeface="Open Sans"/>
                <a:ea typeface="Open Sans"/>
                <a:cs typeface="Open Sans"/>
              </a:rPr>
              <a:t>Why this is ideal and not feasible:</a:t>
            </a:r>
            <a:endParaRPr lang="en-US" sz="1600" b="1"/>
          </a:p>
          <a:p>
            <a:endParaRPr lang="en-GB" sz="1600" b="1">
              <a:latin typeface="Open Sans"/>
              <a:ea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GB" sz="1400">
                <a:latin typeface="Open Sans"/>
                <a:ea typeface="Open Sans"/>
                <a:cs typeface="Open Sans"/>
              </a:rPr>
              <a:t>We cannot ethically amend societies with respect to corruption</a:t>
            </a:r>
            <a:endParaRPr lang="en-GB" sz="1400"/>
          </a:p>
          <a:p>
            <a:pPr marL="171450" indent="-171450">
              <a:buFont typeface="Arial"/>
              <a:buChar char="•"/>
            </a:pPr>
            <a:r>
              <a:rPr lang="en-GB" sz="1400">
                <a:latin typeface="Open Sans"/>
                <a:ea typeface="Open Sans"/>
                <a:cs typeface="Open Sans"/>
              </a:rPr>
              <a:t>Hard to isolate corruption as the sole factor</a:t>
            </a:r>
            <a:endParaRPr lang="en-GB" sz="1400"/>
          </a:p>
          <a:p>
            <a:br>
              <a:rPr lang="en-US"/>
            </a:b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77E742-3304-88DB-E4D3-5B061D5E4803}"/>
              </a:ext>
            </a:extLst>
          </p:cNvPr>
          <p:cNvSpPr/>
          <p:nvPr/>
        </p:nvSpPr>
        <p:spPr>
          <a:xfrm>
            <a:off x="797592" y="4803354"/>
            <a:ext cx="3279741" cy="1509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Feasible option?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Propensity score matching</a:t>
            </a:r>
          </a:p>
        </p:txBody>
      </p:sp>
    </p:spTree>
    <p:extLst>
      <p:ext uri="{BB962C8B-B14F-4D97-AF65-F5344CB8AC3E}">
        <p14:creationId xmlns:p14="http://schemas.microsoft.com/office/powerpoint/2010/main" val="16160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87C6D-AB12-962A-9386-B9550C938346}"/>
              </a:ext>
            </a:extLst>
          </p:cNvPr>
          <p:cNvSpPr/>
          <p:nvPr/>
        </p:nvSpPr>
        <p:spPr>
          <a:xfrm>
            <a:off x="2351602" y="1877245"/>
            <a:ext cx="6590543" cy="2836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Simple 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733BF-3001-CA5F-394B-2E99273A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8" y="1126928"/>
            <a:ext cx="9265740" cy="4822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69FC4-E742-2C0B-0617-A09EDAF72399}"/>
              </a:ext>
            </a:extLst>
          </p:cNvPr>
          <p:cNvSpPr/>
          <p:nvPr/>
        </p:nvSpPr>
        <p:spPr>
          <a:xfrm>
            <a:off x="9128125" y="2380476"/>
            <a:ext cx="2675197" cy="1157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i="1">
                <a:solidFill>
                  <a:schemeClr val="accent3">
                    <a:lumMod val="75000"/>
                  </a:schemeClr>
                </a:solidFill>
              </a:rPr>
              <a:t>Simple Linear Regression on Happiness vs. Corruption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410FD-3149-6729-CF5C-AE74BA3815EE}"/>
              </a:ext>
            </a:extLst>
          </p:cNvPr>
          <p:cNvSpPr/>
          <p:nvPr/>
        </p:nvSpPr>
        <p:spPr>
          <a:xfrm>
            <a:off x="4557713" y="1594966"/>
            <a:ext cx="3886200" cy="20667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57950-F933-6446-3E6C-A5EE528387E7}"/>
              </a:ext>
            </a:extLst>
          </p:cNvPr>
          <p:cNvSpPr/>
          <p:nvPr/>
        </p:nvSpPr>
        <p:spPr>
          <a:xfrm>
            <a:off x="2909455" y="3693226"/>
            <a:ext cx="950026" cy="9025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4048A-4342-EE75-06F3-08CC872F7682}"/>
              </a:ext>
            </a:extLst>
          </p:cNvPr>
          <p:cNvSpPr/>
          <p:nvPr/>
        </p:nvSpPr>
        <p:spPr>
          <a:xfrm>
            <a:off x="6196940" y="3693225"/>
            <a:ext cx="950026" cy="9025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8F07-23CD-A058-79B2-0D37FEFA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574F7-C50D-D4C4-FFE5-A78A52C4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" y="1351741"/>
            <a:ext cx="7117526" cy="5173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971F4C-B52A-C958-0FE4-26C5A4CFFB65}"/>
              </a:ext>
            </a:extLst>
          </p:cNvPr>
          <p:cNvSpPr/>
          <p:nvPr/>
        </p:nvSpPr>
        <p:spPr>
          <a:xfrm>
            <a:off x="3441897" y="1763206"/>
            <a:ext cx="3030341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E0C3C-D067-FB60-0149-4A469B7D9AE3}"/>
              </a:ext>
            </a:extLst>
          </p:cNvPr>
          <p:cNvSpPr/>
          <p:nvPr/>
        </p:nvSpPr>
        <p:spPr>
          <a:xfrm>
            <a:off x="2881616" y="3698388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A2B97-D45F-F7EA-6294-010C5E3C2075}"/>
              </a:ext>
            </a:extLst>
          </p:cNvPr>
          <p:cNvSpPr/>
          <p:nvPr/>
        </p:nvSpPr>
        <p:spPr>
          <a:xfrm>
            <a:off x="2881616" y="5189969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EE2D5-11B8-7B0C-A223-D8835751B882}"/>
              </a:ext>
            </a:extLst>
          </p:cNvPr>
          <p:cNvSpPr/>
          <p:nvPr/>
        </p:nvSpPr>
        <p:spPr>
          <a:xfrm>
            <a:off x="513931" y="642453"/>
            <a:ext cx="8176493" cy="85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500">
                <a:solidFill>
                  <a:schemeClr val="tx1"/>
                </a:solidFill>
              </a:rPr>
              <a:t>Multi Linear Regression model on Happiness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AEF39-5140-517A-601F-EA03059146D5}"/>
              </a:ext>
            </a:extLst>
          </p:cNvPr>
          <p:cNvSpPr/>
          <p:nvPr/>
        </p:nvSpPr>
        <p:spPr>
          <a:xfrm>
            <a:off x="8158163" y="872928"/>
            <a:ext cx="3467795" cy="2134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This model attempts to identify which societal factors most strongly predict national happiness levels. </a:t>
            </a:r>
          </a:p>
          <a:p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The ones with p-values (&lt; 0.05) are statistically significant.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AF3B6-EA66-7C7D-F3C5-B97D7D41B875}"/>
              </a:ext>
            </a:extLst>
          </p:cNvPr>
          <p:cNvSpPr/>
          <p:nvPr/>
        </p:nvSpPr>
        <p:spPr>
          <a:xfrm>
            <a:off x="5240054" y="3684596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D631-4B2B-E174-4D5A-37340CBC8343}"/>
              </a:ext>
            </a:extLst>
          </p:cNvPr>
          <p:cNvSpPr/>
          <p:nvPr/>
        </p:nvSpPr>
        <p:spPr>
          <a:xfrm>
            <a:off x="5288192" y="5189968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347C5-7D2A-414C-2873-2E47AF546F5C}"/>
              </a:ext>
            </a:extLst>
          </p:cNvPr>
          <p:cNvSpPr/>
          <p:nvPr/>
        </p:nvSpPr>
        <p:spPr>
          <a:xfrm>
            <a:off x="2881615" y="4748389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3B321-24A8-0F58-568F-EA5B0D880731}"/>
              </a:ext>
            </a:extLst>
          </p:cNvPr>
          <p:cNvSpPr/>
          <p:nvPr/>
        </p:nvSpPr>
        <p:spPr>
          <a:xfrm>
            <a:off x="5240054" y="4742469"/>
            <a:ext cx="804559" cy="173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B9205AA6-1ECE-E5B1-22EA-743B002C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" t="-5921" r="-346" b="419"/>
          <a:stretch/>
        </p:blipFill>
        <p:spPr>
          <a:xfrm>
            <a:off x="1383152" y="-287581"/>
            <a:ext cx="6730236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9B2E8-B72A-8183-A651-5BC4C5CC39EA}"/>
              </a:ext>
            </a:extLst>
          </p:cNvPr>
          <p:cNvSpPr/>
          <p:nvPr/>
        </p:nvSpPr>
        <p:spPr>
          <a:xfrm>
            <a:off x="8850985" y="1990506"/>
            <a:ext cx="2085975" cy="190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en-US" sz="2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44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4AFCF-27DA-CB49-05EC-F16029FD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8" y="1566926"/>
            <a:ext cx="7772400" cy="51193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F96FCF-6D4B-06ED-E8FD-2A4FCC5FFAA2}"/>
              </a:ext>
            </a:extLst>
          </p:cNvPr>
          <p:cNvGrpSpPr/>
          <p:nvPr/>
        </p:nvGrpSpPr>
        <p:grpSpPr>
          <a:xfrm>
            <a:off x="8586060" y="1799237"/>
            <a:ext cx="3115160" cy="3268710"/>
            <a:chOff x="8663552" y="1632491"/>
            <a:chExt cx="3285642" cy="1873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BD8016-547C-A325-8508-7A6B5F31DCAE}"/>
                </a:ext>
              </a:extLst>
            </p:cNvPr>
            <p:cNvSpPr/>
            <p:nvPr/>
          </p:nvSpPr>
          <p:spPr>
            <a:xfrm>
              <a:off x="8663552" y="1879171"/>
              <a:ext cx="3285642" cy="16271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b="1">
                  <a:solidFill>
                    <a:schemeClr val="tx1"/>
                  </a:solidFill>
                </a:rPr>
                <a:t>80</a:t>
              </a:r>
              <a:r>
                <a:rPr lang="en-US" sz="1600" b="1" baseline="30000">
                  <a:solidFill>
                    <a:schemeClr val="tx1"/>
                  </a:solidFill>
                </a:rPr>
                <a:t>th</a:t>
              </a:r>
              <a:r>
                <a:rPr lang="en-US" sz="1600" b="1">
                  <a:solidFill>
                    <a:schemeClr val="tx1"/>
                  </a:solidFill>
                </a:rPr>
                <a:t> percentile = 68.92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600" b="1">
                <a:solidFill>
                  <a:schemeClr val="tx1"/>
                </a:solidFill>
              </a:endParaRPr>
            </a:p>
            <a:p>
              <a:pPr algn="just"/>
              <a:r>
                <a:rPr lang="en-US" sz="1600" b="1">
                  <a:solidFill>
                    <a:schemeClr val="tx1"/>
                  </a:solidFill>
                </a:rPr>
                <a:t>The classification of developed nations corresponds to the top 20th percentile of happiness scores, a threshold we initially eyeballed and subsequently validated through rigorous verification.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4C79E0-0AED-3A62-3B0A-6634C40A5396}"/>
                </a:ext>
              </a:extLst>
            </p:cNvPr>
            <p:cNvSpPr/>
            <p:nvPr/>
          </p:nvSpPr>
          <p:spPr>
            <a:xfrm>
              <a:off x="8663552" y="1632491"/>
              <a:ext cx="3285642" cy="354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b="1">
                  <a:solidFill>
                    <a:schemeClr val="tx1"/>
                  </a:solidFill>
                </a:rPr>
                <a:t>Developed Country Index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C76AAB6-EC03-6CA4-5A9A-2873727B055E}"/>
              </a:ext>
            </a:extLst>
          </p:cNvPr>
          <p:cNvSpPr/>
          <p:nvPr/>
        </p:nvSpPr>
        <p:spPr>
          <a:xfrm>
            <a:off x="398823" y="716691"/>
            <a:ext cx="8176493" cy="85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500">
                <a:solidFill>
                  <a:schemeClr val="tx1"/>
                </a:solidFill>
              </a:rPr>
              <a:t>Box-plot for Developed/Non-developed countries</a:t>
            </a:r>
          </a:p>
        </p:txBody>
      </p:sp>
    </p:spTree>
    <p:extLst>
      <p:ext uri="{BB962C8B-B14F-4D97-AF65-F5344CB8AC3E}">
        <p14:creationId xmlns:p14="http://schemas.microsoft.com/office/powerpoint/2010/main" val="27770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2989F-5AC1-2DF5-131F-C39A8D4A4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31255-3A80-BA78-8829-BB60BDBB727C}"/>
              </a:ext>
            </a:extLst>
          </p:cNvPr>
          <p:cNvSpPr/>
          <p:nvPr/>
        </p:nvSpPr>
        <p:spPr>
          <a:xfrm>
            <a:off x="442491" y="642453"/>
            <a:ext cx="8176493" cy="85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500">
                <a:solidFill>
                  <a:schemeClr val="tx1"/>
                </a:solidFill>
              </a:rPr>
              <a:t>Regression model on happiness given corruption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FC986B-E524-659B-62C9-D28381F9AD31}"/>
              </a:ext>
            </a:extLst>
          </p:cNvPr>
          <p:cNvGrpSpPr/>
          <p:nvPr/>
        </p:nvGrpSpPr>
        <p:grpSpPr>
          <a:xfrm>
            <a:off x="272008" y="1294108"/>
            <a:ext cx="9676334" cy="5563892"/>
            <a:chOff x="395995" y="1160558"/>
            <a:chExt cx="9676334" cy="55638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318B49-D89C-61DC-AC42-8D7347E946D0}"/>
                </a:ext>
              </a:extLst>
            </p:cNvPr>
            <p:cNvGrpSpPr/>
            <p:nvPr/>
          </p:nvGrpSpPr>
          <p:grpSpPr>
            <a:xfrm>
              <a:off x="395995" y="1160558"/>
              <a:ext cx="9676334" cy="5563892"/>
              <a:chOff x="504483" y="1294108"/>
              <a:chExt cx="9676334" cy="556389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8EE9136-8D12-71B5-A0FA-20B4781E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483" y="1294108"/>
                <a:ext cx="9676334" cy="5563892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692FCC-D264-E491-844A-AC147685DAF9}"/>
                  </a:ext>
                </a:extLst>
              </p:cNvPr>
              <p:cNvSpPr/>
              <p:nvPr/>
            </p:nvSpPr>
            <p:spPr>
              <a:xfrm>
                <a:off x="4788977" y="1751309"/>
                <a:ext cx="4137670" cy="2634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053C50-C9DF-BEF9-93AE-D5D133433BE8}"/>
                  </a:ext>
                </a:extLst>
              </p:cNvPr>
              <p:cNvSpPr/>
              <p:nvPr/>
            </p:nvSpPr>
            <p:spPr>
              <a:xfrm>
                <a:off x="6656055" y="3966480"/>
                <a:ext cx="920035" cy="13754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D49AA3-F33D-4695-9E2A-F3D2B1A3B7BF}"/>
                </a:ext>
              </a:extLst>
            </p:cNvPr>
            <p:cNvSpPr/>
            <p:nvPr/>
          </p:nvSpPr>
          <p:spPr>
            <a:xfrm>
              <a:off x="2864602" y="3832930"/>
              <a:ext cx="920035" cy="13754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B1677-C0B4-D48A-4F1F-87E46ACEBCBE}"/>
              </a:ext>
            </a:extLst>
          </p:cNvPr>
          <p:cNvSpPr/>
          <p:nvPr/>
        </p:nvSpPr>
        <p:spPr>
          <a:xfrm>
            <a:off x="8958020" y="728419"/>
            <a:ext cx="2683003" cy="1441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The model is guiding us to explore the small details that shape happiness in both developed and under-developed nations. </a:t>
            </a:r>
          </a:p>
        </p:txBody>
      </p:sp>
    </p:spTree>
    <p:extLst>
      <p:ext uri="{BB962C8B-B14F-4D97-AF65-F5344CB8AC3E}">
        <p14:creationId xmlns:p14="http://schemas.microsoft.com/office/powerpoint/2010/main" val="342979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B40B8-C720-B00A-67EF-9AE673C9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2194F5-2132-5920-B4E6-AB165EC69AE4}"/>
              </a:ext>
            </a:extLst>
          </p:cNvPr>
          <p:cNvSpPr/>
          <p:nvPr/>
        </p:nvSpPr>
        <p:spPr>
          <a:xfrm>
            <a:off x="398823" y="716691"/>
            <a:ext cx="8176493" cy="85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solidFill>
                  <a:schemeClr val="tx1"/>
                </a:solidFill>
              </a:rPr>
              <a:t>Regression trend for Developed / Developing countries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F66A79-3227-892F-F814-3DB5A26983BB}"/>
              </a:ext>
            </a:extLst>
          </p:cNvPr>
          <p:cNvGrpSpPr/>
          <p:nvPr/>
        </p:nvGrpSpPr>
        <p:grpSpPr>
          <a:xfrm>
            <a:off x="8573670" y="2573186"/>
            <a:ext cx="3285642" cy="2710811"/>
            <a:chOff x="8663552" y="1632491"/>
            <a:chExt cx="3285642" cy="2498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751E9-2BEE-33BC-B7B0-DA4F97DB99D3}"/>
                </a:ext>
              </a:extLst>
            </p:cNvPr>
            <p:cNvSpPr/>
            <p:nvPr/>
          </p:nvSpPr>
          <p:spPr>
            <a:xfrm>
              <a:off x="8663552" y="1879171"/>
              <a:ext cx="3285642" cy="22519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/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/>
                  </a:solidFill>
                </a:rPr>
                <a:t>The linear trend showcases that the people living in less corrupt developed countries are more likely to be happy than the developing countries.</a:t>
              </a:r>
              <a:endParaRPr lang="en-US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,Sans-Serif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,Sans-Serif" panose="020B0604020202020204" pitchFamily="34" charset="0"/>
                <a:buChar char="•"/>
              </a:pPr>
              <a:r>
                <a:rPr lang="en-US" sz="1400" b="1">
                  <a:solidFill>
                    <a:schemeClr val="tx1"/>
                  </a:solidFill>
                </a:rPr>
                <a:t>We have tried to visualize the same by using corruption index data along with developed flag and their interaction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>
                <a:solidFill>
                  <a:srgbClr val="FFFFFF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A7D1F6-BC1B-D1F3-FAB2-398F8BF5AA23}"/>
                </a:ext>
              </a:extLst>
            </p:cNvPr>
            <p:cNvSpPr/>
            <p:nvPr/>
          </p:nvSpPr>
          <p:spPr>
            <a:xfrm>
              <a:off x="8663552" y="1632491"/>
              <a:ext cx="3285642" cy="2466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just"/>
              <a:r>
                <a:rPr lang="en-US" sz="1400" b="1">
                  <a:solidFill>
                    <a:schemeClr val="tx1"/>
                  </a:solidFill>
                </a:rPr>
                <a:t>Regression Analysis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29465C-4808-2010-19F0-57751DF7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4"/>
          <a:stretch/>
        </p:blipFill>
        <p:spPr>
          <a:xfrm>
            <a:off x="332688" y="1566926"/>
            <a:ext cx="7772400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EF285-C682-B41F-D96B-EE46A3C9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2FE-6E67-2A23-A246-02166A29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3047"/>
            <a:ext cx="11165481" cy="65852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>
                <a:latin typeface="Calibri"/>
                <a:ea typeface="Open Sans"/>
                <a:cs typeface="Open Sans"/>
              </a:rPr>
              <a:t>What is the problem we are seeking to answer?</a:t>
            </a:r>
            <a:br>
              <a:rPr lang="en-GB" sz="2000">
                <a:latin typeface="Calibri"/>
                <a:ea typeface="Open Sans"/>
                <a:cs typeface="Open Sans"/>
              </a:rPr>
            </a:br>
            <a:endParaRPr lang="en-GB" sz="2000">
              <a:latin typeface="Calibri"/>
              <a:ea typeface="Open Sans"/>
              <a:cs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A733-2A4C-A962-685A-2CFD35BF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1821477"/>
            <a:ext cx="11164824" cy="437750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GB" sz="1400">
                <a:latin typeface="Open Sans"/>
                <a:ea typeface="Open Sans"/>
                <a:cs typeface="Open Sans"/>
              </a:rPr>
            </a:br>
            <a:r>
              <a:rPr lang="en-GB" sz="1400">
                <a:latin typeface="Open Sans"/>
                <a:ea typeface="Open Sans"/>
                <a:cs typeface="Open Sans"/>
              </a:rPr>
              <a:t> </a:t>
            </a:r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5BDC8-EBD4-48CB-1F4A-D6542759670E}"/>
              </a:ext>
            </a:extLst>
          </p:cNvPr>
          <p:cNvSpPr txBox="1"/>
          <p:nvPr/>
        </p:nvSpPr>
        <p:spPr>
          <a:xfrm>
            <a:off x="1307006" y="2336464"/>
            <a:ext cx="958606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>
                <a:latin typeface="Open Sans"/>
                <a:ea typeface="Open Sans"/>
                <a:cs typeface="Open Sans"/>
              </a:rPr>
              <a:t>Is there a relationship between a country’s level of corruption and the overall happiness of its population?</a:t>
            </a:r>
            <a:endParaRPr lang="en-GB" sz="3600">
              <a:latin typeface="Open Sans"/>
              <a:ea typeface="Open Sans"/>
              <a:cs typeface="Open Sans"/>
            </a:endParaRP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2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Thank you Any Questions Templates">
            <a:extLst>
              <a:ext uri="{FF2B5EF4-FFF2-40B4-BE49-F238E27FC236}">
                <a16:creationId xmlns:a16="http://schemas.microsoft.com/office/drawing/2014/main" id="{EB8D2C71-EB26-6649-70F1-C017D125C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8545" r="2009" b="20723"/>
          <a:stretch/>
        </p:blipFill>
        <p:spPr bwMode="auto">
          <a:xfrm>
            <a:off x="185737" y="958547"/>
            <a:ext cx="11879793" cy="49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8DFF5-8728-E308-DB74-4A9D0D45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E34165-31A9-A679-20E8-BA99F8BA3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E4C80-EB7B-5588-4229-157BC9D31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28F04-3840-B9EF-BAE7-F5A72D37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C1957D-CC10-5CBC-908D-AF0E4461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8B56-C4E5-0076-185D-E9DA7FF1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89" y="856087"/>
            <a:ext cx="696118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latin typeface="Bierstadt"/>
                <a:ea typeface="Calibri"/>
                <a:cs typeface="Calibri"/>
              </a:rPr>
              <a:t>Measuring the Happiness Index</a:t>
            </a:r>
            <a:endParaRPr lang="en-US" sz="3600" b="0">
              <a:latin typeface="Bierstadt"/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endParaRPr lang="en-US" sz="3600" b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CDBD-0417-6C93-4234-8CCA83B56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0318" y="2088596"/>
            <a:ext cx="5796409" cy="40890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600">
                <a:latin typeface="Calibri"/>
                <a:ea typeface="Calibri"/>
                <a:cs typeface="Calibri"/>
              </a:rPr>
              <a:t>🔹 </a:t>
            </a:r>
            <a:r>
              <a:rPr lang="en-US" sz="1600" b="1">
                <a:latin typeface="Calibri"/>
                <a:ea typeface="Calibri"/>
                <a:cs typeface="Calibri"/>
              </a:rPr>
              <a:t>Key Factors Influencing Happiness: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Perceived corruption</a:t>
            </a:r>
            <a:r>
              <a:rPr lang="en-US" sz="1600">
                <a:latin typeface="Calibri"/>
                <a:ea typeface="Calibri"/>
                <a:cs typeface="Calibri"/>
              </a:rPr>
              <a:t> – Trust in government &amp; institutions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GDP per capita</a:t>
            </a:r>
            <a:r>
              <a:rPr lang="en-US" sz="1600">
                <a:latin typeface="Calibri"/>
                <a:ea typeface="Calibri"/>
                <a:cs typeface="Calibri"/>
              </a:rPr>
              <a:t> – Economic well-being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Social support</a:t>
            </a:r>
            <a:r>
              <a:rPr lang="en-US" sz="1600">
                <a:latin typeface="Calibri"/>
                <a:ea typeface="Calibri"/>
                <a:cs typeface="Calibri"/>
              </a:rPr>
              <a:t> – Availability of help in tough times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Healthy life expectancy</a:t>
            </a:r>
            <a:r>
              <a:rPr lang="en-US" sz="1600">
                <a:latin typeface="Calibri"/>
                <a:ea typeface="Calibri"/>
                <a:cs typeface="Calibri"/>
              </a:rPr>
              <a:t> – Overall well-being and longevity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Freedom of choice</a:t>
            </a:r>
            <a:r>
              <a:rPr lang="en-US" sz="1600">
                <a:latin typeface="Calibri"/>
                <a:ea typeface="Calibri"/>
                <a:cs typeface="Calibri"/>
              </a:rPr>
              <a:t> – Ability to make life decisions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Generosity</a:t>
            </a:r>
            <a:r>
              <a:rPr lang="en-US" sz="1600">
                <a:latin typeface="Calibri"/>
                <a:ea typeface="Calibri"/>
                <a:cs typeface="Calibri"/>
              </a:rPr>
              <a:t> – Community and charitable giving</a:t>
            </a:r>
          </a:p>
          <a:p>
            <a:pPr>
              <a:lnSpc>
                <a:spcPct val="100000"/>
              </a:lnSpc>
            </a:pPr>
            <a:r>
              <a:rPr lang="en-US" sz="1600">
                <a:latin typeface="Calibri"/>
                <a:ea typeface="Calibri"/>
                <a:cs typeface="Calibri"/>
              </a:rPr>
              <a:t>🔹 </a:t>
            </a:r>
            <a:r>
              <a:rPr lang="en-US" sz="1600" b="1">
                <a:latin typeface="Calibri"/>
                <a:ea typeface="Calibri"/>
                <a:cs typeface="Calibri"/>
              </a:rPr>
              <a:t>Additional Considerations: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Mental health &amp; emotional well-being</a:t>
            </a:r>
          </a:p>
          <a:p>
            <a:pPr marL="560070"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latin typeface="Calibri"/>
                <a:ea typeface="Calibri"/>
                <a:cs typeface="Calibri"/>
              </a:rPr>
              <a:t>Work-life balance &amp; environment</a:t>
            </a:r>
          </a:p>
          <a:p>
            <a:pPr>
              <a:lnSpc>
                <a:spcPct val="100000"/>
              </a:lnSpc>
            </a:pPr>
            <a:br>
              <a:rPr lang="en-US" sz="1600">
                <a:latin typeface="Calibri"/>
              </a:rPr>
            </a:br>
            <a:r>
              <a:rPr lang="en-US" sz="1600">
                <a:latin typeface="Calibri"/>
                <a:ea typeface="Calibri"/>
                <a:cs typeface="Calibri"/>
              </a:rPr>
              <a:t> 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6E4DF6-4D13-FA60-B31E-CF25531B7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DF9F943B-1C4B-B8CB-72EF-9A2D2A57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347" y="1972012"/>
            <a:ext cx="4072844" cy="4072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7CF3E-70CC-5C94-B36E-5F6B17916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135" y="1723174"/>
            <a:ext cx="2062788" cy="7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Rectangle 111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0" name="Rectangle 1119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0495E-0D07-D751-B977-1B759B71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51"/>
          <a:stretch/>
        </p:blipFill>
        <p:spPr>
          <a:xfrm>
            <a:off x="517867" y="1721003"/>
            <a:ext cx="11153216" cy="4437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E5093-9EC7-7262-E937-675C6CE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661355"/>
            <a:ext cx="7263804" cy="1008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Corruption index</a:t>
            </a:r>
          </a:p>
        </p:txBody>
      </p:sp>
      <p:sp>
        <p:nvSpPr>
          <p:cNvPr id="1121" name="Freeform: Shape 1111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8BA53A-567B-0716-5EAA-B8CD7A0167AB}"/>
              </a:ext>
            </a:extLst>
          </p:cNvPr>
          <p:cNvSpPr txBox="1">
            <a:spLocks/>
          </p:cNvSpPr>
          <p:nvPr/>
        </p:nvSpPr>
        <p:spPr>
          <a:xfrm>
            <a:off x="560132" y="795126"/>
            <a:ext cx="6961185" cy="1113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ierstadt"/>
                <a:ea typeface="Calibri"/>
                <a:cs typeface="Calibri"/>
              </a:rPr>
              <a:t>Where is the data from?</a:t>
            </a:r>
            <a:endParaRPr lang="en-US" sz="3600" b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4073-7924-6E91-B69E-3020D597D814}"/>
              </a:ext>
            </a:extLst>
          </p:cNvPr>
          <p:cNvSpPr txBox="1"/>
          <p:nvPr/>
        </p:nvSpPr>
        <p:spPr>
          <a:xfrm>
            <a:off x="560131" y="1445622"/>
            <a:ext cx="955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didn’t use one dataset, we compiled data from multiple sources to create one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42293-5681-AE91-D7DC-093EDDD51A5F}"/>
              </a:ext>
            </a:extLst>
          </p:cNvPr>
          <p:cNvSpPr txBox="1"/>
          <p:nvPr/>
        </p:nvSpPr>
        <p:spPr>
          <a:xfrm>
            <a:off x="661852" y="1909023"/>
            <a:ext cx="8516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Happiness data: World Happiness Report 2023</a:t>
            </a:r>
          </a:p>
          <a:p>
            <a:pPr marL="285750" indent="-285750">
              <a:buFontTx/>
              <a:buChar char="-"/>
            </a:pPr>
            <a:r>
              <a:rPr lang="en-US"/>
              <a:t>Corruption data: </a:t>
            </a:r>
            <a:r>
              <a:rPr lang="en-US" err="1"/>
              <a:t>Transparency.org</a:t>
            </a:r>
            <a:r>
              <a:rPr lang="en-US"/>
              <a:t> 2023 report</a:t>
            </a:r>
          </a:p>
          <a:p>
            <a:pPr marL="285750" indent="-285750">
              <a:buFontTx/>
              <a:buChar char="-"/>
            </a:pPr>
            <a:r>
              <a:rPr lang="en-US"/>
              <a:t>Safety data: </a:t>
            </a:r>
            <a:r>
              <a:rPr lang="en-US">
                <a:hlinkClick r:id="rId2"/>
              </a:rPr>
              <a:t>www.gallup.com</a:t>
            </a:r>
            <a:r>
              <a:rPr lang="en-US"/>
              <a:t> &gt; analytics &gt; The global safety report</a:t>
            </a:r>
          </a:p>
          <a:p>
            <a:pPr marL="285750" indent="-285750">
              <a:buFontTx/>
              <a:buChar char="-"/>
            </a:pPr>
            <a:r>
              <a:rPr lang="en-US"/>
              <a:t>Health data: </a:t>
            </a:r>
            <a:r>
              <a:rPr lang="en-US">
                <a:hlinkClick r:id="rId3"/>
              </a:rPr>
              <a:t>www.who.int</a:t>
            </a:r>
            <a:r>
              <a:rPr lang="en-US"/>
              <a:t> &gt; data / health-safety</a:t>
            </a:r>
          </a:p>
          <a:p>
            <a:pPr marL="285750" indent="-285750">
              <a:buFontTx/>
              <a:buChar char="-"/>
            </a:pPr>
            <a:r>
              <a:rPr lang="en-US"/>
              <a:t>Hunger index: </a:t>
            </a:r>
            <a:r>
              <a:rPr lang="en-US">
                <a:hlinkClick r:id="rId4"/>
              </a:rPr>
              <a:t>www.globalhungerindex.org</a:t>
            </a:r>
            <a:r>
              <a:rPr lang="en-US"/>
              <a:t> &gt; 2023 &gt; complete report</a:t>
            </a:r>
          </a:p>
          <a:p>
            <a:pPr marL="285750" indent="-285750">
              <a:buFontTx/>
              <a:buChar char="-"/>
            </a:pPr>
            <a:r>
              <a:rPr lang="en-US"/>
              <a:t>Development index: </a:t>
            </a:r>
            <a:r>
              <a:rPr lang="en-US" err="1"/>
              <a:t>hdr.undp.org</a:t>
            </a:r>
            <a:r>
              <a:rPr lang="en-US"/>
              <a:t> &gt; data center &gt; human development index</a:t>
            </a:r>
          </a:p>
          <a:p>
            <a:pPr marL="285750" indent="-285750">
              <a:buFontTx/>
              <a:buChar char="-"/>
            </a:pPr>
            <a:r>
              <a:rPr lang="en-US"/>
              <a:t>Population: </a:t>
            </a:r>
            <a:r>
              <a:rPr lang="en-US" err="1"/>
              <a:t>statista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GDP: Kaggle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349FF-0669-ECE3-E0DF-7692A8F9BAB4}"/>
              </a:ext>
            </a:extLst>
          </p:cNvPr>
          <p:cNvSpPr/>
          <p:nvPr/>
        </p:nvSpPr>
        <p:spPr>
          <a:xfrm>
            <a:off x="661852" y="4624251"/>
            <a:ext cx="11251474" cy="11930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 there were multiple sources we had to create a common country code and then merge these datasets. If a country was not present in a dataset we set it as “-1”</a:t>
            </a:r>
          </a:p>
        </p:txBody>
      </p:sp>
    </p:spTree>
    <p:extLst>
      <p:ext uri="{BB962C8B-B14F-4D97-AF65-F5344CB8AC3E}">
        <p14:creationId xmlns:p14="http://schemas.microsoft.com/office/powerpoint/2010/main" val="19877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5BC1A-DBB4-2402-D821-715EBE9C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een and red line graph&#10;&#10;AI-generated content may be incorrect.">
            <a:extLst>
              <a:ext uri="{FF2B5EF4-FFF2-40B4-BE49-F238E27FC236}">
                <a16:creationId xmlns:a16="http://schemas.microsoft.com/office/drawing/2014/main" id="{57C1CEB2-67E2-151C-8822-D11979E8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" r="2" b="2"/>
          <a:stretch/>
        </p:blipFill>
        <p:spPr>
          <a:xfrm>
            <a:off x="6097042" y="1057410"/>
            <a:ext cx="5896228" cy="335742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416D64-0A89-9FBB-35DD-A45EE0DB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9" y="497392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blue graph&#10;&#10;AI-generated content may be incorrect.">
            <a:extLst>
              <a:ext uri="{FF2B5EF4-FFF2-40B4-BE49-F238E27FC236}">
                <a16:creationId xmlns:a16="http://schemas.microsoft.com/office/drawing/2014/main" id="{13335BEB-76A7-25F9-5149-824076AB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4" r="-1" b="-1"/>
          <a:stretch/>
        </p:blipFill>
        <p:spPr>
          <a:xfrm>
            <a:off x="154619" y="1082643"/>
            <a:ext cx="6018117" cy="3325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757EB-74A4-FF09-F343-6F6BA4158E6B}"/>
              </a:ext>
            </a:extLst>
          </p:cNvPr>
          <p:cNvSpPr txBox="1"/>
          <p:nvPr/>
        </p:nvSpPr>
        <p:spPr>
          <a:xfrm>
            <a:off x="1150569" y="4879827"/>
            <a:ext cx="1004023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ea typeface="+mn-lt"/>
                <a:cs typeface="+mn-lt"/>
              </a:rPr>
              <a:t>Both the graphs are slightly </a:t>
            </a:r>
            <a:r>
              <a:rPr lang="en-GB" sz="1400" b="1">
                <a:ea typeface="+mn-lt"/>
                <a:cs typeface="+mn-lt"/>
              </a:rPr>
              <a:t>left-skewed </a:t>
            </a:r>
            <a:r>
              <a:rPr lang="en-GB" sz="1400">
                <a:ea typeface="+mn-lt"/>
                <a:cs typeface="+mn-lt"/>
              </a:rPr>
              <a:t>suggesting that some countries experience </a:t>
            </a:r>
            <a:r>
              <a:rPr lang="en-GB" sz="1400" b="1">
                <a:ea typeface="+mn-lt"/>
                <a:cs typeface="+mn-lt"/>
              </a:rPr>
              <a:t>very high corruption</a:t>
            </a:r>
            <a:r>
              <a:rPr lang="en-GB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</a:rPr>
              <a:t>which could be impacting their happiness negatively. Additionally, it could also indicate that multiple factors also known as confounders play a role in determining a nation's overall well-being.​</a:t>
            </a:r>
            <a:endParaRPr lang="en-GB" sz="1400">
              <a:ea typeface="+mn-lt"/>
              <a:cs typeface="+mn-lt"/>
            </a:endParaRPr>
          </a:p>
          <a:p>
            <a:pPr algn="ctr"/>
            <a:endParaRPr lang="en-GB" sz="1400"/>
          </a:p>
          <a:p>
            <a:pPr algn="ctr"/>
            <a:r>
              <a:rPr lang="en-GB" b="1"/>
              <a:t>Do higher corruption levels correspond to lower happiness scores?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5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7013AA-DF35-D972-1035-F51CA493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62604"/>
            <a:ext cx="11165481" cy="661925"/>
          </a:xfrm>
        </p:spPr>
        <p:txBody>
          <a:bodyPr>
            <a:normAutofit/>
          </a:bodyPr>
          <a:lstStyle/>
          <a:p>
            <a:r>
              <a:rPr lang="en-US" sz="2800"/>
              <a:t>Happiness Score Distribution bifurcated by Corruption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F8FF0-7C61-ABB0-4BCC-5B424FA5BD25}"/>
              </a:ext>
            </a:extLst>
          </p:cNvPr>
          <p:cNvGrpSpPr/>
          <p:nvPr/>
        </p:nvGrpSpPr>
        <p:grpSpPr>
          <a:xfrm>
            <a:off x="1707615" y="1336394"/>
            <a:ext cx="8108414" cy="5284843"/>
            <a:chOff x="1707615" y="1336394"/>
            <a:chExt cx="8108414" cy="5284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0DD830-0D1F-9199-D5F0-F51E298FC5F8}"/>
                </a:ext>
              </a:extLst>
            </p:cNvPr>
            <p:cNvGrpSpPr/>
            <p:nvPr/>
          </p:nvGrpSpPr>
          <p:grpSpPr>
            <a:xfrm>
              <a:off x="1707615" y="1336394"/>
              <a:ext cx="8108414" cy="5141471"/>
              <a:chOff x="958468" y="1424529"/>
              <a:chExt cx="8108414" cy="51414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A1EFC85-3048-DCD0-8353-531B99709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252"/>
              <a:stretch/>
            </p:blipFill>
            <p:spPr>
              <a:xfrm>
                <a:off x="958468" y="1424529"/>
                <a:ext cx="8108414" cy="5141471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B78BAA-98AC-B527-5BC0-F4C0A69E251D}"/>
                  </a:ext>
                </a:extLst>
              </p:cNvPr>
              <p:cNvGrpSpPr/>
              <p:nvPr/>
            </p:nvGrpSpPr>
            <p:grpSpPr>
              <a:xfrm>
                <a:off x="7695142" y="1791091"/>
                <a:ext cx="1305638" cy="1300900"/>
                <a:chOff x="9279836" y="1791091"/>
                <a:chExt cx="1305638" cy="13009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E730870-A72A-6689-AF4A-BB949DEA7CE5}"/>
                    </a:ext>
                  </a:extLst>
                </p:cNvPr>
                <p:cNvSpPr/>
                <p:nvPr/>
              </p:nvSpPr>
              <p:spPr>
                <a:xfrm>
                  <a:off x="9279836" y="1808356"/>
                  <a:ext cx="1231050" cy="128363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1B2F30-8894-4807-7F8F-B8BB3BAF72A7}"/>
                    </a:ext>
                  </a:extLst>
                </p:cNvPr>
                <p:cNvSpPr txBox="1"/>
                <p:nvPr/>
              </p:nvSpPr>
              <p:spPr>
                <a:xfrm>
                  <a:off x="9354424" y="1791091"/>
                  <a:ext cx="12310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Corruption level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E71ED6-0016-6407-F05E-49481A3072DF}"/>
                    </a:ext>
                  </a:extLst>
                </p:cNvPr>
                <p:cNvGrpSpPr/>
                <p:nvPr/>
              </p:nvGrpSpPr>
              <p:grpSpPr>
                <a:xfrm>
                  <a:off x="9406273" y="1960212"/>
                  <a:ext cx="1104613" cy="246221"/>
                  <a:chOff x="9406273" y="1960212"/>
                  <a:chExt cx="1104613" cy="246221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87FA41E-6D01-C774-8B00-68E9854C8A89}"/>
                      </a:ext>
                    </a:extLst>
                  </p:cNvPr>
                  <p:cNvSpPr/>
                  <p:nvPr/>
                </p:nvSpPr>
                <p:spPr>
                  <a:xfrm>
                    <a:off x="9406273" y="2033134"/>
                    <a:ext cx="347982" cy="100376"/>
                  </a:xfrm>
                  <a:prstGeom prst="rect">
                    <a:avLst/>
                  </a:prstGeom>
                  <a:solidFill>
                    <a:srgbClr val="EB929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5E3B8BC-6419-547B-8EF0-16673AE415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64138" y="1960212"/>
                    <a:ext cx="74674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Very high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16284F-FC2B-F8C8-262E-9DF6FBBEE997}"/>
                    </a:ext>
                  </a:extLst>
                </p:cNvPr>
                <p:cNvGrpSpPr/>
                <p:nvPr/>
              </p:nvGrpSpPr>
              <p:grpSpPr>
                <a:xfrm>
                  <a:off x="9406273" y="2178601"/>
                  <a:ext cx="1036594" cy="246221"/>
                  <a:chOff x="9406273" y="2131466"/>
                  <a:chExt cx="1036594" cy="246221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240140A-DEF8-638F-F372-60C60F8457DD}"/>
                      </a:ext>
                    </a:extLst>
                  </p:cNvPr>
                  <p:cNvSpPr/>
                  <p:nvPr/>
                </p:nvSpPr>
                <p:spPr>
                  <a:xfrm>
                    <a:off x="9406273" y="2204388"/>
                    <a:ext cx="347982" cy="100376"/>
                  </a:xfrm>
                  <a:prstGeom prst="rect">
                    <a:avLst/>
                  </a:prstGeom>
                  <a:solidFill>
                    <a:srgbClr val="8FBA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90C7B08-5EEB-E6B6-FA76-700A1388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9764138" y="2131466"/>
                    <a:ext cx="6787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High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41731EC-6071-88E1-FB1E-4DEEAFDB793F}"/>
                    </a:ext>
                  </a:extLst>
                </p:cNvPr>
                <p:cNvGrpSpPr/>
                <p:nvPr/>
              </p:nvGrpSpPr>
              <p:grpSpPr>
                <a:xfrm>
                  <a:off x="9406273" y="2396990"/>
                  <a:ext cx="1036594" cy="246221"/>
                  <a:chOff x="9406273" y="2321573"/>
                  <a:chExt cx="1036594" cy="246221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39536EB-CE8A-A0BA-9E65-16D477FA7C1F}"/>
                      </a:ext>
                    </a:extLst>
                  </p:cNvPr>
                  <p:cNvSpPr/>
                  <p:nvPr/>
                </p:nvSpPr>
                <p:spPr>
                  <a:xfrm>
                    <a:off x="9406273" y="2394495"/>
                    <a:ext cx="347982" cy="100376"/>
                  </a:xfrm>
                  <a:prstGeom prst="rect">
                    <a:avLst/>
                  </a:prstGeom>
                  <a:solidFill>
                    <a:srgbClr val="C9B2D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4F16B1A-4B6D-2C08-859E-C02DB0650993}"/>
                      </a:ext>
                    </a:extLst>
                  </p:cNvPr>
                  <p:cNvSpPr txBox="1"/>
                  <p:nvPr/>
                </p:nvSpPr>
                <p:spPr>
                  <a:xfrm>
                    <a:off x="9764138" y="2321573"/>
                    <a:ext cx="6787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Medium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24A000F-DFA9-5D21-4C08-155736B33901}"/>
                    </a:ext>
                  </a:extLst>
                </p:cNvPr>
                <p:cNvGrpSpPr/>
                <p:nvPr/>
              </p:nvGrpSpPr>
              <p:grpSpPr>
                <a:xfrm>
                  <a:off x="9406273" y="2615379"/>
                  <a:ext cx="1036594" cy="246221"/>
                  <a:chOff x="9406273" y="2492827"/>
                  <a:chExt cx="1036594" cy="246221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C4407A4-B002-66C9-C10C-025B6113A5A8}"/>
                      </a:ext>
                    </a:extLst>
                  </p:cNvPr>
                  <p:cNvSpPr/>
                  <p:nvPr/>
                </p:nvSpPr>
                <p:spPr>
                  <a:xfrm>
                    <a:off x="9406273" y="2565749"/>
                    <a:ext cx="347982" cy="100376"/>
                  </a:xfrm>
                  <a:prstGeom prst="rect">
                    <a:avLst/>
                  </a:prstGeom>
                  <a:solidFill>
                    <a:srgbClr val="FFBF8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F91F079-6FD4-8619-566C-18B9B170461B}"/>
                      </a:ext>
                    </a:extLst>
                  </p:cNvPr>
                  <p:cNvSpPr txBox="1"/>
                  <p:nvPr/>
                </p:nvSpPr>
                <p:spPr>
                  <a:xfrm>
                    <a:off x="9764138" y="2492827"/>
                    <a:ext cx="6787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Low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EB64769-6CDB-0CAE-D92C-C3F0C646A84B}"/>
                    </a:ext>
                  </a:extLst>
                </p:cNvPr>
                <p:cNvGrpSpPr/>
                <p:nvPr/>
              </p:nvGrpSpPr>
              <p:grpSpPr>
                <a:xfrm>
                  <a:off x="9406273" y="2833766"/>
                  <a:ext cx="1036594" cy="246221"/>
                  <a:chOff x="9406273" y="2730069"/>
                  <a:chExt cx="1036594" cy="246221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625AB62-7C03-D6EA-D23C-6EEFED56F3D4}"/>
                      </a:ext>
                    </a:extLst>
                  </p:cNvPr>
                  <p:cNvSpPr/>
                  <p:nvPr/>
                </p:nvSpPr>
                <p:spPr>
                  <a:xfrm>
                    <a:off x="9406273" y="2802991"/>
                    <a:ext cx="347982" cy="100376"/>
                  </a:xfrm>
                  <a:prstGeom prst="rect">
                    <a:avLst/>
                  </a:prstGeom>
                  <a:solidFill>
                    <a:srgbClr val="96D0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03787FE-95B7-6049-9713-AE1BA2336A57}"/>
                      </a:ext>
                    </a:extLst>
                  </p:cNvPr>
                  <p:cNvSpPr txBox="1"/>
                  <p:nvPr/>
                </p:nvSpPr>
                <p:spPr>
                  <a:xfrm>
                    <a:off x="9764138" y="2730069"/>
                    <a:ext cx="67872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Very Low</a:t>
                    </a:r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D1D2B-78C2-6734-C3C7-71290CE12418}"/>
                </a:ext>
              </a:extLst>
            </p:cNvPr>
            <p:cNvSpPr txBox="1"/>
            <p:nvPr/>
          </p:nvSpPr>
          <p:spPr>
            <a:xfrm>
              <a:off x="5335572" y="6344238"/>
              <a:ext cx="13386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/>
                <a:t>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8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4A9D-B9BE-8CC2-196D-8BB4E184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47270"/>
            <a:ext cx="11165481" cy="872935"/>
          </a:xfrm>
        </p:spPr>
        <p:txBody>
          <a:bodyPr>
            <a:normAutofit/>
          </a:bodyPr>
          <a:lstStyle/>
          <a:p>
            <a:r>
              <a:rPr lang="en-US" sz="2800"/>
              <a:t>Happiness Score boxplots against Corruption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262B8-64E8-1494-3444-22EC169C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60" y="1588861"/>
            <a:ext cx="8465294" cy="50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A75B4-C6E6-38ED-A0BB-E2DA9ADDF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DD210-8152-E90B-DF25-7E3D9566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86" y="971695"/>
            <a:ext cx="9421828" cy="5580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2906B-3BDD-B56D-7940-8D4398CA963F}"/>
              </a:ext>
            </a:extLst>
          </p:cNvPr>
          <p:cNvSpPr txBox="1"/>
          <p:nvPr/>
        </p:nvSpPr>
        <p:spPr>
          <a:xfrm>
            <a:off x="783024" y="339417"/>
            <a:ext cx="830503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latin typeface="Bierstadt"/>
                <a:cs typeface="Times New Roman"/>
              </a:rPr>
              <a:t>Happiness v/s Corruption index Scatter Plot</a:t>
            </a:r>
          </a:p>
        </p:txBody>
      </p:sp>
    </p:spTree>
    <p:extLst>
      <p:ext uri="{BB962C8B-B14F-4D97-AF65-F5344CB8AC3E}">
        <p14:creationId xmlns:p14="http://schemas.microsoft.com/office/powerpoint/2010/main" val="277672051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GestaltVTI</vt:lpstr>
      <vt:lpstr>Analyzing the effect of corruption on a country's happiness index   </vt:lpstr>
      <vt:lpstr>What is the problem we are seeking to answer? </vt:lpstr>
      <vt:lpstr>Measuring the Happiness Index </vt:lpstr>
      <vt:lpstr>Corruption index</vt:lpstr>
      <vt:lpstr>PowerPoint Presentation</vt:lpstr>
      <vt:lpstr>PowerPoint Presentation</vt:lpstr>
      <vt:lpstr>Happiness Score Distribution bifurcated by Corruption Level</vt:lpstr>
      <vt:lpstr>Happiness Score boxplots against Corruption Level</vt:lpstr>
      <vt:lpstr>PowerPoint Presentation</vt:lpstr>
      <vt:lpstr>PowerPoint Presentation</vt:lpstr>
      <vt:lpstr>Corruption – Happiness Relationship</vt:lpstr>
      <vt:lpstr>Confounder Variables</vt:lpstr>
      <vt:lpstr>A Perfectly Controlled Experiment?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2025-02-12T05:09:14Z</dcterms:created>
  <dcterms:modified xsi:type="dcterms:W3CDTF">2025-09-13T08:56:33Z</dcterms:modified>
</cp:coreProperties>
</file>