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46"/>
  </p:notesMasterIdLst>
  <p:handoutMasterIdLst>
    <p:handoutMasterId r:id="rId47"/>
  </p:handoutMasterIdLst>
  <p:sldIdLst>
    <p:sldId id="337" r:id="rId5"/>
    <p:sldId id="330" r:id="rId6"/>
    <p:sldId id="331" r:id="rId7"/>
    <p:sldId id="332" r:id="rId8"/>
    <p:sldId id="339" r:id="rId9"/>
    <p:sldId id="262" r:id="rId10"/>
    <p:sldId id="263" r:id="rId11"/>
    <p:sldId id="299" r:id="rId12"/>
    <p:sldId id="340" r:id="rId13"/>
    <p:sldId id="341" r:id="rId14"/>
    <p:sldId id="266" r:id="rId15"/>
    <p:sldId id="265" r:id="rId16"/>
    <p:sldId id="276" r:id="rId17"/>
    <p:sldId id="303" r:id="rId18"/>
    <p:sldId id="293" r:id="rId19"/>
    <p:sldId id="277" r:id="rId20"/>
    <p:sldId id="342" r:id="rId21"/>
    <p:sldId id="269" r:id="rId22"/>
    <p:sldId id="304" r:id="rId23"/>
    <p:sldId id="305" r:id="rId24"/>
    <p:sldId id="306" r:id="rId25"/>
    <p:sldId id="307" r:id="rId26"/>
    <p:sldId id="333" r:id="rId27"/>
    <p:sldId id="334" r:id="rId28"/>
    <p:sldId id="309" r:id="rId29"/>
    <p:sldId id="310" r:id="rId30"/>
    <p:sldId id="311" r:id="rId31"/>
    <p:sldId id="312" r:id="rId32"/>
    <p:sldId id="314" r:id="rId33"/>
    <p:sldId id="335" r:id="rId34"/>
    <p:sldId id="316" r:id="rId35"/>
    <p:sldId id="336" r:id="rId36"/>
    <p:sldId id="343" r:id="rId37"/>
    <p:sldId id="322" r:id="rId38"/>
    <p:sldId id="323" r:id="rId39"/>
    <p:sldId id="324" r:id="rId40"/>
    <p:sldId id="344" r:id="rId41"/>
    <p:sldId id="289" r:id="rId42"/>
    <p:sldId id="320" r:id="rId43"/>
    <p:sldId id="274" r:id="rId44"/>
    <p:sldId id="329" r:id="rId4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varScale="1">
        <p:scale>
          <a:sx n="73" d="100"/>
          <a:sy n="73" d="100"/>
        </p:scale>
        <p:origin x="126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3/4/2024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8" name="Rectangle 17">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 name="Picture 2" descr="A close-up of a network&#10;&#10;Description automatically generated">
            <a:extLst>
              <a:ext uri="{FF2B5EF4-FFF2-40B4-BE49-F238E27FC236}">
                <a16:creationId xmlns:a16="http://schemas.microsoft.com/office/drawing/2014/main" id="{13081454-7F2F-4CD2-D6E6-3C2C6507C1B4}"/>
              </a:ext>
            </a:extLst>
          </p:cNvPr>
          <p:cNvPicPr>
            <a:picLocks noChangeAspect="1"/>
          </p:cNvPicPr>
          <p:nvPr/>
        </p:nvPicPr>
        <p:blipFill rotWithShape="1">
          <a:blip r:embed="rId2">
            <a:alphaModFix amt="59000"/>
          </a:blip>
          <a:srcRect t="29386"/>
          <a:stretch/>
        </p:blipFill>
        <p:spPr>
          <a:xfrm>
            <a:off x="20" y="-7624"/>
            <a:ext cx="12191981" cy="6887365"/>
          </a:xfrm>
          <a:prstGeom prst="rect">
            <a:avLst/>
          </a:prstGeom>
        </p:spPr>
      </p:pic>
      <p:sp>
        <p:nvSpPr>
          <p:cNvPr id="2" name="TextBox 1">
            <a:extLst>
              <a:ext uri="{FF2B5EF4-FFF2-40B4-BE49-F238E27FC236}">
                <a16:creationId xmlns:a16="http://schemas.microsoft.com/office/drawing/2014/main" id="{E741585A-D9FB-AEF3-5449-AB113852C4C5}"/>
              </a:ext>
            </a:extLst>
          </p:cNvPr>
          <p:cNvSpPr txBox="1"/>
          <p:nvPr/>
        </p:nvSpPr>
        <p:spPr>
          <a:xfrm>
            <a:off x="222149" y="4099035"/>
            <a:ext cx="4969961" cy="1846659"/>
          </a:xfrm>
          <a:prstGeom prst="rect">
            <a:avLst/>
          </a:prstGeom>
          <a:noFill/>
        </p:spPr>
        <p:txBody>
          <a:bodyPr wrap="square" rtlCol="0">
            <a:spAutoFit/>
          </a:bodyPr>
          <a:lstStyle/>
          <a:p>
            <a:r>
              <a:rPr lang="en-US" sz="3200" b="1" dirty="0"/>
              <a:t>Applied Data Science Capstone</a:t>
            </a:r>
          </a:p>
          <a:p>
            <a:endParaRPr lang="en-US" sz="3200"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Lim Guan Peng</a:t>
            </a:r>
          </a:p>
        </p:txBody>
      </p:sp>
    </p:spTree>
    <p:extLst>
      <p:ext uri="{BB962C8B-B14F-4D97-AF65-F5344CB8AC3E}">
        <p14:creationId xmlns:p14="http://schemas.microsoft.com/office/powerpoint/2010/main" val="133005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E04E32-C5FB-47F0-0738-4A95C56DC438}"/>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6A705D4-6A2A-E5DA-D410-2935B4D96156}"/>
              </a:ext>
            </a:extLst>
          </p:cNvPr>
          <p:cNvSpPr txBox="1">
            <a:spLocks/>
          </p:cNvSpPr>
          <p:nvPr/>
        </p:nvSpPr>
        <p:spPr>
          <a:xfrm>
            <a:off x="645064" y="525982"/>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a:solidFill>
                  <a:schemeClr val="tx1"/>
                </a:solidFill>
                <a:latin typeface="+mj-lt"/>
                <a:ea typeface="+mj-ea"/>
                <a:cs typeface="+mj-cs"/>
              </a:rPr>
              <a:t>Data Wrangling (Cleaning)</a:t>
            </a:r>
          </a:p>
        </p:txBody>
      </p:sp>
      <p:sp>
        <p:nvSpPr>
          <p:cNvPr id="24" name="Rectangle 2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7C290-D468-1885-C315-6E4EF9120BF9}"/>
              </a:ext>
            </a:extLst>
          </p:cNvPr>
          <p:cNvSpPr>
            <a:spLocks noGrp="1"/>
          </p:cNvSpPr>
          <p:nvPr>
            <p:ph type="body" sz="half" idx="4294967295"/>
          </p:nvPr>
        </p:nvSpPr>
        <p:spPr>
          <a:xfrm>
            <a:off x="645066" y="2031101"/>
            <a:ext cx="4282984" cy="3511943"/>
          </a:xfrm>
          <a:prstGeom prst="rect">
            <a:avLst/>
          </a:prstGeom>
        </p:spPr>
        <p:txBody>
          <a:bodyPr vert="horz" lIns="91440" tIns="45720" rIns="91440" bIns="45720" rtlCol="0" anchor="ctr">
            <a:normAutofit/>
          </a:bodyPr>
          <a:lstStyle/>
          <a:p>
            <a:r>
              <a:rPr lang="en-US" sz="1800"/>
              <a:t>We performed exploratory data analysis and determined the training labels.</a:t>
            </a:r>
          </a:p>
          <a:p>
            <a:r>
              <a:rPr lang="en-US" sz="1800"/>
              <a:t>We calculated the number of launches at each site, and the number and occurrence of each orbits</a:t>
            </a:r>
          </a:p>
          <a:p>
            <a:r>
              <a:rPr lang="en-US" sz="1800"/>
              <a:t>We created landing outcome label from outcome column and exported the results to csv.</a:t>
            </a:r>
          </a:p>
          <a:p>
            <a:endParaRPr lang="en-US" sz="1800"/>
          </a:p>
          <a:p>
            <a:endParaRPr lang="en-US" sz="1800"/>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Test Plan">
            <a:extLst>
              <a:ext uri="{FF2B5EF4-FFF2-40B4-BE49-F238E27FC236}">
                <a16:creationId xmlns:a16="http://schemas.microsoft.com/office/drawing/2014/main" id="{0503DE97-9301-C73C-098E-85E12A77A1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
        <p:nvSpPr>
          <p:cNvPr id="6" name="Slide Number Placeholder 5">
            <a:extLst>
              <a:ext uri="{FF2B5EF4-FFF2-40B4-BE49-F238E27FC236}">
                <a16:creationId xmlns:a16="http://schemas.microsoft.com/office/drawing/2014/main" id="{80F686EB-BEC6-E3C7-7A93-EFF7FC39CEF6}"/>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5075537C-CA84-1446-933C-8E9D027F9201}" type="slidenum">
              <a:rPr lang="en-US" sz="1200">
                <a:solidFill>
                  <a:schemeClr val="tx1">
                    <a:tint val="75000"/>
                  </a:schemeClr>
                </a:solidFill>
                <a:latin typeface="+mn-lt"/>
              </a:rPr>
              <a:pPr>
                <a:spcAft>
                  <a:spcPts val="600"/>
                </a:spcAft>
                <a:defRPr/>
              </a:pPr>
              <a:t>10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59273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645064" y="525982"/>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a:solidFill>
                  <a:schemeClr val="tx1"/>
                </a:solidFill>
                <a:latin typeface="+mj-lt"/>
                <a:ea typeface="+mj-ea"/>
                <a:cs typeface="+mj-cs"/>
              </a:rPr>
              <a:t>EDA with Data Visualization</a:t>
            </a:r>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5066" y="2031101"/>
            <a:ext cx="4282984" cy="3511943"/>
          </a:xfrm>
          <a:prstGeom prst="rect">
            <a:avLst/>
          </a:prstGeom>
        </p:spPr>
        <p:txBody>
          <a:bodyPr vert="horz" lIns="91440" tIns="45720" rIns="91440" bIns="45720" rtlCol="0" anchor="ctr">
            <a:normAutofit/>
          </a:bodyPr>
          <a:lstStyle/>
          <a:p>
            <a:pPr>
              <a:spcBef>
                <a:spcPts val="1400"/>
              </a:spcBef>
            </a:pPr>
            <a:r>
              <a:rPr lang="en-US" sz="1800"/>
              <a:t>We explored the data by visualizing the relationship between flight number and launch Site, payload and launch site, success rate of each orbit type, flight number and orbit type, the launch success yearly trend. </a:t>
            </a:r>
          </a:p>
          <a:p>
            <a:endParaRPr lang="en-US" sz="180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Satellite dish">
            <a:extLst>
              <a:ext uri="{FF2B5EF4-FFF2-40B4-BE49-F238E27FC236}">
                <a16:creationId xmlns:a16="http://schemas.microsoft.com/office/drawing/2014/main" id="{7A712484-CDA6-E6C0-C5D9-25D32D2EB2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11</a:t>
            </a:fld>
            <a:endParaRPr lang="en-US" sz="1200">
              <a:solidFill>
                <a:schemeClr val="tx1">
                  <a:tint val="75000"/>
                </a:schemeClr>
              </a:solidFill>
              <a:latin typeface="+mn-lt"/>
            </a:endParaRP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45028" y="3017522"/>
            <a:ext cx="9941319" cy="3124658"/>
          </a:xfrm>
          <a:prstGeom prst="rect">
            <a:avLst/>
          </a:prstGeom>
        </p:spPr>
        <p:txBody>
          <a:bodyPr vert="horz" lIns="91440" tIns="45720" rIns="91440" bIns="45720" rtlCol="0" anchor="ctr">
            <a:normAutofit/>
          </a:bodyPr>
          <a:lstStyle/>
          <a:p>
            <a:pPr>
              <a:spcBef>
                <a:spcPts val="1400"/>
              </a:spcBef>
            </a:pPr>
            <a:r>
              <a:rPr lang="en-US" sz="1900" dirty="0"/>
              <a:t>We loaded the SpaceX dataset into a PostgreSQL database without leaving the </a:t>
            </a:r>
            <a:r>
              <a:rPr lang="en-US" sz="1900" dirty="0" err="1"/>
              <a:t>jupyter</a:t>
            </a:r>
            <a:r>
              <a:rPr lang="en-US" sz="1900" dirty="0"/>
              <a:t> notebook.</a:t>
            </a:r>
          </a:p>
          <a:p>
            <a:pPr>
              <a:spcBef>
                <a:spcPts val="1400"/>
              </a:spcBef>
            </a:pPr>
            <a:r>
              <a:rPr lang="en-US" sz="1900" dirty="0"/>
              <a:t>We applied EDA with SQL to get insight from the data. We wrote queries to find out for instance:</a:t>
            </a:r>
          </a:p>
          <a:p>
            <a:pPr lvl="1">
              <a:spcBef>
                <a:spcPts val="1400"/>
              </a:spcBef>
            </a:pPr>
            <a:r>
              <a:rPr lang="en-US" sz="1900" dirty="0"/>
              <a:t>The names of unique launch sites in the space mission.</a:t>
            </a:r>
          </a:p>
          <a:p>
            <a:pPr lvl="1">
              <a:spcBef>
                <a:spcPts val="1400"/>
              </a:spcBef>
            </a:pPr>
            <a:r>
              <a:rPr lang="en-US" sz="1900" dirty="0"/>
              <a:t>The total payload mass carried by boosters launched by NASA (CRS)</a:t>
            </a:r>
          </a:p>
          <a:p>
            <a:pPr lvl="1">
              <a:spcBef>
                <a:spcPts val="1400"/>
              </a:spcBef>
            </a:pPr>
            <a:r>
              <a:rPr lang="en-US" sz="1900" dirty="0"/>
              <a:t>The average payload mass carried by booster version F9 v1.1</a:t>
            </a:r>
          </a:p>
          <a:p>
            <a:pPr lvl="1">
              <a:spcBef>
                <a:spcPts val="1400"/>
              </a:spcBef>
            </a:pPr>
            <a:r>
              <a:rPr lang="en-US" sz="1900" dirty="0"/>
              <a:t>The total number of successful and failure mission outcomes</a:t>
            </a:r>
          </a:p>
          <a:p>
            <a:pPr lvl="1">
              <a:spcBef>
                <a:spcPts val="1400"/>
              </a:spcBef>
            </a:pPr>
            <a:r>
              <a:rPr lang="en-US" sz="1900" dirty="0"/>
              <a:t>The failed landing outcomes in drone ship, their booster version and launch site names.</a:t>
            </a:r>
          </a:p>
          <a:p>
            <a:pPr marL="0">
              <a:spcBef>
                <a:spcPts val="1400"/>
              </a:spcBef>
            </a:pPr>
            <a:endParaRPr lang="en-US" sz="1900" dirty="0"/>
          </a:p>
          <a:p>
            <a:pPr marL="0">
              <a:spcBef>
                <a:spcPts val="1400"/>
              </a:spcBef>
            </a:pPr>
            <a:endParaRPr lang="en-US" sz="1900" dirty="0"/>
          </a:p>
          <a:p>
            <a:pPr>
              <a:spcBef>
                <a:spcPts val="1400"/>
              </a:spcBef>
            </a:pPr>
            <a:endParaRPr lang="en-US" sz="1900" dirty="0"/>
          </a:p>
          <a:p>
            <a:endParaRPr lang="en-US" sz="1900" dirty="0"/>
          </a:p>
          <a:p>
            <a:endParaRPr lang="en-US" sz="1900" dirty="0"/>
          </a:p>
          <a:p>
            <a:endParaRPr lang="en-US" sz="19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45028" y="3017522"/>
            <a:ext cx="9941319" cy="3124658"/>
          </a:xfrm>
          <a:prstGeom prst="rect">
            <a:avLst/>
          </a:prstGeom>
        </p:spPr>
        <p:txBody>
          <a:bodyPr vert="horz" lIns="91440" tIns="45720" rIns="91440" bIns="45720" rtlCol="0" anchor="ctr">
            <a:normAutofit/>
          </a:bodyPr>
          <a:lstStyle/>
          <a:p>
            <a:pPr>
              <a:spcBef>
                <a:spcPts val="1400"/>
              </a:spcBef>
            </a:pPr>
            <a:r>
              <a:rPr lang="en-US" sz="1700" dirty="0"/>
              <a:t>We marked all launch sites, and added map objects such as markers, circles, lines to mark the success or failure of launches for each site on the folium map.</a:t>
            </a:r>
          </a:p>
          <a:p>
            <a:pPr>
              <a:spcBef>
                <a:spcPts val="1400"/>
              </a:spcBef>
            </a:pPr>
            <a:r>
              <a:rPr lang="en-US" sz="1700" dirty="0"/>
              <a:t>We assigned the feature launch outcomes (failure or success) to class 0 and 1.i.e., 0 for failure, and 1 for success.</a:t>
            </a:r>
          </a:p>
          <a:p>
            <a:pPr>
              <a:spcBef>
                <a:spcPts val="1400"/>
              </a:spcBef>
            </a:pPr>
            <a:r>
              <a:rPr lang="en-US" sz="1700" dirty="0"/>
              <a:t>Using the color-labeled marker clusters, we identified which launch sites have relatively high success rate. </a:t>
            </a:r>
          </a:p>
          <a:p>
            <a:pPr>
              <a:spcBef>
                <a:spcPts val="1400"/>
              </a:spcBef>
            </a:pPr>
            <a:r>
              <a:rPr lang="en-US" sz="1700" dirty="0"/>
              <a:t>We calculated the distances between a launch site to its proximities. We answered some question for instance:</a:t>
            </a:r>
          </a:p>
          <a:p>
            <a:pPr lvl="1">
              <a:spcBef>
                <a:spcPts val="1400"/>
              </a:spcBef>
            </a:pPr>
            <a:r>
              <a:rPr lang="en-US" sz="1700" dirty="0"/>
              <a:t>Are launch sites near railways, highways and coastlines.</a:t>
            </a:r>
          </a:p>
          <a:p>
            <a:pPr lvl="1">
              <a:spcBef>
                <a:spcPts val="1400"/>
              </a:spcBef>
            </a:pPr>
            <a:r>
              <a:rPr lang="en-US" sz="1700" dirty="0"/>
              <a:t>Do launch sites keep certain distance away from cities.</a:t>
            </a:r>
          </a:p>
          <a:p>
            <a:endParaRPr lang="en-US" sz="1700" dirty="0"/>
          </a:p>
          <a:p>
            <a:endParaRPr lang="en-US" sz="17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13</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45028" y="3017522"/>
            <a:ext cx="9941319" cy="3124658"/>
          </a:xfrm>
          <a:prstGeom prst="rect">
            <a:avLst/>
          </a:prstGeom>
        </p:spPr>
        <p:txBody>
          <a:bodyPr vert="horz" lIns="91440" tIns="45720" rIns="91440" bIns="45720" rtlCol="0" anchor="ctr">
            <a:normAutofit/>
          </a:bodyPr>
          <a:lstStyle/>
          <a:p>
            <a:pPr>
              <a:spcBef>
                <a:spcPts val="1400"/>
              </a:spcBef>
            </a:pPr>
            <a:r>
              <a:rPr lang="en-US" sz="2400" dirty="0"/>
              <a:t>Built an interactive dashboard with </a:t>
            </a:r>
            <a:r>
              <a:rPr lang="en-US" sz="2400" dirty="0" err="1"/>
              <a:t>Plotly</a:t>
            </a:r>
            <a:r>
              <a:rPr lang="en-US" sz="2400" dirty="0"/>
              <a:t> dash</a:t>
            </a:r>
          </a:p>
          <a:p>
            <a:pPr>
              <a:spcBef>
                <a:spcPts val="1400"/>
              </a:spcBef>
            </a:pPr>
            <a:r>
              <a:rPr lang="en-US" sz="2400" dirty="0"/>
              <a:t>Plot pie charts showing the total launches by a certain sites</a:t>
            </a:r>
          </a:p>
          <a:p>
            <a:pPr>
              <a:spcBef>
                <a:spcPts val="1400"/>
              </a:spcBef>
            </a:pPr>
            <a:r>
              <a:rPr lang="en-US" sz="2400" dirty="0"/>
              <a:t>As well as plot scatter graph showing the relationship with Outcome and Payload Mass (Kg) for the different booster version.</a:t>
            </a:r>
          </a:p>
          <a:p>
            <a:endParaRPr lang="en-US"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45028" y="3017522"/>
            <a:ext cx="9941319" cy="3124658"/>
          </a:xfrm>
          <a:prstGeom prst="rect">
            <a:avLst/>
          </a:prstGeom>
        </p:spPr>
        <p:txBody>
          <a:bodyPr vert="horz" lIns="91440" tIns="45720" rIns="91440" bIns="45720" rtlCol="0" anchor="ctr">
            <a:normAutofit/>
          </a:bodyPr>
          <a:lstStyle/>
          <a:p>
            <a:pPr>
              <a:spcBef>
                <a:spcPts val="1400"/>
              </a:spcBef>
            </a:pPr>
            <a:r>
              <a:rPr lang="en-US" sz="2400" dirty="0"/>
              <a:t>We loaded the data using </a:t>
            </a:r>
            <a:r>
              <a:rPr lang="en-US" sz="2400" dirty="0" err="1"/>
              <a:t>numpy</a:t>
            </a:r>
            <a:r>
              <a:rPr lang="en-US" sz="2400" dirty="0"/>
              <a:t> and pandas, transformed the data, split our data into training and testing.</a:t>
            </a:r>
          </a:p>
          <a:p>
            <a:pPr>
              <a:spcBef>
                <a:spcPts val="1400"/>
              </a:spcBef>
            </a:pPr>
            <a:r>
              <a:rPr lang="en-US" sz="2400" dirty="0"/>
              <a:t>We built different machine learning models and tune different hyperparameters using </a:t>
            </a:r>
            <a:r>
              <a:rPr lang="en-US" sz="2400" dirty="0" err="1"/>
              <a:t>GridSearchCV</a:t>
            </a:r>
            <a:r>
              <a:rPr lang="en-US" sz="2400" dirty="0"/>
              <a:t>.</a:t>
            </a:r>
          </a:p>
          <a:p>
            <a:pPr>
              <a:spcBef>
                <a:spcPts val="1400"/>
              </a:spcBef>
            </a:pPr>
            <a:r>
              <a:rPr lang="en-US" sz="2400" dirty="0"/>
              <a:t>We used accuracy as the metric for our model, improved the model using feature engineering and algorithm tuning.</a:t>
            </a:r>
          </a:p>
          <a:p>
            <a:pPr>
              <a:spcBef>
                <a:spcPts val="1400"/>
              </a:spcBef>
            </a:pPr>
            <a:r>
              <a:rPr lang="en-US" sz="2400" dirty="0"/>
              <a:t>We found the best performing classification model.</a:t>
            </a:r>
          </a:p>
          <a:p>
            <a:pPr marL="0"/>
            <a:endParaRPr lang="en-US"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15</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1045028" y="3017522"/>
            <a:ext cx="9941319" cy="31246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2400">
                <a:solidFill>
                  <a:schemeClr val="tx1"/>
                </a:solidFill>
                <a:latin typeface="+mn-lt"/>
              </a:rPr>
              <a:t>Exploratory data analysis results</a:t>
            </a:r>
          </a:p>
          <a:p>
            <a:pPr>
              <a:spcBef>
                <a:spcPts val="1400"/>
              </a:spcBef>
              <a:buFont typeface="Arial" panose="020B0604020202020204" pitchFamily="34" charset="0"/>
              <a:buChar char="•"/>
            </a:pPr>
            <a:r>
              <a:rPr lang="en-US" sz="2400">
                <a:solidFill>
                  <a:schemeClr val="tx1"/>
                </a:solidFill>
                <a:latin typeface="+mn-lt"/>
              </a:rPr>
              <a:t>Interactive analytics demo in screenshots</a:t>
            </a:r>
          </a:p>
          <a:p>
            <a:pPr>
              <a:spcBef>
                <a:spcPts val="1400"/>
              </a:spcBef>
              <a:buFont typeface="Arial" panose="020B0604020202020204" pitchFamily="34" charset="0"/>
              <a:buChar char="•"/>
            </a:pPr>
            <a:r>
              <a:rPr lang="en-US" sz="2400">
                <a:solidFill>
                  <a:schemeClr val="tx1"/>
                </a:solidFill>
                <a:latin typeface="+mn-lt"/>
              </a:rPr>
              <a:t>Predictive analysis results</a:t>
            </a:r>
          </a:p>
          <a:p>
            <a:pPr lvl="1">
              <a:buFont typeface="Arial" panose="020B0604020202020204" pitchFamily="34" charset="0"/>
              <a:buChar char="•"/>
            </a:pPr>
            <a:endParaRPr lang="en-US">
              <a:solidFill>
                <a:schemeClr val="tx1"/>
              </a:solidFill>
              <a:latin typeface="+mn-lt"/>
            </a:endParaRPr>
          </a:p>
          <a:p>
            <a:pPr marL="457200" lvl="1">
              <a:buFont typeface="Arial" panose="020B0604020202020204" pitchFamily="34" charset="0"/>
              <a:buChar char="•"/>
            </a:pPr>
            <a:endParaRPr lang="en-US">
              <a:solidFill>
                <a:schemeClr val="tx1"/>
              </a:solidFill>
              <a:latin typeface="+mn-lt"/>
            </a:endParaRP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089E9-F460-B77A-2257-9645A44C4E91}"/>
            </a:ext>
          </a:extLst>
        </p:cNvPr>
        <p:cNvGrpSpPr/>
        <p:nvPr/>
      </p:nvGrpSpPr>
      <p:grpSpPr>
        <a:xfrm>
          <a:off x="0" y="0"/>
          <a:ext cx="0" cy="0"/>
          <a:chOff x="0" y="0"/>
          <a:chExt cx="0" cy="0"/>
        </a:xfrm>
      </p:grpSpPr>
      <p:pic>
        <p:nvPicPr>
          <p:cNvPr id="3" name="Picture 2" descr="A close-up of a network&#10;&#10;Description automatically generated">
            <a:extLst>
              <a:ext uri="{FF2B5EF4-FFF2-40B4-BE49-F238E27FC236}">
                <a16:creationId xmlns:a16="http://schemas.microsoft.com/office/drawing/2014/main" id="{08027766-135A-F6A9-6098-4443B9281B69}"/>
              </a:ext>
            </a:extLst>
          </p:cNvPr>
          <p:cNvPicPr>
            <a:picLocks noChangeAspect="1"/>
          </p:cNvPicPr>
          <p:nvPr/>
        </p:nvPicPr>
        <p:blipFill rotWithShape="1">
          <a:blip r:embed="rId2">
            <a:alphaModFix amt="59000"/>
          </a:blip>
          <a:srcRect t="29386"/>
          <a:stretch/>
        </p:blipFill>
        <p:spPr>
          <a:xfrm>
            <a:off x="20" y="-29365"/>
            <a:ext cx="12191981" cy="6887365"/>
          </a:xfrm>
          <a:prstGeom prst="rect">
            <a:avLst/>
          </a:prstGeom>
        </p:spPr>
      </p:pic>
      <p:sp>
        <p:nvSpPr>
          <p:cNvPr id="2" name="TextBox 1">
            <a:extLst>
              <a:ext uri="{FF2B5EF4-FFF2-40B4-BE49-F238E27FC236}">
                <a16:creationId xmlns:a16="http://schemas.microsoft.com/office/drawing/2014/main" id="{16CA4509-B230-029A-DE75-BB024D363B77}"/>
              </a:ext>
            </a:extLst>
          </p:cNvPr>
          <p:cNvSpPr txBox="1"/>
          <p:nvPr/>
        </p:nvSpPr>
        <p:spPr>
          <a:xfrm>
            <a:off x="1126039" y="5002925"/>
            <a:ext cx="4969961" cy="1077218"/>
          </a:xfrm>
          <a:prstGeom prst="rect">
            <a:avLst/>
          </a:prstGeom>
          <a:noFill/>
        </p:spPr>
        <p:txBody>
          <a:bodyPr wrap="square" rtlCol="0">
            <a:spAutoFit/>
          </a:bodyPr>
          <a:lstStyle/>
          <a:p>
            <a:r>
              <a:rPr lang="en-US" sz="3200" b="1" dirty="0"/>
              <a:t>Insights from EDA</a:t>
            </a:r>
          </a:p>
          <a:p>
            <a:pPr algn="ctr"/>
            <a:r>
              <a:rPr lang="en-US" sz="3200" b="1" dirty="0"/>
              <a:t>using SQL </a:t>
            </a:r>
          </a:p>
        </p:txBody>
      </p:sp>
    </p:spTree>
    <p:extLst>
      <p:ext uri="{BB962C8B-B14F-4D97-AF65-F5344CB8AC3E}">
        <p14:creationId xmlns:p14="http://schemas.microsoft.com/office/powerpoint/2010/main" val="12381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Flight Number vs. Launch Site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From the plot, we found that the larger the flight amount at a launch site, the greater the success rate at a launch site.</a:t>
            </a:r>
          </a:p>
          <a:p>
            <a:pPr>
              <a:spcBef>
                <a:spcPts val="1400"/>
              </a:spcBef>
            </a:pPr>
            <a:endParaRPr lang="en-US" sz="2000"/>
          </a:p>
        </p:txBody>
      </p:sp>
      <p:pic>
        <p:nvPicPr>
          <p:cNvPr id="6" name="Picture 5" descr="A white background with orange and blue dots&#10;&#10;Description automatically generated">
            <a:extLst>
              <a:ext uri="{FF2B5EF4-FFF2-40B4-BE49-F238E27FC236}">
                <a16:creationId xmlns:a16="http://schemas.microsoft.com/office/drawing/2014/main" id="{B6DE48CB-F37D-4E03-9612-4B2FE0C9C889}"/>
              </a:ext>
            </a:extLst>
          </p:cNvPr>
          <p:cNvPicPr>
            <a:picLocks noChangeAspect="1"/>
          </p:cNvPicPr>
          <p:nvPr/>
        </p:nvPicPr>
        <p:blipFill>
          <a:blip r:embed="rId2"/>
          <a:stretch>
            <a:fillRect/>
          </a:stretch>
        </p:blipFill>
        <p:spPr>
          <a:xfrm>
            <a:off x="5911532" y="3832787"/>
            <a:ext cx="5150277" cy="1017179"/>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1113810" y="3023754"/>
            <a:ext cx="4900144" cy="27369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400">
                <a:solidFill>
                  <a:schemeClr val="tx1"/>
                </a:solidFill>
                <a:latin typeface="+mj-lt"/>
                <a:ea typeface="+mj-ea"/>
                <a:cs typeface="+mj-cs"/>
              </a:rPr>
              <a:t>Payload vs. Launch Site</a:t>
            </a:r>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19</a:t>
            </a:fld>
            <a:endParaRPr lang="en-US" sz="1200">
              <a:solidFill>
                <a:schemeClr val="tx1">
                  <a:tint val="75000"/>
                </a:schemeClr>
              </a:solidFill>
              <a:latin typeface="+mn-lt"/>
            </a:endParaRPr>
          </a:p>
        </p:txBody>
      </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2"/>
          <a:stretch>
            <a:fillRect/>
          </a:stretch>
        </p:blipFill>
        <p:spPr>
          <a:xfrm>
            <a:off x="7114162" y="1126054"/>
            <a:ext cx="4324849" cy="1243394"/>
          </a:xfrm>
          <a:prstGeom prst="rect">
            <a:avLst/>
          </a:prstGeom>
        </p:spPr>
      </p:pic>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3"/>
          <a:stretch>
            <a:fillRect/>
          </a:stretch>
        </p:blipFill>
        <p:spPr>
          <a:xfrm>
            <a:off x="7114162" y="4525155"/>
            <a:ext cx="4324849" cy="854157"/>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Success Rate vs. Orbit Type</a:t>
            </a:r>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From the plot, we can see that ES-L1, GEO, HEO, SSO, VLEO had the most success rate.</a:t>
            </a:r>
          </a:p>
          <a:p>
            <a:pPr>
              <a:spcBef>
                <a:spcPts val="1400"/>
              </a:spcBef>
            </a:pPr>
            <a:endParaRPr lang="en-US" sz="2000" dirty="0"/>
          </a:p>
        </p:txBody>
      </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5911532" y="2925051"/>
            <a:ext cx="5150277" cy="2832652"/>
          </a:xfrm>
          <a:prstGeom prst="rect">
            <a:avLst/>
          </a:prstGeom>
        </p:spPr>
      </p:pic>
      <p:sp>
        <p:nvSpPr>
          <p:cNvPr id="29" name="Rectangle 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Payload vs. Orbit Type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can observe that with heavy payloads, the successful landing are more for PO, LEO and ISS orbits.</a:t>
            </a:r>
          </a:p>
          <a:p>
            <a:pPr>
              <a:spcBef>
                <a:spcPts val="1400"/>
              </a:spcBef>
            </a:pPr>
            <a:endParaRPr lang="en-US" sz="2000"/>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2"/>
          <a:stretch>
            <a:fillRect/>
          </a:stretch>
        </p:blipFill>
        <p:spPr>
          <a:xfrm>
            <a:off x="5911532" y="3826350"/>
            <a:ext cx="5150277" cy="103005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14534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Flight Number vs. Orbit Type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The plot below shows the Flight Number vs. Orbit type. We observe that in the LEO orbit, success is related to the number of flights whereas in the GTO orbit, there is no relationship between flight number and the orbit. </a:t>
            </a:r>
          </a:p>
          <a:p>
            <a:pPr>
              <a:spcBef>
                <a:spcPts val="1400"/>
              </a:spcBef>
            </a:pPr>
            <a:endParaRPr lang="en-US" sz="2000"/>
          </a:p>
          <a:p>
            <a:pPr marL="0">
              <a:spcBef>
                <a:spcPts val="1400"/>
              </a:spcBef>
            </a:pPr>
            <a:endParaRPr lang="en-US" sz="2000"/>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2"/>
          <a:stretch>
            <a:fillRect/>
          </a:stretch>
        </p:blipFill>
        <p:spPr>
          <a:xfrm>
            <a:off x="5911532" y="3826350"/>
            <a:ext cx="5150277" cy="103005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10672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Launch Success Yearly Trend</a:t>
            </a:r>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From the plot, we can observe that success rate since 2013 kept on increasing till 2020.</a:t>
            </a:r>
          </a:p>
          <a:p>
            <a:pPr>
              <a:spcBef>
                <a:spcPts val="1400"/>
              </a:spcBef>
            </a:pPr>
            <a:endParaRPr lang="en-US" sz="2000" dirty="0"/>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5911532" y="2963678"/>
            <a:ext cx="5150277" cy="2755398"/>
          </a:xfrm>
          <a:prstGeom prst="rect">
            <a:avLst/>
          </a:prstGeom>
        </p:spPr>
      </p:pic>
      <p:sp>
        <p:nvSpPr>
          <p:cNvPr id="29" name="Rectangle 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23</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06810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fontAlgn="auto">
              <a:spcAft>
                <a:spcPts val="600"/>
              </a:spcAft>
              <a:buClrTx/>
              <a:buSzTx/>
              <a:tabLst/>
              <a:defRPr/>
            </a:pPr>
            <a:r>
              <a:rPr kumimoji="0" lang="en-US" sz="4800" b="0" i="0" u="none" strike="noStrike" kern="1200" cap="none" spc="0" normalizeH="0" baseline="0" noProof="0">
                <a:ln>
                  <a:noFill/>
                </a:ln>
                <a:solidFill>
                  <a:schemeClr val="tx1"/>
                </a:solidFill>
                <a:effectLst/>
                <a:uLnTx/>
                <a:uFillTx/>
                <a:latin typeface="+mj-lt"/>
                <a:ea typeface="+mj-ea"/>
                <a:cs typeface="+mj-cs"/>
              </a:rPr>
              <a:t>All Launch Site Names</a:t>
            </a:r>
          </a:p>
        </p:txBody>
      </p:sp>
      <p:sp>
        <p:nvSpPr>
          <p:cNvPr id="38" name="Rectangle 3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used the key word </a:t>
            </a:r>
            <a:r>
              <a:rPr lang="en-US" sz="2000" b="1"/>
              <a:t>DISTINCT</a:t>
            </a:r>
            <a:r>
              <a:rPr lang="en-US" sz="2000"/>
              <a:t> to show only unique launch sites from the SpaceX data.</a:t>
            </a:r>
          </a:p>
          <a:p>
            <a:pPr>
              <a:spcBef>
                <a:spcPts val="1400"/>
              </a:spcBef>
            </a:pPr>
            <a:endParaRPr lang="en-US" sz="2000" dirty="0"/>
          </a:p>
        </p:txBody>
      </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911532" y="2885864"/>
            <a:ext cx="5150277" cy="2911026"/>
          </a:xfrm>
          <a:prstGeom prst="rect">
            <a:avLst/>
          </a:prstGeom>
        </p:spPr>
      </p:pic>
      <p:sp>
        <p:nvSpPr>
          <p:cNvPr id="42" name="Rectangle 4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Launch Site Names Begin with 'CCA'</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endParaRPr lang="en-US" sz="2000"/>
          </a:p>
          <a:p>
            <a:pPr>
              <a:spcBef>
                <a:spcPts val="1400"/>
              </a:spcBef>
            </a:pPr>
            <a:endParaRPr lang="en-US" sz="2000"/>
          </a:p>
          <a:p>
            <a:pPr>
              <a:spcBef>
                <a:spcPts val="1400"/>
              </a:spcBef>
            </a:pPr>
            <a:endParaRPr lang="en-US" sz="2000"/>
          </a:p>
          <a:p>
            <a:pPr>
              <a:spcBef>
                <a:spcPts val="1400"/>
              </a:spcBef>
            </a:pPr>
            <a:endParaRPr lang="en-US" sz="2000"/>
          </a:p>
          <a:p>
            <a:pPr>
              <a:spcBef>
                <a:spcPts val="1400"/>
              </a:spcBef>
            </a:pPr>
            <a:endParaRPr lang="en-US" sz="2000"/>
          </a:p>
          <a:p>
            <a:pPr>
              <a:spcBef>
                <a:spcPts val="1400"/>
              </a:spcBef>
            </a:pPr>
            <a:endParaRPr lang="en-US" sz="2000"/>
          </a:p>
          <a:p>
            <a:pPr>
              <a:spcBef>
                <a:spcPts val="1400"/>
              </a:spcBef>
            </a:pPr>
            <a:r>
              <a:rPr lang="en-US" sz="2000"/>
              <a:t>We used the query above to display 5 records where launch sites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2"/>
          <a:stretch>
            <a:fillRect/>
          </a:stretch>
        </p:blipFill>
        <p:spPr>
          <a:xfrm>
            <a:off x="5911532" y="3388576"/>
            <a:ext cx="5150277" cy="190560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25</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645065" y="1463040"/>
            <a:ext cx="3796306" cy="269094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Total Payload Mass</a:t>
            </a:r>
          </a:p>
        </p:txBody>
      </p:sp>
      <p:grpSp>
        <p:nvGrpSpPr>
          <p:cNvPr id="13" name="Group 12">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p:cNvSpPr>
          <p:nvPr/>
        </p:nvSpPr>
        <p:spPr>
          <a:xfrm>
            <a:off x="9840018" y="4563337"/>
            <a:ext cx="1530407" cy="224070"/>
          </a:xfrm>
          <a:prstGeom prst="rect">
            <a:avLst/>
          </a:prstGeom>
        </p:spPr>
        <p:txBody>
          <a:bodyPr/>
          <a:lstStyle/>
          <a:p>
            <a:pPr defTabSz="502920">
              <a:spcAft>
                <a:spcPts val="600"/>
              </a:spcAft>
            </a:pPr>
            <a:fld id="{5075537C-CA84-1446-933C-8E9D027F9201}" type="slidenum">
              <a:rPr lang="en-US" sz="990" kern="1200">
                <a:solidFill>
                  <a:schemeClr val="tx1"/>
                </a:solidFill>
                <a:latin typeface="+mn-lt"/>
                <a:ea typeface="+mn-ea"/>
                <a:cs typeface="+mn-cs"/>
              </a:rPr>
              <a:pPr defTabSz="502920">
                <a:spcAft>
                  <a:spcPts val="600"/>
                </a:spcAft>
              </a:pPr>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p:cNvSpPr>
          <p:nvPr/>
        </p:nvSpPr>
        <p:spPr>
          <a:xfrm>
            <a:off x="5407705" y="2220223"/>
            <a:ext cx="5436978" cy="2427573"/>
          </a:xfrm>
          <a:prstGeom prst="rect">
            <a:avLst/>
          </a:prstGeom>
        </p:spPr>
        <p:txBody>
          <a:bodyPr>
            <a:normAutofit/>
          </a:bodyPr>
          <a:lstStyle/>
          <a:p>
            <a:pPr defTabSz="502920">
              <a:spcBef>
                <a:spcPts val="770"/>
              </a:spcBef>
            </a:pPr>
            <a:r>
              <a:rPr lang="en-US" sz="1210" kern="1200">
                <a:solidFill>
                  <a:schemeClr val="accent3">
                    <a:lumMod val="25000"/>
                  </a:schemeClr>
                </a:solidFill>
                <a:latin typeface="Abadi" panose="020B0604020104020204" pitchFamily="34" charset="0"/>
                <a:ea typeface="+mn-ea"/>
                <a:cs typeface="+mn-cs"/>
              </a:rPr>
              <a:t>We calculated the total payload carried by boosters from NASA as 45596 using the query below</a:t>
            </a:r>
            <a:endParaRPr lang="en-US" sz="2200">
              <a:solidFill>
                <a:schemeClr val="accent3">
                  <a:lumMod val="25000"/>
                </a:schemeClr>
              </a:solidFill>
              <a:latin typeface="Abadi" panose="020B0604020104020204" pitchFamily="34" charset="0"/>
            </a:endParaRP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2"/>
          <a:stretch>
            <a:fillRect/>
          </a:stretch>
        </p:blipFill>
        <p:spPr>
          <a:xfrm>
            <a:off x="6015212" y="2782330"/>
            <a:ext cx="4136913" cy="1641396"/>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Average Payload Mass by F9 v1.1</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calculated the average payload mass carried by booster version F9 v1.1 as 2928.4</a:t>
            </a:r>
          </a:p>
          <a:p>
            <a:pPr>
              <a:spcBef>
                <a:spcPts val="1400"/>
              </a:spcBef>
            </a:pPr>
            <a:endParaRPr lang="en-US" sz="2000" dirty="0"/>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911532" y="3306553"/>
            <a:ext cx="5150277" cy="2069648"/>
          </a:xfrm>
          <a:prstGeom prst="rect">
            <a:avLst/>
          </a:prstGeom>
        </p:spPr>
      </p:pic>
      <p:sp>
        <p:nvSpPr>
          <p:cNvPr id="24" name="Rectangle 2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tint val="75000"/>
                  </a:schemeClr>
                </a:solidFill>
                <a:latin typeface="+mn-lt"/>
              </a:rPr>
              <a:pPr>
                <a:spcAft>
                  <a:spcPts val="600"/>
                </a:spcAft>
              </a:pPr>
              <a:t>27</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First Successful Ground Landing Date</a:t>
            </a:r>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observed that the dates of the first successful landing outcome on ground pad was 22</a:t>
            </a:r>
            <a:r>
              <a:rPr lang="en-US" sz="2000" baseline="30000"/>
              <a:t>nd</a:t>
            </a:r>
            <a:r>
              <a:rPr lang="en-US" sz="2000"/>
              <a:t> December 2015</a:t>
            </a:r>
          </a:p>
        </p:txBody>
      </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911532" y="3314188"/>
            <a:ext cx="5150277" cy="2054377"/>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chemeClr val="tx1"/>
                </a:solidFill>
                <a:latin typeface="+mj-lt"/>
                <a:ea typeface="+mj-ea"/>
                <a:cs typeface="+mj-cs"/>
              </a:rPr>
              <a:t>Successful Drone Ship Landing with Payload between 4000 and 6000</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used the </a:t>
            </a:r>
            <a:r>
              <a:rPr lang="en-US" sz="2000" b="1"/>
              <a:t>WHERE</a:t>
            </a:r>
            <a:r>
              <a:rPr lang="en-US" sz="2000"/>
              <a:t> clause to filter for boosters which have successfully landed on drone ship and applied the </a:t>
            </a:r>
            <a:r>
              <a:rPr lang="en-US" sz="2000" b="1"/>
              <a:t>AND</a:t>
            </a:r>
            <a:r>
              <a:rPr lang="en-US" sz="2000"/>
              <a:t> condition to determine successful landing with payload mass greater than 4000 but less than 6000</a:t>
            </a:r>
          </a:p>
          <a:p>
            <a:pPr>
              <a:spcBef>
                <a:spcPts val="1400"/>
              </a:spcBef>
            </a:pPr>
            <a:endParaRPr lang="en-US" sz="2000" dirty="0"/>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5911532" y="2577133"/>
            <a:ext cx="5150277" cy="3528487"/>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chemeClr val="tx1"/>
                </a:solidFill>
                <a:latin typeface="+mj-lt"/>
                <a:ea typeface="+mj-ea"/>
                <a:cs typeface="+mj-cs"/>
              </a:rPr>
              <a:t>Total Number of Successful and Failure Mission Outcomes</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used wildcard like ‘%’ to filter for </a:t>
            </a:r>
            <a:r>
              <a:rPr lang="en-US" sz="2000" b="1"/>
              <a:t>WHERE</a:t>
            </a:r>
            <a:r>
              <a:rPr lang="en-US" sz="2000"/>
              <a:t> MissionOutcome was a success or a failure. </a:t>
            </a:r>
          </a:p>
          <a:p>
            <a:pPr>
              <a:spcBef>
                <a:spcPts val="1400"/>
              </a:spcBef>
            </a:pPr>
            <a:endParaRPr lang="en-US" sz="2000" dirty="0"/>
          </a:p>
        </p:txBody>
      </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40256" y="2484255"/>
            <a:ext cx="4092829" cy="3714244"/>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8988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2015 Launch Records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used a combinations of the </a:t>
            </a:r>
            <a:r>
              <a:rPr lang="en-US" sz="2000" b="1"/>
              <a:t>WHERE</a:t>
            </a:r>
            <a:r>
              <a:rPr lang="en-US" sz="2000"/>
              <a:t> clause, </a:t>
            </a:r>
            <a:r>
              <a:rPr lang="en-US" sz="2000" b="1"/>
              <a:t>LIKE</a:t>
            </a:r>
            <a:r>
              <a:rPr lang="en-US" sz="2000"/>
              <a:t>, </a:t>
            </a:r>
            <a:r>
              <a:rPr lang="en-US" sz="2000" b="1"/>
              <a:t>AND</a:t>
            </a:r>
            <a:r>
              <a:rPr lang="en-US" sz="2000"/>
              <a:t>, and </a:t>
            </a:r>
            <a:r>
              <a:rPr lang="en-US" sz="2000" b="1"/>
              <a:t>BETWEEN</a:t>
            </a:r>
            <a:r>
              <a:rPr lang="en-US" sz="2000"/>
              <a:t> conditions to filter for failed landing outcomes in drone ship, their booster versions, and launch site names for year 2015</a:t>
            </a:r>
          </a:p>
          <a:p>
            <a:pPr>
              <a:spcBef>
                <a:spcPts val="1400"/>
              </a:spcBef>
            </a:pPr>
            <a:endParaRPr lang="en-US" sz="2000"/>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2"/>
          <a:stretch>
            <a:fillRect/>
          </a:stretch>
        </p:blipFill>
        <p:spPr>
          <a:xfrm>
            <a:off x="5911532" y="3420765"/>
            <a:ext cx="5150277" cy="1841223"/>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398439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chemeClr val="tx1"/>
                </a:solidFill>
                <a:latin typeface="+mj-lt"/>
                <a:ea typeface="+mj-ea"/>
                <a:cs typeface="+mj-cs"/>
              </a:rPr>
              <a:t>Rank Landing Outcomes Between 2010-06-04 and 2017-03-20</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We selected Landing outcomes and the </a:t>
            </a:r>
            <a:r>
              <a:rPr lang="en-US" sz="2000" b="1"/>
              <a:t>COUNT</a:t>
            </a:r>
            <a:r>
              <a:rPr lang="en-US" sz="2000"/>
              <a:t> of landing outcomes from the data and used the </a:t>
            </a:r>
            <a:r>
              <a:rPr lang="en-US" sz="2000" b="1"/>
              <a:t>WHERE</a:t>
            </a:r>
            <a:r>
              <a:rPr lang="en-US" sz="2000"/>
              <a:t> clause to filter for landing outcomes </a:t>
            </a:r>
            <a:r>
              <a:rPr lang="en-US" sz="2000" b="1"/>
              <a:t>BETWEEN</a:t>
            </a:r>
            <a:r>
              <a:rPr lang="en-US" sz="2000"/>
              <a:t> 2010-06-04 to 2010-03-20.</a:t>
            </a:r>
          </a:p>
          <a:p>
            <a:pPr>
              <a:spcBef>
                <a:spcPts val="1400"/>
              </a:spcBef>
            </a:pPr>
            <a:r>
              <a:rPr lang="en-US" sz="2000"/>
              <a:t>We applied the </a:t>
            </a:r>
            <a:r>
              <a:rPr lang="en-US" sz="2000" b="1"/>
              <a:t>GROUP BY </a:t>
            </a:r>
            <a:r>
              <a:rPr lang="en-US" sz="2000"/>
              <a:t>clause to group the landing outcomes and the </a:t>
            </a:r>
            <a:r>
              <a:rPr lang="en-US" sz="2000" b="1"/>
              <a:t>ORDER BY </a:t>
            </a:r>
            <a:r>
              <a:rPr lang="en-US" sz="2000"/>
              <a:t>clause to order the grouped landing outcome in descending order.</a:t>
            </a:r>
          </a:p>
          <a:p>
            <a:pPr>
              <a:spcBef>
                <a:spcPts val="1400"/>
              </a:spcBef>
            </a:pPr>
            <a:endParaRPr lang="en-US" sz="2000" dirty="0"/>
          </a:p>
        </p:txBody>
      </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5911532" y="2532342"/>
            <a:ext cx="5150277" cy="3618069"/>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236239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66FCD-685E-8071-8035-521EF2EDDDE7}"/>
            </a:ext>
          </a:extLst>
        </p:cNvPr>
        <p:cNvGrpSpPr/>
        <p:nvPr/>
      </p:nvGrpSpPr>
      <p:grpSpPr>
        <a:xfrm>
          <a:off x="0" y="0"/>
          <a:ext cx="0" cy="0"/>
          <a:chOff x="0" y="0"/>
          <a:chExt cx="0" cy="0"/>
        </a:xfrm>
      </p:grpSpPr>
      <p:pic>
        <p:nvPicPr>
          <p:cNvPr id="3" name="Picture 2" descr="A close-up of a network&#10;&#10;Description automatically generated">
            <a:extLst>
              <a:ext uri="{FF2B5EF4-FFF2-40B4-BE49-F238E27FC236}">
                <a16:creationId xmlns:a16="http://schemas.microsoft.com/office/drawing/2014/main" id="{33C74E6C-9A53-398D-A64F-85BEC24B83D2}"/>
              </a:ext>
            </a:extLst>
          </p:cNvPr>
          <p:cNvPicPr>
            <a:picLocks noChangeAspect="1"/>
          </p:cNvPicPr>
          <p:nvPr/>
        </p:nvPicPr>
        <p:blipFill rotWithShape="1">
          <a:blip r:embed="rId2">
            <a:alphaModFix amt="59000"/>
          </a:blip>
          <a:srcRect t="29386"/>
          <a:stretch/>
        </p:blipFill>
        <p:spPr>
          <a:xfrm>
            <a:off x="20" y="-29365"/>
            <a:ext cx="12191981" cy="6887365"/>
          </a:xfrm>
          <a:prstGeom prst="rect">
            <a:avLst/>
          </a:prstGeom>
        </p:spPr>
      </p:pic>
      <p:sp>
        <p:nvSpPr>
          <p:cNvPr id="2" name="TextBox 1">
            <a:extLst>
              <a:ext uri="{FF2B5EF4-FFF2-40B4-BE49-F238E27FC236}">
                <a16:creationId xmlns:a16="http://schemas.microsoft.com/office/drawing/2014/main" id="{85FEA796-B5D8-EE90-F87A-F0508E9A914F}"/>
              </a:ext>
            </a:extLst>
          </p:cNvPr>
          <p:cNvSpPr txBox="1"/>
          <p:nvPr/>
        </p:nvSpPr>
        <p:spPr>
          <a:xfrm>
            <a:off x="1126039" y="5002925"/>
            <a:ext cx="4969961" cy="1077218"/>
          </a:xfrm>
          <a:prstGeom prst="rect">
            <a:avLst/>
          </a:prstGeom>
          <a:noFill/>
        </p:spPr>
        <p:txBody>
          <a:bodyPr wrap="square" rtlCol="0">
            <a:spAutoFit/>
          </a:bodyPr>
          <a:lstStyle/>
          <a:p>
            <a:r>
              <a:rPr lang="en-US" sz="3200" b="1" dirty="0"/>
              <a:t>Dashboard using </a:t>
            </a:r>
            <a:r>
              <a:rPr lang="en-US" sz="3200" b="1" dirty="0" err="1"/>
              <a:t>Plotly</a:t>
            </a:r>
            <a:r>
              <a:rPr lang="en-US" sz="3200" b="1" dirty="0"/>
              <a:t> Dash</a:t>
            </a:r>
          </a:p>
        </p:txBody>
      </p:sp>
    </p:spTree>
    <p:extLst>
      <p:ext uri="{BB962C8B-B14F-4D97-AF65-F5344CB8AC3E}">
        <p14:creationId xmlns:p14="http://schemas.microsoft.com/office/powerpoint/2010/main" val="408297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chemeClr val="tx1"/>
                </a:solidFill>
                <a:latin typeface="+mj-lt"/>
                <a:ea typeface="+mj-ea"/>
                <a:cs typeface="+mj-cs"/>
              </a:rPr>
              <a:t>Pie chart showing the success percentage achieved by each launch site</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2"/>
          <a:stretch>
            <a:fillRect/>
          </a:stretch>
        </p:blipFill>
        <p:spPr>
          <a:xfrm>
            <a:off x="5911532" y="3131062"/>
            <a:ext cx="5150277" cy="2420630"/>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70013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737407" y="1114976"/>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100" kern="1200" dirty="0">
                <a:solidFill>
                  <a:schemeClr val="tx1"/>
                </a:solidFill>
                <a:latin typeface="+mj-lt"/>
                <a:ea typeface="+mj-ea"/>
                <a:cs typeface="+mj-cs"/>
              </a:rPr>
              <a:t>Pie chart showing the Launch site with the highest launch success ratio</a:t>
            </a:r>
          </a:p>
          <a:p>
            <a:pPr>
              <a:spcAft>
                <a:spcPts val="600"/>
              </a:spcAft>
            </a:pPr>
            <a:endParaRPr lang="en-US" sz="4100" kern="1200" dirty="0">
              <a:solidFill>
                <a:schemeClr val="tx1"/>
              </a:solidFill>
              <a:latin typeface="+mj-lt"/>
              <a:ea typeface="+mj-ea"/>
              <a:cs typeface="+mj-cs"/>
            </a:endParaRPr>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5911532" y="2873548"/>
            <a:ext cx="5150277" cy="2935657"/>
          </a:xfrm>
          <a:prstGeom prst="rect">
            <a:avLst/>
          </a:prstGeom>
        </p:spPr>
      </p:pic>
      <p:sp>
        <p:nvSpPr>
          <p:cNvPr id="37" name="Rectangle 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35</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866160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400" kern="1200">
                <a:solidFill>
                  <a:schemeClr val="tx1"/>
                </a:solidFill>
                <a:latin typeface="+mj-lt"/>
                <a:ea typeface="+mj-ea"/>
                <a:cs typeface="+mj-cs"/>
              </a:rPr>
              <a:t>Scatter plot of Payload vs Launch Outcome for all sites, with different payload selected in the range slider</a:t>
            </a:r>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5911532" y="3414327"/>
            <a:ext cx="5150277" cy="1854099"/>
          </a:xfrm>
          <a:prstGeom prst="rect">
            <a:avLst/>
          </a:prstGeom>
        </p:spPr>
      </p:pic>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9FC62-9BCB-3C94-3CF3-12AF5AAEDD27}"/>
            </a:ext>
          </a:extLst>
        </p:cNvPr>
        <p:cNvGrpSpPr/>
        <p:nvPr/>
      </p:nvGrpSpPr>
      <p:grpSpPr>
        <a:xfrm>
          <a:off x="0" y="0"/>
          <a:ext cx="0" cy="0"/>
          <a:chOff x="0" y="0"/>
          <a:chExt cx="0" cy="0"/>
        </a:xfrm>
      </p:grpSpPr>
      <p:pic>
        <p:nvPicPr>
          <p:cNvPr id="3" name="Picture 2" descr="A close-up of a network&#10;&#10;Description automatically generated">
            <a:extLst>
              <a:ext uri="{FF2B5EF4-FFF2-40B4-BE49-F238E27FC236}">
                <a16:creationId xmlns:a16="http://schemas.microsoft.com/office/drawing/2014/main" id="{B097620A-2AA7-C191-A86B-158CE1FB11CD}"/>
              </a:ext>
            </a:extLst>
          </p:cNvPr>
          <p:cNvPicPr>
            <a:picLocks noChangeAspect="1"/>
          </p:cNvPicPr>
          <p:nvPr/>
        </p:nvPicPr>
        <p:blipFill rotWithShape="1">
          <a:blip r:embed="rId2">
            <a:alphaModFix amt="59000"/>
          </a:blip>
          <a:srcRect t="29386"/>
          <a:stretch/>
        </p:blipFill>
        <p:spPr>
          <a:xfrm>
            <a:off x="20" y="-29365"/>
            <a:ext cx="12191981" cy="6887365"/>
          </a:xfrm>
          <a:prstGeom prst="rect">
            <a:avLst/>
          </a:prstGeom>
        </p:spPr>
      </p:pic>
      <p:sp>
        <p:nvSpPr>
          <p:cNvPr id="2" name="TextBox 1">
            <a:extLst>
              <a:ext uri="{FF2B5EF4-FFF2-40B4-BE49-F238E27FC236}">
                <a16:creationId xmlns:a16="http://schemas.microsoft.com/office/drawing/2014/main" id="{491229D5-69A7-359E-2643-84652DA3C044}"/>
              </a:ext>
            </a:extLst>
          </p:cNvPr>
          <p:cNvSpPr txBox="1"/>
          <p:nvPr/>
        </p:nvSpPr>
        <p:spPr>
          <a:xfrm>
            <a:off x="1126039" y="5002925"/>
            <a:ext cx="4969961" cy="584775"/>
          </a:xfrm>
          <a:prstGeom prst="rect">
            <a:avLst/>
          </a:prstGeom>
          <a:noFill/>
        </p:spPr>
        <p:txBody>
          <a:bodyPr wrap="square" rtlCol="0">
            <a:spAutoFit/>
          </a:bodyPr>
          <a:lstStyle/>
          <a:p>
            <a:r>
              <a:rPr lang="en-US" sz="3200" b="1" dirty="0" err="1"/>
              <a:t>Preditive</a:t>
            </a:r>
            <a:r>
              <a:rPr lang="en-US" sz="3200" b="1" dirty="0"/>
              <a:t> Analysis</a:t>
            </a:r>
          </a:p>
        </p:txBody>
      </p:sp>
    </p:spTree>
    <p:extLst>
      <p:ext uri="{BB962C8B-B14F-4D97-AF65-F5344CB8AC3E}">
        <p14:creationId xmlns:p14="http://schemas.microsoft.com/office/powerpoint/2010/main" val="4276820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Classification Accuracy</a:t>
            </a:r>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The decision tree classifier is the model with the highest classification accuracy</a:t>
            </a:r>
          </a:p>
          <a:p>
            <a:pPr>
              <a:spcBef>
                <a:spcPts val="1400"/>
              </a:spcBef>
            </a:pPr>
            <a:endParaRPr lang="en-US" sz="200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911532" y="3575273"/>
            <a:ext cx="5150277" cy="1532207"/>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tint val="75000"/>
                  </a:schemeClr>
                </a:solidFill>
                <a:latin typeface="+mn-lt"/>
              </a:rPr>
              <a:pPr>
                <a:spcAft>
                  <a:spcPts val="600"/>
                </a:spcAft>
              </a:pPr>
              <a:t>38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Confusion Matrix</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r>
              <a:rPr lang="en-US" sz="2000"/>
              <a:t>The confusion matrix for the decision tree classifier shows that the classifier can distinguish between the different classes. The major problem is the false positives .i.e., unsuccessful landing marked as successful landing by the classifier.</a:t>
            </a: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2"/>
          <a:stretch>
            <a:fillRect/>
          </a:stretch>
        </p:blipFill>
        <p:spPr>
          <a:xfrm>
            <a:off x="5919281" y="2484255"/>
            <a:ext cx="5134779" cy="3714244"/>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Conclusions</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1045028" y="3017522"/>
            <a:ext cx="9941319" cy="3124658"/>
          </a:xfrm>
          <a:prstGeom prst="rect">
            <a:avLst/>
          </a:prstGeom>
        </p:spPr>
        <p:txBody>
          <a:bodyPr vert="horz" lIns="91440" tIns="45720" rIns="91440" bIns="45720" rtlCol="0" anchor="ctr">
            <a:normAutofit/>
          </a:bodyPr>
          <a:lstStyle/>
          <a:p>
            <a:pPr marL="0">
              <a:spcBef>
                <a:spcPts val="1400"/>
              </a:spcBef>
            </a:pPr>
            <a:r>
              <a:rPr lang="en-US" sz="2200"/>
              <a:t>We can conclude that:</a:t>
            </a:r>
          </a:p>
          <a:p>
            <a:pPr>
              <a:spcBef>
                <a:spcPts val="1400"/>
              </a:spcBef>
            </a:pPr>
            <a:r>
              <a:rPr lang="en-US" sz="2200"/>
              <a:t>The larger the flight amount at a launch site, the greater the success rate at a launch site.</a:t>
            </a:r>
          </a:p>
          <a:p>
            <a:pPr>
              <a:spcBef>
                <a:spcPts val="1400"/>
              </a:spcBef>
            </a:pPr>
            <a:r>
              <a:rPr lang="en-US" sz="2200"/>
              <a:t>Launch success rate started to increase in 2013 till 2020.</a:t>
            </a:r>
          </a:p>
          <a:p>
            <a:pPr>
              <a:spcBef>
                <a:spcPts val="1400"/>
              </a:spcBef>
            </a:pPr>
            <a:r>
              <a:rPr lang="en-US" sz="2200"/>
              <a:t>Orbits ES-L1, GEO, HEO, SSO, VLEO had the most success rate.</a:t>
            </a:r>
          </a:p>
          <a:p>
            <a:pPr>
              <a:spcBef>
                <a:spcPts val="1400"/>
              </a:spcBef>
            </a:pPr>
            <a:r>
              <a:rPr lang="en-US" sz="2200"/>
              <a:t>KSC LC-39A had the most successful launches of any sites.</a:t>
            </a:r>
          </a:p>
          <a:p>
            <a:pPr>
              <a:spcBef>
                <a:spcPts val="1400"/>
              </a:spcBef>
            </a:pPr>
            <a:r>
              <a:rPr lang="en-US" sz="2200"/>
              <a:t>The Decision tree classifier is the best machine learning algorithm for this task.</a:t>
            </a:r>
          </a:p>
          <a:p>
            <a:pPr>
              <a:spcBef>
                <a:spcPts val="1400"/>
              </a:spcBef>
            </a:pPr>
            <a:endParaRPr lang="en-US" sz="2200"/>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630123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nk and white triangle pattern&#10;&#10;Description automatically generated">
            <a:extLst>
              <a:ext uri="{FF2B5EF4-FFF2-40B4-BE49-F238E27FC236}">
                <a16:creationId xmlns:a16="http://schemas.microsoft.com/office/drawing/2014/main" id="{13777A91-E7E2-EA13-63F9-28ACE1B2021A}"/>
              </a:ext>
            </a:extLst>
          </p:cNvPr>
          <p:cNvPicPr>
            <a:picLocks noChangeAspect="1"/>
          </p:cNvPicPr>
          <p:nvPr/>
        </p:nvPicPr>
        <p:blipFill rotWithShape="1">
          <a:blip r:embed="rId2"/>
          <a:srcRect t="9914" b="5816"/>
          <a:stretch/>
        </p:blipFill>
        <p:spPr>
          <a:xfrm>
            <a:off x="-3047" y="10"/>
            <a:ext cx="12191999" cy="6857990"/>
          </a:xfrm>
          <a:prstGeom prst="rect">
            <a:avLst/>
          </a:prstGeom>
        </p:spPr>
      </p:pic>
      <p:sp>
        <p:nvSpPr>
          <p:cNvPr id="27" name="Rectangle 2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8DC849-3C67-D8D7-441C-464B913644C5}"/>
              </a:ext>
            </a:extLst>
          </p:cNvPr>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a:solidFill>
                  <a:srgbClr val="FFFFFF"/>
                </a:solidFill>
                <a:latin typeface="+mj-lt"/>
                <a:ea typeface="+mj-ea"/>
                <a:cs typeface="+mj-cs"/>
              </a:rPr>
              <a:t>THANK YOU</a:t>
            </a:r>
          </a:p>
        </p:txBody>
      </p:sp>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8F9AC-224F-4729-5B54-AEAA93EDFCA1}"/>
            </a:ext>
          </a:extLst>
        </p:cNvPr>
        <p:cNvGrpSpPr/>
        <p:nvPr/>
      </p:nvGrpSpPr>
      <p:grpSpPr>
        <a:xfrm>
          <a:off x="0" y="0"/>
          <a:ext cx="0" cy="0"/>
          <a:chOff x="0" y="0"/>
          <a:chExt cx="0" cy="0"/>
        </a:xfrm>
      </p:grpSpPr>
      <p:pic>
        <p:nvPicPr>
          <p:cNvPr id="3" name="Picture 2" descr="A close-up of a network&#10;&#10;Description automatically generated">
            <a:extLst>
              <a:ext uri="{FF2B5EF4-FFF2-40B4-BE49-F238E27FC236}">
                <a16:creationId xmlns:a16="http://schemas.microsoft.com/office/drawing/2014/main" id="{D4CB4B1C-F8E0-6B44-7114-DA063478ED20}"/>
              </a:ext>
            </a:extLst>
          </p:cNvPr>
          <p:cNvPicPr>
            <a:picLocks noChangeAspect="1"/>
          </p:cNvPicPr>
          <p:nvPr/>
        </p:nvPicPr>
        <p:blipFill rotWithShape="1">
          <a:blip r:embed="rId2">
            <a:alphaModFix amt="59000"/>
          </a:blip>
          <a:srcRect t="29386"/>
          <a:stretch/>
        </p:blipFill>
        <p:spPr>
          <a:xfrm>
            <a:off x="20" y="-29365"/>
            <a:ext cx="12191981" cy="6887365"/>
          </a:xfrm>
          <a:prstGeom prst="rect">
            <a:avLst/>
          </a:prstGeom>
        </p:spPr>
      </p:pic>
      <p:sp>
        <p:nvSpPr>
          <p:cNvPr id="2" name="TextBox 1">
            <a:extLst>
              <a:ext uri="{FF2B5EF4-FFF2-40B4-BE49-F238E27FC236}">
                <a16:creationId xmlns:a16="http://schemas.microsoft.com/office/drawing/2014/main" id="{6F3684EB-4DD8-0341-E212-69910537097F}"/>
              </a:ext>
            </a:extLst>
          </p:cNvPr>
          <p:cNvSpPr txBox="1"/>
          <p:nvPr/>
        </p:nvSpPr>
        <p:spPr>
          <a:xfrm>
            <a:off x="1126039" y="5002925"/>
            <a:ext cx="4969961" cy="584775"/>
          </a:xfrm>
          <a:prstGeom prst="rect">
            <a:avLst/>
          </a:prstGeom>
          <a:noFill/>
        </p:spPr>
        <p:txBody>
          <a:bodyPr wrap="square" rtlCol="0">
            <a:spAutoFit/>
          </a:bodyPr>
          <a:lstStyle/>
          <a:p>
            <a:r>
              <a:rPr lang="en-US" sz="3200" b="1" dirty="0"/>
              <a:t>Methodology</a:t>
            </a:r>
          </a:p>
        </p:txBody>
      </p:sp>
    </p:spTree>
    <p:extLst>
      <p:ext uri="{BB962C8B-B14F-4D97-AF65-F5344CB8AC3E}">
        <p14:creationId xmlns:p14="http://schemas.microsoft.com/office/powerpoint/2010/main" val="96387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03131"/>
            <a:ext cx="10218555" cy="4773832"/>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66AA34-20EE-4A59-B343-346A8DB5667C}"/>
              </a:ext>
            </a:extLst>
          </p:cNvPr>
          <p:cNvSpPr txBox="1">
            <a:spLocks/>
          </p:cNvSpPr>
          <p:nvPr/>
        </p:nvSpPr>
        <p:spPr>
          <a:xfrm>
            <a:off x="876693" y="741391"/>
            <a:ext cx="4355265"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a:solidFill>
                  <a:schemeClr val="tx1"/>
                </a:solidFill>
                <a:latin typeface="+mj-lt"/>
                <a:ea typeface="+mj-ea"/>
                <a:cs typeface="+mj-cs"/>
              </a:rPr>
              <a:t>Data Collection – SpaceX API</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76692" y="2533476"/>
            <a:ext cx="4355265" cy="3447832"/>
          </a:xfrm>
          <a:prstGeom prst="rect">
            <a:avLst/>
          </a:prstGeom>
        </p:spPr>
        <p:txBody>
          <a:bodyPr vert="horz" lIns="91440" tIns="45720" rIns="91440" bIns="45720" rtlCol="0" anchor="t">
            <a:normAutofit/>
          </a:bodyPr>
          <a:lstStyle/>
          <a:p>
            <a:pPr>
              <a:spcBef>
                <a:spcPts val="1400"/>
              </a:spcBef>
            </a:pPr>
            <a:r>
              <a:rPr lang="en-US" sz="2000" dirty="0"/>
              <a:t>We used the get request to the SpaceX API to collect data, clean the requested data and did some basic data wrangling and formatting.</a:t>
            </a:r>
          </a:p>
          <a:p>
            <a:endParaRPr lang="en-US" sz="2000" dirty="0"/>
          </a:p>
          <a:p>
            <a:endParaRPr lang="en-US" sz="2000" dirty="0"/>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rotWithShape="1">
          <a:blip r:embed="rId2"/>
          <a:srcRect r="18470" b="1"/>
          <a:stretch/>
        </p:blipFill>
        <p:spPr>
          <a:xfrm>
            <a:off x="6096000" y="10"/>
            <a:ext cx="6095999" cy="6857990"/>
          </a:xfrm>
          <a:prstGeom prst="rect">
            <a:avLst/>
          </a:prstGeom>
        </p:spPr>
      </p:pic>
      <p:sp>
        <p:nvSpPr>
          <p:cNvPr id="14" name="Rectangle 13">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8</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FB8F4-784B-284A-FAC3-C0D1650902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858850-F6FF-3ADA-A3C3-9B64C8A0A0E1}"/>
              </a:ext>
            </a:extLst>
          </p:cNvPr>
          <p:cNvSpPr txBox="1">
            <a:spLocks/>
          </p:cNvSpPr>
          <p:nvPr/>
        </p:nvSpPr>
        <p:spPr>
          <a:xfrm>
            <a:off x="876693" y="741391"/>
            <a:ext cx="4355265"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chemeClr val="tx1"/>
                </a:solidFill>
                <a:latin typeface="+mj-lt"/>
                <a:ea typeface="+mj-ea"/>
                <a:cs typeface="+mj-cs"/>
              </a:rPr>
              <a:t>Data Collection - Scraping</a:t>
            </a:r>
          </a:p>
        </p:txBody>
      </p:sp>
      <p:sp>
        <p:nvSpPr>
          <p:cNvPr id="3" name="Text Placeholder 2">
            <a:extLst>
              <a:ext uri="{FF2B5EF4-FFF2-40B4-BE49-F238E27FC236}">
                <a16:creationId xmlns:a16="http://schemas.microsoft.com/office/drawing/2014/main" id="{526CAE6C-1FD5-F900-B12F-563DBFB12913}"/>
              </a:ext>
            </a:extLst>
          </p:cNvPr>
          <p:cNvSpPr>
            <a:spLocks noGrp="1"/>
          </p:cNvSpPr>
          <p:nvPr>
            <p:ph type="body" sz="half" idx="4294967295"/>
          </p:nvPr>
        </p:nvSpPr>
        <p:spPr>
          <a:xfrm>
            <a:off x="876692" y="2533476"/>
            <a:ext cx="4355265" cy="3447832"/>
          </a:xfrm>
          <a:prstGeom prst="rect">
            <a:avLst/>
          </a:prstGeom>
        </p:spPr>
        <p:txBody>
          <a:bodyPr vert="horz" lIns="91440" tIns="45720" rIns="91440" bIns="45720" rtlCol="0" anchor="t">
            <a:normAutofit/>
          </a:bodyPr>
          <a:lstStyle/>
          <a:p>
            <a:pPr defTabSz="475488">
              <a:spcBef>
                <a:spcPts val="728"/>
              </a:spcBef>
            </a:pPr>
            <a:r>
              <a:rPr lang="en-US" sz="2000" kern="1200" dirty="0">
                <a:solidFill>
                  <a:schemeClr val="accent3">
                    <a:lumMod val="25000"/>
                  </a:schemeClr>
                </a:solidFill>
                <a:latin typeface="Abadi"/>
                <a:ea typeface="+mn-ea"/>
                <a:cs typeface="+mn-cs"/>
              </a:rPr>
              <a:t>We applied web scrapping to </a:t>
            </a:r>
            <a:r>
              <a:rPr lang="en-US" sz="2000" kern="1200" dirty="0" err="1">
                <a:solidFill>
                  <a:schemeClr val="accent3">
                    <a:lumMod val="25000"/>
                  </a:schemeClr>
                </a:solidFill>
                <a:latin typeface="Abadi"/>
                <a:ea typeface="+mn-ea"/>
                <a:cs typeface="+mn-cs"/>
              </a:rPr>
              <a:t>webscrap</a:t>
            </a:r>
            <a:r>
              <a:rPr lang="en-US" sz="2000" kern="1200" dirty="0">
                <a:solidFill>
                  <a:schemeClr val="accent3">
                    <a:lumMod val="25000"/>
                  </a:schemeClr>
                </a:solidFill>
                <a:latin typeface="Abadi"/>
                <a:ea typeface="+mn-ea"/>
                <a:cs typeface="+mn-cs"/>
              </a:rPr>
              <a:t> Falcon 9 launch records with </a:t>
            </a:r>
            <a:r>
              <a:rPr lang="en-US" sz="2000" kern="1200" dirty="0" err="1">
                <a:solidFill>
                  <a:schemeClr val="accent3">
                    <a:lumMod val="25000"/>
                  </a:schemeClr>
                </a:solidFill>
                <a:latin typeface="Abadi"/>
                <a:ea typeface="+mn-ea"/>
                <a:cs typeface="+mn-cs"/>
              </a:rPr>
              <a:t>BeautifulSoup</a:t>
            </a:r>
            <a:r>
              <a:rPr lang="en-US" sz="2000" kern="1200" dirty="0">
                <a:solidFill>
                  <a:schemeClr val="accent3">
                    <a:lumMod val="25000"/>
                  </a:schemeClr>
                </a:solidFill>
                <a:latin typeface="Abadi"/>
                <a:ea typeface="+mn-ea"/>
                <a:cs typeface="+mn-cs"/>
              </a:rPr>
              <a:t> </a:t>
            </a:r>
          </a:p>
          <a:p>
            <a:pPr defTabSz="475488">
              <a:spcBef>
                <a:spcPts val="728"/>
              </a:spcBef>
            </a:pPr>
            <a:r>
              <a:rPr lang="en-US" sz="2000" kern="1200" dirty="0">
                <a:solidFill>
                  <a:schemeClr val="accent3">
                    <a:lumMod val="25000"/>
                  </a:schemeClr>
                </a:solidFill>
                <a:latin typeface="Abadi"/>
                <a:ea typeface="+mn-ea"/>
                <a:cs typeface="+mn-cs"/>
              </a:rPr>
              <a:t>We parsed the table and converted it into a pandas </a:t>
            </a:r>
            <a:r>
              <a:rPr lang="en-US" sz="2000" kern="1200" dirty="0" err="1">
                <a:solidFill>
                  <a:schemeClr val="accent3">
                    <a:lumMod val="25000"/>
                  </a:schemeClr>
                </a:solidFill>
                <a:latin typeface="Abadi"/>
                <a:ea typeface="+mn-ea"/>
                <a:cs typeface="+mn-cs"/>
              </a:rPr>
              <a:t>dataframe</a:t>
            </a:r>
            <a:r>
              <a:rPr lang="en-US" sz="2000" kern="1200" dirty="0">
                <a:solidFill>
                  <a:schemeClr val="accent3">
                    <a:lumMod val="25000"/>
                  </a:schemeClr>
                </a:solidFill>
                <a:latin typeface="Abadi"/>
                <a:ea typeface="+mn-ea"/>
                <a:cs typeface="+mn-cs"/>
              </a:rPr>
              <a:t>.</a:t>
            </a:r>
            <a:endParaRPr lang="en-US" sz="4000" dirty="0">
              <a:solidFill>
                <a:schemeClr val="accent3">
                  <a:lumMod val="25000"/>
                </a:schemeClr>
              </a:solidFill>
              <a:latin typeface="Abadi" panose="020B0604020104020204" pitchFamily="34" charset="0"/>
            </a:endParaRPr>
          </a:p>
          <a:p>
            <a:endParaRPr lang="en-US" sz="2000" dirty="0"/>
          </a:p>
          <a:p>
            <a:endParaRPr lang="en-US" sz="2000" dirty="0"/>
          </a:p>
        </p:txBody>
      </p:sp>
      <p:sp>
        <p:nvSpPr>
          <p:cNvPr id="6" name="Slide Number Placeholder 5">
            <a:extLst>
              <a:ext uri="{FF2B5EF4-FFF2-40B4-BE49-F238E27FC236}">
                <a16:creationId xmlns:a16="http://schemas.microsoft.com/office/drawing/2014/main" id="{6983105D-20E9-EBBA-581B-F090BE1CA38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9</a:t>
            </a:fld>
            <a:endParaRPr lang="en-US" sz="1200">
              <a:solidFill>
                <a:srgbClr val="FFFFFF"/>
              </a:solidFill>
              <a:latin typeface="Calibri" panose="020F0502020204030204"/>
            </a:endParaRPr>
          </a:p>
        </p:txBody>
      </p:sp>
      <p:pic>
        <p:nvPicPr>
          <p:cNvPr id="2" name="Picture 1" descr="A screenshot of a computer&#10;&#10;Description automatically generated">
            <a:extLst>
              <a:ext uri="{FF2B5EF4-FFF2-40B4-BE49-F238E27FC236}">
                <a16:creationId xmlns:a16="http://schemas.microsoft.com/office/drawing/2014/main" id="{8DF4EA78-E7EB-D75F-E00C-0B5673AB272E}"/>
              </a:ext>
            </a:extLst>
          </p:cNvPr>
          <p:cNvPicPr>
            <a:picLocks noChangeAspect="1"/>
          </p:cNvPicPr>
          <p:nvPr/>
        </p:nvPicPr>
        <p:blipFill>
          <a:blip r:embed="rId2"/>
          <a:stretch>
            <a:fillRect/>
          </a:stretch>
        </p:blipFill>
        <p:spPr>
          <a:xfrm>
            <a:off x="5643832" y="68262"/>
            <a:ext cx="6548168" cy="6721475"/>
          </a:xfrm>
          <a:prstGeom prst="rect">
            <a:avLst/>
          </a:prstGeom>
        </p:spPr>
      </p:pic>
    </p:spTree>
    <p:extLst>
      <p:ext uri="{BB962C8B-B14F-4D97-AF65-F5344CB8AC3E}">
        <p14:creationId xmlns:p14="http://schemas.microsoft.com/office/powerpoint/2010/main" val="4352737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1324</TotalTime>
  <Words>1571</Words>
  <Application>Microsoft Office PowerPoint</Application>
  <PresentationFormat>Widescreen</PresentationFormat>
  <Paragraphs>191</Paragraphs>
  <Slides>41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Abadi</vt:lpstr>
      <vt:lpstr>Aharoni</vt:lpstr>
      <vt:lpstr>Arial</vt:lpstr>
      <vt:lpstr>Calibri</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Lim Guan Peng</cp:lastModifiedBy>
  <cp:revision>200</cp:revision>
  <dcterms:created xsi:type="dcterms:W3CDTF">2021-04-29T18:58:34Z</dcterms:created>
  <dcterms:modified xsi:type="dcterms:W3CDTF">2024-03-04T13:45:44Z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