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dp" ContentType="image/vnd.ms-photo"/>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3"/>
  </p:handoutMasterIdLst>
  <p:sldIdLst>
    <p:sldId id="335" r:id="rId3"/>
    <p:sldId id="460" r:id="rId5"/>
    <p:sldId id="461" r:id="rId6"/>
    <p:sldId id="273" r:id="rId7"/>
    <p:sldId id="279" r:id="rId8"/>
    <p:sldId id="282" r:id="rId9"/>
    <p:sldId id="281" r:id="rId10"/>
    <p:sldId id="283" r:id="rId11"/>
    <p:sldId id="285" r:id="rId12"/>
    <p:sldId id="286" r:id="rId13"/>
    <p:sldId id="290" r:id="rId14"/>
    <p:sldId id="291" r:id="rId15"/>
    <p:sldId id="289" r:id="rId16"/>
    <p:sldId id="292" r:id="rId17"/>
    <p:sldId id="293" r:id="rId18"/>
    <p:sldId id="294" r:id="rId19"/>
    <p:sldId id="427" r:id="rId20"/>
    <p:sldId id="295" r:id="rId21"/>
    <p:sldId id="428" r:id="rId22"/>
    <p:sldId id="296" r:id="rId23"/>
    <p:sldId id="297" r:id="rId24"/>
    <p:sldId id="298" r:id="rId25"/>
    <p:sldId id="299" r:id="rId26"/>
    <p:sldId id="300" r:id="rId27"/>
    <p:sldId id="301" r:id="rId28"/>
    <p:sldId id="306" r:id="rId29"/>
    <p:sldId id="303" r:id="rId30"/>
    <p:sldId id="304" r:id="rId31"/>
    <p:sldId id="305" r:id="rId32"/>
    <p:sldId id="307" r:id="rId33"/>
    <p:sldId id="378" r:id="rId34"/>
    <p:sldId id="380" r:id="rId35"/>
    <p:sldId id="381" r:id="rId36"/>
    <p:sldId id="379" r:id="rId37"/>
    <p:sldId id="308" r:id="rId38"/>
    <p:sldId id="309" r:id="rId39"/>
    <p:sldId id="310" r:id="rId40"/>
    <p:sldId id="319" r:id="rId41"/>
    <p:sldId id="320" r:id="rId42"/>
    <p:sldId id="321" r:id="rId43"/>
    <p:sldId id="322" r:id="rId44"/>
    <p:sldId id="323" r:id="rId45"/>
    <p:sldId id="324" r:id="rId46"/>
    <p:sldId id="325" r:id="rId47"/>
    <p:sldId id="328" r:id="rId48"/>
    <p:sldId id="329" r:id="rId49"/>
    <p:sldId id="326" r:id="rId50"/>
    <p:sldId id="332" r:id="rId51"/>
    <p:sldId id="336" r:id="rId52"/>
  </p:sldIdLst>
  <p:sldSz cx="6858000" cy="51435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71C1"/>
    <a:srgbClr val="003871"/>
    <a:srgbClr val="050756"/>
    <a:srgbClr val="0048C4"/>
    <a:srgbClr val="11284D"/>
    <a:srgbClr val="09213E"/>
    <a:srgbClr val="040E17"/>
    <a:srgbClr val="010108"/>
    <a:srgbClr val="1414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6"/>
    <p:restoredTop sz="85920"/>
  </p:normalViewPr>
  <p:slideViewPr>
    <p:cSldViewPr>
      <p:cViewPr varScale="1">
        <p:scale>
          <a:sx n="102" d="100"/>
          <a:sy n="102" d="100"/>
        </p:scale>
        <p:origin x="624" y="72"/>
      </p:cViewPr>
      <p:guideLst>
        <p:guide orient="horz" pos="2901"/>
        <p:guide pos="129"/>
        <p:guide pos="413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8" d="100"/>
          <a:sy n="68" d="100"/>
        </p:scale>
        <p:origin x="1950" y="78"/>
      </p:cViewPr>
      <p:guideLst>
        <p:guide orient="horz" pos="2849"/>
        <p:guide pos="2159"/>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handoutMaster" Target="handoutMasters/handoutMaster1.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5" Type="http://schemas.openxmlformats.org/officeDocument/2006/relationships/image" Target="../media/image27.wmf"/><Relationship Id="rId4" Type="http://schemas.openxmlformats.org/officeDocument/2006/relationships/image" Target="../media/image26.wmf"/><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29F2333-7706-4CC6-9E5A-89CE365D3BD2}"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4E7B5AF-4B63-4490-A35F-2640E34F39DB}"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296B53-8C26-BC42-A7F7-CC351DF1A858}"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9EC2C9-93BF-1440-BB0B-0708DEFA182A}"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帮老师做好</a:t>
            </a:r>
            <a:r>
              <a:rPr kumimoji="1" lang="en-US" altLang="zh-CN" dirty="0"/>
              <a:t>PPT</a:t>
            </a:r>
            <a:r>
              <a:rPr kumimoji="1" lang="zh-CN" altLang="en-US" dirty="0"/>
              <a:t>的原因是什么？是为了让老师觉得我们真正和他们站在一起，在一起把教育这个事情做好，或者把他们包装的更好，给他们带来更大的成就感。</a:t>
            </a:r>
            <a:endParaRPr kumimoji="1" lang="zh-CN" altLang="en-US" dirty="0"/>
          </a:p>
          <a:p>
            <a:r>
              <a:rPr kumimoji="1" lang="zh-CN" altLang="en-US" dirty="0"/>
              <a:t>希望各位销售部的同事可以更加骄傲地和老师交流</a:t>
            </a:r>
            <a:endParaRPr kumimoji="1" lang="zh-CN" altLang="en-US" dirty="0"/>
          </a:p>
          <a:p>
            <a:endParaRPr kumimoji="1" lang="zh-CN" altLang="en-US" dirty="0"/>
          </a:p>
          <a:p>
            <a:r>
              <a:rPr kumimoji="1" lang="en-US" altLang="zh-CN" dirty="0"/>
              <a:t>PPT</a:t>
            </a:r>
            <a:r>
              <a:rPr kumimoji="1" lang="zh-CN" altLang="en-US" dirty="0"/>
              <a:t>模板以马竹青老师的</a:t>
            </a:r>
            <a:r>
              <a:rPr kumimoji="1" lang="en-US" altLang="zh-CN" dirty="0"/>
              <a:t>PPT</a:t>
            </a:r>
            <a:r>
              <a:rPr kumimoji="1" lang="zh-CN" altLang="en-US" dirty="0"/>
              <a:t>为例：</a:t>
            </a:r>
            <a:endParaRPr kumimoji="1" lang="zh-CN" altLang="en-US" dirty="0"/>
          </a:p>
          <a:p>
            <a:r>
              <a:rPr kumimoji="1" lang="zh-CN" altLang="en-US" dirty="0"/>
              <a:t>一、目前有两大模板：</a:t>
            </a:r>
            <a:r>
              <a:rPr kumimoji="1" lang="en-US" altLang="zh-CN" dirty="0"/>
              <a:t>1</a:t>
            </a:r>
            <a:r>
              <a:rPr kumimoji="1" lang="zh-CN" altLang="en-US" dirty="0"/>
              <a:t>、</a:t>
            </a:r>
            <a:r>
              <a:rPr kumimoji="1" lang="en-US" altLang="zh-CN" dirty="0"/>
              <a:t>CDA</a:t>
            </a:r>
            <a:r>
              <a:rPr kumimoji="1" lang="zh-CN" altLang="en-US" dirty="0"/>
              <a:t>数据分析师（以红色为主色调）；</a:t>
            </a:r>
            <a:r>
              <a:rPr kumimoji="1" lang="en-US" altLang="zh-CN" dirty="0"/>
              <a:t>2</a:t>
            </a:r>
            <a:r>
              <a:rPr kumimoji="1" lang="zh-CN" altLang="en-US" dirty="0"/>
              <a:t>、</a:t>
            </a:r>
            <a:r>
              <a:rPr kumimoji="1" lang="en-US" altLang="zh-CN" dirty="0" err="1"/>
              <a:t>Peixun.net</a:t>
            </a:r>
            <a:r>
              <a:rPr kumimoji="1" lang="zh-CN" altLang="en-US" dirty="0"/>
              <a:t>（以黑色为主色调）</a:t>
            </a:r>
            <a:endParaRPr kumimoji="1" lang="zh-CN" altLang="en-US" dirty="0"/>
          </a:p>
          <a:p>
            <a:r>
              <a:rPr kumimoji="1" lang="zh-CN" altLang="en-US" dirty="0"/>
              <a:t>二、模板分为：</a:t>
            </a:r>
            <a:endParaRPr kumimoji="1" lang="zh-CN" altLang="en-US" dirty="0"/>
          </a:p>
          <a:p>
            <a:r>
              <a:rPr kumimoji="1" lang="en-US" altLang="zh-CN" dirty="0"/>
              <a:t>1</a:t>
            </a:r>
            <a:r>
              <a:rPr kumimoji="1" lang="zh-CN" altLang="en-US" dirty="0"/>
              <a:t>、封面页：课程标题（</a:t>
            </a:r>
            <a:r>
              <a:rPr kumimoji="1" lang="en-US" altLang="zh-CN" dirty="0"/>
              <a:t>12</a:t>
            </a:r>
            <a:r>
              <a:rPr kumimoji="1" lang="zh-CN" altLang="en-US" dirty="0"/>
              <a:t>号</a:t>
            </a:r>
            <a:r>
              <a:rPr kumimoji="1" lang="en-US" altLang="zh-CN" dirty="0"/>
              <a:t>/</a:t>
            </a:r>
            <a:r>
              <a:rPr kumimoji="1" lang="zh-CN" altLang="en-US" dirty="0"/>
              <a:t>微软雅黑</a:t>
            </a:r>
            <a:r>
              <a:rPr kumimoji="1" lang="en-US" altLang="zh-CN" dirty="0"/>
              <a:t>/</a:t>
            </a:r>
            <a:r>
              <a:rPr kumimoji="1" lang="zh-CN" altLang="en-US" dirty="0"/>
              <a:t>加粗</a:t>
            </a:r>
            <a:r>
              <a:rPr kumimoji="1" lang="en-US" altLang="zh-CN" dirty="0"/>
              <a:t>+18</a:t>
            </a:r>
            <a:r>
              <a:rPr kumimoji="1" lang="zh-CN" altLang="en-US" dirty="0"/>
              <a:t>号</a:t>
            </a:r>
            <a:r>
              <a:rPr kumimoji="1" lang="en-US" altLang="zh-CN" dirty="0"/>
              <a:t>/</a:t>
            </a:r>
            <a:r>
              <a:rPr kumimoji="1" lang="zh-CN" altLang="en-US" dirty="0"/>
              <a:t>微软雅黑</a:t>
            </a:r>
            <a:r>
              <a:rPr kumimoji="1" lang="en-US" altLang="zh-CN" dirty="0"/>
              <a:t>/</a:t>
            </a:r>
            <a:r>
              <a:rPr kumimoji="1" lang="zh-CN" altLang="en-US" dirty="0"/>
              <a:t>加粗）</a:t>
            </a:r>
            <a:r>
              <a:rPr kumimoji="1" lang="en-US" altLang="zh-CN" dirty="0"/>
              <a:t>+</a:t>
            </a:r>
            <a:r>
              <a:rPr kumimoji="1" lang="zh-CN" altLang="en-US" dirty="0"/>
              <a:t>相关内容图片（</a:t>
            </a:r>
            <a:r>
              <a:rPr kumimoji="1" lang="en-US" altLang="zh-CN" dirty="0" err="1"/>
              <a:t>png</a:t>
            </a:r>
            <a:r>
              <a:rPr kumimoji="1" lang="zh-CN" altLang="en-US" dirty="0"/>
              <a:t>）</a:t>
            </a:r>
            <a:r>
              <a:rPr kumimoji="1" lang="en-US" altLang="zh-CN" dirty="0"/>
              <a:t>+</a:t>
            </a:r>
            <a:r>
              <a:rPr kumimoji="1" lang="zh-CN" altLang="en-US" dirty="0"/>
              <a:t>老师照片（圆形、方形、矩形均可，在差不多的区域）</a:t>
            </a:r>
            <a:r>
              <a:rPr kumimoji="1" lang="en-US" altLang="zh-CN" dirty="0"/>
              <a:t>+</a:t>
            </a:r>
            <a:r>
              <a:rPr kumimoji="1" lang="zh-CN" altLang="en-US" dirty="0"/>
              <a:t>老师姓名（</a:t>
            </a:r>
            <a:r>
              <a:rPr kumimoji="1" lang="en-US" altLang="zh-CN" dirty="0"/>
              <a:t>18</a:t>
            </a:r>
            <a:r>
              <a:rPr kumimoji="1" lang="zh-CN" altLang="en-US" dirty="0"/>
              <a:t>号</a:t>
            </a:r>
            <a:r>
              <a:rPr kumimoji="1" lang="en-US" altLang="zh-CN" dirty="0"/>
              <a:t>/</a:t>
            </a:r>
            <a:r>
              <a:rPr kumimoji="1" lang="zh-CN" altLang="en-US" dirty="0"/>
              <a:t>微软雅黑</a:t>
            </a:r>
            <a:r>
              <a:rPr kumimoji="1" lang="en-US" altLang="zh-CN" dirty="0"/>
              <a:t>/</a:t>
            </a:r>
            <a:r>
              <a:rPr kumimoji="1" lang="zh-CN" altLang="en-US" dirty="0"/>
              <a:t>加粗）</a:t>
            </a:r>
            <a:r>
              <a:rPr kumimoji="1" lang="en-US" altLang="zh-CN" dirty="0"/>
              <a:t>+</a:t>
            </a:r>
            <a:r>
              <a:rPr kumimoji="1" lang="zh-CN" altLang="en-US" dirty="0"/>
              <a:t>老师简介（</a:t>
            </a:r>
            <a:r>
              <a:rPr kumimoji="1" lang="en-US" altLang="zh-CN" dirty="0"/>
              <a:t>12</a:t>
            </a:r>
            <a:r>
              <a:rPr kumimoji="1" lang="zh-CN" altLang="en-US" dirty="0"/>
              <a:t>号</a:t>
            </a:r>
            <a:r>
              <a:rPr kumimoji="1" lang="en-US" altLang="zh-CN" dirty="0"/>
              <a:t>/</a:t>
            </a:r>
            <a:r>
              <a:rPr kumimoji="1" lang="zh-CN" altLang="en-US" dirty="0"/>
              <a:t>微软雅黑</a:t>
            </a:r>
            <a:r>
              <a:rPr kumimoji="1" lang="en-US" altLang="zh-CN" dirty="0"/>
              <a:t>/</a:t>
            </a:r>
            <a:r>
              <a:rPr kumimoji="1" lang="zh-CN" altLang="en-US" dirty="0"/>
              <a:t>加粗）</a:t>
            </a:r>
            <a:endParaRPr kumimoji="1" lang="zh-CN" altLang="en-US" dirty="0"/>
          </a:p>
          <a:p>
            <a:r>
              <a:rPr kumimoji="1" lang="zh-CN" altLang="en-US" dirty="0"/>
              <a:t>一些细节：重要的内容尽量不要放的太往下，坐在后面的同学看不到</a:t>
            </a:r>
            <a:endParaRPr kumimoji="1" lang="zh-CN" altLang="en-US" dirty="0"/>
          </a:p>
          <a:p>
            <a:r>
              <a:rPr kumimoji="1" lang="en-US" altLang="zh-CN" dirty="0"/>
              <a:t>2</a:t>
            </a:r>
            <a:r>
              <a:rPr kumimoji="1" lang="zh-CN" altLang="en-US" dirty="0"/>
              <a:t>、内容</a:t>
            </a:r>
            <a:endParaRPr kumimoji="1"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a:p>
            <a:endParaRPr kumimoji="1"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机器学习：运用计算机技术和算法实现统计和分析的方法。</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如果这些点均匀分布，那么圆内的点应该占到所有点的 π/4，因此将这个比值乘以4，就是π的值</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如果这些点均匀分布，那么圆内的点应该占到所有点的 π/4，因此将这个比值乘以4，就是π的值</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圆心为完美预测模型，蓝色点表示某模型学习结果。离靶心越远，准确率越低。</a:t>
            </a:r>
            <a:endParaRPr lang="zh-CN" altLang="en-US"/>
          </a:p>
          <a:p>
            <a:r>
              <a:rPr lang="zh-CN" altLang="en-US"/>
              <a:t>低</a:t>
            </a:r>
            <a:r>
              <a:rPr lang="en-US" altLang="zh-CN"/>
              <a:t>bias</a:t>
            </a:r>
            <a:r>
              <a:rPr lang="zh-CN" altLang="en-US"/>
              <a:t>表示离圆心近，高</a:t>
            </a:r>
            <a:r>
              <a:rPr lang="en-US" altLang="zh-CN"/>
              <a:t>bias</a:t>
            </a:r>
            <a:r>
              <a:rPr lang="zh-CN" altLang="en-US"/>
              <a:t>表示离圆心远；高</a:t>
            </a:r>
            <a:r>
              <a:rPr lang="en-US" altLang="zh-CN"/>
              <a:t>variance</a:t>
            </a:r>
            <a:r>
              <a:rPr lang="zh-CN" altLang="en-US"/>
              <a:t>表示学习结果分散，低</a:t>
            </a:r>
            <a:r>
              <a:rPr lang="en-US" altLang="zh-CN"/>
              <a:t>variance</a:t>
            </a:r>
            <a:r>
              <a:rPr lang="zh-CN" altLang="en-US"/>
              <a:t>表示学习结果集中</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Python 的 pandas 从 R 中偷师 dataframes，R 中的 rvest 则借鉴了 Python 的 BeautifulSoup，我们可以看出两种语言在一定程度上存在的互补性，通常，我们认为 Python 比 R 在泛型编程上更有优势，而 R 在数据探索、统计分析是一种更高效的独立数据分析工具。所以说，同时学会Python和R这两把刷子才是数据科学的王道。</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71488" y="1059582"/>
            <a:ext cx="5915025" cy="3572743"/>
          </a:xfrm>
          <a:prstGeom prst="rect">
            <a:avLst/>
          </a:prstGeom>
        </p:spPr>
        <p:txBody>
          <a:bodyPr/>
          <a:lstStyle>
            <a:lvl1pPr marL="0" indent="342900">
              <a:lnSpc>
                <a:spcPct val="120000"/>
              </a:lnSpc>
              <a:spcBef>
                <a:spcPts val="0"/>
              </a:spcBef>
              <a:buFontTx/>
              <a:buNone/>
              <a:defRPr sz="1400">
                <a:latin typeface="微软雅黑" panose="020B0503020204020204" charset="-122"/>
                <a:ea typeface="微软雅黑" panose="020B0503020204020204" charset="-122"/>
              </a:defRPr>
            </a:lvl1pPr>
            <a:lvl2pPr marL="171450" indent="-171450">
              <a:lnSpc>
                <a:spcPct val="120000"/>
              </a:lnSpc>
              <a:spcBef>
                <a:spcPts val="0"/>
              </a:spcBef>
              <a:buSzPct val="75000"/>
              <a:buFont typeface="LucidaGrande" charset="0"/>
              <a:buChar char="►"/>
              <a:defRPr sz="1200">
                <a:latin typeface="微软雅黑" panose="020B0503020204020204" charset="-122"/>
                <a:ea typeface="微软雅黑" panose="020B0503020204020204" charset="-122"/>
              </a:defRPr>
            </a:lvl2pPr>
            <a:lvl3pPr marL="171450" indent="-171450">
              <a:lnSpc>
                <a:spcPct val="120000"/>
              </a:lnSpc>
              <a:spcBef>
                <a:spcPts val="0"/>
              </a:spcBef>
              <a:buSzPct val="75000"/>
              <a:buFont typeface="LucidaGrande" charset="0"/>
              <a:buChar char="►"/>
              <a:defRPr sz="1200">
                <a:latin typeface="微软雅黑" panose="020B0503020204020204" charset="-122"/>
                <a:ea typeface="微软雅黑" panose="020B0503020204020204" charset="-122"/>
              </a:defRPr>
            </a:lvl3pPr>
            <a:lvl4pPr marL="171450" indent="-171450">
              <a:lnSpc>
                <a:spcPct val="120000"/>
              </a:lnSpc>
              <a:spcBef>
                <a:spcPts val="0"/>
              </a:spcBef>
              <a:buSzPct val="75000"/>
              <a:buFont typeface="LucidaGrande" charset="0"/>
              <a:buChar char="►"/>
              <a:defRPr sz="1200">
                <a:latin typeface="微软雅黑" panose="020B0503020204020204" charset="-122"/>
                <a:ea typeface="微软雅黑" panose="020B0503020204020204" charset="-122"/>
              </a:defRPr>
            </a:lvl4pPr>
            <a:lvl5pPr marL="171450" indent="-171450">
              <a:lnSpc>
                <a:spcPct val="120000"/>
              </a:lnSpc>
              <a:spcBef>
                <a:spcPts val="0"/>
              </a:spcBef>
              <a:buSzPct val="75000"/>
              <a:buFont typeface="LucidaGrande" charset="0"/>
              <a:buChar char="►"/>
              <a:defRPr sz="1200">
                <a:latin typeface="微软雅黑" panose="020B0503020204020204" charset="-122"/>
                <a:ea typeface="微软雅黑" panose="020B0503020204020204" charset="-122"/>
              </a:defRPr>
            </a:lvl5pPr>
          </a:lstStyle>
          <a:p>
            <a:pPr lvl="0"/>
            <a:r>
              <a:rPr kumimoji="1" lang="zh-CN" altLang="en-US" dirty="0"/>
              <a:t>单击此处编辑母版文本样式</a:t>
            </a:r>
            <a:endParaRPr kumimoji="1" lang="zh-CN" altLang="en-US" dirty="0"/>
          </a:p>
          <a:p>
            <a:pPr lvl="1"/>
            <a:r>
              <a:rPr kumimoji="1" lang="zh-CN" altLang="en-US" dirty="0"/>
              <a:t>二级</a:t>
            </a:r>
            <a:endParaRPr kumimoji="1" lang="zh-CN" altLang="en-US" dirty="0"/>
          </a:p>
          <a:p>
            <a:pPr lvl="2"/>
            <a:r>
              <a:rPr kumimoji="1" lang="zh-CN" altLang="en-US" dirty="0"/>
              <a:t>三级</a:t>
            </a:r>
            <a:endParaRPr kumimoji="1" lang="zh-CN" altLang="en-US" dirty="0"/>
          </a:p>
          <a:p>
            <a:pPr lvl="3"/>
            <a:r>
              <a:rPr kumimoji="1" lang="zh-CN" altLang="en-US" dirty="0"/>
              <a:t>四级</a:t>
            </a:r>
            <a:endParaRPr kumimoji="1" lang="zh-CN" altLang="en-US" dirty="0"/>
          </a:p>
          <a:p>
            <a:pPr lvl="4"/>
            <a:r>
              <a:rPr kumimoji="1" lang="zh-CN" altLang="en-US" dirty="0"/>
              <a:t>五级</a:t>
            </a:r>
            <a:endParaRPr kumimoji="1" lang="zh-CN" altLang="en-US" dirty="0"/>
          </a:p>
        </p:txBody>
      </p:sp>
      <p:sp>
        <p:nvSpPr>
          <p:cNvPr id="7" name="幻灯片编号占位符 6"/>
          <p:cNvSpPr>
            <a:spLocks noGrp="1"/>
          </p:cNvSpPr>
          <p:nvPr>
            <p:ph type="sldNum" sz="quarter" idx="10"/>
          </p:nvPr>
        </p:nvSpPr>
        <p:spPr>
          <a:xfrm>
            <a:off x="6281936" y="4868863"/>
            <a:ext cx="576064" cy="274637"/>
          </a:xfrm>
          <a:prstGeom prst="rect">
            <a:avLst/>
          </a:prstGeom>
        </p:spPr>
        <p:txBody>
          <a:bodyPr/>
          <a:lstStyle/>
          <a:p>
            <a:fld id="{84DAB822-A63B-3445-9D7E-D07ED9067572}" type="slidenum">
              <a:rPr kumimoji="1" lang="zh-CN" altLang="en-US" smtClean="0"/>
            </a:fld>
            <a:endParaRPr kumimoji="1" lang="zh-CN" altLang="en-US" dirty="0"/>
          </a:p>
        </p:txBody>
      </p:sp>
      <p:sp>
        <p:nvSpPr>
          <p:cNvPr id="8" name="标题 7"/>
          <p:cNvSpPr>
            <a:spLocks noGrp="1"/>
          </p:cNvSpPr>
          <p:nvPr>
            <p:ph type="title"/>
          </p:nvPr>
        </p:nvSpPr>
        <p:spPr>
          <a:xfrm>
            <a:off x="471488" y="274639"/>
            <a:ext cx="5915025" cy="568920"/>
          </a:xfrm>
          <a:prstGeom prst="rect">
            <a:avLst/>
          </a:prstGeom>
        </p:spPr>
        <p:txBody>
          <a:bodyPr/>
          <a:lstStyle/>
          <a:p>
            <a:r>
              <a:rPr kumimoji="1" lang="zh-CN" altLang="en-US"/>
              <a:t>单击此处编辑母版标题样式</a:t>
            </a:r>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71488" y="274639"/>
            <a:ext cx="5915025" cy="568920"/>
          </a:xfrm>
          <a:prstGeom prst="rect">
            <a:avLst/>
          </a:prstGeom>
        </p:spPr>
        <p:txBody>
          <a:bodyPr/>
          <a:lstStyle/>
          <a:p>
            <a:r>
              <a:rPr kumimoji="1" lang="zh-CN" altLang="en-US"/>
              <a:t>单击此处编辑母版标题样式</a:t>
            </a:r>
            <a:endParaRPr kumimoji="1" lang="zh-CN" altLang="en-US"/>
          </a:p>
        </p:txBody>
      </p:sp>
      <p:sp>
        <p:nvSpPr>
          <p:cNvPr id="3" name="幻灯片编号占位符 2"/>
          <p:cNvSpPr>
            <a:spLocks noGrp="1"/>
          </p:cNvSpPr>
          <p:nvPr>
            <p:ph type="sldNum" sz="quarter" idx="10"/>
          </p:nvPr>
        </p:nvSpPr>
        <p:spPr/>
        <p:txBody>
          <a:bodyPr/>
          <a:lstStyle/>
          <a:p>
            <a:fld id="{E17AADAC-13A9-E941-A3D7-A659E2E08E80}"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9" name="幻灯片编号占位符 8"/>
          <p:cNvSpPr>
            <a:spLocks noGrp="1"/>
          </p:cNvSpPr>
          <p:nvPr>
            <p:ph type="sldNum" sz="quarter" idx="10"/>
          </p:nvPr>
        </p:nvSpPr>
        <p:spPr>
          <a:xfrm>
            <a:off x="6281936" y="4868863"/>
            <a:ext cx="576064" cy="274637"/>
          </a:xfrm>
          <a:prstGeom prst="rect">
            <a:avLst/>
          </a:prstGeom>
        </p:spPr>
        <p:txBody>
          <a:bodyPr/>
          <a:lstStyle/>
          <a:p>
            <a:fld id="{84DAB822-A63B-3445-9D7E-D07ED9067572}" type="slidenum">
              <a:rPr kumimoji="1" lang="zh-CN" altLang="en-US" smtClean="0"/>
            </a:fld>
            <a:endParaRPr kumimoji="1" lang="zh-CN" altLang="en-US" dirty="0"/>
          </a:p>
        </p:txBody>
      </p:sp>
      <p:sp>
        <p:nvSpPr>
          <p:cNvPr id="10" name="标题 9"/>
          <p:cNvSpPr>
            <a:spLocks noGrp="1"/>
          </p:cNvSpPr>
          <p:nvPr>
            <p:ph type="title"/>
          </p:nvPr>
        </p:nvSpPr>
        <p:spPr>
          <a:xfrm>
            <a:off x="471488" y="274639"/>
            <a:ext cx="5915025" cy="568920"/>
          </a:xfrm>
          <a:prstGeom prst="rect">
            <a:avLst/>
          </a:prstGeom>
        </p:spPr>
        <p:txBody>
          <a:bodyPr/>
          <a:lstStyle/>
          <a:p>
            <a:r>
              <a:rPr kumimoji="1" lang="zh-CN" altLang="en-US"/>
              <a:t>单击此处编辑母版标题样式</a:t>
            </a:r>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
        <p:nvSpPr>
          <p:cNvPr id="6" name="幻灯片编号占位符 5"/>
          <p:cNvSpPr>
            <a:spLocks noGrp="1"/>
          </p:cNvSpPr>
          <p:nvPr>
            <p:ph type="sldNum" sz="quarter" idx="10"/>
          </p:nvPr>
        </p:nvSpPr>
        <p:spPr>
          <a:xfrm>
            <a:off x="6281936" y="4859719"/>
            <a:ext cx="576064" cy="274637"/>
          </a:xfrm>
          <a:prstGeom prst="rect">
            <a:avLst/>
          </a:prstGeom>
        </p:spPr>
        <p:txBody>
          <a:bodyPr/>
          <a:lstStyle/>
          <a:p>
            <a:fld id="{84DAB822-A63B-3445-9D7E-D07ED9067572}" type="slidenum">
              <a:rPr kumimoji="1" lang="zh-CN" altLang="en-US" smtClean="0"/>
            </a:fld>
            <a:endParaRPr kumimoji="1" lang="zh-CN" altLang="en-US" dirty="0"/>
          </a:p>
        </p:txBody>
      </p:sp>
      <p:sp>
        <p:nvSpPr>
          <p:cNvPr id="7" name="标题 6"/>
          <p:cNvSpPr>
            <a:spLocks noGrp="1"/>
          </p:cNvSpPr>
          <p:nvPr>
            <p:ph type="title"/>
          </p:nvPr>
        </p:nvSpPr>
        <p:spPr>
          <a:xfrm>
            <a:off x="471488" y="274639"/>
            <a:ext cx="5915025" cy="568920"/>
          </a:xfrm>
          <a:prstGeom prst="rect">
            <a:avLst/>
          </a:prstGeom>
        </p:spPr>
        <p:txBody>
          <a:bodyPr/>
          <a:lstStyle/>
          <a:p>
            <a:r>
              <a:rPr kumimoji="1" lang="zh-CN" altLang="en-US"/>
              <a:t>单击此处编辑母版标题样式</a:t>
            </a:r>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2" name="幻灯片编号占位符 5"/>
          <p:cNvSpPr>
            <a:spLocks noGrp="1"/>
          </p:cNvSpPr>
          <p:nvPr>
            <p:ph type="sldNum" sz="quarter" idx="4"/>
          </p:nvPr>
        </p:nvSpPr>
        <p:spPr>
          <a:xfrm>
            <a:off x="6281936" y="4888220"/>
            <a:ext cx="576064" cy="274637"/>
          </a:xfrm>
          <a:prstGeom prst="rect">
            <a:avLst/>
          </a:prstGeom>
        </p:spPr>
        <p:txBody>
          <a:bodyPr/>
          <a:lstStyle>
            <a:lvl1pPr algn="r">
              <a:defRPr sz="1200">
                <a:solidFill>
                  <a:schemeClr val="bg1"/>
                </a:solidFill>
              </a:defRPr>
            </a:lvl1pPr>
          </a:lstStyle>
          <a:p>
            <a:fld id="{84DAB822-A63B-3445-9D7E-D07ED9067572}" type="slidenum">
              <a:rPr kumimoji="1" lang="zh-CN" altLang="en-US" smtClean="0"/>
            </a:fld>
            <a:endParaRPr kumimoji="1"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7" name="标题 6"/>
          <p:cNvSpPr>
            <a:spLocks noGrp="1"/>
          </p:cNvSpPr>
          <p:nvPr>
            <p:ph type="title"/>
          </p:nvPr>
        </p:nvSpPr>
        <p:spPr>
          <a:xfrm>
            <a:off x="471488" y="274639"/>
            <a:ext cx="5915025" cy="568920"/>
          </a:xfrm>
          <a:prstGeom prst="rect">
            <a:avLst/>
          </a:prstGeom>
        </p:spPr>
        <p:txBody>
          <a:bodyPr/>
          <a:lstStyle/>
          <a:p>
            <a:r>
              <a:rPr kumimoji="1" lang="zh-CN" altLang="en-US"/>
              <a:t>单击此处编辑母版标题样式</a:t>
            </a:r>
            <a:endParaRPr kumimoji="1" lang="zh-CN" altLang="en-US"/>
          </a:p>
        </p:txBody>
      </p:sp>
      <p:sp>
        <p:nvSpPr>
          <p:cNvPr id="3" name="幻灯片编号占位符 5"/>
          <p:cNvSpPr>
            <a:spLocks noGrp="1"/>
          </p:cNvSpPr>
          <p:nvPr>
            <p:ph type="sldNum" sz="quarter" idx="4"/>
          </p:nvPr>
        </p:nvSpPr>
        <p:spPr>
          <a:xfrm>
            <a:off x="6281936" y="4889401"/>
            <a:ext cx="576064" cy="274637"/>
          </a:xfrm>
          <a:prstGeom prst="rect">
            <a:avLst/>
          </a:prstGeom>
        </p:spPr>
        <p:txBody>
          <a:bodyPr/>
          <a:lstStyle>
            <a:lvl1pPr algn="r">
              <a:defRPr sz="1200">
                <a:solidFill>
                  <a:schemeClr val="bg1"/>
                </a:solidFill>
              </a:defRPr>
            </a:lvl1pPr>
          </a:lstStyle>
          <a:p>
            <a:fld id="{84DAB822-A63B-3445-9D7E-D07ED9067572}" type="slidenum">
              <a:rPr kumimoji="1" lang="zh-CN" altLang="en-US" smtClean="0"/>
            </a:fld>
            <a:endParaRPr kumimoji="1"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7" name="标题 6"/>
          <p:cNvSpPr>
            <a:spLocks noGrp="1"/>
          </p:cNvSpPr>
          <p:nvPr>
            <p:ph type="title"/>
          </p:nvPr>
        </p:nvSpPr>
        <p:spPr>
          <a:xfrm>
            <a:off x="471488" y="274639"/>
            <a:ext cx="5915025" cy="568920"/>
          </a:xfrm>
          <a:prstGeom prst="rect">
            <a:avLst/>
          </a:prstGeom>
        </p:spPr>
        <p:txBody>
          <a:bodyPr/>
          <a:lstStyle/>
          <a:p>
            <a:r>
              <a:rPr kumimoji="1" lang="zh-CN" altLang="en-US"/>
              <a:t>单击此处编辑母版标题样式</a:t>
            </a:r>
            <a:endParaRPr kumimoji="1" lang="zh-CN" altLang="en-US"/>
          </a:p>
        </p:txBody>
      </p:sp>
      <p:sp>
        <p:nvSpPr>
          <p:cNvPr id="3" name="幻灯片编号占位符 5"/>
          <p:cNvSpPr>
            <a:spLocks noGrp="1"/>
          </p:cNvSpPr>
          <p:nvPr>
            <p:ph type="sldNum" sz="quarter" idx="4"/>
          </p:nvPr>
        </p:nvSpPr>
        <p:spPr>
          <a:xfrm>
            <a:off x="6281936" y="4889401"/>
            <a:ext cx="576064" cy="274637"/>
          </a:xfrm>
          <a:prstGeom prst="rect">
            <a:avLst/>
          </a:prstGeom>
        </p:spPr>
        <p:txBody>
          <a:bodyPr/>
          <a:lstStyle>
            <a:lvl1pPr algn="r">
              <a:defRPr sz="1200">
                <a:solidFill>
                  <a:schemeClr val="bg1"/>
                </a:solidFill>
              </a:defRPr>
            </a:lvl1pPr>
          </a:lstStyle>
          <a:p>
            <a:fld id="{84DAB822-A63B-3445-9D7E-D07ED9067572}" type="slidenum">
              <a:rPr kumimoji="1" lang="zh-CN" altLang="en-US" smtClean="0"/>
            </a:fld>
            <a:endParaRPr kumimoji="1"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571500" y="571500"/>
            <a:ext cx="5943600" cy="85725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71488" y="1369219"/>
            <a:ext cx="2914650" cy="326350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3471863" y="1369219"/>
            <a:ext cx="2914650" cy="1574006"/>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3471863" y="3057525"/>
            <a:ext cx="2914650" cy="157519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日期占位符 5"/>
          <p:cNvSpPr>
            <a:spLocks noGrp="1"/>
          </p:cNvSpPr>
          <p:nvPr>
            <p:ph type="dt" sz="half" idx="10"/>
          </p:nvPr>
        </p:nvSpPr>
        <p:spPr>
          <a:xfrm>
            <a:off x="1828800" y="4686300"/>
            <a:ext cx="1597819" cy="355997"/>
          </a:xfrm>
        </p:spPr>
        <p:txBody>
          <a:bodyPr/>
          <a:lstStyle/>
          <a:p>
            <a:pPr lvl="0">
              <a:buClr>
                <a:srgbClr val="000000"/>
              </a:buClr>
            </a:pPr>
            <a:endParaRPr lang="zh-CN" altLang="en-US" dirty="0"/>
          </a:p>
        </p:txBody>
      </p:sp>
      <p:sp>
        <p:nvSpPr>
          <p:cNvPr id="7" name="页脚占位符 6"/>
          <p:cNvSpPr>
            <a:spLocks noGrp="1"/>
          </p:cNvSpPr>
          <p:nvPr>
            <p:ph type="ftr" sz="quarter" idx="11"/>
          </p:nvPr>
        </p:nvSpPr>
        <p:spPr>
          <a:xfrm>
            <a:off x="4343400" y="4686300"/>
            <a:ext cx="2172891" cy="355997"/>
          </a:xfrm>
        </p:spPr>
        <p:txBody>
          <a:bodyPr/>
          <a:lstStyle/>
          <a:p>
            <a:pPr lvl="0">
              <a:buClr>
                <a:srgbClr val="000000"/>
              </a:buClr>
            </a:pPr>
            <a:endParaRPr lang="zh-CN" dirty="0"/>
          </a:p>
        </p:txBody>
      </p:sp>
      <p:sp>
        <p:nvSpPr>
          <p:cNvPr id="8" name="灯片编号占位符 7"/>
          <p:cNvSpPr>
            <a:spLocks noGrp="1"/>
          </p:cNvSpPr>
          <p:nvPr>
            <p:ph type="sldNum" sz="quarter" idx="12"/>
          </p:nvPr>
        </p:nvSpPr>
        <p:spPr/>
        <p:txBody>
          <a:bodyPr/>
          <a:lstStyle/>
          <a:p>
            <a:pPr lvl="0">
              <a:buClr>
                <a:srgbClr val="000000"/>
              </a:buClr>
            </a:pPr>
            <a:fld id="{9A0DB2DC-4C9A-4742-B13C-FB6460FD3503}" type="slidenum">
              <a:rPr lang="zh-CN" dirty="0"/>
            </a:fld>
            <a:endParaRPr lang="zh-C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p:txBody>
          <a:bodyPr/>
          <a:lstStyle/>
          <a:p>
            <a:fld id="{E17AADAC-13A9-E941-A3D7-A659E2E08E80}"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a:xfrm>
            <a:off x="-27385" y="4857718"/>
            <a:ext cx="6885384" cy="276998"/>
          </a:xfrm>
          <a:prstGeom prst="rect">
            <a:avLst/>
          </a:prstGeom>
          <a:solidFill>
            <a:srgbClr val="007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8" name="文本框 7"/>
          <p:cNvSpPr txBox="1"/>
          <p:nvPr userDrawn="1"/>
        </p:nvSpPr>
        <p:spPr>
          <a:xfrm>
            <a:off x="-27385" y="4880801"/>
            <a:ext cx="5130562" cy="230832"/>
          </a:xfrm>
          <a:prstGeom prst="rect">
            <a:avLst/>
          </a:prstGeom>
          <a:noFill/>
        </p:spPr>
        <p:txBody>
          <a:bodyPr wrap="square" rtlCol="0">
            <a:spAutoFit/>
          </a:bodyPr>
          <a:lstStyle/>
          <a:p>
            <a:r>
              <a:rPr kumimoji="1" lang="en-US" altLang="zh-CN" sz="900" b="0" i="0" dirty="0">
                <a:solidFill>
                  <a:schemeClr val="bg1"/>
                </a:solidFill>
                <a:latin typeface="微软雅黑" panose="020B0503020204020204" charset="-122"/>
                <a:ea typeface="微软雅黑" panose="020B0503020204020204" charset="-122"/>
                <a:cs typeface="微软雅黑" panose="020B0503020204020204" charset="-122"/>
              </a:rPr>
              <a:t>Http://ai.pinggu.org</a:t>
            </a:r>
            <a:r>
              <a:rPr kumimoji="1" lang="zh-CN" altLang="en-US" sz="900" b="0" i="0" dirty="0">
                <a:solidFill>
                  <a:schemeClr val="bg1"/>
                </a:solidFill>
                <a:latin typeface="微软雅黑" panose="020B0503020204020204" charset="-122"/>
                <a:ea typeface="微软雅黑" panose="020B0503020204020204" charset="-122"/>
                <a:cs typeface="微软雅黑" panose="020B0503020204020204" charset="-122"/>
              </a:rPr>
              <a:t>（在线视频</a:t>
            </a:r>
            <a:r>
              <a:rPr kumimoji="1" lang="en-US" altLang="zh-CN" sz="900" b="0" i="0" dirty="0">
                <a:solidFill>
                  <a:schemeClr val="bg1"/>
                </a:solidFill>
                <a:latin typeface="微软雅黑" panose="020B0503020204020204" charset="-122"/>
                <a:ea typeface="微软雅黑" panose="020B0503020204020204" charset="-122"/>
                <a:cs typeface="微软雅黑" panose="020B0503020204020204" charset="-122"/>
              </a:rPr>
              <a:t>+</a:t>
            </a:r>
            <a:r>
              <a:rPr kumimoji="1" lang="zh-CN" altLang="en-US" sz="900" b="0" i="0" dirty="0">
                <a:solidFill>
                  <a:schemeClr val="bg1"/>
                </a:solidFill>
                <a:latin typeface="微软雅黑" panose="020B0503020204020204" charset="-122"/>
                <a:ea typeface="微软雅黑" panose="020B0503020204020204" charset="-122"/>
                <a:cs typeface="微软雅黑" panose="020B0503020204020204" charset="-122"/>
              </a:rPr>
              <a:t>远程直播</a:t>
            </a:r>
            <a:r>
              <a:rPr kumimoji="1" lang="en-US" altLang="zh-CN" sz="900" b="0" i="0" dirty="0">
                <a:solidFill>
                  <a:schemeClr val="bg1"/>
                </a:solidFill>
                <a:latin typeface="微软雅黑" panose="020B0503020204020204" charset="-122"/>
                <a:ea typeface="微软雅黑" panose="020B0503020204020204" charset="-122"/>
                <a:cs typeface="微软雅黑" panose="020B0503020204020204" charset="-122"/>
              </a:rPr>
              <a:t>+</a:t>
            </a:r>
            <a:r>
              <a:rPr kumimoji="1" lang="zh-CN" altLang="en-US" sz="900" b="0" i="0" dirty="0">
                <a:solidFill>
                  <a:schemeClr val="bg1"/>
                </a:solidFill>
                <a:latin typeface="微软雅黑" panose="020B0503020204020204" charset="-122"/>
                <a:ea typeface="微软雅黑" panose="020B0503020204020204" charset="-122"/>
                <a:cs typeface="微软雅黑" panose="020B0503020204020204" charset="-122"/>
              </a:rPr>
              <a:t>现场教学，全方位学习体验，要学就学专业的！）</a:t>
            </a:r>
            <a:endParaRPr kumimoji="1" lang="zh-CN" altLang="en-US" sz="900" b="0" i="0" dirty="0">
              <a:solidFill>
                <a:schemeClr val="bg1"/>
              </a:solidFill>
              <a:latin typeface="微软雅黑" panose="020B0503020204020204" charset="-122"/>
              <a:ea typeface="微软雅黑" panose="020B0503020204020204" charset="-122"/>
              <a:cs typeface="微软雅黑" panose="020B0503020204020204" charset="-122"/>
            </a:endParaRPr>
          </a:p>
        </p:txBody>
      </p:sp>
      <p:cxnSp>
        <p:nvCxnSpPr>
          <p:cNvPr id="5" name="直线连接符 4"/>
          <p:cNvCxnSpPr/>
          <p:nvPr userDrawn="1"/>
        </p:nvCxnSpPr>
        <p:spPr>
          <a:xfrm>
            <a:off x="260648" y="843558"/>
            <a:ext cx="6480720" cy="0"/>
          </a:xfrm>
          <a:prstGeom prst="line">
            <a:avLst/>
          </a:prstGeom>
          <a:ln>
            <a:solidFill>
              <a:srgbClr val="0071C1"/>
            </a:solidFill>
          </a:ln>
        </p:spPr>
        <p:style>
          <a:lnRef idx="1">
            <a:schemeClr val="accent1"/>
          </a:lnRef>
          <a:fillRef idx="0">
            <a:schemeClr val="accent1"/>
          </a:fillRef>
          <a:effectRef idx="0">
            <a:schemeClr val="accent1"/>
          </a:effectRef>
          <a:fontRef idx="minor">
            <a:schemeClr val="tx1"/>
          </a:fontRef>
        </p:style>
      </p:cxnSp>
      <p:sp>
        <p:nvSpPr>
          <p:cNvPr id="2" name="幻灯片编号占位符 1"/>
          <p:cNvSpPr>
            <a:spLocks noGrp="1"/>
          </p:cNvSpPr>
          <p:nvPr>
            <p:ph type="sldNum" sz="quarter" idx="4"/>
          </p:nvPr>
        </p:nvSpPr>
        <p:spPr>
          <a:xfrm>
            <a:off x="6386512" y="4857718"/>
            <a:ext cx="471487" cy="274637"/>
          </a:xfrm>
          <a:prstGeom prst="rect">
            <a:avLst/>
          </a:prstGeom>
        </p:spPr>
        <p:txBody>
          <a:bodyPr vert="horz" lIns="91440" tIns="45720" rIns="91440" bIns="45720" rtlCol="0" anchor="ctr"/>
          <a:lstStyle>
            <a:lvl1pPr algn="r">
              <a:defRPr sz="1200">
                <a:solidFill>
                  <a:schemeClr val="bg1"/>
                </a:solidFill>
              </a:defRPr>
            </a:lvl1pPr>
          </a:lstStyle>
          <a:p>
            <a:fld id="{E17AADAC-13A9-E941-A3D7-A659E2E08E80}" type="slidenum">
              <a:rPr kumimoji="1" lang="zh-CN" altLang="en-US" smtClean="0"/>
            </a:fld>
            <a:endParaRPr kumimoji="1" lang="zh-CN" altLang="en-US"/>
          </a:p>
        </p:txBody>
      </p:sp>
      <p:sp>
        <p:nvSpPr>
          <p:cNvPr id="4" name="文本框 3"/>
          <p:cNvSpPr txBox="1"/>
          <p:nvPr userDrawn="1"/>
        </p:nvSpPr>
        <p:spPr>
          <a:xfrm>
            <a:off x="5653720" y="139887"/>
            <a:ext cx="968535" cy="338554"/>
          </a:xfrm>
          <a:prstGeom prst="rect">
            <a:avLst/>
          </a:prstGeom>
          <a:noFill/>
        </p:spPr>
        <p:txBody>
          <a:bodyPr wrap="none" rtlCol="0">
            <a:spAutoFit/>
          </a:bodyPr>
          <a:lstStyle/>
          <a:p>
            <a:pPr algn="ctr"/>
            <a:r>
              <a:rPr kumimoji="1" lang="zh-CN" altLang="en-US" sz="1000" b="1" kern="1200" dirty="0">
                <a:solidFill>
                  <a:srgbClr val="0071C1"/>
                </a:solidFill>
                <a:latin typeface="微软雅黑" panose="020B0503020204020204" charset="-122"/>
                <a:ea typeface="微软雅黑" panose="020B0503020204020204" charset="-122"/>
                <a:cs typeface="+mn-cs"/>
              </a:rPr>
              <a:t>人工智能学院</a:t>
            </a:r>
            <a:endParaRPr kumimoji="1" lang="zh-CN" altLang="en-US" sz="1000" b="1" dirty="0">
              <a:solidFill>
                <a:srgbClr val="0071C1"/>
              </a:solidFill>
            </a:endParaRPr>
          </a:p>
          <a:p>
            <a:pPr algn="ctr"/>
            <a:r>
              <a:rPr kumimoji="1" lang="en-US" altLang="zh-CN" sz="600" b="1" dirty="0">
                <a:solidFill>
                  <a:srgbClr val="0071C1"/>
                </a:solidFill>
                <a:latin typeface="微软雅黑" panose="020B0503020204020204" charset="-122"/>
                <a:ea typeface="微软雅黑" panose="020B0503020204020204" charset="-122"/>
                <a:cs typeface="微软雅黑" panose="020B0503020204020204" charset="-122"/>
              </a:rPr>
              <a:t>http://ai.pinggu.org</a:t>
            </a:r>
            <a:endParaRPr kumimoji="1" lang="zh-CN" altLang="en-US" sz="600" b="1" dirty="0">
              <a:solidFill>
                <a:srgbClr val="0071C1"/>
              </a:solidFill>
              <a:latin typeface="微软雅黑" panose="020B0503020204020204" charset="-122"/>
              <a:ea typeface="微软雅黑" panose="020B0503020204020204" charset="-122"/>
              <a:cs typeface="微软雅黑" panose="020B0503020204020204" charset="-122"/>
            </a:endParaRPr>
          </a:p>
        </p:txBody>
      </p:sp>
      <p:sp>
        <p:nvSpPr>
          <p:cNvPr id="15" name="矩形 14"/>
          <p:cNvSpPr/>
          <p:nvPr userDrawn="1"/>
        </p:nvSpPr>
        <p:spPr>
          <a:xfrm>
            <a:off x="6456184" y="107002"/>
            <a:ext cx="332142" cy="369332"/>
          </a:xfrm>
          <a:prstGeom prst="rect">
            <a:avLst/>
          </a:prstGeom>
        </p:spPr>
        <p:txBody>
          <a:bodyPr wrap="none">
            <a:spAutoFit/>
          </a:bodyPr>
          <a:lstStyle/>
          <a:p>
            <a:r>
              <a:rPr kumimoji="1" lang="en-US" altLang="zh-CN" sz="1800" b="1" kern="1200" dirty="0">
                <a:solidFill>
                  <a:srgbClr val="0071C1"/>
                </a:solidFill>
                <a:latin typeface="微软雅黑" panose="020B0503020204020204" charset="-122"/>
                <a:ea typeface="微软雅黑" panose="020B0503020204020204" charset="-122"/>
                <a:cs typeface="+mn-cs"/>
              </a:rPr>
              <a:t>| </a:t>
            </a:r>
            <a:endParaRPr lang="zh-CN" altLang="en-US" dirty="0">
              <a:solidFill>
                <a:srgbClr val="0071C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ftr="0" dt="0"/>
  <p:txStyles>
    <p:titleStyle>
      <a:lvl1pPr algn="l" defTabSz="685800" rtl="0" eaLnBrk="1" latinLnBrk="0" hangingPunct="1">
        <a:lnSpc>
          <a:spcPct val="90000"/>
        </a:lnSpc>
        <a:spcBef>
          <a:spcPct val="0"/>
        </a:spcBef>
        <a:buNone/>
        <a:defRPr sz="2400" b="1" kern="1200">
          <a:solidFill>
            <a:schemeClr val="tx1"/>
          </a:solidFill>
          <a:latin typeface="微软雅黑" panose="020B0503020204020204" charset="-122"/>
          <a:ea typeface="微软雅黑" panose="020B0503020204020204" charset="-122"/>
          <a:cs typeface="微软雅黑" panose="020B0503020204020204" charset="-122"/>
        </a:defRPr>
      </a:lvl1pPr>
    </p:titleStyle>
    <p:bodyStyle>
      <a:lvl1pPr marL="171450" indent="-171450" algn="l" defTabSz="685800" rtl="0" eaLnBrk="1" latinLnBrk="0" hangingPunct="1">
        <a:lnSpc>
          <a:spcPct val="90000"/>
        </a:lnSpc>
        <a:spcBef>
          <a:spcPts val="750"/>
        </a:spcBef>
        <a:buFont typeface="Arial" panose="020B0604020202020204"/>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5.xml"/><Relationship Id="rId3" Type="http://schemas.openxmlformats.org/officeDocument/2006/relationships/image" Target="../media/image2.png"/><Relationship Id="rId2" Type="http://schemas.microsoft.com/office/2007/relationships/hdphoto" Target="../media/hdphoto1.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5.jpeg"/><Relationship Id="rId1" Type="http://schemas.openxmlformats.org/officeDocument/2006/relationships/image" Target="../media/image14.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7.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8.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19.jpeg"/></Relationships>
</file>

<file path=ppt/slides/_rels/slide26.xml.rels><?xml version="1.0" encoding="UTF-8" standalone="yes"?>
<Relationships xmlns="http://schemas.openxmlformats.org/package/2006/relationships"><Relationship Id="rId9" Type="http://schemas.openxmlformats.org/officeDocument/2006/relationships/image" Target="../media/image25.wmf"/><Relationship Id="rId8" Type="http://schemas.openxmlformats.org/officeDocument/2006/relationships/oleObject" Target="../embeddings/oleObject4.bin"/><Relationship Id="rId7" Type="http://schemas.openxmlformats.org/officeDocument/2006/relationships/image" Target="../media/image24.wmf"/><Relationship Id="rId6" Type="http://schemas.openxmlformats.org/officeDocument/2006/relationships/oleObject" Target="../embeddings/oleObject3.bin"/><Relationship Id="rId5" Type="http://schemas.openxmlformats.org/officeDocument/2006/relationships/image" Target="../media/image23.wmf"/><Relationship Id="rId4" Type="http://schemas.openxmlformats.org/officeDocument/2006/relationships/oleObject" Target="../embeddings/oleObject2.bin"/><Relationship Id="rId3" Type="http://schemas.openxmlformats.org/officeDocument/2006/relationships/image" Target="../media/image22.jpeg"/><Relationship Id="rId2" Type="http://schemas.openxmlformats.org/officeDocument/2006/relationships/image" Target="../media/image21.jpeg"/><Relationship Id="rId15" Type="http://schemas.openxmlformats.org/officeDocument/2006/relationships/vmlDrawing" Target="../drawings/vmlDrawing2.vml"/><Relationship Id="rId14" Type="http://schemas.openxmlformats.org/officeDocument/2006/relationships/slideLayout" Target="../slideLayouts/slideLayout1.xml"/><Relationship Id="rId13" Type="http://schemas.openxmlformats.org/officeDocument/2006/relationships/image" Target="../media/image27.wmf"/><Relationship Id="rId12" Type="http://schemas.openxmlformats.org/officeDocument/2006/relationships/oleObject" Target="../embeddings/oleObject6.bin"/><Relationship Id="rId11" Type="http://schemas.openxmlformats.org/officeDocument/2006/relationships/image" Target="../media/image26.wmf"/><Relationship Id="rId10" Type="http://schemas.openxmlformats.org/officeDocument/2006/relationships/oleObject" Target="../embeddings/oleObject5.bin"/><Relationship Id="rId1" Type="http://schemas.openxmlformats.org/officeDocument/2006/relationships/image" Target="../media/image20.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1.xml"/><Relationship Id="rId4" Type="http://schemas.openxmlformats.org/officeDocument/2006/relationships/image" Target="../media/image29.wmf"/><Relationship Id="rId3" Type="http://schemas.openxmlformats.org/officeDocument/2006/relationships/oleObject" Target="../embeddings/oleObject8.bin"/><Relationship Id="rId2" Type="http://schemas.openxmlformats.org/officeDocument/2006/relationships/image" Target="../media/image28.wmf"/><Relationship Id="rId1" Type="http://schemas.openxmlformats.org/officeDocument/2006/relationships/oleObject" Target="../embeddings/oleObject7.bin"/></Relationships>
</file>

<file path=ppt/slides/_rels/slide32.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1.xml"/><Relationship Id="rId3" Type="http://schemas.openxmlformats.org/officeDocument/2006/relationships/image" Target="../media/image31.png"/><Relationship Id="rId2" Type="http://schemas.openxmlformats.org/officeDocument/2006/relationships/image" Target="../media/image30.wmf"/><Relationship Id="rId1" Type="http://schemas.openxmlformats.org/officeDocument/2006/relationships/oleObject" Target="../embeddings/oleObject9.bin"/></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3.png"/><Relationship Id="rId1" Type="http://schemas.openxmlformats.org/officeDocument/2006/relationships/image" Target="../media/image32.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4.jpe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5.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1&#26426;&#22120;&#23398;&#20064;&#27010;&#36848;\&#26426;&#22120;&#23398;&#20064;&#24635;&#32467;\&#26426;&#22120;&#23398;&#20064;&#24635;&#32467;&#34920;.pdf" TargetMode="Externa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7.jpeg"/><Relationship Id="rId1" Type="http://schemas.openxmlformats.org/officeDocument/2006/relationships/image" Target="../media/image36.jpeg"/></Relationships>
</file>

<file path=ppt/slides/_rels/slide3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image" Target="../media/image36.jpeg"/></Relationships>
</file>

<file path=ppt/slides/_rels/slide3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image" Target="../media/image36.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2.jpe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3.jpe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4.jpe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5.jpe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6.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47.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9.jpeg"/><Relationship Id="rId1" Type="http://schemas.openxmlformats.org/officeDocument/2006/relationships/image" Target="../media/image48.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8.xml"/><Relationship Id="rId3"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62610" y="1546860"/>
            <a:ext cx="3789680" cy="4419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kumimoji="1" lang="zh-CN" altLang="en-US" b="1" dirty="0">
                <a:solidFill>
                  <a:prstClr val="black"/>
                </a:solidFill>
                <a:latin typeface="微软雅黑" panose="020B0503020204020204" charset="-122"/>
                <a:ea typeface="微软雅黑" panose="020B0503020204020204" charset="-122"/>
                <a:cs typeface="微软雅黑" panose="020B0503020204020204" charset="-122"/>
                <a:sym typeface="+mn-ea"/>
              </a:rPr>
              <a:t>R语言机器学习</a:t>
            </a:r>
            <a:endParaRPr kumimoji="1" lang="zh-CN" altLang="en-US" b="1" dirty="0">
              <a:solidFill>
                <a:prstClr val="black"/>
              </a:solidFill>
              <a:latin typeface="微软雅黑" panose="020B0503020204020204" charset="-122"/>
              <a:ea typeface="微软雅黑" panose="020B0503020204020204" charset="-122"/>
              <a:cs typeface="微软雅黑" panose="020B0503020204020204" charset="-122"/>
              <a:sym typeface="+mn-ea"/>
            </a:endParaRPr>
          </a:p>
        </p:txBody>
      </p:sp>
      <p:sp>
        <p:nvSpPr>
          <p:cNvPr id="8" name="矩形 7"/>
          <p:cNvSpPr/>
          <p:nvPr/>
        </p:nvSpPr>
        <p:spPr>
          <a:xfrm>
            <a:off x="4815754" y="3031756"/>
            <a:ext cx="1128861" cy="4268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kumimoji="1" lang="zh-CN" altLang="en-US" sz="2400" b="1" dirty="0">
                <a:solidFill>
                  <a:prstClr val="black"/>
                </a:solidFill>
                <a:latin typeface="微软雅黑" panose="020B0503020204020204" charset="-122"/>
                <a:ea typeface="微软雅黑" panose="020B0503020204020204" charset="-122"/>
                <a:cs typeface="微软雅黑" panose="020B0503020204020204" charset="-122"/>
              </a:rPr>
              <a:t>余文华</a:t>
            </a:r>
            <a:endParaRPr kumimoji="1" lang="zh-CN" altLang="en-US" sz="2400" b="1" dirty="0">
              <a:solidFill>
                <a:prstClr val="black"/>
              </a:solidFill>
              <a:latin typeface="微软雅黑" panose="020B0503020204020204" charset="-122"/>
              <a:ea typeface="微软雅黑" panose="020B0503020204020204" charset="-122"/>
              <a:cs typeface="微软雅黑" panose="020B0503020204020204" charset="-122"/>
            </a:endParaRPr>
          </a:p>
        </p:txBody>
      </p:sp>
      <p:sp>
        <p:nvSpPr>
          <p:cNvPr id="4" name="幻灯片编号占位符 3"/>
          <p:cNvSpPr>
            <a:spLocks noGrp="1"/>
          </p:cNvSpPr>
          <p:nvPr>
            <p:ph type="sldNum" sz="quarter" idx="4"/>
          </p:nvPr>
        </p:nvSpPr>
        <p:spPr/>
        <p:txBody>
          <a:bodyPr/>
          <a:lstStyle/>
          <a:p>
            <a:fld id="{84DAB822-A63B-3445-9D7E-D07ED9067572}" type="slidenum">
              <a:rPr kumimoji="1" lang="zh-CN" altLang="en-US" smtClean="0"/>
            </a:fld>
            <a:endParaRPr kumimoji="1" lang="zh-CN" altLang="en-US" dirty="0"/>
          </a:p>
        </p:txBody>
      </p:sp>
      <p:cxnSp>
        <p:nvCxnSpPr>
          <p:cNvPr id="15" name="直接连接符 14"/>
          <p:cNvCxnSpPr/>
          <p:nvPr/>
        </p:nvCxnSpPr>
        <p:spPr>
          <a:xfrm>
            <a:off x="4293096" y="1014323"/>
            <a:ext cx="0" cy="3357627"/>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p:nvPicPr>
        <p:blipFill>
          <a:blip r:embed="rId1">
            <a:clrChange>
              <a:clrFrom>
                <a:srgbClr val="FFFFFF">
                  <a:alpha val="100000"/>
                </a:srgbClr>
              </a:clrFrom>
              <a:clrTo>
                <a:srgbClr val="FFFFFF">
                  <a:alpha val="100000"/>
                  <a:alpha val="0"/>
                </a:srgbClr>
              </a:clrTo>
            </a:clrChange>
            <a:extLst>
              <a:ext uri="{BEBA8EAE-BF5A-486C-A8C5-ECC9F3942E4B}">
                <a14:imgProps xmlns:a14="http://schemas.microsoft.com/office/drawing/2010/main">
                  <a14:imgLayer r:embed="rId2">
                    <a14:imgEffect>
                      <a14:backgroundRemoval t="10000" b="92273" l="6630" r="86188">
                        <a14:foregroundMark x1="69337" y1="24545" x2="64917" y2="67727"/>
                        <a14:foregroundMark x1="77901" y1="26818" x2="77901" y2="85909"/>
                        <a14:foregroundMark x1="63260" y1="34545" x2="56906" y2="63636"/>
                        <a14:foregroundMark x1="67680" y1="58182" x2="75967" y2="92273"/>
                        <a14:foregroundMark x1="86188" y1="39091" x2="86188" y2="39091"/>
                      </a14:backgroundRemoval>
                    </a14:imgEffect>
                  </a14:imgLayer>
                </a14:imgProps>
              </a:ext>
            </a:extLst>
          </a:blip>
          <a:srcRect l="8240" t="10684" r="9881" b="12924"/>
          <a:stretch>
            <a:fillRect/>
          </a:stretch>
        </p:blipFill>
        <p:spPr>
          <a:xfrm>
            <a:off x="1173480" y="2343150"/>
            <a:ext cx="2337435" cy="1325880"/>
          </a:xfrm>
          <a:prstGeom prst="rect">
            <a:avLst/>
          </a:prstGeom>
        </p:spPr>
      </p:pic>
      <p:pic>
        <p:nvPicPr>
          <p:cNvPr id="3" name="图片 2"/>
          <p:cNvPicPr>
            <a:picLocks noChangeAspect="1"/>
          </p:cNvPicPr>
          <p:nvPr/>
        </p:nvPicPr>
        <p:blipFill>
          <a:blip r:embed="rId3"/>
          <a:stretch>
            <a:fillRect/>
          </a:stretch>
        </p:blipFill>
        <p:spPr>
          <a:xfrm>
            <a:off x="4900930" y="1785620"/>
            <a:ext cx="958215" cy="117221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 name="图片 9" descr="timg"/>
          <p:cNvPicPr>
            <a:picLocks noChangeAspect="1"/>
          </p:cNvPicPr>
          <p:nvPr/>
        </p:nvPicPr>
        <p:blipFill>
          <a:blip r:embed="rId1"/>
          <a:stretch>
            <a:fillRect/>
          </a:stretch>
        </p:blipFill>
        <p:spPr>
          <a:xfrm>
            <a:off x="4166235" y="2917825"/>
            <a:ext cx="2492375" cy="1908810"/>
          </a:xfrm>
          <a:prstGeom prst="rect">
            <a:avLst/>
          </a:prstGeom>
        </p:spPr>
      </p:pic>
      <p:sp>
        <p:nvSpPr>
          <p:cNvPr id="3" name="标题 2"/>
          <p:cNvSpPr>
            <a:spLocks noGrp="1"/>
          </p:cNvSpPr>
          <p:nvPr>
            <p:ph type="title"/>
          </p:nvPr>
        </p:nvSpPr>
        <p:spPr>
          <a:xfrm>
            <a:off x="471488" y="363539"/>
            <a:ext cx="5915025" cy="568920"/>
          </a:xfrm>
        </p:spPr>
        <p:txBody>
          <a:bodyPr/>
          <a:p>
            <a:r>
              <a:rPr lang="zh-CN" altLang="en-US">
                <a:sym typeface="+mn-ea"/>
              </a:rPr>
              <a:t>一、</a:t>
            </a:r>
            <a:r>
              <a:rPr lang="zh-CN" altLang="en-US"/>
              <a:t>计算机在统计学领域应用</a:t>
            </a:r>
            <a:endParaRPr lang="zh-CN" altLang="en-US"/>
          </a:p>
        </p:txBody>
      </p:sp>
      <p:sp>
        <p:nvSpPr>
          <p:cNvPr id="4" name="灯片编号占位符 3"/>
          <p:cNvSpPr>
            <a:spLocks noGrp="1"/>
          </p:cNvSpPr>
          <p:nvPr>
            <p:ph type="sldNum" sz="quarter" idx="10"/>
          </p:nvPr>
        </p:nvSpPr>
        <p:spPr/>
        <p:txBody>
          <a:bodyPr/>
          <a:p>
            <a:fld id="{84DAB822-A63B-3445-9D7E-D07ED9067572}" type="slidenum">
              <a:rPr kumimoji="1" lang="zh-CN" altLang="en-US" smtClean="0"/>
            </a:fld>
            <a:endParaRPr kumimoji="1" lang="zh-CN" altLang="en-US" dirty="0"/>
          </a:p>
        </p:txBody>
      </p:sp>
      <p:sp>
        <p:nvSpPr>
          <p:cNvPr id="2" name="内容占位符 1"/>
          <p:cNvSpPr/>
          <p:nvPr>
            <p:ph idx="1"/>
          </p:nvPr>
        </p:nvSpPr>
        <p:spPr>
          <a:xfrm>
            <a:off x="471805" y="1059815"/>
            <a:ext cx="5915025" cy="2969895"/>
          </a:xfrm>
        </p:spPr>
        <p:txBody>
          <a:bodyPr/>
          <a:p>
            <a:endParaRPr lang="en-US" altLang="zh-CN"/>
          </a:p>
          <a:p>
            <a:endParaRPr lang="en-US" altLang="zh-CN"/>
          </a:p>
        </p:txBody>
      </p:sp>
      <p:pic>
        <p:nvPicPr>
          <p:cNvPr id="7" name="图片 6"/>
          <p:cNvPicPr>
            <a:picLocks noChangeAspect="1"/>
          </p:cNvPicPr>
          <p:nvPr/>
        </p:nvPicPr>
        <p:blipFill>
          <a:blip r:embed="rId2"/>
          <a:stretch>
            <a:fillRect/>
          </a:stretch>
        </p:blipFill>
        <p:spPr>
          <a:xfrm>
            <a:off x="1116330" y="1945005"/>
            <a:ext cx="2316480" cy="554990"/>
          </a:xfrm>
          <a:prstGeom prst="rect">
            <a:avLst/>
          </a:prstGeom>
        </p:spPr>
      </p:pic>
      <p:sp>
        <p:nvSpPr>
          <p:cNvPr id="9239" name="TextBox 37"/>
          <p:cNvSpPr txBox="1"/>
          <p:nvPr/>
        </p:nvSpPr>
        <p:spPr>
          <a:xfrm>
            <a:off x="393700" y="932815"/>
            <a:ext cx="6071870" cy="2030730"/>
          </a:xfrm>
          <a:prstGeom prst="rect">
            <a:avLst/>
          </a:prstGeom>
          <a:noFill/>
          <a:ln w="9525">
            <a:noFill/>
          </a:ln>
        </p:spPr>
        <p:txBody>
          <a:bodyPr wrap="square">
            <a:spAutoFit/>
          </a:bodyPr>
          <a:p>
            <a:pPr lvl="0">
              <a:buClr>
                <a:schemeClr val="tx1"/>
              </a:buClr>
              <a:buFont typeface="Wingdings" panose="05000000000000000000" pitchFamily="2" charset="2"/>
              <a:buChar char="l"/>
            </a:pPr>
            <a:r>
              <a:rPr lang="zh-CN" altLang="en-US">
                <a:latin typeface="微软雅黑" panose="020B0503020204020204" charset="-122"/>
                <a:ea typeface="微软雅黑" panose="020B0503020204020204" charset="-122"/>
                <a:sym typeface="+mn-ea"/>
              </a:rPr>
              <a:t>随机数函数</a:t>
            </a:r>
            <a:endParaRPr lang="zh-CN" altLang="en-US">
              <a:latin typeface="微软雅黑" panose="020B0503020204020204" charset="-122"/>
              <a:ea typeface="微软雅黑" panose="020B0503020204020204" charset="-122"/>
            </a:endParaRPr>
          </a:p>
          <a:p>
            <a:pPr lvl="0">
              <a:buClr>
                <a:schemeClr val="tx1"/>
              </a:buClr>
              <a:buFont typeface="Wingdings" panose="05000000000000000000" pitchFamily="2" charset="2"/>
              <a:buNone/>
            </a:pPr>
            <a:r>
              <a:rPr lang="zh-CN" altLang="en-US">
                <a:latin typeface="微软雅黑" panose="020B0503020204020204" charset="-122"/>
                <a:ea typeface="微软雅黑" panose="020B0503020204020204" charset="-122"/>
                <a:sym typeface="+mn-ea"/>
              </a:rPr>
              <a:t>    计算机直接产生基于均匀分布（0,1）随机数，在通过适当方法变换为所需函数分布。</a:t>
            </a:r>
            <a:endParaRPr lang="zh-CN" altLang="en-US">
              <a:latin typeface="微软雅黑" panose="020B0503020204020204" charset="-122"/>
              <a:ea typeface="微软雅黑" panose="020B0503020204020204" charset="-122"/>
            </a:endParaRPr>
          </a:p>
          <a:p>
            <a:pPr lvl="0">
              <a:buClr>
                <a:schemeClr val="tx1"/>
              </a:buClr>
              <a:buFont typeface="Wingdings" panose="05000000000000000000" pitchFamily="2" charset="2"/>
              <a:buChar char="l"/>
            </a:pPr>
            <a:r>
              <a:rPr lang="zh-CN" altLang="en-US">
                <a:latin typeface="微软雅黑" panose="020B0503020204020204" charset="-122"/>
                <a:ea typeface="微软雅黑" panose="020B0503020204020204" charset="-122"/>
                <a:sym typeface="+mn-ea"/>
              </a:rPr>
              <a:t>例如：</a:t>
            </a:r>
            <a:endParaRPr lang="zh-CN" altLang="en-US">
              <a:latin typeface="微软雅黑" panose="020B0503020204020204" charset="-122"/>
              <a:ea typeface="微软雅黑" panose="020B0503020204020204" charset="-122"/>
            </a:endParaRPr>
          </a:p>
          <a:p>
            <a:pPr lvl="0">
              <a:buClr>
                <a:schemeClr val="tx1"/>
              </a:buClr>
              <a:buFont typeface="Wingdings" panose="05000000000000000000" pitchFamily="2" charset="2"/>
              <a:buNone/>
            </a:pPr>
            <a:r>
              <a:rPr lang="zh-CN" altLang="en-US">
                <a:latin typeface="微软雅黑" panose="020B0503020204020204" charset="-122"/>
                <a:ea typeface="微软雅黑" panose="020B0503020204020204" charset="-122"/>
                <a:sym typeface="+mn-ea"/>
              </a:rPr>
              <a:t>   通过                                 两个均匀分布，得到一个标准正态分布。</a:t>
            </a:r>
            <a:endParaRPr lang="zh-CN" altLang="en-US">
              <a:latin typeface="微软雅黑" panose="020B0503020204020204" charset="-122"/>
              <a:ea typeface="微软雅黑" panose="020B0503020204020204" charset="-122"/>
            </a:endParaRPr>
          </a:p>
          <a:p>
            <a:pPr lvl="0">
              <a:buClr>
                <a:schemeClr val="tx1"/>
              </a:buClr>
              <a:buFont typeface="Wingdings" panose="05000000000000000000" pitchFamily="2" charset="2"/>
              <a:buNone/>
            </a:pPr>
            <a:r>
              <a:rPr lang="zh-CN" altLang="en-US">
                <a:latin typeface="微软雅黑" panose="020B0503020204020204" charset="-122"/>
                <a:ea typeface="微软雅黑" panose="020B0503020204020204" charset="-122"/>
                <a:sym typeface="+mn-ea"/>
              </a:rPr>
              <a:t>   通过 e=-ln(u3) 得到指数分布。</a:t>
            </a:r>
            <a:endParaRPr lang="zh-CN" altLang="en-US">
              <a:latin typeface="微软雅黑" panose="020B0503020204020204" charset="-122"/>
              <a:ea typeface="微软雅黑" panose="020B0503020204020204" charset="-122"/>
            </a:endParaRPr>
          </a:p>
        </p:txBody>
      </p:sp>
      <p:sp>
        <p:nvSpPr>
          <p:cNvPr id="9" name="文本框 8"/>
          <p:cNvSpPr txBox="1"/>
          <p:nvPr/>
        </p:nvSpPr>
        <p:spPr>
          <a:xfrm>
            <a:off x="471805" y="3139440"/>
            <a:ext cx="3605530" cy="1737360"/>
          </a:xfrm>
          <a:prstGeom prst="rect">
            <a:avLst/>
          </a:prstGeom>
          <a:noFill/>
        </p:spPr>
        <p:txBody>
          <a:bodyPr wrap="square" rtlCol="0" anchor="t">
            <a:spAutoFit/>
          </a:bodyPr>
          <a:p>
            <a:r>
              <a:rPr lang="zh-CN" altLang="en-US">
                <a:latin typeface="Times New Roman" panose="02020603050405020304" charset="0"/>
              </a:rPr>
              <a:t>u2 &lt;- runif(100,0,1)</a:t>
            </a:r>
            <a:endParaRPr lang="zh-CN" altLang="en-US">
              <a:latin typeface="Times New Roman" panose="02020603050405020304" charset="0"/>
            </a:endParaRPr>
          </a:p>
          <a:p>
            <a:r>
              <a:rPr lang="zh-CN" altLang="en-US">
                <a:latin typeface="Times New Roman" panose="02020603050405020304" charset="0"/>
              </a:rPr>
              <a:t>u3 &lt;- runif(100,0,1)</a:t>
            </a:r>
            <a:endParaRPr lang="zh-CN" altLang="en-US">
              <a:latin typeface="Times New Roman" panose="02020603050405020304" charset="0"/>
            </a:endParaRPr>
          </a:p>
          <a:p>
            <a:r>
              <a:rPr lang="zh-CN" altLang="en-US">
                <a:latin typeface="Times New Roman" panose="02020603050405020304" charset="0"/>
              </a:rPr>
              <a:t>n</a:t>
            </a:r>
            <a:r>
              <a:rPr lang="en-US" altLang="zh-CN">
                <a:latin typeface="Times New Roman" panose="02020603050405020304" charset="0"/>
              </a:rPr>
              <a:t>1</a:t>
            </a:r>
            <a:r>
              <a:rPr lang="zh-CN" altLang="en-US">
                <a:latin typeface="Times New Roman" panose="02020603050405020304" charset="0"/>
              </a:rPr>
              <a:t> &lt;- (-2*log(u2))^0.5*cos(2*pi*u3)</a:t>
            </a:r>
            <a:endParaRPr lang="zh-CN" altLang="en-US">
              <a:latin typeface="Times New Roman" panose="02020603050405020304" charset="0"/>
            </a:endParaRPr>
          </a:p>
          <a:p>
            <a:r>
              <a:rPr lang="zh-CN" altLang="en-US">
                <a:latin typeface="Times New Roman" panose="02020603050405020304" charset="0"/>
              </a:rPr>
              <a:t>n2 &lt;- rnorm(100)</a:t>
            </a:r>
            <a:endParaRPr lang="zh-CN" altLang="en-US">
              <a:latin typeface="Times New Roman" panose="02020603050405020304" charset="0"/>
            </a:endParaRPr>
          </a:p>
          <a:p>
            <a:r>
              <a:rPr lang="zh-CN" altLang="en-US">
                <a:latin typeface="Times New Roman" panose="02020603050405020304" charset="0"/>
              </a:rPr>
              <a:t>chisq.test(n</a:t>
            </a:r>
            <a:r>
              <a:rPr lang="en-US" altLang="zh-CN">
                <a:latin typeface="Times New Roman" panose="02020603050405020304" charset="0"/>
              </a:rPr>
              <a:t>1</a:t>
            </a:r>
            <a:r>
              <a:rPr lang="zh-CN" altLang="en-US">
                <a:latin typeface="Times New Roman" panose="02020603050405020304" charset="0"/>
              </a:rPr>
              <a:t>,n2)</a:t>
            </a:r>
            <a:endParaRPr lang="zh-CN" altLang="en-US">
              <a:latin typeface="Times New Roman" panose="02020603050405020304" charset="0"/>
            </a:endParaRPr>
          </a:p>
          <a:p>
            <a:r>
              <a:rPr lang="en-US" altLang="zh-CN">
                <a:latin typeface="Times New Roman" panose="02020603050405020304" charset="0"/>
              </a:rPr>
              <a:t>hist(n1,breaks = 20)</a:t>
            </a:r>
            <a:endParaRPr lang="en-US" altLang="zh-CN">
              <a:latin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二、机器学习与统计学的区别</a:t>
            </a:r>
            <a:endParaRPr lang="zh-CN" altLang="en-US"/>
          </a:p>
        </p:txBody>
      </p:sp>
      <p:sp>
        <p:nvSpPr>
          <p:cNvPr id="4" name="灯片编号占位符 3"/>
          <p:cNvSpPr>
            <a:spLocks noGrp="1"/>
          </p:cNvSpPr>
          <p:nvPr>
            <p:ph type="sldNum" sz="quarter" idx="10"/>
          </p:nvPr>
        </p:nvSpPr>
        <p:spPr/>
        <p:txBody>
          <a:bodyPr/>
          <a:p>
            <a:fld id="{84DAB822-A63B-3445-9D7E-D07ED9067572}" type="slidenum">
              <a:rPr kumimoji="1" lang="zh-CN" altLang="en-US" smtClean="0"/>
            </a:fld>
            <a:endParaRPr kumimoji="1" lang="zh-CN" altLang="en-US" dirty="0"/>
          </a:p>
        </p:txBody>
      </p:sp>
      <p:pic>
        <p:nvPicPr>
          <p:cNvPr id="6" name="内容占位符 5" descr="statistics"/>
          <p:cNvPicPr>
            <a:picLocks noChangeAspect="1"/>
          </p:cNvPicPr>
          <p:nvPr>
            <p:ph idx="1"/>
          </p:nvPr>
        </p:nvPicPr>
        <p:blipFill>
          <a:blip r:embed="rId1"/>
          <a:stretch>
            <a:fillRect/>
          </a:stretch>
        </p:blipFill>
        <p:spPr>
          <a:xfrm>
            <a:off x="1065530" y="1591310"/>
            <a:ext cx="4950460" cy="3184525"/>
          </a:xfrm>
          <a:prstGeom prst="rect">
            <a:avLst/>
          </a:prstGeom>
        </p:spPr>
      </p:pic>
      <p:sp>
        <p:nvSpPr>
          <p:cNvPr id="5" name="文本框 4"/>
          <p:cNvSpPr txBox="1"/>
          <p:nvPr/>
        </p:nvSpPr>
        <p:spPr>
          <a:xfrm>
            <a:off x="539750" y="951230"/>
            <a:ext cx="5847715" cy="659130"/>
          </a:xfrm>
          <a:prstGeom prst="rect">
            <a:avLst/>
          </a:prstGeom>
          <a:noFill/>
        </p:spPr>
        <p:txBody>
          <a:bodyPr wrap="square" rtlCol="0" anchor="t">
            <a:spAutoFit/>
          </a:bodyPr>
          <a:p>
            <a:r>
              <a:rPr lang="zh-CN" altLang="en-US">
                <a:latin typeface="微软雅黑" panose="020B0503020204020204" charset="-122"/>
                <a:ea typeface="微软雅黑" panose="020B0503020204020204" charset="-122"/>
              </a:rPr>
              <a:t>统计学习是数据驱动，从数据中学习概率统计模型，然后利用模型对新数据进行分析和预测。</a:t>
            </a:r>
            <a:endParaRPr lang="zh-CN" altLang="en-US">
              <a:latin typeface="微软雅黑" panose="020B0503020204020204" charset="-122"/>
              <a:ea typeface="微软雅黑" panose="020B050302020402020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sym typeface="+mn-ea"/>
              </a:rPr>
              <a:t>二、</a:t>
            </a:r>
            <a:r>
              <a:rPr lang="zh-CN" altLang="en-US"/>
              <a:t>机器学习与统计学的区别</a:t>
            </a:r>
            <a:endParaRPr lang="zh-CN" altLang="en-US"/>
          </a:p>
        </p:txBody>
      </p:sp>
      <p:sp>
        <p:nvSpPr>
          <p:cNvPr id="4" name="灯片编号占位符 3"/>
          <p:cNvSpPr>
            <a:spLocks noGrp="1"/>
          </p:cNvSpPr>
          <p:nvPr>
            <p:ph type="sldNum" sz="quarter" idx="10"/>
          </p:nvPr>
        </p:nvSpPr>
        <p:spPr/>
        <p:txBody>
          <a:bodyPr/>
          <a:p>
            <a:fld id="{84DAB822-A63B-3445-9D7E-D07ED9067572}" type="slidenum">
              <a:rPr kumimoji="1" lang="zh-CN" altLang="en-US" smtClean="0"/>
            </a:fld>
            <a:endParaRPr kumimoji="1" lang="zh-CN" altLang="en-US" dirty="0"/>
          </a:p>
        </p:txBody>
      </p:sp>
      <p:sp>
        <p:nvSpPr>
          <p:cNvPr id="5" name="文本框 4"/>
          <p:cNvSpPr txBox="1"/>
          <p:nvPr/>
        </p:nvSpPr>
        <p:spPr>
          <a:xfrm>
            <a:off x="539750" y="951230"/>
            <a:ext cx="5847715" cy="659130"/>
          </a:xfrm>
          <a:prstGeom prst="rect">
            <a:avLst/>
          </a:prstGeom>
          <a:noFill/>
        </p:spPr>
        <p:txBody>
          <a:bodyPr wrap="square" rtlCol="0" anchor="t">
            <a:spAutoFit/>
          </a:bodyPr>
          <a:p>
            <a:r>
              <a:rPr lang="zh-CN" altLang="en-US">
                <a:latin typeface="微软雅黑" panose="020B0503020204020204" charset="-122"/>
                <a:ea typeface="微软雅黑" panose="020B0503020204020204" charset="-122"/>
              </a:rPr>
              <a:t>机器学习是问题驱动，从问题出发，寻找合适的算法形成模型，然后利用模型对新数据进行分析和预测。</a:t>
            </a:r>
            <a:endParaRPr lang="zh-CN" altLang="en-US">
              <a:latin typeface="微软雅黑" panose="020B0503020204020204" charset="-122"/>
              <a:ea typeface="微软雅黑" panose="020B0503020204020204" charset="-122"/>
            </a:endParaRPr>
          </a:p>
        </p:txBody>
      </p:sp>
      <p:pic>
        <p:nvPicPr>
          <p:cNvPr id="7" name="内容占位符 6" descr="ML"/>
          <p:cNvPicPr>
            <a:picLocks noChangeAspect="1"/>
          </p:cNvPicPr>
          <p:nvPr>
            <p:ph idx="1"/>
          </p:nvPr>
        </p:nvPicPr>
        <p:blipFill>
          <a:blip r:embed="rId1"/>
          <a:stretch>
            <a:fillRect/>
          </a:stretch>
        </p:blipFill>
        <p:spPr>
          <a:xfrm>
            <a:off x="825500" y="1651000"/>
            <a:ext cx="5561965" cy="29546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sym typeface="+mn-ea"/>
              </a:rPr>
              <a:t>二、</a:t>
            </a:r>
            <a:r>
              <a:rPr lang="zh-CN" altLang="en-US"/>
              <a:t>机器学习与统计学的区别</a:t>
            </a:r>
            <a:endParaRPr lang="zh-CN" altLang="en-US"/>
          </a:p>
        </p:txBody>
      </p:sp>
      <p:sp>
        <p:nvSpPr>
          <p:cNvPr id="4" name="灯片编号占位符 3"/>
          <p:cNvSpPr>
            <a:spLocks noGrp="1"/>
          </p:cNvSpPr>
          <p:nvPr>
            <p:ph type="sldNum" sz="quarter" idx="10"/>
          </p:nvPr>
        </p:nvSpPr>
        <p:spPr/>
        <p:txBody>
          <a:bodyPr/>
          <a:p>
            <a:fld id="{84DAB822-A63B-3445-9D7E-D07ED9067572}" type="slidenum">
              <a:rPr kumimoji="1" lang="zh-CN" altLang="en-US" smtClean="0"/>
            </a:fld>
            <a:endParaRPr kumimoji="1" lang="zh-CN" altLang="en-US" dirty="0"/>
          </a:p>
        </p:txBody>
      </p:sp>
      <p:grpSp>
        <p:nvGrpSpPr>
          <p:cNvPr id="5" name="组合 4"/>
          <p:cNvGrpSpPr/>
          <p:nvPr/>
        </p:nvGrpSpPr>
        <p:grpSpPr>
          <a:xfrm>
            <a:off x="273050" y="922655"/>
            <a:ext cx="6311900" cy="3679276"/>
            <a:chOff x="1200" y="3720"/>
            <a:chExt cx="12208" cy="5666"/>
          </a:xfrm>
        </p:grpSpPr>
        <p:grpSp>
          <p:nvGrpSpPr>
            <p:cNvPr id="32806" name="组合 32805"/>
            <p:cNvGrpSpPr/>
            <p:nvPr/>
          </p:nvGrpSpPr>
          <p:grpSpPr>
            <a:xfrm>
              <a:off x="1200" y="5040"/>
              <a:ext cx="12208" cy="975"/>
              <a:chOff x="436" y="1810"/>
              <a:chExt cx="4883" cy="390"/>
            </a:xfrm>
          </p:grpSpPr>
          <p:sp>
            <p:nvSpPr>
              <p:cNvPr id="32773" name="Rectangle 3"/>
              <p:cNvSpPr/>
              <p:nvPr/>
            </p:nvSpPr>
            <p:spPr>
              <a:xfrm>
                <a:off x="443" y="1810"/>
                <a:ext cx="4876" cy="390"/>
              </a:xfrm>
              <a:prstGeom prst="rect">
                <a:avLst/>
              </a:prstGeom>
              <a:solidFill>
                <a:srgbClr val="D7D7C3"/>
              </a:solidFill>
              <a:ln w="9525">
                <a:noFill/>
              </a:ln>
            </p:spPr>
            <p:txBody>
              <a:bodyPr wrap="none" anchor="ctr"/>
              <a:p>
                <a:pPr lvl="0" algn="ctr"/>
                <a:endParaRPr dirty="0">
                  <a:latin typeface="Arial" panose="020B0604020202020204" pitchFamily="34" charset="0"/>
                  <a:ea typeface="宋体" panose="02010600030101010101" pitchFamily="2" charset="-122"/>
                </a:endParaRPr>
              </a:p>
            </p:txBody>
          </p:sp>
          <p:grpSp>
            <p:nvGrpSpPr>
              <p:cNvPr id="32774" name="Group 4"/>
              <p:cNvGrpSpPr/>
              <p:nvPr/>
            </p:nvGrpSpPr>
            <p:grpSpPr>
              <a:xfrm>
                <a:off x="436" y="1810"/>
                <a:ext cx="1294" cy="390"/>
                <a:chOff x="404" y="1980"/>
                <a:chExt cx="1294" cy="298"/>
              </a:xfrm>
            </p:grpSpPr>
            <p:sp>
              <p:nvSpPr>
                <p:cNvPr id="32775" name="Rectangle 5"/>
                <p:cNvSpPr/>
                <p:nvPr/>
              </p:nvSpPr>
              <p:spPr>
                <a:xfrm>
                  <a:off x="404" y="1980"/>
                  <a:ext cx="1205" cy="298"/>
                </a:xfrm>
                <a:prstGeom prst="rect">
                  <a:avLst/>
                </a:prstGeom>
                <a:solidFill>
                  <a:schemeClr val="hlink"/>
                </a:solidFill>
                <a:ln w="9525">
                  <a:noFill/>
                </a:ln>
              </p:spPr>
              <p:txBody>
                <a:bodyPr wrap="none" anchor="ctr"/>
                <a:p>
                  <a:pPr lvl="0" algn="ctr"/>
                  <a:endParaRPr dirty="0">
                    <a:latin typeface="Arial" panose="020B0604020202020204" pitchFamily="34" charset="0"/>
                    <a:ea typeface="宋体" panose="02010600030101010101" pitchFamily="2" charset="-122"/>
                  </a:endParaRPr>
                </a:p>
              </p:txBody>
            </p:sp>
            <p:sp>
              <p:nvSpPr>
                <p:cNvPr id="32776" name="AutoShape 6"/>
                <p:cNvSpPr/>
                <p:nvPr/>
              </p:nvSpPr>
              <p:spPr>
                <a:xfrm rot="5400000">
                  <a:off x="1568" y="2071"/>
                  <a:ext cx="139" cy="120"/>
                </a:xfrm>
                <a:prstGeom prst="triangle">
                  <a:avLst>
                    <a:gd name="adj" fmla="val 50000"/>
                  </a:avLst>
                </a:prstGeom>
                <a:solidFill>
                  <a:schemeClr val="hlink"/>
                </a:solidFill>
                <a:ln w="9525">
                  <a:noFill/>
                </a:ln>
              </p:spPr>
              <p:txBody>
                <a:bodyPr rot="10800000" vert="eaVert" wrap="none" anchor="ctr"/>
                <a:p>
                  <a:pPr lvl="0" algn="ctr"/>
                  <a:endParaRPr dirty="0">
                    <a:latin typeface="Arial" panose="020B0604020202020204" pitchFamily="34" charset="0"/>
                    <a:ea typeface="宋体" panose="02010600030101010101" pitchFamily="2" charset="-122"/>
                  </a:endParaRPr>
                </a:p>
              </p:txBody>
            </p:sp>
          </p:grpSp>
          <p:sp>
            <p:nvSpPr>
              <p:cNvPr id="32777" name="Text Box 7"/>
              <p:cNvSpPr txBox="1"/>
              <p:nvPr/>
            </p:nvSpPr>
            <p:spPr>
              <a:xfrm>
                <a:off x="1642" y="1893"/>
                <a:ext cx="1056" cy="225"/>
              </a:xfrm>
              <a:prstGeom prst="rect">
                <a:avLst/>
              </a:prstGeom>
              <a:noFill/>
              <a:ln w="9525">
                <a:noFill/>
              </a:ln>
            </p:spPr>
            <p:txBody>
              <a:bodyPr>
                <a:spAutoFit/>
              </a:bodyPr>
              <a:p>
                <a:pPr lvl="0" algn="ctr">
                  <a:spcBef>
                    <a:spcPct val="50000"/>
                  </a:spcBef>
                </a:pPr>
                <a:r>
                  <a:rPr lang="zh-CN" altLang="en-US" b="1" dirty="0">
                    <a:latin typeface="Arial" panose="020B0604020202020204" pitchFamily="34" charset="0"/>
                    <a:ea typeface="宋体" panose="02010600030101010101" pitchFamily="2" charset="-122"/>
                  </a:rPr>
                  <a:t>模型假设</a:t>
                </a:r>
                <a:r>
                  <a:rPr lang="zh-CN" altLang="en-US" dirty="0">
                    <a:latin typeface="Arial" panose="020B0604020202020204" pitchFamily="34" charset="0"/>
                    <a:ea typeface="宋体" panose="02010600030101010101" pitchFamily="2" charset="-122"/>
                  </a:rPr>
                  <a:t> </a:t>
                </a:r>
                <a:endParaRPr lang="zh-CN" altLang="en-US">
                  <a:latin typeface="Arial" panose="020B0604020202020204" pitchFamily="34" charset="0"/>
                  <a:ea typeface="宋体" panose="02010600030101010101" pitchFamily="2" charset="-122"/>
                </a:endParaRPr>
              </a:p>
            </p:txBody>
          </p:sp>
          <p:sp>
            <p:nvSpPr>
              <p:cNvPr id="129032" name="Rectangle 8"/>
              <p:cNvSpPr>
                <a:spLocks noChangeArrowheads="1"/>
              </p:cNvSpPr>
              <p:nvPr/>
            </p:nvSpPr>
            <p:spPr bwMode="gray">
              <a:xfrm>
                <a:off x="450" y="1877"/>
                <a:ext cx="1157" cy="227"/>
              </a:xfrm>
              <a:prstGeom prst="rect">
                <a:avLst/>
              </a:prstGeom>
              <a:noFill/>
              <a:ln w="9525" algn="ctr">
                <a:noFill/>
                <a:miter lim="800000"/>
              </a:ln>
              <a:effectLst>
                <a:outerShdw dist="17961" dir="2700000" algn="ctr" rotWithShape="0">
                  <a:srgbClr val="003300"/>
                </a:outerShdw>
              </a:effectLst>
            </p:spPr>
            <p:txBody>
              <a:bodyPr>
                <a:spAutoFit/>
              </a:bodyPr>
              <a:p>
                <a:pPr lvl="0" algn="ctr" eaLnBrk="0" hangingPunct="0"/>
                <a:r>
                  <a:rPr lang="zh-CN" altLang="en-US" b="1" dirty="0">
                    <a:solidFill>
                      <a:schemeClr val="bg1"/>
                    </a:solidFill>
                  </a:rPr>
                  <a:t>传统统计学</a:t>
                </a:r>
                <a:r>
                  <a:rPr lang="zh-CN" altLang="en-US" dirty="0">
                    <a:solidFill>
                      <a:srgbClr val="FF3300"/>
                    </a:solidFill>
                  </a:rPr>
                  <a:t> </a:t>
                </a:r>
                <a:endParaRPr lang="zh-CN" altLang="en-US">
                  <a:solidFill>
                    <a:srgbClr val="FF3300"/>
                  </a:solidFill>
                </a:endParaRPr>
              </a:p>
            </p:txBody>
          </p:sp>
          <p:sp>
            <p:nvSpPr>
              <p:cNvPr id="129033" name="AutoShape 9"/>
              <p:cNvSpPr>
                <a:spLocks noChangeArrowheads="1"/>
              </p:cNvSpPr>
              <p:nvPr/>
            </p:nvSpPr>
            <p:spPr bwMode="gray">
              <a:xfrm>
                <a:off x="2632" y="1915"/>
                <a:ext cx="232" cy="172"/>
              </a:xfrm>
              <a:prstGeom prst="rightArrow">
                <a:avLst>
                  <a:gd name="adj1" fmla="val 50000"/>
                  <a:gd name="adj2" fmla="val 60467"/>
                </a:avLst>
              </a:prstGeom>
              <a:gradFill rotWithShape="1">
                <a:gsLst>
                  <a:gs pos="0">
                    <a:srgbClr val="D7D7C3"/>
                  </a:gs>
                  <a:gs pos="100000">
                    <a:schemeClr val="hlink"/>
                  </a:gs>
                </a:gsLst>
                <a:lin ang="0" scaled="1"/>
              </a:gradFill>
              <a:ln w="9525" algn="ctr">
                <a:noFill/>
                <a:miter lim="800000"/>
              </a:ln>
              <a:effectLst>
                <a:outerShdw dist="28398" dir="1593903" algn="ctr" rotWithShape="0">
                  <a:srgbClr val="756B2F">
                    <a:alpha val="50000"/>
                  </a:srgbClr>
                </a:outerShdw>
              </a:effectLst>
            </p:spPr>
            <p:txBody>
              <a:bodyPr wrap="none"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780" name="Text Box 10"/>
              <p:cNvSpPr txBox="1"/>
              <p:nvPr/>
            </p:nvSpPr>
            <p:spPr>
              <a:xfrm>
                <a:off x="2871" y="1893"/>
                <a:ext cx="1056" cy="225"/>
              </a:xfrm>
              <a:prstGeom prst="rect">
                <a:avLst/>
              </a:prstGeom>
              <a:noFill/>
              <a:ln w="9525">
                <a:noFill/>
              </a:ln>
            </p:spPr>
            <p:txBody>
              <a:bodyPr>
                <a:spAutoFit/>
              </a:bodyPr>
              <a:p>
                <a:pPr lvl="0" algn="ctr">
                  <a:spcBef>
                    <a:spcPct val="50000"/>
                  </a:spcBef>
                </a:pPr>
                <a:r>
                  <a:rPr lang="zh-CN" altLang="en-US" b="1" dirty="0">
                    <a:latin typeface="Arial" panose="020B0604020202020204" pitchFamily="34" charset="0"/>
                    <a:ea typeface="宋体" panose="02010600030101010101" pitchFamily="2" charset="-122"/>
                  </a:rPr>
                  <a:t>数据</a:t>
                </a:r>
                <a:r>
                  <a:rPr lang="zh-CN" altLang="en-US" dirty="0">
                    <a:latin typeface="Arial" panose="020B0604020202020204" pitchFamily="34" charset="0"/>
                    <a:ea typeface="宋体" panose="02010600030101010101" pitchFamily="2" charset="-122"/>
                  </a:rPr>
                  <a:t> </a:t>
                </a:r>
                <a:endParaRPr lang="zh-CN" altLang="en-US">
                  <a:latin typeface="Arial" panose="020B0604020202020204" pitchFamily="34" charset="0"/>
                  <a:ea typeface="宋体" panose="02010600030101010101" pitchFamily="2" charset="-122"/>
                </a:endParaRPr>
              </a:p>
            </p:txBody>
          </p:sp>
          <p:sp>
            <p:nvSpPr>
              <p:cNvPr id="129035" name="AutoShape 11"/>
              <p:cNvSpPr>
                <a:spLocks noChangeArrowheads="1"/>
              </p:cNvSpPr>
              <p:nvPr/>
            </p:nvSpPr>
            <p:spPr bwMode="gray">
              <a:xfrm>
                <a:off x="3910" y="1915"/>
                <a:ext cx="232" cy="172"/>
              </a:xfrm>
              <a:prstGeom prst="rightArrow">
                <a:avLst>
                  <a:gd name="adj1" fmla="val 50000"/>
                  <a:gd name="adj2" fmla="val 60467"/>
                </a:avLst>
              </a:prstGeom>
              <a:gradFill rotWithShape="1">
                <a:gsLst>
                  <a:gs pos="0">
                    <a:srgbClr val="D7D7C3"/>
                  </a:gs>
                  <a:gs pos="100000">
                    <a:schemeClr val="hlink"/>
                  </a:gs>
                </a:gsLst>
                <a:lin ang="0" scaled="1"/>
              </a:gradFill>
              <a:ln w="9525" algn="ctr">
                <a:noFill/>
                <a:miter lim="800000"/>
              </a:ln>
              <a:effectLst>
                <a:outerShdw dist="28398" dir="1593903" algn="ctr" rotWithShape="0">
                  <a:srgbClr val="756B2F">
                    <a:alpha val="50000"/>
                  </a:srgbClr>
                </a:outerShdw>
              </a:effectLst>
            </p:spPr>
            <p:txBody>
              <a:bodyPr wrap="none"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782" name="Text Box 12"/>
              <p:cNvSpPr txBox="1"/>
              <p:nvPr/>
            </p:nvSpPr>
            <p:spPr>
              <a:xfrm>
                <a:off x="4123" y="1893"/>
                <a:ext cx="1056" cy="225"/>
              </a:xfrm>
              <a:prstGeom prst="rect">
                <a:avLst/>
              </a:prstGeom>
              <a:noFill/>
              <a:ln w="9525">
                <a:noFill/>
              </a:ln>
            </p:spPr>
            <p:txBody>
              <a:bodyPr>
                <a:spAutoFit/>
              </a:bodyPr>
              <a:p>
                <a:pPr lvl="0" algn="ctr">
                  <a:spcBef>
                    <a:spcPct val="50000"/>
                  </a:spcBef>
                </a:pPr>
                <a:r>
                  <a:rPr lang="zh-CN" altLang="en-US" b="1" dirty="0">
                    <a:latin typeface="Arial" panose="020B0604020202020204" pitchFamily="34" charset="0"/>
                    <a:ea typeface="宋体" panose="02010600030101010101" pitchFamily="2" charset="-122"/>
                  </a:rPr>
                  <a:t>验证假设</a:t>
                </a:r>
                <a:r>
                  <a:rPr lang="zh-CN" altLang="en-US" dirty="0">
                    <a:latin typeface="Arial" panose="020B0604020202020204" pitchFamily="34" charset="0"/>
                    <a:ea typeface="宋体" panose="02010600030101010101" pitchFamily="2" charset="-122"/>
                  </a:rPr>
                  <a:t> </a:t>
                </a:r>
                <a:endParaRPr lang="zh-CN" altLang="en-US">
                  <a:latin typeface="Arial" panose="020B0604020202020204" pitchFamily="34" charset="0"/>
                  <a:ea typeface="宋体" panose="02010600030101010101" pitchFamily="2" charset="-122"/>
                </a:endParaRPr>
              </a:p>
            </p:txBody>
          </p:sp>
        </p:grpSp>
        <p:sp>
          <p:nvSpPr>
            <p:cNvPr id="32795" name="Text Box 25"/>
            <p:cNvSpPr txBox="1"/>
            <p:nvPr/>
          </p:nvSpPr>
          <p:spPr>
            <a:xfrm>
              <a:off x="1440" y="8160"/>
              <a:ext cx="11923" cy="1226"/>
            </a:xfrm>
            <a:prstGeom prst="rect">
              <a:avLst/>
            </a:prstGeom>
            <a:noFill/>
            <a:ln w="9525">
              <a:noFill/>
            </a:ln>
          </p:spPr>
          <p:txBody>
            <a:bodyPr>
              <a:spAutoFit/>
            </a:bodyPr>
            <a:p>
              <a:pPr lvl="0">
                <a:spcBef>
                  <a:spcPct val="50000"/>
                </a:spcBef>
                <a:buChar char="•"/>
              </a:pPr>
              <a:r>
                <a:rPr lang="en-US" altLang="zh-CN" dirty="0">
                  <a:latin typeface="微软雅黑" panose="020B0503020204020204" charset="-122"/>
                  <a:ea typeface="微软雅黑" panose="020B0503020204020204" charset="-122"/>
                </a:rPr>
                <a:t> </a:t>
              </a:r>
              <a:r>
                <a:rPr lang="zh-CN" altLang="en-US" dirty="0">
                  <a:latin typeface="微软雅黑" panose="020B0503020204020204" charset="-122"/>
                  <a:ea typeface="微软雅黑" panose="020B0503020204020204" charset="-122"/>
                </a:rPr>
                <a:t>传统统计学：基于数学理论和演绎推理过程。</a:t>
              </a:r>
              <a:endParaRPr lang="zh-CN" altLang="en-US" dirty="0">
                <a:latin typeface="微软雅黑" panose="020B0503020204020204" charset="-122"/>
                <a:ea typeface="微软雅黑" panose="020B0503020204020204" charset="-122"/>
              </a:endParaRPr>
            </a:p>
            <a:p>
              <a:pPr lvl="0">
                <a:spcBef>
                  <a:spcPct val="50000"/>
                </a:spcBef>
                <a:buChar char="•"/>
              </a:pPr>
              <a:r>
                <a:rPr lang="zh-CN" altLang="en-US" dirty="0">
                  <a:latin typeface="微软雅黑" panose="020B0503020204020204" charset="-122"/>
                  <a:ea typeface="微软雅黑" panose="020B0503020204020204" charset="-122"/>
                </a:rPr>
                <a:t> 机器学习：基于</a:t>
              </a:r>
              <a:r>
                <a:rPr lang="en-US" altLang="zh-CN"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实验</a:t>
              </a:r>
              <a:r>
                <a:rPr lang="en-US" altLang="zh-CN"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和归纳推理过程。</a:t>
              </a:r>
              <a:endParaRPr lang="zh-CN" altLang="en-US">
                <a:latin typeface="微软雅黑" panose="020B0503020204020204" charset="-122"/>
                <a:ea typeface="微软雅黑" panose="020B0503020204020204" charset="-122"/>
              </a:endParaRPr>
            </a:p>
          </p:txBody>
        </p:sp>
        <p:sp>
          <p:nvSpPr>
            <p:cNvPr id="32799" name="Rectangle 29"/>
            <p:cNvSpPr/>
            <p:nvPr/>
          </p:nvSpPr>
          <p:spPr>
            <a:xfrm>
              <a:off x="1439" y="3720"/>
              <a:ext cx="11923" cy="1018"/>
            </a:xfrm>
            <a:prstGeom prst="rect">
              <a:avLst/>
            </a:prstGeom>
            <a:noFill/>
            <a:ln w="9525">
              <a:noFill/>
            </a:ln>
          </p:spPr>
          <p:txBody>
            <a:bodyPr wrap="square">
              <a:spAutoFit/>
            </a:bodyPr>
            <a:p>
              <a:pPr lvl="0" eaLnBrk="0" hangingPunct="0">
                <a:lnSpc>
                  <a:spcPct val="110000"/>
                </a:lnSpc>
              </a:pPr>
              <a:r>
                <a:rPr lang="zh-CN" altLang="en-US" sz="1600" b="1" dirty="0">
                  <a:latin typeface="微软雅黑" panose="020B0503020204020204" charset="-122"/>
                  <a:ea typeface="微软雅黑" panose="020B0503020204020204" charset="-122"/>
                </a:rPr>
                <a:t>机器学习是统计分析方法的扩展和延伸</a:t>
              </a:r>
              <a:r>
                <a:rPr lang="zh-CN" altLang="en-US" sz="1600" dirty="0">
                  <a:latin typeface="微软雅黑" panose="020B0503020204020204" charset="-122"/>
                  <a:ea typeface="微软雅黑" panose="020B0503020204020204" charset="-122"/>
                </a:rPr>
                <a:t>；机器学习（数据挖掘）的结果也需要统计分析的描述功能进行具体分析，二者相辅相成。</a:t>
              </a:r>
              <a:r>
                <a:rPr lang="zh-CN" altLang="en-US" dirty="0">
                  <a:latin typeface="Arial" panose="020B0604020202020204" pitchFamily="34" charset="0"/>
                  <a:ea typeface="宋体" panose="02010600030101010101" pitchFamily="2" charset="-122"/>
                </a:rPr>
                <a:t> </a:t>
              </a:r>
              <a:endParaRPr lang="zh-CN" altLang="en-US">
                <a:latin typeface="Arial" panose="020B0604020202020204" pitchFamily="34" charset="0"/>
                <a:ea typeface="宋体" panose="02010600030101010101" pitchFamily="2" charset="-122"/>
              </a:endParaRPr>
            </a:p>
          </p:txBody>
        </p:sp>
        <p:grpSp>
          <p:nvGrpSpPr>
            <p:cNvPr id="32805" name="组合 32804"/>
            <p:cNvGrpSpPr/>
            <p:nvPr/>
          </p:nvGrpSpPr>
          <p:grpSpPr>
            <a:xfrm>
              <a:off x="1320" y="6120"/>
              <a:ext cx="11070" cy="1755"/>
              <a:chOff x="528" y="2400"/>
              <a:chExt cx="4428" cy="702"/>
            </a:xfrm>
          </p:grpSpPr>
          <p:sp>
            <p:nvSpPr>
              <p:cNvPr id="32784" name="AutoShape 14"/>
              <p:cNvSpPr/>
              <p:nvPr/>
            </p:nvSpPr>
            <p:spPr>
              <a:xfrm>
                <a:off x="528" y="2400"/>
                <a:ext cx="702" cy="702"/>
              </a:xfrm>
              <a:prstGeom prst="diamond">
                <a:avLst/>
              </a:prstGeom>
              <a:solidFill>
                <a:schemeClr val="hlink"/>
              </a:solidFill>
              <a:ln w="9525" cap="flat" cmpd="sng">
                <a:prstDash val="solid"/>
                <a:miter/>
                <a:headEnd type="none" w="med" len="med"/>
                <a:tailEnd type="none" w="med" len="med"/>
              </a:ln>
              <a:scene3d>
                <a:camera prst="legacyPerspectiveBottom">
                  <a:rot lat="21000000" lon="0" rev="0"/>
                </a:camera>
                <a:lightRig rig="legacyFlat4" dir="b"/>
              </a:scene3d>
              <a:sp3d extrusionH="163500" prstMaterial="legacyMatte">
                <a:bevelT w="13500" h="13500" prst="angle"/>
                <a:bevelB w="13500" h="13500" prst="angle"/>
                <a:extrusionClr>
                  <a:schemeClr val="hlink"/>
                </a:extrusionClr>
              </a:sp3d>
            </p:spPr>
            <p:txBody>
              <a:bodyPr wrap="none" anchor="ctr">
                <a:flatTx/>
              </a:bodyPr>
              <a:p>
                <a:pPr lvl="0" algn="ctr"/>
                <a:endParaRPr dirty="0">
                  <a:latin typeface="Arial" panose="020B0604020202020204" pitchFamily="34" charset="0"/>
                  <a:ea typeface="宋体" panose="02010600030101010101" pitchFamily="2" charset="-122"/>
                </a:endParaRPr>
              </a:p>
            </p:txBody>
          </p:sp>
          <p:sp>
            <p:nvSpPr>
              <p:cNvPr id="32785" name="AutoShape 15"/>
              <p:cNvSpPr/>
              <p:nvPr/>
            </p:nvSpPr>
            <p:spPr>
              <a:xfrm>
                <a:off x="1776" y="2400"/>
                <a:ext cx="702" cy="702"/>
              </a:xfrm>
              <a:prstGeom prst="diamond">
                <a:avLst/>
              </a:prstGeom>
              <a:solidFill>
                <a:srgbClr val="CBCAA2"/>
              </a:solidFill>
              <a:ln w="9525" cap="flat" cmpd="sng">
                <a:prstDash val="solid"/>
                <a:miter/>
                <a:headEnd type="none" w="med" len="med"/>
                <a:tailEnd type="none" w="med" len="med"/>
              </a:ln>
              <a:scene3d>
                <a:camera prst="legacyPerspectiveBottom">
                  <a:rot lat="21000000" lon="0" rev="0"/>
                </a:camera>
                <a:lightRig rig="legacyFlat4" dir="b"/>
              </a:scene3d>
              <a:sp3d extrusionH="163500" prstMaterial="legacyMatte">
                <a:bevelT w="13500" h="13500" prst="angle"/>
                <a:bevelB w="13500" h="13500" prst="angle"/>
                <a:extrusionClr>
                  <a:srgbClr val="C1CF9D"/>
                </a:extrusionClr>
              </a:sp3d>
            </p:spPr>
            <p:txBody>
              <a:bodyPr wrap="none" anchor="ctr">
                <a:flatTx/>
              </a:bodyPr>
              <a:p>
                <a:pPr lvl="0" algn="ctr"/>
                <a:endParaRPr dirty="0">
                  <a:latin typeface="Arial" panose="020B0604020202020204" pitchFamily="34" charset="0"/>
                  <a:ea typeface="宋体" panose="02010600030101010101" pitchFamily="2" charset="-122"/>
                </a:endParaRPr>
              </a:p>
            </p:txBody>
          </p:sp>
          <p:sp>
            <p:nvSpPr>
              <p:cNvPr id="32786" name="AutoShape 16"/>
              <p:cNvSpPr/>
              <p:nvPr/>
            </p:nvSpPr>
            <p:spPr>
              <a:xfrm>
                <a:off x="3030" y="2400"/>
                <a:ext cx="702" cy="702"/>
              </a:xfrm>
              <a:prstGeom prst="diamond">
                <a:avLst/>
              </a:prstGeom>
              <a:solidFill>
                <a:srgbClr val="CBCAA2"/>
              </a:solidFill>
              <a:ln w="9525" cap="flat" cmpd="sng">
                <a:prstDash val="solid"/>
                <a:miter/>
                <a:headEnd type="none" w="med" len="med"/>
                <a:tailEnd type="none" w="med" len="med"/>
              </a:ln>
              <a:scene3d>
                <a:camera prst="legacyPerspectiveBottom">
                  <a:rot lat="21000000" lon="0" rev="0"/>
                </a:camera>
                <a:lightRig rig="legacyFlat4" dir="b"/>
              </a:scene3d>
              <a:sp3d extrusionH="163500" prstMaterial="legacyMatte">
                <a:bevelT w="13500" h="13500" prst="angle"/>
                <a:bevelB w="13500" h="13500" prst="angle"/>
                <a:extrusionClr>
                  <a:srgbClr val="C1CF9D"/>
                </a:extrusionClr>
              </a:sp3d>
            </p:spPr>
            <p:txBody>
              <a:bodyPr wrap="none" anchor="ctr">
                <a:flatTx/>
              </a:bodyPr>
              <a:p>
                <a:pPr lvl="0" algn="ctr"/>
                <a:endParaRPr dirty="0">
                  <a:latin typeface="Arial" panose="020B0604020202020204" pitchFamily="34" charset="0"/>
                  <a:ea typeface="宋体" panose="02010600030101010101" pitchFamily="2" charset="-122"/>
                </a:endParaRPr>
              </a:p>
            </p:txBody>
          </p:sp>
          <p:sp>
            <p:nvSpPr>
              <p:cNvPr id="32787" name="AutoShape 17"/>
              <p:cNvSpPr/>
              <p:nvPr/>
            </p:nvSpPr>
            <p:spPr>
              <a:xfrm>
                <a:off x="4254" y="2400"/>
                <a:ext cx="702" cy="702"/>
              </a:xfrm>
              <a:prstGeom prst="diamond">
                <a:avLst/>
              </a:prstGeom>
              <a:solidFill>
                <a:srgbClr val="CBCAA2"/>
              </a:solidFill>
              <a:ln w="9525" cap="flat" cmpd="sng">
                <a:prstDash val="solid"/>
                <a:miter/>
                <a:headEnd type="none" w="med" len="med"/>
                <a:tailEnd type="none" w="med" len="med"/>
              </a:ln>
              <a:scene3d>
                <a:camera prst="legacyPerspectiveBottom">
                  <a:rot lat="21000000" lon="0" rev="0"/>
                </a:camera>
                <a:lightRig rig="legacyFlat4" dir="b"/>
              </a:scene3d>
              <a:sp3d extrusionH="163500" prstMaterial="legacyMatte">
                <a:bevelT w="13500" h="13500" prst="angle"/>
                <a:bevelB w="13500" h="13500" prst="angle"/>
                <a:extrusionClr>
                  <a:srgbClr val="C1CF9D"/>
                </a:extrusionClr>
              </a:sp3d>
            </p:spPr>
            <p:txBody>
              <a:bodyPr wrap="none" anchor="ctr">
                <a:flatTx/>
              </a:bodyPr>
              <a:p>
                <a:pPr lvl="0" algn="ctr"/>
                <a:endParaRPr dirty="0">
                  <a:latin typeface="Arial" panose="020B0604020202020204" pitchFamily="34" charset="0"/>
                  <a:ea typeface="宋体" panose="02010600030101010101" pitchFamily="2" charset="-122"/>
                </a:endParaRPr>
              </a:p>
            </p:txBody>
          </p:sp>
          <p:sp>
            <p:nvSpPr>
              <p:cNvPr id="32791" name="Text Box 21"/>
              <p:cNvSpPr txBox="1"/>
              <p:nvPr/>
            </p:nvSpPr>
            <p:spPr>
              <a:xfrm>
                <a:off x="593" y="2605"/>
                <a:ext cx="546" cy="394"/>
              </a:xfrm>
              <a:prstGeom prst="rect">
                <a:avLst/>
              </a:prstGeom>
              <a:noFill/>
              <a:ln w="9525">
                <a:noFill/>
              </a:ln>
            </p:spPr>
            <p:txBody>
              <a:bodyPr>
                <a:spAutoFit/>
              </a:bodyPr>
              <a:p>
                <a:pPr lvl="0" algn="ctr">
                  <a:spcBef>
                    <a:spcPct val="50000"/>
                  </a:spcBef>
                </a:pPr>
                <a:r>
                  <a:rPr lang="zh-CN" altLang="en-US" b="1" dirty="0">
                    <a:solidFill>
                      <a:schemeClr val="bg1"/>
                    </a:solidFill>
                    <a:latin typeface="Arial" panose="020B0604020202020204" pitchFamily="34" charset="0"/>
                    <a:ea typeface="宋体" panose="02010600030101010101" pitchFamily="2" charset="-122"/>
                  </a:rPr>
                  <a:t>数据挖掘</a:t>
                </a:r>
                <a:r>
                  <a:rPr lang="zh-CN" altLang="en-US" dirty="0">
                    <a:latin typeface="Arial" panose="020B0604020202020204" pitchFamily="34" charset="0"/>
                    <a:ea typeface="宋体" panose="02010600030101010101" pitchFamily="2" charset="-122"/>
                  </a:rPr>
                  <a:t> </a:t>
                </a:r>
                <a:endParaRPr lang="zh-CN" altLang="en-US">
                  <a:latin typeface="Arial" panose="020B0604020202020204" pitchFamily="34" charset="0"/>
                  <a:ea typeface="宋体" panose="02010600030101010101" pitchFamily="2" charset="-122"/>
                </a:endParaRPr>
              </a:p>
            </p:txBody>
          </p:sp>
          <p:sp>
            <p:nvSpPr>
              <p:cNvPr id="32792" name="Text Box 22"/>
              <p:cNvSpPr txBox="1"/>
              <p:nvPr/>
            </p:nvSpPr>
            <p:spPr>
              <a:xfrm>
                <a:off x="1825" y="2662"/>
                <a:ext cx="546" cy="225"/>
              </a:xfrm>
              <a:prstGeom prst="rect">
                <a:avLst/>
              </a:prstGeom>
              <a:noFill/>
              <a:ln w="9525">
                <a:noFill/>
              </a:ln>
            </p:spPr>
            <p:txBody>
              <a:bodyPr>
                <a:spAutoFit/>
              </a:bodyPr>
              <a:p>
                <a:pPr lvl="0" algn="ctr">
                  <a:spcBef>
                    <a:spcPct val="50000"/>
                  </a:spcBef>
                </a:pPr>
                <a:r>
                  <a:rPr lang="zh-CN" altLang="en-US" b="1" dirty="0">
                    <a:latin typeface="Arial" panose="020B0604020202020204" pitchFamily="34" charset="0"/>
                    <a:ea typeface="宋体" panose="02010600030101010101" pitchFamily="2" charset="-122"/>
                  </a:rPr>
                  <a:t>数据</a:t>
                </a:r>
                <a:r>
                  <a:rPr lang="zh-CN" altLang="en-US" dirty="0">
                    <a:latin typeface="Arial" panose="020B0604020202020204" pitchFamily="34" charset="0"/>
                    <a:ea typeface="宋体" panose="02010600030101010101" pitchFamily="2" charset="-122"/>
                  </a:rPr>
                  <a:t> </a:t>
                </a:r>
                <a:endParaRPr lang="zh-CN" altLang="en-US">
                  <a:latin typeface="Arial" panose="020B0604020202020204" pitchFamily="34" charset="0"/>
                  <a:ea typeface="宋体" panose="02010600030101010101" pitchFamily="2" charset="-122"/>
                </a:endParaRPr>
              </a:p>
            </p:txBody>
          </p:sp>
          <p:sp>
            <p:nvSpPr>
              <p:cNvPr id="32793" name="Text Box 23"/>
              <p:cNvSpPr txBox="1"/>
              <p:nvPr/>
            </p:nvSpPr>
            <p:spPr>
              <a:xfrm>
                <a:off x="3121" y="2662"/>
                <a:ext cx="546" cy="225"/>
              </a:xfrm>
              <a:prstGeom prst="rect">
                <a:avLst/>
              </a:prstGeom>
              <a:noFill/>
              <a:ln w="9525">
                <a:noFill/>
              </a:ln>
            </p:spPr>
            <p:txBody>
              <a:bodyPr>
                <a:spAutoFit/>
              </a:bodyPr>
              <a:p>
                <a:pPr lvl="0" algn="ctr">
                  <a:spcBef>
                    <a:spcPct val="50000"/>
                  </a:spcBef>
                </a:pPr>
                <a:r>
                  <a:rPr lang="zh-CN" altLang="en-US" b="1" dirty="0">
                    <a:latin typeface="Arial" panose="020B0604020202020204" pitchFamily="34" charset="0"/>
                    <a:ea typeface="宋体" panose="02010600030101010101" pitchFamily="2" charset="-122"/>
                  </a:rPr>
                  <a:t>模型</a:t>
                </a:r>
                <a:r>
                  <a:rPr lang="zh-CN" altLang="en-US" dirty="0">
                    <a:latin typeface="Arial" panose="020B0604020202020204" pitchFamily="34" charset="0"/>
                    <a:ea typeface="宋体" panose="02010600030101010101" pitchFamily="2" charset="-122"/>
                  </a:rPr>
                  <a:t> </a:t>
                </a:r>
                <a:endParaRPr lang="zh-CN" altLang="en-US">
                  <a:latin typeface="Arial" panose="020B0604020202020204" pitchFamily="34" charset="0"/>
                  <a:ea typeface="宋体" panose="02010600030101010101" pitchFamily="2" charset="-122"/>
                </a:endParaRPr>
              </a:p>
            </p:txBody>
          </p:sp>
          <p:sp>
            <p:nvSpPr>
              <p:cNvPr id="32794" name="Text Box 24"/>
              <p:cNvSpPr txBox="1"/>
              <p:nvPr/>
            </p:nvSpPr>
            <p:spPr>
              <a:xfrm>
                <a:off x="4321" y="2566"/>
                <a:ext cx="546" cy="394"/>
              </a:xfrm>
              <a:prstGeom prst="rect">
                <a:avLst/>
              </a:prstGeom>
              <a:noFill/>
              <a:ln w="9525">
                <a:noFill/>
              </a:ln>
            </p:spPr>
            <p:txBody>
              <a:bodyPr>
                <a:spAutoFit/>
              </a:bodyPr>
              <a:p>
                <a:pPr lvl="0" algn="ctr">
                  <a:spcBef>
                    <a:spcPct val="50000"/>
                  </a:spcBef>
                </a:pPr>
                <a:r>
                  <a:rPr lang="zh-CN" altLang="en-US" b="1" dirty="0">
                    <a:latin typeface="Arial" panose="020B0604020202020204" pitchFamily="34" charset="0"/>
                    <a:ea typeface="宋体" panose="02010600030101010101" pitchFamily="2" charset="-122"/>
                  </a:rPr>
                  <a:t>验证模型</a:t>
                </a:r>
                <a:r>
                  <a:rPr lang="zh-CN" altLang="en-US" dirty="0">
                    <a:latin typeface="Arial" panose="020B0604020202020204" pitchFamily="34" charset="0"/>
                    <a:ea typeface="宋体" panose="02010600030101010101" pitchFamily="2" charset="-122"/>
                  </a:rPr>
                  <a:t> </a:t>
                </a:r>
                <a:endParaRPr lang="zh-CN" altLang="en-US">
                  <a:latin typeface="Arial" panose="020B0604020202020204" pitchFamily="34" charset="0"/>
                  <a:ea typeface="宋体" panose="02010600030101010101" pitchFamily="2" charset="-122"/>
                </a:endParaRPr>
              </a:p>
            </p:txBody>
          </p:sp>
          <p:sp>
            <p:nvSpPr>
              <p:cNvPr id="32802" name="直接连接符 32801"/>
              <p:cNvSpPr/>
              <p:nvPr/>
            </p:nvSpPr>
            <p:spPr>
              <a:xfrm>
                <a:off x="1249" y="2758"/>
                <a:ext cx="480" cy="0"/>
              </a:xfrm>
              <a:prstGeom prst="line">
                <a:avLst/>
              </a:prstGeom>
              <a:ln w="9525" cap="flat" cmpd="sng">
                <a:solidFill>
                  <a:schemeClr val="tx1"/>
                </a:solidFill>
                <a:prstDash val="solid"/>
                <a:headEnd type="none" w="med" len="med"/>
                <a:tailEnd type="triangle" w="med" len="med"/>
              </a:ln>
            </p:spPr>
          </p:sp>
          <p:sp>
            <p:nvSpPr>
              <p:cNvPr id="32803" name="直接连接符 32802"/>
              <p:cNvSpPr/>
              <p:nvPr/>
            </p:nvSpPr>
            <p:spPr>
              <a:xfrm>
                <a:off x="2497" y="2758"/>
                <a:ext cx="528" cy="0"/>
              </a:xfrm>
              <a:prstGeom prst="line">
                <a:avLst/>
              </a:prstGeom>
              <a:ln w="9525" cap="flat" cmpd="sng">
                <a:solidFill>
                  <a:schemeClr val="tx1"/>
                </a:solidFill>
                <a:prstDash val="solid"/>
                <a:headEnd type="none" w="med" len="med"/>
                <a:tailEnd type="triangle" w="med" len="med"/>
              </a:ln>
            </p:spPr>
          </p:sp>
          <p:sp>
            <p:nvSpPr>
              <p:cNvPr id="32804" name="直接连接符 32803"/>
              <p:cNvSpPr/>
              <p:nvPr/>
            </p:nvSpPr>
            <p:spPr>
              <a:xfrm>
                <a:off x="3745" y="2758"/>
                <a:ext cx="480" cy="0"/>
              </a:xfrm>
              <a:prstGeom prst="line">
                <a:avLst/>
              </a:prstGeom>
              <a:ln w="9525" cap="flat" cmpd="sng">
                <a:solidFill>
                  <a:schemeClr val="tx1"/>
                </a:solidFill>
                <a:prstDash val="solid"/>
                <a:headEnd type="none" w="med" len="med"/>
                <a:tailEnd type="triangle" w="med" len="med"/>
              </a:ln>
            </p:spPr>
          </p:sp>
        </p:gr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sym typeface="+mn-ea"/>
              </a:rPr>
              <a:t>二、</a:t>
            </a:r>
            <a:r>
              <a:rPr lang="zh-CN" altLang="en-US"/>
              <a:t>机器学习与统计学的区别</a:t>
            </a:r>
            <a:endParaRPr lang="zh-CN" altLang="en-US"/>
          </a:p>
        </p:txBody>
      </p:sp>
      <p:sp>
        <p:nvSpPr>
          <p:cNvPr id="4" name="灯片编号占位符 3"/>
          <p:cNvSpPr>
            <a:spLocks noGrp="1"/>
          </p:cNvSpPr>
          <p:nvPr>
            <p:ph type="sldNum" sz="quarter" idx="10"/>
          </p:nvPr>
        </p:nvSpPr>
        <p:spPr/>
        <p:txBody>
          <a:bodyPr/>
          <a:p>
            <a:fld id="{84DAB822-A63B-3445-9D7E-D07ED9067572}" type="slidenum">
              <a:rPr kumimoji="1" lang="zh-CN" altLang="en-US" smtClean="0"/>
            </a:fld>
            <a:endParaRPr kumimoji="1" lang="zh-CN" altLang="en-US" dirty="0"/>
          </a:p>
        </p:txBody>
      </p:sp>
      <p:sp>
        <p:nvSpPr>
          <p:cNvPr id="2" name="内容占位符 1"/>
          <p:cNvSpPr/>
          <p:nvPr>
            <p:ph idx="1"/>
          </p:nvPr>
        </p:nvSpPr>
        <p:spPr>
          <a:xfrm>
            <a:off x="367030" y="951230"/>
            <a:ext cx="5915025" cy="2969895"/>
          </a:xfrm>
        </p:spPr>
        <p:txBody>
          <a:bodyPr/>
          <a:p>
            <a:r>
              <a:rPr lang="en-US" altLang="zh-CN"/>
              <a:t>Leo Breiman</a:t>
            </a:r>
            <a:r>
              <a:rPr lang="zh-CN" altLang="en-US"/>
              <a:t>：直接假设数据服从一定的分布和随机噪声，数据均是由这些分布产生。</a:t>
            </a:r>
            <a:endParaRPr lang="zh-CN" altLang="en-US"/>
          </a:p>
          <a:p>
            <a:endParaRPr lang="zh-CN" altLang="en-US"/>
          </a:p>
          <a:p>
            <a:endParaRPr lang="en-US" altLang="zh-CN"/>
          </a:p>
          <a:p>
            <a:endParaRPr lang="en-US" altLang="zh-CN"/>
          </a:p>
          <a:p>
            <a:endParaRPr lang="en-US" altLang="zh-CN"/>
          </a:p>
          <a:p>
            <a:r>
              <a:rPr lang="en-US" altLang="zh-CN"/>
              <a:t>寻找一个函数f(x)，用x做输入来预测y</a:t>
            </a:r>
            <a:r>
              <a:rPr lang="zh-CN" altLang="en-US"/>
              <a:t>，依赖模型预测精度。</a:t>
            </a:r>
            <a:endParaRPr lang="zh-CN" altLang="en-US"/>
          </a:p>
          <a:p>
            <a:endParaRPr lang="zh-CN" altLang="en-US"/>
          </a:p>
        </p:txBody>
      </p:sp>
      <p:pic>
        <p:nvPicPr>
          <p:cNvPr id="6" name="图片 5" descr="statisticalvsml1"/>
          <p:cNvPicPr>
            <a:picLocks noChangeAspect="1"/>
          </p:cNvPicPr>
          <p:nvPr/>
        </p:nvPicPr>
        <p:blipFill>
          <a:blip r:embed="rId1"/>
          <a:stretch>
            <a:fillRect/>
          </a:stretch>
        </p:blipFill>
        <p:spPr>
          <a:xfrm>
            <a:off x="1827530" y="1656715"/>
            <a:ext cx="2924810" cy="704850"/>
          </a:xfrm>
          <a:prstGeom prst="rect">
            <a:avLst/>
          </a:prstGeom>
        </p:spPr>
      </p:pic>
      <p:pic>
        <p:nvPicPr>
          <p:cNvPr id="8" name="图片 7" descr="statisticalvsml2"/>
          <p:cNvPicPr>
            <a:picLocks noChangeAspect="1"/>
          </p:cNvPicPr>
          <p:nvPr/>
        </p:nvPicPr>
        <p:blipFill>
          <a:blip r:embed="rId2"/>
          <a:stretch>
            <a:fillRect/>
          </a:stretch>
        </p:blipFill>
        <p:spPr>
          <a:xfrm>
            <a:off x="1895475" y="2978785"/>
            <a:ext cx="2856865" cy="11620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sym typeface="+mn-ea"/>
              </a:rPr>
              <a:t>二、</a:t>
            </a:r>
            <a:r>
              <a:rPr lang="zh-CN" altLang="en-US"/>
              <a:t>机器学习与统计学的区别</a:t>
            </a:r>
            <a:endParaRPr lang="zh-CN" altLang="en-US"/>
          </a:p>
        </p:txBody>
      </p:sp>
      <p:sp>
        <p:nvSpPr>
          <p:cNvPr id="4" name="灯片编号占位符 3"/>
          <p:cNvSpPr>
            <a:spLocks noGrp="1"/>
          </p:cNvSpPr>
          <p:nvPr>
            <p:ph type="sldNum" sz="quarter" idx="10"/>
          </p:nvPr>
        </p:nvSpPr>
        <p:spPr/>
        <p:txBody>
          <a:bodyPr/>
          <a:p>
            <a:fld id="{84DAB822-A63B-3445-9D7E-D07ED9067572}" type="slidenum">
              <a:rPr kumimoji="1" lang="zh-CN" altLang="en-US" smtClean="0"/>
            </a:fld>
            <a:endParaRPr kumimoji="1" lang="zh-CN" altLang="en-US" dirty="0"/>
          </a:p>
        </p:txBody>
      </p:sp>
      <p:sp>
        <p:nvSpPr>
          <p:cNvPr id="2" name="内容占位符 1"/>
          <p:cNvSpPr/>
          <p:nvPr>
            <p:ph idx="1"/>
          </p:nvPr>
        </p:nvSpPr>
        <p:spPr>
          <a:xfrm>
            <a:off x="367030" y="843915"/>
            <a:ext cx="5915025" cy="2969895"/>
          </a:xfrm>
        </p:spPr>
        <p:txBody>
          <a:bodyPr/>
          <a:p>
            <a:r>
              <a:rPr lang="zh-CN" altLang="en-US" sz="1600"/>
              <a:t>Larry Wasserman：</a:t>
            </a:r>
            <a:r>
              <a:rPr lang="zh-CN" altLang="en-US" sz="1600">
                <a:solidFill>
                  <a:srgbClr val="FF0000"/>
                </a:solidFill>
              </a:rPr>
              <a:t>None.</a:t>
            </a:r>
            <a:r>
              <a:rPr lang="zh-CN" altLang="en-US" sz="1600"/>
              <a:t> They are both concerned with the same question: </a:t>
            </a:r>
            <a:r>
              <a:rPr lang="zh-CN" altLang="en-US" sz="1600">
                <a:solidFill>
                  <a:srgbClr val="FF0000"/>
                </a:solidFill>
              </a:rPr>
              <a:t>how do we learn from data</a:t>
            </a:r>
            <a:r>
              <a:rPr lang="en-US" altLang="zh-CN" sz="1600"/>
              <a:t>.</a:t>
            </a:r>
            <a:endParaRPr lang="en-US" altLang="zh-CN" sz="1600"/>
          </a:p>
          <a:p>
            <a:endParaRPr lang="en-US" altLang="zh-CN" sz="1600"/>
          </a:p>
          <a:p>
            <a:r>
              <a:rPr lang="en-US" altLang="zh-CN" sz="1600">
                <a:sym typeface="+mn-ea"/>
              </a:rPr>
              <a:t>1）</a:t>
            </a:r>
            <a:r>
              <a:rPr lang="en-US" altLang="zh-CN" sz="1600"/>
              <a:t>统计学强调低维空间问题的统计推导（confidence intervals, hypothesis tests, optimal estimators），机器学习强调高维预测问题。</a:t>
            </a:r>
            <a:endParaRPr lang="en-US" altLang="zh-CN" sz="1600"/>
          </a:p>
          <a:p>
            <a:r>
              <a:rPr lang="en-US" altLang="zh-CN" sz="1600"/>
              <a:t>2）统计学和机器学习各自更关心的领域</a:t>
            </a:r>
            <a:r>
              <a:rPr lang="zh-CN" altLang="en-US" sz="1600"/>
              <a:t>，但这种界限越来越模糊。</a:t>
            </a:r>
            <a:endParaRPr lang="zh-CN" altLang="en-US" sz="1600"/>
          </a:p>
          <a:p>
            <a:r>
              <a:rPr lang="en-US" altLang="zh-CN" sz="1600"/>
              <a:t>统计学: survival analysis, spatial analysis, multiple testing, minimax theory, deconvolution, semiparametric inference, bootstrapping, time series.</a:t>
            </a:r>
            <a:endParaRPr lang="en-US" altLang="zh-CN" sz="1600"/>
          </a:p>
          <a:p>
            <a:r>
              <a:rPr lang="en-US" altLang="zh-CN" sz="1600"/>
              <a:t>机器学习: online learning, semisupervised learning, manifold learning, active learning, boosting.</a:t>
            </a:r>
            <a:endParaRPr lang="en-US" altLang="zh-CN" sz="1600"/>
          </a:p>
          <a:p>
            <a:endParaRPr lang="en-US" altLang="zh-CN"/>
          </a:p>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sym typeface="+mn-ea"/>
              </a:rPr>
              <a:t>二、</a:t>
            </a:r>
            <a:r>
              <a:rPr lang="zh-CN" altLang="en-US"/>
              <a:t>机器学习与统计学的区别</a:t>
            </a:r>
            <a:endParaRPr lang="zh-CN" altLang="en-US"/>
          </a:p>
        </p:txBody>
      </p:sp>
      <p:sp>
        <p:nvSpPr>
          <p:cNvPr id="4" name="灯片编号占位符 3"/>
          <p:cNvSpPr>
            <a:spLocks noGrp="1"/>
          </p:cNvSpPr>
          <p:nvPr>
            <p:ph type="sldNum" sz="quarter" idx="10"/>
          </p:nvPr>
        </p:nvSpPr>
        <p:spPr/>
        <p:txBody>
          <a:bodyPr/>
          <a:p>
            <a:fld id="{84DAB822-A63B-3445-9D7E-D07ED9067572}" type="slidenum">
              <a:rPr kumimoji="1" lang="zh-CN" altLang="en-US" smtClean="0"/>
            </a:fld>
            <a:endParaRPr kumimoji="1" lang="zh-CN" altLang="en-US" dirty="0"/>
          </a:p>
        </p:txBody>
      </p:sp>
      <p:sp>
        <p:nvSpPr>
          <p:cNvPr id="2" name="内容占位符 1"/>
          <p:cNvSpPr/>
          <p:nvPr>
            <p:ph idx="1"/>
          </p:nvPr>
        </p:nvSpPr>
        <p:spPr>
          <a:xfrm>
            <a:off x="367030" y="951230"/>
            <a:ext cx="5915025" cy="2969895"/>
          </a:xfrm>
        </p:spPr>
        <p:txBody>
          <a:bodyPr/>
          <a:p>
            <a:r>
              <a:rPr lang="zh-CN" altLang="en-US"/>
              <a:t>3）专业术语差异：</a:t>
            </a:r>
            <a:endParaRPr lang="zh-CN" altLang="en-US"/>
          </a:p>
          <a:p>
            <a:endParaRPr lang="zh-CN" altLang="en-US"/>
          </a:p>
          <a:p>
            <a:r>
              <a:rPr lang="zh-CN" altLang="en-US"/>
              <a:t>统计学习       机器学习</a:t>
            </a:r>
            <a:endParaRPr lang="zh-CN" altLang="en-US"/>
          </a:p>
          <a:p>
            <a:r>
              <a:rPr lang="zh-CN" altLang="en-US"/>
              <a:t>———————————–————–</a:t>
            </a:r>
            <a:endParaRPr lang="zh-CN" altLang="en-US"/>
          </a:p>
          <a:p>
            <a:r>
              <a:rPr lang="zh-CN" altLang="en-US"/>
              <a:t>Estimation        Learning</a:t>
            </a:r>
            <a:endParaRPr lang="zh-CN" altLang="en-US"/>
          </a:p>
          <a:p>
            <a:r>
              <a:rPr lang="zh-CN" altLang="en-US"/>
              <a:t>Classifier          Hypothesis</a:t>
            </a:r>
            <a:endParaRPr lang="zh-CN" altLang="en-US"/>
          </a:p>
          <a:p>
            <a:r>
              <a:rPr lang="zh-CN" altLang="en-US"/>
              <a:t>Data point        Example/Instance</a:t>
            </a:r>
            <a:endParaRPr lang="zh-CN" altLang="en-US"/>
          </a:p>
          <a:p>
            <a:r>
              <a:rPr lang="zh-CN" altLang="en-US"/>
              <a:t>Regression       Supervised Learning</a:t>
            </a:r>
            <a:endParaRPr lang="zh-CN" altLang="en-US"/>
          </a:p>
          <a:p>
            <a:r>
              <a:rPr lang="zh-CN" altLang="en-US"/>
              <a:t>Classification    Supervised Learning</a:t>
            </a:r>
            <a:endParaRPr lang="zh-CN" altLang="en-US"/>
          </a:p>
          <a:p>
            <a:r>
              <a:rPr lang="en-US" altLang="zh-CN"/>
              <a:t>V</a:t>
            </a:r>
            <a:r>
              <a:rPr lang="zh-CN" altLang="en-US"/>
              <a:t>ariables          Feature</a:t>
            </a:r>
            <a:endParaRPr lang="zh-CN" altLang="en-US"/>
          </a:p>
          <a:p>
            <a:r>
              <a:rPr lang="zh-CN" altLang="en-US"/>
              <a:t>Response          Label</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三、机器学习概述</a:t>
            </a:r>
            <a:endParaRPr lang="zh-CN" altLang="en-US"/>
          </a:p>
        </p:txBody>
      </p:sp>
      <p:sp>
        <p:nvSpPr>
          <p:cNvPr id="4" name="灯片编号占位符 3"/>
          <p:cNvSpPr>
            <a:spLocks noGrp="1"/>
          </p:cNvSpPr>
          <p:nvPr>
            <p:ph type="sldNum" sz="quarter" idx="10"/>
          </p:nvPr>
        </p:nvSpPr>
        <p:spPr/>
        <p:txBody>
          <a:bodyPr/>
          <a:p>
            <a:fld id="{84DAB822-A63B-3445-9D7E-D07ED9067572}" type="slidenum">
              <a:rPr kumimoji="1" lang="zh-CN" altLang="en-US" smtClean="0"/>
            </a:fld>
            <a:endParaRPr kumimoji="1" lang="zh-CN" altLang="en-US" dirty="0"/>
          </a:p>
        </p:txBody>
      </p:sp>
      <p:sp>
        <p:nvSpPr>
          <p:cNvPr id="2" name="内容占位符 1"/>
          <p:cNvSpPr/>
          <p:nvPr>
            <p:ph idx="1"/>
          </p:nvPr>
        </p:nvSpPr>
        <p:spPr>
          <a:xfrm>
            <a:off x="471170" y="843915"/>
            <a:ext cx="5915025" cy="2969895"/>
          </a:xfrm>
        </p:spPr>
        <p:txBody>
          <a:bodyPr/>
          <a:p>
            <a:r>
              <a:rPr lang="en-US" altLang="zh-CN" sz="2000" b="1"/>
              <a:t>1.</a:t>
            </a:r>
            <a:r>
              <a:rPr lang="zh-CN" altLang="en-US" sz="2000" b="1"/>
              <a:t>什么是机器学习？</a:t>
            </a:r>
            <a:endParaRPr lang="zh-CN" altLang="en-US" sz="2000" b="1"/>
          </a:p>
          <a:p>
            <a:endParaRPr lang="zh-CN" altLang="en-US" sz="1600"/>
          </a:p>
        </p:txBody>
      </p:sp>
      <p:pic>
        <p:nvPicPr>
          <p:cNvPr id="5" name="图片 4" descr="machine learning"/>
          <p:cNvPicPr>
            <a:picLocks noChangeAspect="1"/>
          </p:cNvPicPr>
          <p:nvPr/>
        </p:nvPicPr>
        <p:blipFill>
          <a:blip r:embed="rId1"/>
          <a:stretch>
            <a:fillRect/>
          </a:stretch>
        </p:blipFill>
        <p:spPr>
          <a:xfrm>
            <a:off x="1143635" y="1296670"/>
            <a:ext cx="4569460" cy="349123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三、机器学习概述</a:t>
            </a:r>
            <a:endParaRPr lang="zh-CN" altLang="en-US"/>
          </a:p>
        </p:txBody>
      </p:sp>
      <p:sp>
        <p:nvSpPr>
          <p:cNvPr id="4" name="灯片编号占位符 3"/>
          <p:cNvSpPr>
            <a:spLocks noGrp="1"/>
          </p:cNvSpPr>
          <p:nvPr>
            <p:ph type="sldNum" sz="quarter" idx="10"/>
          </p:nvPr>
        </p:nvSpPr>
        <p:spPr/>
        <p:txBody>
          <a:bodyPr/>
          <a:p>
            <a:fld id="{84DAB822-A63B-3445-9D7E-D07ED9067572}" type="slidenum">
              <a:rPr kumimoji="1" lang="zh-CN" altLang="en-US" smtClean="0"/>
            </a:fld>
            <a:endParaRPr kumimoji="1" lang="zh-CN" altLang="en-US" dirty="0"/>
          </a:p>
        </p:txBody>
      </p:sp>
      <p:sp>
        <p:nvSpPr>
          <p:cNvPr id="2" name="内容占位符 1"/>
          <p:cNvSpPr/>
          <p:nvPr>
            <p:ph idx="1"/>
          </p:nvPr>
        </p:nvSpPr>
        <p:spPr>
          <a:xfrm>
            <a:off x="471170" y="843915"/>
            <a:ext cx="5915025" cy="2969895"/>
          </a:xfrm>
        </p:spPr>
        <p:txBody>
          <a:bodyPr/>
          <a:p>
            <a:r>
              <a:rPr lang="en-US" altLang="zh-CN" sz="2000" b="1"/>
              <a:t>1.</a:t>
            </a:r>
            <a:r>
              <a:rPr lang="zh-CN" altLang="en-US" sz="2000" b="1"/>
              <a:t>什么是机器学习？</a:t>
            </a:r>
            <a:endParaRPr lang="zh-CN" altLang="en-US" sz="2000" b="1"/>
          </a:p>
          <a:p>
            <a:r>
              <a:rPr lang="zh-CN" altLang="en-US" sz="1600"/>
              <a:t>机器学习是给定一些训练样本（x，y），让计算机自动寻找一个决策函数f(.)来建立x与y的关系。</a:t>
            </a:r>
            <a:endParaRPr lang="zh-CN" altLang="en-US" sz="1600"/>
          </a:p>
          <a:p>
            <a:r>
              <a:rPr lang="zh-CN" altLang="en-US" sz="1600"/>
              <a:t>这里包括3个核心要件：首先要有数据，其次存在一种模式（模型）或算法（如何寻找决策函数的方法），最后是数学上不好或无法解决，需要借助计算机完成。</a:t>
            </a:r>
            <a:endParaRPr lang="zh-CN" altLang="en-US" sz="1600"/>
          </a:p>
          <a:p>
            <a:r>
              <a:rPr lang="zh-CN" altLang="en-US" sz="1600"/>
              <a:t>李航博士在其《统计学方法》一属中总结机器学习3要素分别为：模型（model）、策略（strategy）和算法。</a:t>
            </a:r>
            <a:endParaRPr lang="zh-CN" altLang="en-US" sz="1600"/>
          </a:p>
          <a:p>
            <a:r>
              <a:rPr lang="zh-CN" altLang="en-US" sz="1600"/>
              <a:t>* 模型：所要学习的条件概率分布或决策函数；</a:t>
            </a:r>
            <a:endParaRPr lang="zh-CN" altLang="en-US" sz="1600"/>
          </a:p>
          <a:p>
            <a:r>
              <a:rPr lang="zh-CN" altLang="en-US" sz="1600"/>
              <a:t>* 策略：按照怎么样的准则学习或选择最优模型；f(x)=损失函数+惩罚函数（正则化项）</a:t>
            </a:r>
            <a:endParaRPr lang="zh-CN" altLang="en-US" sz="1600"/>
          </a:p>
          <a:p>
            <a:r>
              <a:rPr lang="zh-CN" altLang="en-US" sz="1600"/>
              <a:t>* 算法：学习模型的具体计算方法。</a:t>
            </a:r>
            <a:endParaRPr lang="zh-CN" altLang="en-US" sz="1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三、机器学习概述</a:t>
            </a:r>
            <a:endParaRPr lang="zh-CN" altLang="en-US"/>
          </a:p>
        </p:txBody>
      </p:sp>
      <p:sp>
        <p:nvSpPr>
          <p:cNvPr id="4" name="灯片编号占位符 3"/>
          <p:cNvSpPr>
            <a:spLocks noGrp="1"/>
          </p:cNvSpPr>
          <p:nvPr>
            <p:ph type="sldNum" sz="quarter" idx="10"/>
          </p:nvPr>
        </p:nvSpPr>
        <p:spPr/>
        <p:txBody>
          <a:bodyPr/>
          <a:p>
            <a:fld id="{84DAB822-A63B-3445-9D7E-D07ED9067572}" type="slidenum">
              <a:rPr kumimoji="1" lang="zh-CN" altLang="en-US" smtClean="0"/>
            </a:fld>
            <a:endParaRPr kumimoji="1" lang="zh-CN" altLang="en-US" dirty="0"/>
          </a:p>
        </p:txBody>
      </p:sp>
      <p:sp>
        <p:nvSpPr>
          <p:cNvPr id="2" name="内容占位符 1"/>
          <p:cNvSpPr/>
          <p:nvPr>
            <p:ph idx="1"/>
          </p:nvPr>
        </p:nvSpPr>
        <p:spPr>
          <a:xfrm>
            <a:off x="471170" y="843915"/>
            <a:ext cx="5915025" cy="2969895"/>
          </a:xfrm>
        </p:spPr>
        <p:txBody>
          <a:bodyPr/>
          <a:p>
            <a:r>
              <a:rPr lang="zh-CN" altLang="en-US" sz="1800"/>
              <a:t>问题思考：</a:t>
            </a:r>
            <a:endParaRPr lang="zh-CN" altLang="en-US" sz="1800"/>
          </a:p>
          <a:p>
            <a:r>
              <a:rPr lang="zh-CN" altLang="en-US" sz="1800"/>
              <a:t>你接到一个项目涉及到帮助一个食品快递公司降低成本，而这家公司的问题是公司的分发团队总不能及时把食物送</a:t>
            </a:r>
            <a:r>
              <a:rPr lang="zh-CN" altLang="en-US" sz="1800"/>
              <a:t>给顾客，导致顾客满意度下降。而为了挽回顾客，公司不得不在某些运费上给顾客免费。请问哪个机器学习方法能帮助到这家企业？</a:t>
            </a:r>
            <a:endParaRPr lang="zh-CN" altLang="en-US" sz="1800"/>
          </a:p>
        </p:txBody>
      </p:sp>
      <p:sp>
        <p:nvSpPr>
          <p:cNvPr id="6" name="文本框 5"/>
          <p:cNvSpPr txBox="1"/>
          <p:nvPr/>
        </p:nvSpPr>
        <p:spPr>
          <a:xfrm>
            <a:off x="612775" y="3173730"/>
            <a:ext cx="5669280" cy="640080"/>
          </a:xfrm>
          <a:prstGeom prst="rect">
            <a:avLst/>
          </a:prstGeom>
          <a:noFill/>
        </p:spPr>
        <p:txBody>
          <a:bodyPr wrap="none" rtlCol="0">
            <a:spAutoFit/>
          </a:bodyPr>
          <a:p>
            <a:r>
              <a:rPr lang="zh-CN" altLang="en-US"/>
              <a:t>这并不是一个机器学习问题，而属于路径最优化问题。</a:t>
            </a:r>
            <a:endParaRPr lang="zh-CN" altLang="en-US"/>
          </a:p>
          <a:p>
            <a:endParaRPr lang="zh-CN" altLang="en-US"/>
          </a:p>
        </p:txBody>
      </p:sp>
      <p:sp>
        <p:nvSpPr>
          <p:cNvPr id="7" name="文本框 6"/>
          <p:cNvSpPr txBox="1"/>
          <p:nvPr/>
        </p:nvSpPr>
        <p:spPr>
          <a:xfrm>
            <a:off x="352425" y="4364990"/>
            <a:ext cx="6152515" cy="306705"/>
          </a:xfrm>
          <a:prstGeom prst="rect">
            <a:avLst/>
          </a:prstGeom>
          <a:noFill/>
        </p:spPr>
        <p:txBody>
          <a:bodyPr wrap="square" rtlCol="0" anchor="t">
            <a:spAutoFit/>
          </a:bodyPr>
          <a:p>
            <a:r>
              <a:rPr lang="zh-CN" altLang="en-US" sz="1400"/>
              <a:t>40 Interview Questions asked at Startups in Machine Learning / Data Science</a:t>
            </a:r>
            <a:endParaRPr lang="zh-CN" altLang="en-US"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300990" y="923290"/>
            <a:ext cx="3115310" cy="3572510"/>
          </a:xfrm>
        </p:spPr>
        <p:txBody>
          <a:bodyPr/>
          <a:p>
            <a:r>
              <a:rPr lang="zh-CN" altLang="en-US"/>
              <a:t>第一课：机器学习基本理论</a:t>
            </a:r>
            <a:endParaRPr lang="zh-CN" altLang="en-US"/>
          </a:p>
          <a:p>
            <a:r>
              <a:rPr lang="zh-CN" altLang="en-US"/>
              <a:t>机器学习概述</a:t>
            </a:r>
            <a:endParaRPr lang="zh-CN" altLang="en-US"/>
          </a:p>
          <a:p>
            <a:r>
              <a:rPr lang="zh-CN" altLang="en-US"/>
              <a:t>机器学习算法分类及知识框架</a:t>
            </a:r>
            <a:endParaRPr lang="zh-CN" altLang="en-US"/>
          </a:p>
          <a:p>
            <a:r>
              <a:rPr lang="zh-CN" altLang="en-US"/>
              <a:t>机器学习相关概念</a:t>
            </a:r>
            <a:endParaRPr lang="zh-CN" altLang="en-US"/>
          </a:p>
          <a:p>
            <a:r>
              <a:rPr lang="zh-CN" altLang="en-US"/>
              <a:t>第二课：R语法基础</a:t>
            </a:r>
            <a:endParaRPr lang="zh-CN" altLang="en-US"/>
          </a:p>
          <a:p>
            <a:r>
              <a:rPr lang="zh-CN" altLang="en-US"/>
              <a:t>R语言基础语法</a:t>
            </a:r>
            <a:endParaRPr lang="zh-CN" altLang="en-US"/>
          </a:p>
          <a:p>
            <a:r>
              <a:rPr lang="zh-CN" altLang="en-US"/>
              <a:t>数据处理常用R包介绍</a:t>
            </a:r>
            <a:endParaRPr lang="zh-CN" altLang="en-US"/>
          </a:p>
          <a:p>
            <a:r>
              <a:rPr lang="zh-CN" altLang="en-US"/>
              <a:t>从MySQL等数据库中存取数据</a:t>
            </a:r>
            <a:endParaRPr lang="zh-CN" altLang="en-US"/>
          </a:p>
          <a:p>
            <a:r>
              <a:rPr lang="zh-CN" altLang="en-US"/>
              <a:t>从网页中趴取网络数据</a:t>
            </a:r>
            <a:endParaRPr lang="zh-CN" altLang="en-US"/>
          </a:p>
          <a:p>
            <a:r>
              <a:rPr lang="zh-CN" altLang="en-US"/>
              <a:t>非结构化数据的读取</a:t>
            </a:r>
            <a:endParaRPr lang="zh-CN" altLang="en-US"/>
          </a:p>
          <a:p>
            <a:r>
              <a:rPr lang="zh-CN" altLang="en-US"/>
              <a:t>第三课：数据清洗方法</a:t>
            </a:r>
            <a:endParaRPr lang="zh-CN" altLang="en-US"/>
          </a:p>
          <a:p>
            <a:r>
              <a:rPr lang="zh-CN" altLang="en-US"/>
              <a:t>缺失数据处理</a:t>
            </a:r>
            <a:endParaRPr lang="zh-CN" altLang="en-US"/>
          </a:p>
          <a:p>
            <a:r>
              <a:rPr lang="zh-CN" altLang="en-US"/>
              <a:t>异常值的辨识处理</a:t>
            </a:r>
            <a:endParaRPr lang="zh-CN" altLang="en-US"/>
          </a:p>
          <a:p>
            <a:r>
              <a:rPr lang="zh-CN" altLang="en-US"/>
              <a:t>不平衡数据的处理</a:t>
            </a:r>
            <a:endParaRPr lang="zh-CN" altLang="en-US"/>
          </a:p>
          <a:p>
            <a:r>
              <a:rPr lang="zh-CN" altLang="en-US"/>
              <a:t>特征提取与特征工程</a:t>
            </a:r>
            <a:endParaRPr lang="zh-CN" altLang="en-US"/>
          </a:p>
          <a:p>
            <a:endParaRPr lang="zh-CN" altLang="en-US"/>
          </a:p>
          <a:p>
            <a:endParaRPr lang="zh-CN" altLang="en-US"/>
          </a:p>
        </p:txBody>
      </p:sp>
      <p:sp>
        <p:nvSpPr>
          <p:cNvPr id="4" name="标题 3"/>
          <p:cNvSpPr>
            <a:spLocks noGrp="1"/>
          </p:cNvSpPr>
          <p:nvPr>
            <p:ph type="title"/>
          </p:nvPr>
        </p:nvSpPr>
        <p:spPr/>
        <p:txBody>
          <a:bodyPr/>
          <a:p>
            <a:r>
              <a:rPr lang="en-US" altLang="zh-CN"/>
              <a:t>R</a:t>
            </a:r>
            <a:r>
              <a:rPr lang="zh-CN" altLang="en-US"/>
              <a:t>语言机器学习课程框架</a:t>
            </a:r>
            <a:endParaRPr lang="zh-CN" altLang="en-US"/>
          </a:p>
        </p:txBody>
      </p:sp>
      <p:sp>
        <p:nvSpPr>
          <p:cNvPr id="2" name="灯片编号占位符 1"/>
          <p:cNvSpPr>
            <a:spLocks noGrp="1"/>
          </p:cNvSpPr>
          <p:nvPr>
            <p:ph type="sldNum" sz="quarter" idx="10"/>
          </p:nvPr>
        </p:nvSpPr>
        <p:spPr/>
        <p:txBody>
          <a:bodyPr/>
          <a:p>
            <a:fld id="{E17AADAC-13A9-E941-A3D7-A659E2E08E80}" type="slidenum">
              <a:rPr kumimoji="1" lang="zh-CN" altLang="en-US" smtClean="0"/>
            </a:fld>
            <a:endParaRPr kumimoji="1" lang="zh-CN" altLang="en-US"/>
          </a:p>
        </p:txBody>
      </p:sp>
      <p:sp>
        <p:nvSpPr>
          <p:cNvPr id="5" name="内容占位符 2"/>
          <p:cNvSpPr>
            <a:spLocks noGrp="1"/>
          </p:cNvSpPr>
          <p:nvPr/>
        </p:nvSpPr>
        <p:spPr>
          <a:xfrm>
            <a:off x="3458845" y="923290"/>
            <a:ext cx="3399155" cy="3866515"/>
          </a:xfrm>
          <a:prstGeom prst="rect">
            <a:avLst/>
          </a:prstGeom>
        </p:spPr>
        <p:txBody>
          <a:bodyPr/>
          <a:lstStyle>
            <a:lvl1pPr marL="0" indent="342900" algn="l" defTabSz="685800" rtl="0" eaLnBrk="1" latinLnBrk="0" hangingPunct="1">
              <a:lnSpc>
                <a:spcPct val="120000"/>
              </a:lnSpc>
              <a:spcBef>
                <a:spcPts val="0"/>
              </a:spcBef>
              <a:buFontTx/>
              <a:buNone/>
              <a:defRPr sz="1400" kern="1200">
                <a:solidFill>
                  <a:schemeClr val="tx1"/>
                </a:solidFill>
                <a:latin typeface="微软雅黑" panose="020B0503020204020204" charset="-122"/>
                <a:ea typeface="微软雅黑" panose="020B0503020204020204" charset="-122"/>
                <a:cs typeface="+mn-cs"/>
              </a:defRPr>
            </a:lvl1pPr>
            <a:lvl2pPr marL="171450" indent="-171450" algn="l" defTabSz="685800" rtl="0" eaLnBrk="1" latinLnBrk="0" hangingPunct="1">
              <a:lnSpc>
                <a:spcPct val="120000"/>
              </a:lnSpc>
              <a:spcBef>
                <a:spcPts val="0"/>
              </a:spcBef>
              <a:buSzPct val="75000"/>
              <a:buFont typeface="LucidaGrande" charset="0"/>
              <a:buChar char="►"/>
              <a:defRPr sz="1200" kern="1200">
                <a:solidFill>
                  <a:schemeClr val="tx1"/>
                </a:solidFill>
                <a:latin typeface="微软雅黑" panose="020B0503020204020204" charset="-122"/>
                <a:ea typeface="微软雅黑" panose="020B0503020204020204" charset="-122"/>
                <a:cs typeface="+mn-cs"/>
              </a:defRPr>
            </a:lvl2pPr>
            <a:lvl3pPr marL="171450" indent="-171450" algn="l" defTabSz="685800" rtl="0" eaLnBrk="1" latinLnBrk="0" hangingPunct="1">
              <a:lnSpc>
                <a:spcPct val="120000"/>
              </a:lnSpc>
              <a:spcBef>
                <a:spcPts val="0"/>
              </a:spcBef>
              <a:buSzPct val="75000"/>
              <a:buFont typeface="LucidaGrande" charset="0"/>
              <a:buChar char="►"/>
              <a:defRPr sz="1200" kern="1200">
                <a:solidFill>
                  <a:schemeClr val="tx1"/>
                </a:solidFill>
                <a:latin typeface="微软雅黑" panose="020B0503020204020204" charset="-122"/>
                <a:ea typeface="微软雅黑" panose="020B0503020204020204" charset="-122"/>
                <a:cs typeface="+mn-cs"/>
              </a:defRPr>
            </a:lvl3pPr>
            <a:lvl4pPr marL="171450" indent="-171450" algn="l" defTabSz="685800" rtl="0" eaLnBrk="1" latinLnBrk="0" hangingPunct="1">
              <a:lnSpc>
                <a:spcPct val="120000"/>
              </a:lnSpc>
              <a:spcBef>
                <a:spcPts val="0"/>
              </a:spcBef>
              <a:buSzPct val="75000"/>
              <a:buFont typeface="LucidaGrande" charset="0"/>
              <a:buChar char="►"/>
              <a:defRPr sz="1200" kern="1200">
                <a:solidFill>
                  <a:schemeClr val="tx1"/>
                </a:solidFill>
                <a:latin typeface="微软雅黑" panose="020B0503020204020204" charset="-122"/>
                <a:ea typeface="微软雅黑" panose="020B0503020204020204" charset="-122"/>
                <a:cs typeface="+mn-cs"/>
              </a:defRPr>
            </a:lvl4pPr>
            <a:lvl5pPr marL="171450" indent="-171450" algn="l" defTabSz="685800" rtl="0" eaLnBrk="1" latinLnBrk="0" hangingPunct="1">
              <a:lnSpc>
                <a:spcPct val="120000"/>
              </a:lnSpc>
              <a:spcBef>
                <a:spcPts val="0"/>
              </a:spcBef>
              <a:buSzPct val="75000"/>
              <a:buFont typeface="LucidaGrande" charset="0"/>
              <a:buChar char="►"/>
              <a:defRPr sz="1200" kern="1200">
                <a:solidFill>
                  <a:schemeClr val="tx1"/>
                </a:solidFill>
                <a:latin typeface="微软雅黑" panose="020B0503020204020204" charset="-122"/>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20204"/>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a:buChar char="•"/>
              <a:defRPr sz="1350" kern="1200">
                <a:solidFill>
                  <a:schemeClr val="tx1"/>
                </a:solidFill>
                <a:latin typeface="+mn-lt"/>
                <a:ea typeface="+mn-ea"/>
                <a:cs typeface="+mn-cs"/>
              </a:defRPr>
            </a:lvl9pPr>
          </a:lstStyle>
          <a:p>
            <a:r>
              <a:rPr lang="zh-CN" altLang="en-US">
                <a:sym typeface="+mn-ea"/>
              </a:rPr>
              <a:t>案例：针对美国人群收入等数据进行数据清洗</a:t>
            </a:r>
            <a:endParaRPr lang="zh-CN" altLang="en-US"/>
          </a:p>
          <a:p>
            <a:r>
              <a:rPr lang="zh-CN" altLang="en-US"/>
              <a:t>第四课：线性回归与Logistic回归</a:t>
            </a:r>
            <a:endParaRPr lang="zh-CN" altLang="en-US"/>
          </a:p>
          <a:p>
            <a:r>
              <a:rPr lang="zh-CN" altLang="en-US"/>
              <a:t>线性回归与最小二乘法</a:t>
            </a:r>
            <a:endParaRPr lang="zh-CN" altLang="en-US"/>
          </a:p>
          <a:p>
            <a:r>
              <a:rPr lang="zh-CN" altLang="en-US"/>
              <a:t>Lasso回归及岭回归</a:t>
            </a:r>
            <a:endParaRPr lang="zh-CN" altLang="en-US"/>
          </a:p>
          <a:p>
            <a:r>
              <a:rPr lang="zh-CN" altLang="en-US"/>
              <a:t>Logistic回归模型</a:t>
            </a:r>
            <a:endParaRPr lang="zh-CN" altLang="en-US"/>
          </a:p>
          <a:p>
            <a:r>
              <a:rPr lang="zh-CN" altLang="en-US"/>
              <a:t>模型的预测及评价</a:t>
            </a:r>
            <a:endParaRPr lang="zh-CN" altLang="en-US"/>
          </a:p>
          <a:p>
            <a:r>
              <a:rPr lang="zh-CN" altLang="en-US"/>
              <a:t>多分类Logistic回归模型</a:t>
            </a:r>
            <a:endParaRPr lang="zh-CN" altLang="en-US"/>
          </a:p>
          <a:p>
            <a:r>
              <a:rPr lang="zh-CN" altLang="en-US"/>
              <a:t>案例：运用Logistic回归模型预测学生录取情况</a:t>
            </a:r>
            <a:endParaRPr lang="zh-CN" altLang="en-US"/>
          </a:p>
          <a:p>
            <a:r>
              <a:rPr lang="zh-CN" altLang="en-US"/>
              <a:t>第五课：K最近邻（KNN）算法</a:t>
            </a:r>
            <a:endParaRPr lang="zh-CN" altLang="en-US"/>
          </a:p>
          <a:p>
            <a:r>
              <a:rPr lang="zh-CN" altLang="en-US"/>
              <a:t>k近邻算法原理</a:t>
            </a:r>
            <a:endParaRPr lang="zh-CN" altLang="en-US"/>
          </a:p>
          <a:p>
            <a:r>
              <a:rPr lang="zh-CN" altLang="en-US"/>
              <a:t>k近邻算法R实现</a:t>
            </a:r>
            <a:endParaRPr lang="zh-CN" altLang="en-US"/>
          </a:p>
          <a:p>
            <a:r>
              <a:rPr lang="zh-CN" altLang="en-US"/>
              <a:t>案例：运用KNN实现前列腺癌症检测</a:t>
            </a:r>
            <a:endParaRPr lang="zh-CN" altLang="en-US"/>
          </a:p>
          <a:p>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sym typeface="+mn-ea"/>
              </a:rPr>
              <a:t>三、</a:t>
            </a:r>
            <a:r>
              <a:rPr lang="zh-CN" altLang="en-US"/>
              <a:t>机器学习概述</a:t>
            </a:r>
            <a:endParaRPr lang="zh-CN" altLang="en-US"/>
          </a:p>
        </p:txBody>
      </p:sp>
      <p:sp>
        <p:nvSpPr>
          <p:cNvPr id="4" name="灯片编号占位符 3"/>
          <p:cNvSpPr>
            <a:spLocks noGrp="1"/>
          </p:cNvSpPr>
          <p:nvPr>
            <p:ph type="sldNum" sz="quarter" idx="10"/>
          </p:nvPr>
        </p:nvSpPr>
        <p:spPr/>
        <p:txBody>
          <a:bodyPr/>
          <a:p>
            <a:fld id="{84DAB822-A63B-3445-9D7E-D07ED9067572}" type="slidenum">
              <a:rPr kumimoji="1" lang="zh-CN" altLang="en-US" smtClean="0"/>
            </a:fld>
            <a:endParaRPr kumimoji="1" lang="zh-CN" altLang="en-US" dirty="0"/>
          </a:p>
        </p:txBody>
      </p:sp>
      <p:sp>
        <p:nvSpPr>
          <p:cNvPr id="2" name="内容占位符 1"/>
          <p:cNvSpPr/>
          <p:nvPr>
            <p:ph idx="1"/>
          </p:nvPr>
        </p:nvSpPr>
        <p:spPr>
          <a:xfrm>
            <a:off x="367030" y="951230"/>
            <a:ext cx="5915025" cy="2969895"/>
          </a:xfrm>
        </p:spPr>
        <p:txBody>
          <a:bodyPr/>
          <a:p>
            <a:r>
              <a:rPr lang="zh-CN" altLang="en-US" sz="1600"/>
              <a:t>David Hand在其《principal of Data Mining》中把机器学习（数据挖掘）算法解构为4个组件：</a:t>
            </a:r>
            <a:endParaRPr lang="zh-CN" altLang="en-US" sz="1600"/>
          </a:p>
          <a:p>
            <a:endParaRPr lang="zh-CN" altLang="en-US" sz="1600"/>
          </a:p>
          <a:p>
            <a:r>
              <a:rPr lang="zh-CN" altLang="en-US" sz="1600"/>
              <a:t>1) 模型结构（函数形式，如线性模型）</a:t>
            </a:r>
            <a:endParaRPr lang="zh-CN" altLang="en-US" sz="1600"/>
          </a:p>
          <a:p>
            <a:endParaRPr lang="zh-CN" altLang="en-US" sz="1600"/>
          </a:p>
          <a:p>
            <a:r>
              <a:rPr lang="zh-CN" altLang="en-US" sz="1600"/>
              <a:t>2) 评分函数（评估模型拟合数据的质量，如似然函数、误差平方和等）</a:t>
            </a:r>
            <a:endParaRPr lang="zh-CN" altLang="en-US" sz="1600"/>
          </a:p>
          <a:p>
            <a:endParaRPr lang="zh-CN" altLang="en-US" sz="1600"/>
          </a:p>
          <a:p>
            <a:r>
              <a:rPr lang="zh-CN" altLang="en-US" sz="1600"/>
              <a:t>3) 优化和搜索方法（评分函数的优化和模型参数的求解）</a:t>
            </a:r>
            <a:endParaRPr lang="zh-CN" altLang="en-US" sz="1600"/>
          </a:p>
          <a:p>
            <a:endParaRPr lang="zh-CN" altLang="en-US" sz="1600"/>
          </a:p>
          <a:p>
            <a:r>
              <a:rPr lang="zh-CN" altLang="en-US" sz="1600"/>
              <a:t>4) 数据管理策略（优化和搜索时对数据的高效访问，如并行化访问等）</a:t>
            </a:r>
            <a:endParaRPr lang="zh-CN" altLang="en-US" sz="16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sym typeface="+mn-ea"/>
              </a:rPr>
              <a:t>三、</a:t>
            </a:r>
            <a:r>
              <a:rPr lang="zh-CN" altLang="en-US"/>
              <a:t>机器学习概述</a:t>
            </a:r>
            <a:endParaRPr lang="zh-CN" altLang="en-US"/>
          </a:p>
        </p:txBody>
      </p:sp>
      <p:sp>
        <p:nvSpPr>
          <p:cNvPr id="4" name="灯片编号占位符 3"/>
          <p:cNvSpPr>
            <a:spLocks noGrp="1"/>
          </p:cNvSpPr>
          <p:nvPr>
            <p:ph type="sldNum" sz="quarter" idx="10"/>
          </p:nvPr>
        </p:nvSpPr>
        <p:spPr/>
        <p:txBody>
          <a:bodyPr/>
          <a:p>
            <a:fld id="{84DAB822-A63B-3445-9D7E-D07ED9067572}" type="slidenum">
              <a:rPr kumimoji="1" lang="zh-CN" altLang="en-US" smtClean="0"/>
            </a:fld>
            <a:endParaRPr kumimoji="1" lang="zh-CN" altLang="en-US" dirty="0"/>
          </a:p>
        </p:txBody>
      </p:sp>
      <p:pic>
        <p:nvPicPr>
          <p:cNvPr id="5" name="内容占位符 4" descr="下载"/>
          <p:cNvPicPr>
            <a:picLocks noChangeAspect="1"/>
          </p:cNvPicPr>
          <p:nvPr>
            <p:ph idx="1"/>
          </p:nvPr>
        </p:nvPicPr>
        <p:blipFill>
          <a:blip r:embed="rId1"/>
          <a:stretch>
            <a:fillRect/>
          </a:stretch>
        </p:blipFill>
        <p:spPr>
          <a:xfrm>
            <a:off x="306070" y="1217930"/>
            <a:ext cx="6551930" cy="3651250"/>
          </a:xfrm>
          <a:prstGeom prst="rect">
            <a:avLst/>
          </a:prstGeom>
        </p:spPr>
      </p:pic>
      <p:sp>
        <p:nvSpPr>
          <p:cNvPr id="6" name="文本框 5"/>
          <p:cNvSpPr txBox="1"/>
          <p:nvPr/>
        </p:nvSpPr>
        <p:spPr>
          <a:xfrm>
            <a:off x="546735" y="927100"/>
            <a:ext cx="2190115" cy="417830"/>
          </a:xfrm>
          <a:prstGeom prst="rect">
            <a:avLst/>
          </a:prstGeom>
          <a:noFill/>
        </p:spPr>
        <p:txBody>
          <a:bodyPr wrap="none" rtlCol="0">
            <a:spAutoFit/>
          </a:bodyPr>
          <a:p>
            <a:r>
              <a:rPr lang="en-US" altLang="zh-CN" sz="2000" b="1">
                <a:latin typeface="微软雅黑" panose="020B0503020204020204" charset="-122"/>
                <a:ea typeface="微软雅黑" panose="020B0503020204020204" charset="-122"/>
                <a:cs typeface="微软雅黑" panose="020B0503020204020204" charset="-122"/>
              </a:rPr>
              <a:t>2.</a:t>
            </a:r>
            <a:r>
              <a:rPr lang="zh-CN" altLang="en-US" sz="2000" b="1">
                <a:latin typeface="微软雅黑" panose="020B0503020204020204" charset="-122"/>
                <a:ea typeface="微软雅黑" panose="020B0503020204020204" charset="-122"/>
                <a:cs typeface="微软雅黑" panose="020B0503020204020204" charset="-122"/>
              </a:rPr>
              <a:t>机器学习分类：</a:t>
            </a:r>
            <a:endParaRPr lang="zh-CN" altLang="en-US" sz="20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sym typeface="+mn-ea"/>
              </a:rPr>
              <a:t>三、</a:t>
            </a:r>
            <a:r>
              <a:rPr lang="zh-CN" altLang="en-US"/>
              <a:t>机器学习概述</a:t>
            </a:r>
            <a:endParaRPr lang="zh-CN" altLang="en-US"/>
          </a:p>
        </p:txBody>
      </p:sp>
      <p:sp>
        <p:nvSpPr>
          <p:cNvPr id="4" name="灯片编号占位符 3"/>
          <p:cNvSpPr>
            <a:spLocks noGrp="1"/>
          </p:cNvSpPr>
          <p:nvPr>
            <p:ph type="sldNum" sz="quarter" idx="10"/>
          </p:nvPr>
        </p:nvSpPr>
        <p:spPr/>
        <p:txBody>
          <a:bodyPr/>
          <a:p>
            <a:fld id="{84DAB822-A63B-3445-9D7E-D07ED9067572}" type="slidenum">
              <a:rPr kumimoji="1" lang="zh-CN" altLang="en-US" smtClean="0"/>
            </a:fld>
            <a:endParaRPr kumimoji="1" lang="zh-CN" altLang="en-US" dirty="0"/>
          </a:p>
        </p:txBody>
      </p:sp>
      <p:sp>
        <p:nvSpPr>
          <p:cNvPr id="2" name="内容占位符 1"/>
          <p:cNvSpPr/>
          <p:nvPr>
            <p:ph idx="1"/>
          </p:nvPr>
        </p:nvSpPr>
        <p:spPr/>
        <p:txBody>
          <a:bodyPr/>
          <a:p>
            <a:r>
              <a:rPr lang="zh-CN" altLang="en-US" sz="1800">
                <a:solidFill>
                  <a:srgbClr val="FF0000"/>
                </a:solidFill>
              </a:rPr>
              <a:t>生成模型：</a:t>
            </a:r>
            <a:r>
              <a:rPr lang="zh-CN" altLang="en-US" sz="1800"/>
              <a:t>由数据学习联合分布概率P(X,Y)，然后根据贝叶斯公式等求出条件概率P(Y|X)。</a:t>
            </a:r>
            <a:endParaRPr lang="zh-CN" altLang="en-US" sz="1800"/>
          </a:p>
          <a:p>
            <a:endParaRPr lang="zh-CN" altLang="en-US" sz="1800"/>
          </a:p>
          <a:p>
            <a:r>
              <a:rPr lang="zh-CN" altLang="en-US" sz="1800"/>
              <a:t>朴素贝叶斯，隐马尔科夫模型</a:t>
            </a:r>
            <a:endParaRPr lang="zh-CN" altLang="en-US" sz="1800"/>
          </a:p>
          <a:p>
            <a:endParaRPr lang="zh-CN" altLang="en-US" sz="1800"/>
          </a:p>
          <a:p>
            <a:r>
              <a:rPr lang="zh-CN" altLang="en-US" sz="1800">
                <a:solidFill>
                  <a:srgbClr val="FF0000"/>
                </a:solidFill>
              </a:rPr>
              <a:t>判别模型：</a:t>
            </a:r>
            <a:r>
              <a:rPr lang="zh-CN" altLang="en-US" sz="1800"/>
              <a:t>由数据直接学习决策函数或条件概率分布。</a:t>
            </a:r>
            <a:endParaRPr lang="zh-CN" altLang="en-US" sz="1800"/>
          </a:p>
          <a:p>
            <a:endParaRPr lang="zh-CN" altLang="en-US" sz="1800"/>
          </a:p>
          <a:p>
            <a:r>
              <a:rPr lang="zh-CN" altLang="en-US" sz="1800"/>
              <a:t>k近邻法，感知机，决策树，逻辑斯蒂回归，最大熵模型，支持向量机，提升方法，条件随机场</a:t>
            </a:r>
            <a:endParaRPr lang="zh-CN" altLang="en-US" sz="1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sym typeface="+mn-ea"/>
              </a:rPr>
              <a:t>三、</a:t>
            </a:r>
            <a:r>
              <a:rPr lang="zh-CN" altLang="en-US"/>
              <a:t>机器学习概述</a:t>
            </a:r>
            <a:endParaRPr lang="zh-CN" altLang="en-US"/>
          </a:p>
        </p:txBody>
      </p:sp>
      <p:sp>
        <p:nvSpPr>
          <p:cNvPr id="4" name="灯片编号占位符 3"/>
          <p:cNvSpPr>
            <a:spLocks noGrp="1"/>
          </p:cNvSpPr>
          <p:nvPr>
            <p:ph type="sldNum" sz="quarter" idx="10"/>
          </p:nvPr>
        </p:nvSpPr>
        <p:spPr/>
        <p:txBody>
          <a:bodyPr/>
          <a:p>
            <a:fld id="{84DAB822-A63B-3445-9D7E-D07ED9067572}" type="slidenum">
              <a:rPr kumimoji="1" lang="zh-CN" altLang="en-US" smtClean="0"/>
            </a:fld>
            <a:endParaRPr kumimoji="1" lang="zh-CN" altLang="en-US" dirty="0"/>
          </a:p>
        </p:txBody>
      </p:sp>
      <p:sp>
        <p:nvSpPr>
          <p:cNvPr id="2" name="内容占位符 1"/>
          <p:cNvSpPr/>
          <p:nvPr>
            <p:ph idx="1"/>
          </p:nvPr>
        </p:nvSpPr>
        <p:spPr>
          <a:xfrm>
            <a:off x="471488" y="1482492"/>
            <a:ext cx="5915025" cy="3572743"/>
          </a:xfrm>
        </p:spPr>
        <p:txBody>
          <a:bodyPr/>
          <a:p>
            <a:r>
              <a:rPr lang="zh-CN" altLang="en-US" sz="1800"/>
              <a:t>方差variance：模型每一次输出结果与模型输出期望之间的误差，即模型的稳定性，或模型的精确度。</a:t>
            </a:r>
            <a:endParaRPr lang="zh-CN" altLang="en-US" sz="1800"/>
          </a:p>
          <a:p>
            <a:endParaRPr lang="zh-CN" altLang="en-US" sz="1800"/>
          </a:p>
          <a:p>
            <a:r>
              <a:rPr lang="zh-CN" altLang="en-US" sz="1800"/>
              <a:t>偏差bias：模型期望预测值与真实值之间的差异称为偏差bias，反映的是模型的复杂度，或准确性。</a:t>
            </a:r>
            <a:endParaRPr lang="zh-CN" altLang="en-US" sz="1800"/>
          </a:p>
        </p:txBody>
      </p:sp>
      <p:sp>
        <p:nvSpPr>
          <p:cNvPr id="6" name="文本框 5"/>
          <p:cNvSpPr txBox="1"/>
          <p:nvPr/>
        </p:nvSpPr>
        <p:spPr>
          <a:xfrm>
            <a:off x="546735" y="927100"/>
            <a:ext cx="4953635" cy="417830"/>
          </a:xfrm>
          <a:prstGeom prst="rect">
            <a:avLst/>
          </a:prstGeom>
          <a:noFill/>
        </p:spPr>
        <p:txBody>
          <a:bodyPr wrap="none" rtlCol="0">
            <a:spAutoFit/>
          </a:bodyPr>
          <a:p>
            <a:r>
              <a:rPr lang="en-US" altLang="zh-CN" sz="2000" b="1">
                <a:latin typeface="微软雅黑" panose="020B0503020204020204" charset="-122"/>
                <a:ea typeface="微软雅黑" panose="020B0503020204020204" charset="-122"/>
                <a:cs typeface="微软雅黑" panose="020B0503020204020204" charset="-122"/>
              </a:rPr>
              <a:t>3.</a:t>
            </a:r>
            <a:r>
              <a:rPr lang="zh-CN" altLang="en-US" sz="2000" b="1">
                <a:latin typeface="微软雅黑" panose="020B0503020204020204" charset="-122"/>
                <a:ea typeface="微软雅黑" panose="020B0503020204020204" charset="-122"/>
                <a:cs typeface="微软雅黑" panose="020B0503020204020204" charset="-122"/>
              </a:rPr>
              <a:t>机器学习相关概念</a:t>
            </a:r>
            <a:r>
              <a:rPr lang="en-US" altLang="zh-CN" sz="2000" b="1">
                <a:latin typeface="微软雅黑" panose="020B0503020204020204" charset="-122"/>
                <a:ea typeface="微软雅黑" panose="020B0503020204020204" charset="-122"/>
                <a:cs typeface="微软雅黑" panose="020B0503020204020204" charset="-122"/>
              </a:rPr>
              <a:t>——variance &amp; bias</a:t>
            </a:r>
            <a:endParaRPr lang="en-US" altLang="zh-CN" sz="20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sym typeface="+mn-ea"/>
              </a:rPr>
              <a:t>三、</a:t>
            </a:r>
            <a:r>
              <a:rPr lang="zh-CN" altLang="en-US"/>
              <a:t>机器学习概述</a:t>
            </a:r>
            <a:endParaRPr lang="zh-CN" altLang="en-US"/>
          </a:p>
        </p:txBody>
      </p:sp>
      <p:sp>
        <p:nvSpPr>
          <p:cNvPr id="4" name="灯片编号占位符 3"/>
          <p:cNvSpPr>
            <a:spLocks noGrp="1"/>
          </p:cNvSpPr>
          <p:nvPr>
            <p:ph type="sldNum" sz="quarter" idx="10"/>
          </p:nvPr>
        </p:nvSpPr>
        <p:spPr/>
        <p:txBody>
          <a:bodyPr/>
          <a:p>
            <a:fld id="{84DAB822-A63B-3445-9D7E-D07ED9067572}" type="slidenum">
              <a:rPr kumimoji="1" lang="zh-CN" altLang="en-US" smtClean="0"/>
            </a:fld>
            <a:endParaRPr kumimoji="1" lang="zh-CN" altLang="en-US" dirty="0"/>
          </a:p>
        </p:txBody>
      </p:sp>
      <p:sp>
        <p:nvSpPr>
          <p:cNvPr id="6" name="文本框 5"/>
          <p:cNvSpPr txBox="1"/>
          <p:nvPr/>
        </p:nvSpPr>
        <p:spPr>
          <a:xfrm>
            <a:off x="546735" y="927100"/>
            <a:ext cx="4953635" cy="417830"/>
          </a:xfrm>
          <a:prstGeom prst="rect">
            <a:avLst/>
          </a:prstGeom>
          <a:noFill/>
        </p:spPr>
        <p:txBody>
          <a:bodyPr wrap="none" rtlCol="0">
            <a:spAutoFit/>
          </a:bodyPr>
          <a:p>
            <a:r>
              <a:rPr lang="en-US" altLang="zh-CN" sz="2000" b="1">
                <a:latin typeface="微软雅黑" panose="020B0503020204020204" charset="-122"/>
                <a:ea typeface="微软雅黑" panose="020B0503020204020204" charset="-122"/>
                <a:cs typeface="微软雅黑" panose="020B0503020204020204" charset="-122"/>
              </a:rPr>
              <a:t>3.</a:t>
            </a:r>
            <a:r>
              <a:rPr lang="zh-CN" altLang="en-US" sz="2000" b="1">
                <a:latin typeface="微软雅黑" panose="020B0503020204020204" charset="-122"/>
                <a:ea typeface="微软雅黑" panose="020B0503020204020204" charset="-122"/>
                <a:cs typeface="微软雅黑" panose="020B0503020204020204" charset="-122"/>
              </a:rPr>
              <a:t>机器学习相关概念</a:t>
            </a:r>
            <a:r>
              <a:rPr lang="en-US" altLang="zh-CN" sz="2000" b="1">
                <a:latin typeface="微软雅黑" panose="020B0503020204020204" charset="-122"/>
                <a:ea typeface="微软雅黑" panose="020B0503020204020204" charset="-122"/>
                <a:cs typeface="微软雅黑" panose="020B0503020204020204" charset="-122"/>
              </a:rPr>
              <a:t>——variance &amp; bias</a:t>
            </a:r>
            <a:endParaRPr lang="en-US" altLang="zh-CN" sz="2000" b="1">
              <a:latin typeface="微软雅黑" panose="020B0503020204020204" charset="-122"/>
              <a:ea typeface="微软雅黑" panose="020B0503020204020204" charset="-122"/>
              <a:cs typeface="微软雅黑" panose="020B0503020204020204" charset="-122"/>
            </a:endParaRPr>
          </a:p>
        </p:txBody>
      </p:sp>
      <p:sp>
        <p:nvSpPr>
          <p:cNvPr id="100" name="文本框 99"/>
          <p:cNvSpPr txBox="1"/>
          <p:nvPr/>
        </p:nvSpPr>
        <p:spPr>
          <a:xfrm>
            <a:off x="185420" y="1344930"/>
            <a:ext cx="6054725" cy="840105"/>
          </a:xfrm>
          <a:prstGeom prst="rect">
            <a:avLst/>
          </a:prstGeom>
          <a:noFill/>
          <a:ln w="9525">
            <a:noFill/>
          </a:ln>
        </p:spPr>
        <p:txBody>
          <a:bodyPr wrap="square">
            <a:spAutoFit/>
          </a:bodyPr>
          <a:p>
            <a:pPr marL="0" indent="0" algn="l"/>
            <a:r>
              <a:rPr lang="en-US" altLang="zh-CN" sz="1600" b="0" u="none">
                <a:latin typeface="宋体" panose="02010600030101010101" pitchFamily="2" charset="-122"/>
                <a:ea typeface="宋体" panose="02010600030101010101" pitchFamily="2" charset="-122"/>
                <a:cs typeface="宋体" panose="02010600030101010101" pitchFamily="2" charset="-122"/>
              </a:rPr>
              <a:t>   </a:t>
            </a:r>
            <a:r>
              <a:rPr lang="en-US" altLang="zh-CN" sz="1600" b="0" u="none">
                <a:latin typeface="微软雅黑" panose="020B0503020204020204" charset="-122"/>
                <a:ea typeface="微软雅黑" panose="020B0503020204020204" charset="-122"/>
                <a:cs typeface="宋体" panose="02010600030101010101" pitchFamily="2" charset="-122"/>
              </a:rPr>
              <a:t> </a:t>
            </a:r>
            <a:r>
              <a:rPr lang="zh-CN" altLang="en-US" sz="1600" b="0" u="none">
                <a:latin typeface="微软雅黑" panose="020B0503020204020204" charset="-122"/>
                <a:ea typeface="微软雅黑" panose="020B0503020204020204" charset="-122"/>
                <a:cs typeface="宋体" panose="02010600030101010101" pitchFamily="2" charset="-122"/>
              </a:rPr>
              <a:t>一次打靶实验，目标是为了打到</a:t>
            </a:r>
            <a:r>
              <a:rPr lang="en-US" altLang="zh-CN" sz="1600" b="0" u="none">
                <a:latin typeface="微软雅黑" panose="020B0503020204020204" charset="-122"/>
                <a:ea typeface="微软雅黑" panose="020B0503020204020204" charset="-122"/>
                <a:cs typeface="宋体" panose="02010600030101010101" pitchFamily="2" charset="-122"/>
              </a:rPr>
              <a:t>10</a:t>
            </a:r>
            <a:r>
              <a:rPr lang="zh-CN" altLang="en-US" sz="1600" b="0" u="none">
                <a:latin typeface="微软雅黑" panose="020B0503020204020204" charset="-122"/>
                <a:ea typeface="微软雅黑" panose="020B0503020204020204" charset="-122"/>
                <a:cs typeface="宋体" panose="02010600030101010101" pitchFamily="2" charset="-122"/>
              </a:rPr>
              <a:t>环，但是实际上只打到了</a:t>
            </a:r>
            <a:r>
              <a:rPr lang="en-US" altLang="zh-CN" sz="1600" b="0" u="none">
                <a:latin typeface="微软雅黑" panose="020B0503020204020204" charset="-122"/>
                <a:ea typeface="微软雅黑" panose="020B0503020204020204" charset="-122"/>
                <a:cs typeface="Calibri" panose="020F0502020204030204" charset="0"/>
              </a:rPr>
              <a:t>7</a:t>
            </a:r>
            <a:r>
              <a:rPr lang="zh-CN" altLang="en-US" sz="1600" b="0" u="none">
                <a:latin typeface="微软雅黑" panose="020B0503020204020204" charset="-122"/>
                <a:ea typeface="微软雅黑" panose="020B0503020204020204" charset="-122"/>
                <a:cs typeface="宋体" panose="02010600030101010101" pitchFamily="2" charset="-122"/>
              </a:rPr>
              <a:t>环，那么这里面的</a:t>
            </a:r>
            <a:r>
              <a:rPr lang="en-US" altLang="zh-CN" sz="1600" b="0" u="none">
                <a:latin typeface="微软雅黑" panose="020B0503020204020204" charset="-122"/>
                <a:ea typeface="微软雅黑" panose="020B0503020204020204" charset="-122"/>
                <a:cs typeface="Calibri" panose="020F0502020204030204" charset="0"/>
              </a:rPr>
              <a:t>Error</a:t>
            </a:r>
            <a:r>
              <a:rPr lang="zh-CN" altLang="en-US" sz="1600" b="0" u="none">
                <a:latin typeface="微软雅黑" panose="020B0503020204020204" charset="-122"/>
                <a:ea typeface="微软雅黑" panose="020B0503020204020204" charset="-122"/>
                <a:cs typeface="宋体" panose="02010600030101010101" pitchFamily="2" charset="-122"/>
              </a:rPr>
              <a:t>就是</a:t>
            </a:r>
            <a:r>
              <a:rPr lang="en-US" altLang="zh-CN" sz="1600" b="0" u="none">
                <a:latin typeface="微软雅黑" panose="020B0503020204020204" charset="-122"/>
                <a:ea typeface="微软雅黑" panose="020B0503020204020204" charset="-122"/>
                <a:cs typeface="Calibri" panose="020F0502020204030204" charset="0"/>
              </a:rPr>
              <a:t>3</a:t>
            </a:r>
            <a:r>
              <a:rPr lang="zh-CN" altLang="en-US" sz="1600" b="0" u="none">
                <a:latin typeface="微软雅黑" panose="020B0503020204020204" charset="-122"/>
                <a:ea typeface="微软雅黑" panose="020B0503020204020204" charset="-122"/>
                <a:cs typeface="宋体" panose="02010600030101010101" pitchFamily="2" charset="-122"/>
              </a:rPr>
              <a:t>。</a:t>
            </a:r>
            <a:endParaRPr lang="zh-CN" altLang="en-US" sz="1600" b="0" u="none">
              <a:latin typeface="微软雅黑" panose="020B0503020204020204" charset="-122"/>
              <a:ea typeface="微软雅黑" panose="020B0503020204020204" charset="-122"/>
              <a:cs typeface="宋体" panose="02010600030101010101" pitchFamily="2" charset="-122"/>
            </a:endParaRPr>
          </a:p>
          <a:p>
            <a:pPr marL="0" indent="0" algn="l"/>
            <a:endParaRPr lang="zh-CN" altLang="en-US" sz="1600"/>
          </a:p>
        </p:txBody>
      </p:sp>
      <p:sp>
        <p:nvSpPr>
          <p:cNvPr id="8" name="文本框 7"/>
          <p:cNvSpPr txBox="1"/>
          <p:nvPr/>
        </p:nvSpPr>
        <p:spPr>
          <a:xfrm>
            <a:off x="244475" y="1874520"/>
            <a:ext cx="4709160" cy="2853690"/>
          </a:xfrm>
          <a:prstGeom prst="rect">
            <a:avLst/>
          </a:prstGeom>
          <a:noFill/>
        </p:spPr>
        <p:txBody>
          <a:bodyPr wrap="square" rtlCol="0" anchor="t">
            <a:spAutoFit/>
          </a:bodyPr>
          <a:p>
            <a:r>
              <a:rPr lang="en-US" altLang="zh-CN">
                <a:latin typeface="微软雅黑" panose="020B0503020204020204" charset="-122"/>
                <a:ea typeface="微软雅黑" panose="020B0503020204020204" charset="-122"/>
                <a:cs typeface="宋体" panose="02010600030101010101" pitchFamily="2" charset="-122"/>
                <a:sym typeface="+mn-ea"/>
              </a:rPr>
              <a:t>    </a:t>
            </a:r>
            <a:r>
              <a:rPr lang="zh-CN" altLang="en-US">
                <a:latin typeface="微软雅黑" panose="020B0503020204020204" charset="-122"/>
                <a:ea typeface="微软雅黑" panose="020B0503020204020204" charset="-122"/>
                <a:cs typeface="宋体" panose="02010600030101010101" pitchFamily="2" charset="-122"/>
                <a:sym typeface="+mn-ea"/>
              </a:rPr>
              <a:t>具体分析打到</a:t>
            </a:r>
            <a:r>
              <a:rPr lang="en-US" altLang="zh-CN">
                <a:latin typeface="微软雅黑" panose="020B0503020204020204" charset="-122"/>
                <a:ea typeface="微软雅黑" panose="020B0503020204020204" charset="-122"/>
                <a:cs typeface="Calibri" panose="020F0502020204030204" charset="0"/>
                <a:sym typeface="+mn-ea"/>
              </a:rPr>
              <a:t>7</a:t>
            </a:r>
            <a:r>
              <a:rPr lang="zh-CN" altLang="en-US">
                <a:latin typeface="微软雅黑" panose="020B0503020204020204" charset="-122"/>
                <a:ea typeface="微软雅黑" panose="020B0503020204020204" charset="-122"/>
                <a:cs typeface="宋体" panose="02010600030101010101" pitchFamily="2" charset="-122"/>
                <a:sym typeface="+mn-ea"/>
              </a:rPr>
              <a:t>环的原因，可能有两方面：一是瞄准出了问题，比如实际上射击瞄准的是</a:t>
            </a:r>
            <a:r>
              <a:rPr lang="en-US" altLang="zh-CN">
                <a:latin typeface="微软雅黑" panose="020B0503020204020204" charset="-122"/>
                <a:ea typeface="微软雅黑" panose="020B0503020204020204" charset="-122"/>
                <a:cs typeface="Calibri" panose="020F0502020204030204" charset="0"/>
                <a:sym typeface="+mn-ea"/>
              </a:rPr>
              <a:t>9</a:t>
            </a:r>
            <a:r>
              <a:rPr lang="zh-CN" altLang="en-US">
                <a:latin typeface="微软雅黑" panose="020B0503020204020204" charset="-122"/>
                <a:ea typeface="微软雅黑" panose="020B0503020204020204" charset="-122"/>
                <a:cs typeface="宋体" panose="02010600030101010101" pitchFamily="2" charset="-122"/>
                <a:sym typeface="+mn-ea"/>
              </a:rPr>
              <a:t>环而不是</a:t>
            </a:r>
            <a:r>
              <a:rPr lang="en-US" altLang="zh-CN">
                <a:latin typeface="微软雅黑" panose="020B0503020204020204" charset="-122"/>
                <a:ea typeface="微软雅黑" panose="020B0503020204020204" charset="-122"/>
                <a:cs typeface="Calibri" panose="020F0502020204030204" charset="0"/>
                <a:sym typeface="+mn-ea"/>
              </a:rPr>
              <a:t>10</a:t>
            </a:r>
            <a:r>
              <a:rPr lang="zh-CN" altLang="en-US">
                <a:latin typeface="微软雅黑" panose="020B0503020204020204" charset="-122"/>
                <a:ea typeface="微软雅黑" panose="020B0503020204020204" charset="-122"/>
                <a:cs typeface="宋体" panose="02010600030101010101" pitchFamily="2" charset="-122"/>
                <a:sym typeface="+mn-ea"/>
              </a:rPr>
              <a:t>环；二是枪本身的稳定性有问题，虽然瞄准的是</a:t>
            </a:r>
            <a:r>
              <a:rPr lang="en-US" altLang="zh-CN">
                <a:latin typeface="微软雅黑" panose="020B0503020204020204" charset="-122"/>
                <a:ea typeface="微软雅黑" panose="020B0503020204020204" charset="-122"/>
                <a:cs typeface="Calibri" panose="020F0502020204030204" charset="0"/>
                <a:sym typeface="+mn-ea"/>
              </a:rPr>
              <a:t>9</a:t>
            </a:r>
            <a:r>
              <a:rPr lang="zh-CN" altLang="en-US">
                <a:latin typeface="微软雅黑" panose="020B0503020204020204" charset="-122"/>
                <a:ea typeface="微软雅黑" panose="020B0503020204020204" charset="-122"/>
                <a:cs typeface="宋体" panose="02010600030101010101" pitchFamily="2" charset="-122"/>
                <a:sym typeface="+mn-ea"/>
              </a:rPr>
              <a:t>环，但是只打到了</a:t>
            </a:r>
            <a:r>
              <a:rPr lang="en-US" altLang="zh-CN">
                <a:latin typeface="微软雅黑" panose="020B0503020204020204" charset="-122"/>
                <a:ea typeface="微软雅黑" panose="020B0503020204020204" charset="-122"/>
                <a:cs typeface="Calibri" panose="020F0502020204030204" charset="0"/>
                <a:sym typeface="+mn-ea"/>
              </a:rPr>
              <a:t>7</a:t>
            </a:r>
            <a:r>
              <a:rPr lang="zh-CN" altLang="en-US">
                <a:latin typeface="微软雅黑" panose="020B0503020204020204" charset="-122"/>
                <a:ea typeface="微软雅黑" panose="020B0503020204020204" charset="-122"/>
                <a:cs typeface="宋体" panose="02010600030101010101" pitchFamily="2" charset="-122"/>
                <a:sym typeface="+mn-ea"/>
              </a:rPr>
              <a:t>环。那么在上面一次射击实验中，</a:t>
            </a:r>
            <a:r>
              <a:rPr lang="en-US" altLang="zh-CN">
                <a:latin typeface="微软雅黑" panose="020B0503020204020204" charset="-122"/>
                <a:ea typeface="微软雅黑" panose="020B0503020204020204" charset="-122"/>
                <a:cs typeface="Calibri" panose="020F0502020204030204" charset="0"/>
                <a:sym typeface="+mn-ea"/>
              </a:rPr>
              <a:t>Bias</a:t>
            </a:r>
            <a:r>
              <a:rPr lang="zh-CN" altLang="en-US">
                <a:latin typeface="微软雅黑" panose="020B0503020204020204" charset="-122"/>
                <a:ea typeface="微软雅黑" panose="020B0503020204020204" charset="-122"/>
                <a:cs typeface="宋体" panose="02010600030101010101" pitchFamily="2" charset="-122"/>
                <a:sym typeface="+mn-ea"/>
              </a:rPr>
              <a:t>就是</a:t>
            </a:r>
            <a:r>
              <a:rPr lang="en-US" altLang="zh-CN">
                <a:latin typeface="微软雅黑" panose="020B0503020204020204" charset="-122"/>
                <a:ea typeface="微软雅黑" panose="020B0503020204020204" charset="-122"/>
                <a:cs typeface="Calibri" panose="020F0502020204030204" charset="0"/>
                <a:sym typeface="+mn-ea"/>
              </a:rPr>
              <a:t>1,</a:t>
            </a:r>
            <a:r>
              <a:rPr lang="zh-CN" altLang="en-US">
                <a:latin typeface="微软雅黑" panose="020B0503020204020204" charset="-122"/>
                <a:ea typeface="微软雅黑" panose="020B0503020204020204" charset="-122"/>
                <a:cs typeface="宋体" panose="02010600030101010101" pitchFamily="2" charset="-122"/>
                <a:sym typeface="+mn-ea"/>
              </a:rPr>
              <a:t>反应的是模型期望与真实目标的差距，而在这次试验中，由于</a:t>
            </a:r>
            <a:r>
              <a:rPr lang="en-US" altLang="zh-CN">
                <a:latin typeface="微软雅黑" panose="020B0503020204020204" charset="-122"/>
                <a:ea typeface="微软雅黑" panose="020B0503020204020204" charset="-122"/>
                <a:cs typeface="Calibri" panose="020F0502020204030204" charset="0"/>
                <a:sym typeface="+mn-ea"/>
              </a:rPr>
              <a:t>Variance</a:t>
            </a:r>
            <a:r>
              <a:rPr lang="zh-CN" altLang="en-US">
                <a:latin typeface="微软雅黑" panose="020B0503020204020204" charset="-122"/>
                <a:ea typeface="微软雅黑" panose="020B0503020204020204" charset="-122"/>
                <a:cs typeface="宋体" panose="02010600030101010101" pitchFamily="2" charset="-122"/>
                <a:sym typeface="+mn-ea"/>
              </a:rPr>
              <a:t>所带来的误差就是</a:t>
            </a:r>
            <a:r>
              <a:rPr lang="en-US" altLang="zh-CN">
                <a:latin typeface="微软雅黑" panose="020B0503020204020204" charset="-122"/>
                <a:ea typeface="微软雅黑" panose="020B0503020204020204" charset="-122"/>
                <a:cs typeface="Calibri" panose="020F0502020204030204" charset="0"/>
                <a:sym typeface="+mn-ea"/>
              </a:rPr>
              <a:t>2</a:t>
            </a:r>
            <a:r>
              <a:rPr lang="zh-CN" altLang="en-US">
                <a:latin typeface="微软雅黑" panose="020B0503020204020204" charset="-122"/>
                <a:ea typeface="微软雅黑" panose="020B0503020204020204" charset="-122"/>
                <a:cs typeface="宋体" panose="02010600030101010101" pitchFamily="2" charset="-122"/>
                <a:sym typeface="+mn-ea"/>
              </a:rPr>
              <a:t>，即虽然瞄准的是</a:t>
            </a:r>
            <a:r>
              <a:rPr lang="en-US" altLang="zh-CN">
                <a:latin typeface="微软雅黑" panose="020B0503020204020204" charset="-122"/>
                <a:ea typeface="微软雅黑" panose="020B0503020204020204" charset="-122"/>
                <a:cs typeface="Calibri" panose="020F0502020204030204" charset="0"/>
                <a:sym typeface="+mn-ea"/>
              </a:rPr>
              <a:t>9</a:t>
            </a:r>
            <a:r>
              <a:rPr lang="zh-CN" altLang="en-US">
                <a:latin typeface="微软雅黑" panose="020B0503020204020204" charset="-122"/>
                <a:ea typeface="微软雅黑" panose="020B0503020204020204" charset="-122"/>
                <a:cs typeface="宋体" panose="02010600030101010101" pitchFamily="2" charset="-122"/>
                <a:sym typeface="+mn-ea"/>
              </a:rPr>
              <a:t>环，但由于本身模型缺乏稳定性，造成了实际结果与模型期望之间的差距。</a:t>
            </a:r>
            <a:endParaRPr lang="zh-CN" altLang="en-US">
              <a:latin typeface="微软雅黑" panose="020B0503020204020204" charset="-122"/>
              <a:ea typeface="微软雅黑" panose="020B0503020204020204" charset="-122"/>
            </a:endParaRPr>
          </a:p>
        </p:txBody>
      </p:sp>
      <p:pic>
        <p:nvPicPr>
          <p:cNvPr id="7" name="图片 6" descr="靶子"/>
          <p:cNvPicPr>
            <a:picLocks noChangeAspect="1"/>
          </p:cNvPicPr>
          <p:nvPr/>
        </p:nvPicPr>
        <p:blipFill>
          <a:blip r:embed="rId1"/>
          <a:stretch>
            <a:fillRect/>
          </a:stretch>
        </p:blipFill>
        <p:spPr>
          <a:xfrm>
            <a:off x="4825365" y="2784475"/>
            <a:ext cx="1901190" cy="208470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sym typeface="+mn-ea"/>
              </a:rPr>
              <a:t>三、</a:t>
            </a:r>
            <a:r>
              <a:rPr lang="zh-CN" altLang="en-US"/>
              <a:t>机器学习概述</a:t>
            </a:r>
            <a:endParaRPr lang="zh-CN" altLang="en-US"/>
          </a:p>
        </p:txBody>
      </p:sp>
      <p:sp>
        <p:nvSpPr>
          <p:cNvPr id="4" name="灯片编号占位符 3"/>
          <p:cNvSpPr>
            <a:spLocks noGrp="1"/>
          </p:cNvSpPr>
          <p:nvPr>
            <p:ph type="sldNum" sz="quarter" idx="10"/>
          </p:nvPr>
        </p:nvSpPr>
        <p:spPr/>
        <p:txBody>
          <a:bodyPr/>
          <a:p>
            <a:fld id="{84DAB822-A63B-3445-9D7E-D07ED9067572}" type="slidenum">
              <a:rPr kumimoji="1" lang="zh-CN" altLang="en-US" smtClean="0"/>
            </a:fld>
            <a:endParaRPr kumimoji="1" lang="zh-CN" altLang="en-US" dirty="0"/>
          </a:p>
        </p:txBody>
      </p:sp>
      <p:sp>
        <p:nvSpPr>
          <p:cNvPr id="6" name="文本框 5"/>
          <p:cNvSpPr txBox="1"/>
          <p:nvPr/>
        </p:nvSpPr>
        <p:spPr>
          <a:xfrm>
            <a:off x="546735" y="927100"/>
            <a:ext cx="4953635" cy="417830"/>
          </a:xfrm>
          <a:prstGeom prst="rect">
            <a:avLst/>
          </a:prstGeom>
          <a:noFill/>
        </p:spPr>
        <p:txBody>
          <a:bodyPr wrap="none" rtlCol="0">
            <a:spAutoFit/>
          </a:bodyPr>
          <a:p>
            <a:r>
              <a:rPr lang="en-US" altLang="zh-CN" sz="2000" b="1">
                <a:latin typeface="微软雅黑" panose="020B0503020204020204" charset="-122"/>
                <a:ea typeface="微软雅黑" panose="020B0503020204020204" charset="-122"/>
                <a:cs typeface="微软雅黑" panose="020B0503020204020204" charset="-122"/>
              </a:rPr>
              <a:t>3.</a:t>
            </a:r>
            <a:r>
              <a:rPr lang="zh-CN" altLang="en-US" sz="2000" b="1">
                <a:latin typeface="微软雅黑" panose="020B0503020204020204" charset="-122"/>
                <a:ea typeface="微软雅黑" panose="020B0503020204020204" charset="-122"/>
                <a:cs typeface="微软雅黑" panose="020B0503020204020204" charset="-122"/>
              </a:rPr>
              <a:t>机器学习相关概念</a:t>
            </a:r>
            <a:r>
              <a:rPr lang="en-US" altLang="zh-CN" sz="2000" b="1">
                <a:latin typeface="微软雅黑" panose="020B0503020204020204" charset="-122"/>
                <a:ea typeface="微软雅黑" panose="020B0503020204020204" charset="-122"/>
                <a:cs typeface="微软雅黑" panose="020B0503020204020204" charset="-122"/>
              </a:rPr>
              <a:t>——variance &amp; bias</a:t>
            </a:r>
            <a:endParaRPr lang="en-US" altLang="zh-CN" sz="2000" b="1">
              <a:latin typeface="微软雅黑" panose="020B0503020204020204" charset="-122"/>
              <a:ea typeface="微软雅黑" panose="020B0503020204020204" charset="-122"/>
              <a:cs typeface="微软雅黑" panose="020B0503020204020204" charset="-122"/>
            </a:endParaRPr>
          </a:p>
        </p:txBody>
      </p:sp>
      <p:pic>
        <p:nvPicPr>
          <p:cNvPr id="2" name="图片 1" descr="variance and bias"/>
          <p:cNvPicPr>
            <a:picLocks noChangeAspect="1"/>
          </p:cNvPicPr>
          <p:nvPr/>
        </p:nvPicPr>
        <p:blipFill>
          <a:blip r:embed="rId1"/>
          <a:stretch>
            <a:fillRect/>
          </a:stretch>
        </p:blipFill>
        <p:spPr>
          <a:xfrm>
            <a:off x="3301365" y="1275715"/>
            <a:ext cx="3556635" cy="3528060"/>
          </a:xfrm>
          <a:prstGeom prst="rect">
            <a:avLst/>
          </a:prstGeom>
        </p:spPr>
      </p:pic>
      <p:sp>
        <p:nvSpPr>
          <p:cNvPr id="5" name="文本框 4"/>
          <p:cNvSpPr txBox="1"/>
          <p:nvPr/>
        </p:nvSpPr>
        <p:spPr>
          <a:xfrm>
            <a:off x="336550" y="1604010"/>
            <a:ext cx="2759710" cy="640080"/>
          </a:xfrm>
          <a:prstGeom prst="rect">
            <a:avLst/>
          </a:prstGeom>
          <a:noFill/>
          <a:ln w="9525">
            <a:noFill/>
          </a:ln>
        </p:spPr>
        <p:txBody>
          <a:bodyPr wrap="square">
            <a:spAutoFit/>
          </a:bodyPr>
          <a:p>
            <a:pPr marL="0" indent="0" algn="l"/>
            <a:r>
              <a:rPr lang="en-US" altLang="zh-CN" b="0" u="none">
                <a:latin typeface="Times New Roman" panose="02020603050405020304" charset="0"/>
                <a:ea typeface="宋体" panose="02010600030101010101" pitchFamily="2" charset="-122"/>
                <a:cs typeface="宋体" panose="02010600030101010101" pitchFamily="2" charset="-122"/>
              </a:rPr>
              <a:t>Err(x)=Bias</a:t>
            </a:r>
            <a:r>
              <a:rPr lang="en-US" altLang="zh-CN" b="0" u="none" baseline="30000">
                <a:latin typeface="Times New Roman" panose="02020603050405020304" charset="0"/>
                <a:ea typeface="宋体" panose="02010600030101010101" pitchFamily="2" charset="-122"/>
                <a:cs typeface="宋体" panose="02010600030101010101" pitchFamily="2" charset="-122"/>
              </a:rPr>
              <a:t>2</a:t>
            </a:r>
            <a:r>
              <a:rPr lang="en-US" altLang="zh-CN" b="0" u="none">
                <a:latin typeface="Times New Roman" panose="02020603050405020304" charset="0"/>
                <a:ea typeface="宋体" panose="02010600030101010101" pitchFamily="2" charset="-122"/>
                <a:cs typeface="宋体" panose="02010600030101010101" pitchFamily="2" charset="-122"/>
              </a:rPr>
              <a:t>+Variance+Irreducible Error</a:t>
            </a:r>
            <a:endParaRPr lang="zh-CN" altLang="en-US">
              <a:latin typeface="Times New Roman" panose="02020603050405020304" charset="0"/>
            </a:endParaRPr>
          </a:p>
        </p:txBody>
      </p:sp>
      <p:sp>
        <p:nvSpPr>
          <p:cNvPr id="9" name="文本框 8"/>
          <p:cNvSpPr txBox="1"/>
          <p:nvPr/>
        </p:nvSpPr>
        <p:spPr>
          <a:xfrm>
            <a:off x="336550" y="2244090"/>
            <a:ext cx="2626360" cy="933450"/>
          </a:xfrm>
          <a:prstGeom prst="rect">
            <a:avLst/>
          </a:prstGeom>
          <a:noFill/>
          <a:ln w="9525">
            <a:noFill/>
          </a:ln>
        </p:spPr>
        <p:txBody>
          <a:bodyPr wrap="square">
            <a:spAutoFit/>
          </a:bodyPr>
          <a:p>
            <a:pPr marL="0" indent="0" algn="l"/>
            <a:r>
              <a:rPr lang="en-US" altLang="zh-CN" b="0" u="none">
                <a:latin typeface="微软雅黑" panose="020B0503020204020204" charset="-122"/>
                <a:ea typeface="微软雅黑" panose="020B0503020204020204" charset="-122"/>
                <a:cs typeface="宋体" panose="02010600030101010101" pitchFamily="2" charset="-122"/>
              </a:rPr>
              <a:t>Error</a:t>
            </a:r>
            <a:r>
              <a:rPr lang="zh-CN" altLang="en-US" b="0" u="none">
                <a:latin typeface="微软雅黑" panose="020B0503020204020204" charset="-122"/>
                <a:ea typeface="微软雅黑" panose="020B0503020204020204" charset="-122"/>
                <a:cs typeface="宋体" panose="02010600030101010101" pitchFamily="2" charset="-122"/>
              </a:rPr>
              <a:t>由</a:t>
            </a:r>
            <a:r>
              <a:rPr lang="en-US" altLang="zh-CN" b="0" u="none">
                <a:latin typeface="微软雅黑" panose="020B0503020204020204" charset="-122"/>
                <a:ea typeface="微软雅黑" panose="020B0503020204020204" charset="-122"/>
                <a:cs typeface="Calibri" panose="020F0502020204030204" charset="0"/>
              </a:rPr>
              <a:t>3</a:t>
            </a:r>
            <a:r>
              <a:rPr lang="zh-CN" altLang="en-US" b="0" u="none">
                <a:latin typeface="微软雅黑" panose="020B0503020204020204" charset="-122"/>
                <a:ea typeface="微软雅黑" panose="020B0503020204020204" charset="-122"/>
                <a:cs typeface="宋体" panose="02010600030101010101" pitchFamily="2" charset="-122"/>
              </a:rPr>
              <a:t>部分构成，即泛化误差可分解为偏差、方差与噪声之和。</a:t>
            </a:r>
            <a:endParaRPr lang="zh-CN" altLang="en-US" b="0" u="none">
              <a:latin typeface="微软雅黑" panose="020B0503020204020204" charset="-122"/>
              <a:ea typeface="微软雅黑" panose="020B0503020204020204" charset="-122"/>
              <a:cs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366713" y="274639"/>
            <a:ext cx="5915025" cy="568920"/>
          </a:xfrm>
        </p:spPr>
        <p:txBody>
          <a:bodyPr/>
          <a:p>
            <a:r>
              <a:rPr lang="en-US" altLang="zh-CN"/>
              <a:t>Bias-Variance </a:t>
            </a:r>
            <a:r>
              <a:rPr lang="zh-CN" altLang="en-US"/>
              <a:t>构成推导</a:t>
            </a:r>
            <a:endParaRPr lang="zh-CN" altLang="en-US"/>
          </a:p>
        </p:txBody>
      </p:sp>
      <p:sp>
        <p:nvSpPr>
          <p:cNvPr id="4" name="灯片编号占位符 3"/>
          <p:cNvSpPr>
            <a:spLocks noGrp="1"/>
          </p:cNvSpPr>
          <p:nvPr>
            <p:ph type="sldNum" sz="quarter" idx="10"/>
          </p:nvPr>
        </p:nvSpPr>
        <p:spPr/>
        <p:txBody>
          <a:bodyPr/>
          <a:p>
            <a:fld id="{84DAB822-A63B-3445-9D7E-D07ED9067572}" type="slidenum">
              <a:rPr kumimoji="1" lang="zh-CN" altLang="en-US" smtClean="0"/>
            </a:fld>
            <a:endParaRPr kumimoji="1" lang="zh-CN" altLang="en-US" dirty="0"/>
          </a:p>
        </p:txBody>
      </p:sp>
      <p:grpSp>
        <p:nvGrpSpPr>
          <p:cNvPr id="11" name="组合 10"/>
          <p:cNvGrpSpPr/>
          <p:nvPr/>
        </p:nvGrpSpPr>
        <p:grpSpPr>
          <a:xfrm>
            <a:off x="3818890" y="528320"/>
            <a:ext cx="3067050" cy="1016000"/>
            <a:chOff x="931" y="1835"/>
            <a:chExt cx="4830" cy="1600"/>
          </a:xfrm>
        </p:grpSpPr>
        <p:pic>
          <p:nvPicPr>
            <p:cNvPr id="7" name="图片 6" descr="1"/>
            <p:cNvPicPr>
              <a:picLocks noChangeAspect="1"/>
            </p:cNvPicPr>
            <p:nvPr/>
          </p:nvPicPr>
          <p:blipFill>
            <a:blip r:embed="rId1"/>
            <a:stretch>
              <a:fillRect/>
            </a:stretch>
          </p:blipFill>
          <p:spPr>
            <a:xfrm>
              <a:off x="931" y="1835"/>
              <a:ext cx="4831" cy="450"/>
            </a:xfrm>
            <a:prstGeom prst="rect">
              <a:avLst/>
            </a:prstGeom>
          </p:spPr>
        </p:pic>
        <p:pic>
          <p:nvPicPr>
            <p:cNvPr id="8" name="图片 7" descr="2"/>
            <p:cNvPicPr>
              <a:picLocks noChangeAspect="1"/>
            </p:cNvPicPr>
            <p:nvPr/>
          </p:nvPicPr>
          <p:blipFill>
            <a:blip r:embed="rId2"/>
            <a:stretch>
              <a:fillRect/>
            </a:stretch>
          </p:blipFill>
          <p:spPr>
            <a:xfrm>
              <a:off x="1039" y="2464"/>
              <a:ext cx="2970" cy="435"/>
            </a:xfrm>
            <a:prstGeom prst="rect">
              <a:avLst/>
            </a:prstGeom>
          </p:spPr>
        </p:pic>
        <p:pic>
          <p:nvPicPr>
            <p:cNvPr id="10" name="图片 9" descr="3"/>
            <p:cNvPicPr>
              <a:picLocks noChangeAspect="1"/>
            </p:cNvPicPr>
            <p:nvPr/>
          </p:nvPicPr>
          <p:blipFill>
            <a:blip r:embed="rId3"/>
            <a:stretch>
              <a:fillRect/>
            </a:stretch>
          </p:blipFill>
          <p:spPr>
            <a:xfrm>
              <a:off x="1039" y="3061"/>
              <a:ext cx="3360" cy="375"/>
            </a:xfrm>
            <a:prstGeom prst="rect">
              <a:avLst/>
            </a:prstGeom>
          </p:spPr>
        </p:pic>
      </p:grpSp>
      <p:graphicFrame>
        <p:nvGraphicFramePr>
          <p:cNvPr id="12" name="对象 11">
            <a:hlinkClick r:id="" action="ppaction://ole?verb="/>
          </p:cNvPr>
          <p:cNvGraphicFramePr>
            <a:graphicFrameLocks noChangeAspect="1"/>
          </p:cNvGraphicFramePr>
          <p:nvPr/>
        </p:nvGraphicFramePr>
        <p:xfrm>
          <a:off x="367030" y="927735"/>
          <a:ext cx="1621790" cy="501015"/>
        </p:xfrm>
        <a:graphic>
          <a:graphicData uri="http://schemas.openxmlformats.org/presentationml/2006/ole">
            <mc:AlternateContent xmlns:mc="http://schemas.openxmlformats.org/markup-compatibility/2006">
              <mc:Choice xmlns:v="urn:schemas-microsoft-com:vml" Requires="v">
                <p:oleObj spid="_x0000_s1025" name="" r:id="rId4" imgW="1562100" imgH="482600" progId="Equation.KSEE3">
                  <p:embed/>
                </p:oleObj>
              </mc:Choice>
              <mc:Fallback>
                <p:oleObj name="" r:id="rId4" imgW="1562100" imgH="482600" progId="Equation.KSEE3">
                  <p:embed/>
                  <p:pic>
                    <p:nvPicPr>
                      <p:cNvPr id="0" name="图片 1024"/>
                      <p:cNvPicPr/>
                      <p:nvPr/>
                    </p:nvPicPr>
                    <p:blipFill>
                      <a:blip r:embed="rId5"/>
                      <a:stretch>
                        <a:fillRect/>
                      </a:stretch>
                    </p:blipFill>
                    <p:spPr>
                      <a:xfrm>
                        <a:off x="367030" y="927735"/>
                        <a:ext cx="1621790" cy="501015"/>
                      </a:xfrm>
                      <a:prstGeom prst="rect">
                        <a:avLst/>
                      </a:prstGeom>
                    </p:spPr>
                  </p:pic>
                </p:oleObj>
              </mc:Fallback>
            </mc:AlternateContent>
          </a:graphicData>
        </a:graphic>
      </p:graphicFrame>
      <p:graphicFrame>
        <p:nvGraphicFramePr>
          <p:cNvPr id="14" name="对象 13">
            <a:hlinkClick r:id="" action="ppaction://ole?verb="/>
          </p:cNvPr>
          <p:cNvGraphicFramePr>
            <a:graphicFrameLocks noChangeAspect="1"/>
          </p:cNvGraphicFramePr>
          <p:nvPr/>
        </p:nvGraphicFramePr>
        <p:xfrm>
          <a:off x="2331720" y="949325"/>
          <a:ext cx="787400" cy="457200"/>
        </p:xfrm>
        <a:graphic>
          <a:graphicData uri="http://schemas.openxmlformats.org/presentationml/2006/ole">
            <mc:AlternateContent xmlns:mc="http://schemas.openxmlformats.org/markup-compatibility/2006">
              <mc:Choice xmlns:v="urn:schemas-microsoft-com:vml" Requires="v">
                <p:oleObj spid="_x0000_s1026" name="" r:id="rId6" imgW="787400" imgH="457200" progId="Equation.KSEE3">
                  <p:embed/>
                </p:oleObj>
              </mc:Choice>
              <mc:Fallback>
                <p:oleObj name="" r:id="rId6" imgW="787400" imgH="457200" progId="Equation.KSEE3">
                  <p:embed/>
                  <p:pic>
                    <p:nvPicPr>
                      <p:cNvPr id="0" name="图片 1025"/>
                      <p:cNvPicPr/>
                      <p:nvPr/>
                    </p:nvPicPr>
                    <p:blipFill>
                      <a:blip r:embed="rId7"/>
                      <a:stretch>
                        <a:fillRect/>
                      </a:stretch>
                    </p:blipFill>
                    <p:spPr>
                      <a:xfrm>
                        <a:off x="2331720" y="949325"/>
                        <a:ext cx="787400" cy="457200"/>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244475" y="1605915"/>
          <a:ext cx="3091815" cy="1892300"/>
        </p:xfrm>
        <a:graphic>
          <a:graphicData uri="http://schemas.openxmlformats.org/presentationml/2006/ole">
            <mc:AlternateContent xmlns:mc="http://schemas.openxmlformats.org/markup-compatibility/2006">
              <mc:Choice xmlns:v="urn:schemas-microsoft-com:vml" Requires="v">
                <p:oleObj spid="_x0000_s1027" name="" r:id="rId8" imgW="2324100" imgH="1422400" progId="Equation.KSEE3">
                  <p:embed/>
                </p:oleObj>
              </mc:Choice>
              <mc:Fallback>
                <p:oleObj name="" r:id="rId8" imgW="2324100" imgH="1422400" progId="Equation.KSEE3">
                  <p:embed/>
                  <p:pic>
                    <p:nvPicPr>
                      <p:cNvPr id="0" name="图片 1026"/>
                      <p:cNvPicPr/>
                      <p:nvPr/>
                    </p:nvPicPr>
                    <p:blipFill>
                      <a:blip r:embed="rId9"/>
                      <a:stretch>
                        <a:fillRect/>
                      </a:stretch>
                    </p:blipFill>
                    <p:spPr>
                      <a:xfrm>
                        <a:off x="244475" y="1605915"/>
                        <a:ext cx="3091815" cy="1892300"/>
                      </a:xfrm>
                      <a:prstGeom prst="rect">
                        <a:avLst/>
                      </a:prstGeom>
                    </p:spPr>
                  </p:pic>
                </p:oleObj>
              </mc:Fallback>
            </mc:AlternateContent>
          </a:graphicData>
        </a:graphic>
      </p:graphicFrame>
      <p:graphicFrame>
        <p:nvGraphicFramePr>
          <p:cNvPr id="16" name="对象 15">
            <a:hlinkClick r:id="" action="ppaction://ole?verb="/>
          </p:cNvPr>
          <p:cNvGraphicFramePr>
            <a:graphicFrameLocks noChangeAspect="1"/>
          </p:cNvGraphicFramePr>
          <p:nvPr/>
        </p:nvGraphicFramePr>
        <p:xfrm>
          <a:off x="197485" y="3636010"/>
          <a:ext cx="2921635" cy="399415"/>
        </p:xfrm>
        <a:graphic>
          <a:graphicData uri="http://schemas.openxmlformats.org/presentationml/2006/ole">
            <mc:AlternateContent xmlns:mc="http://schemas.openxmlformats.org/markup-compatibility/2006">
              <mc:Choice xmlns:v="urn:schemas-microsoft-com:vml" Requires="v">
                <p:oleObj spid="_x0000_s1028" name="" r:id="rId10" imgW="1765300" imgH="241300" progId="Equation.KSEE3">
                  <p:embed/>
                </p:oleObj>
              </mc:Choice>
              <mc:Fallback>
                <p:oleObj name="" r:id="rId10" imgW="1765300" imgH="241300" progId="Equation.KSEE3">
                  <p:embed/>
                  <p:pic>
                    <p:nvPicPr>
                      <p:cNvPr id="0" name="图片 1027"/>
                      <p:cNvPicPr/>
                      <p:nvPr/>
                    </p:nvPicPr>
                    <p:blipFill>
                      <a:blip r:embed="rId11"/>
                      <a:stretch>
                        <a:fillRect/>
                      </a:stretch>
                    </p:blipFill>
                    <p:spPr>
                      <a:xfrm>
                        <a:off x="197485" y="3636010"/>
                        <a:ext cx="2921635" cy="399415"/>
                      </a:xfrm>
                      <a:prstGeom prst="rect">
                        <a:avLst/>
                      </a:prstGeom>
                    </p:spPr>
                  </p:pic>
                </p:oleObj>
              </mc:Fallback>
            </mc:AlternateContent>
          </a:graphicData>
        </a:graphic>
      </p:graphicFrame>
      <p:graphicFrame>
        <p:nvGraphicFramePr>
          <p:cNvPr id="17" name="对象 16">
            <a:hlinkClick r:id="" action="ppaction://ole?verb="/>
          </p:cNvPr>
          <p:cNvGraphicFramePr>
            <a:graphicFrameLocks noChangeAspect="1"/>
          </p:cNvGraphicFramePr>
          <p:nvPr/>
        </p:nvGraphicFramePr>
        <p:xfrm>
          <a:off x="3429000" y="1776730"/>
          <a:ext cx="3457575" cy="2258695"/>
        </p:xfrm>
        <a:graphic>
          <a:graphicData uri="http://schemas.openxmlformats.org/presentationml/2006/ole">
            <mc:AlternateContent xmlns:mc="http://schemas.openxmlformats.org/markup-compatibility/2006">
              <mc:Choice xmlns:v="urn:schemas-microsoft-com:vml" Requires="v">
                <p:oleObj spid="_x0000_s1029" name="" r:id="rId12" imgW="2743200" imgH="1524000" progId="Equation.KSEE3">
                  <p:embed/>
                </p:oleObj>
              </mc:Choice>
              <mc:Fallback>
                <p:oleObj name="" r:id="rId12" imgW="2743200" imgH="1524000" progId="Equation.KSEE3">
                  <p:embed/>
                  <p:pic>
                    <p:nvPicPr>
                      <p:cNvPr id="0" name="图片 1028"/>
                      <p:cNvPicPr/>
                      <p:nvPr/>
                    </p:nvPicPr>
                    <p:blipFill>
                      <a:blip r:embed="rId13"/>
                      <a:stretch>
                        <a:fillRect/>
                      </a:stretch>
                    </p:blipFill>
                    <p:spPr>
                      <a:xfrm>
                        <a:off x="3429000" y="1776730"/>
                        <a:ext cx="3457575" cy="2258695"/>
                      </a:xfrm>
                      <a:prstGeom prst="rect">
                        <a:avLst/>
                      </a:prstGeom>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sym typeface="+mn-ea"/>
              </a:rPr>
              <a:t>三、</a:t>
            </a:r>
            <a:r>
              <a:rPr lang="zh-CN" altLang="en-US"/>
              <a:t>机器学习概述</a:t>
            </a:r>
            <a:endParaRPr lang="zh-CN" altLang="en-US"/>
          </a:p>
        </p:txBody>
      </p:sp>
      <p:sp>
        <p:nvSpPr>
          <p:cNvPr id="4" name="灯片编号占位符 3"/>
          <p:cNvSpPr>
            <a:spLocks noGrp="1"/>
          </p:cNvSpPr>
          <p:nvPr>
            <p:ph type="sldNum" sz="quarter" idx="10"/>
          </p:nvPr>
        </p:nvSpPr>
        <p:spPr/>
        <p:txBody>
          <a:bodyPr/>
          <a:p>
            <a:fld id="{84DAB822-A63B-3445-9D7E-D07ED9067572}" type="slidenum">
              <a:rPr kumimoji="1" lang="zh-CN" altLang="en-US" smtClean="0"/>
            </a:fld>
            <a:endParaRPr kumimoji="1" lang="zh-CN" altLang="en-US" dirty="0"/>
          </a:p>
        </p:txBody>
      </p:sp>
      <p:sp>
        <p:nvSpPr>
          <p:cNvPr id="6" name="文本框 5"/>
          <p:cNvSpPr txBox="1"/>
          <p:nvPr/>
        </p:nvSpPr>
        <p:spPr>
          <a:xfrm>
            <a:off x="546735" y="927100"/>
            <a:ext cx="4823460" cy="417830"/>
          </a:xfrm>
          <a:prstGeom prst="rect">
            <a:avLst/>
          </a:prstGeom>
          <a:noFill/>
        </p:spPr>
        <p:txBody>
          <a:bodyPr wrap="none" rtlCol="0">
            <a:spAutoFit/>
          </a:bodyPr>
          <a:p>
            <a:r>
              <a:rPr lang="en-US" altLang="zh-CN" sz="2000" b="1">
                <a:latin typeface="微软雅黑" panose="020B0503020204020204" charset="-122"/>
                <a:ea typeface="微软雅黑" panose="020B0503020204020204" charset="-122"/>
                <a:cs typeface="微软雅黑" panose="020B0503020204020204" charset="-122"/>
              </a:rPr>
              <a:t>3.</a:t>
            </a:r>
            <a:r>
              <a:rPr lang="zh-CN" altLang="en-US" sz="2000" b="1">
                <a:latin typeface="微软雅黑" panose="020B0503020204020204" charset="-122"/>
                <a:ea typeface="微软雅黑" panose="020B0503020204020204" charset="-122"/>
                <a:cs typeface="微软雅黑" panose="020B0503020204020204" charset="-122"/>
              </a:rPr>
              <a:t>机器学习相关概念</a:t>
            </a:r>
            <a:r>
              <a:rPr lang="en-US" altLang="zh-CN" sz="2000" b="1">
                <a:latin typeface="微软雅黑" panose="020B0503020204020204" charset="-122"/>
                <a:ea typeface="微软雅黑" panose="020B0503020204020204" charset="-122"/>
                <a:cs typeface="微软雅黑" panose="020B0503020204020204" charset="-122"/>
              </a:rPr>
              <a:t>——</a:t>
            </a:r>
            <a:r>
              <a:rPr lang="zh-CN" altLang="en-US" sz="2000" b="1">
                <a:latin typeface="微软雅黑" panose="020B0503020204020204" charset="-122"/>
                <a:ea typeface="微软雅黑" panose="020B0503020204020204" charset="-122"/>
                <a:cs typeface="微软雅黑" panose="020B0503020204020204" charset="-122"/>
              </a:rPr>
              <a:t>欠拟合</a:t>
            </a:r>
            <a:r>
              <a:rPr lang="en-US" altLang="zh-CN" sz="2000" b="1">
                <a:latin typeface="微软雅黑" panose="020B0503020204020204" charset="-122"/>
                <a:ea typeface="微软雅黑" panose="020B0503020204020204" charset="-122"/>
                <a:cs typeface="微软雅黑" panose="020B0503020204020204" charset="-122"/>
              </a:rPr>
              <a:t>&amp; </a:t>
            </a:r>
            <a:r>
              <a:rPr lang="zh-CN" altLang="en-US" sz="2000" b="1">
                <a:latin typeface="微软雅黑" panose="020B0503020204020204" charset="-122"/>
                <a:ea typeface="微软雅黑" panose="020B0503020204020204" charset="-122"/>
                <a:cs typeface="微软雅黑" panose="020B0503020204020204" charset="-122"/>
              </a:rPr>
              <a:t>过拟合</a:t>
            </a:r>
            <a:endParaRPr lang="zh-CN" altLang="en-US" sz="2000" b="1">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691515" y="1541145"/>
            <a:ext cx="5591175" cy="1482090"/>
          </a:xfrm>
          <a:prstGeom prst="rect">
            <a:avLst/>
          </a:prstGeom>
          <a:noFill/>
          <a:ln w="9525">
            <a:noFill/>
          </a:ln>
        </p:spPr>
        <p:txBody>
          <a:bodyPr wrap="square">
            <a:spAutoFit/>
          </a:bodyPr>
          <a:p>
            <a:pPr marL="0" indent="0" algn="l"/>
            <a:r>
              <a:rPr lang="en-US" altLang="zh-CN" sz="1600"/>
              <a:t>  </a:t>
            </a:r>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高bias引起underfitting；如果模型具有足够的数据，但因不够复杂而无法捕捉基本关系，则会出现bias。这样一来，模型一直会系统地错误表示数据，从而导致预测准确率降低。这种现象叫做欠拟合（underfitting）</a:t>
            </a:r>
            <a:endParaRPr lang="zh-CN" altLang="en-US">
              <a:latin typeface="微软雅黑" panose="020B0503020204020204" charset="-122"/>
              <a:ea typeface="微软雅黑" panose="020B0503020204020204" charset="-122"/>
            </a:endParaRPr>
          </a:p>
        </p:txBody>
      </p:sp>
      <p:sp>
        <p:nvSpPr>
          <p:cNvPr id="100" name="文本框 99"/>
          <p:cNvSpPr txBox="1"/>
          <p:nvPr/>
        </p:nvSpPr>
        <p:spPr>
          <a:xfrm>
            <a:off x="691515" y="2988945"/>
            <a:ext cx="5591175" cy="596265"/>
          </a:xfrm>
          <a:prstGeom prst="rect">
            <a:avLst/>
          </a:prstGeom>
          <a:noFill/>
          <a:ln w="9525">
            <a:noFill/>
          </a:ln>
        </p:spPr>
        <p:txBody>
          <a:bodyPr wrap="square">
            <a:spAutoFit/>
          </a:bodyPr>
          <a:p>
            <a:pPr marL="0" indent="266700" algn="l"/>
            <a:r>
              <a:rPr lang="zh-CN" altLang="en-US" sz="1600" b="0" u="none">
                <a:latin typeface="微软雅黑" panose="020B0503020204020204" charset="-122"/>
                <a:ea typeface="微软雅黑" panose="020B0503020204020204" charset="-122"/>
              </a:rPr>
              <a:t>一个学生，根本没学会加减法，你给他再多的题，他也还是不会。训练量的增加对他没有帮助。——欠拟合</a:t>
            </a:r>
            <a:endParaRPr lang="zh-CN" altLang="en-US" sz="1600">
              <a:latin typeface="微软雅黑" panose="020B0503020204020204" charset="-122"/>
              <a:ea typeface="微软雅黑" panose="020B0503020204020204" charset="-122"/>
            </a:endParaRPr>
          </a:p>
        </p:txBody>
      </p:sp>
      <p:sp>
        <p:nvSpPr>
          <p:cNvPr id="2" name="文本框 1"/>
          <p:cNvSpPr txBox="1"/>
          <p:nvPr/>
        </p:nvSpPr>
        <p:spPr>
          <a:xfrm>
            <a:off x="247015" y="3670300"/>
            <a:ext cx="4678680" cy="1083945"/>
          </a:xfrm>
          <a:prstGeom prst="rect">
            <a:avLst/>
          </a:prstGeom>
          <a:noFill/>
          <a:ln w="9525">
            <a:noFill/>
          </a:ln>
        </p:spPr>
        <p:txBody>
          <a:bodyPr wrap="square">
            <a:spAutoFit/>
          </a:bodyPr>
          <a:p>
            <a:pPr marL="0" indent="533400" algn="l"/>
            <a:r>
              <a:rPr lang="zh-CN" altLang="en-US" sz="1600" b="0" u="none">
                <a:latin typeface="微软雅黑" panose="020B0503020204020204" charset="-122"/>
                <a:ea typeface="微软雅黑" panose="020B0503020204020204" charset="-122"/>
              </a:rPr>
              <a:t>高偏差（欠拟合）处理：提高模型复杂度。</a:t>
            </a:r>
            <a:endParaRPr lang="zh-CN" altLang="en-US" sz="1600" b="0" u="none">
              <a:latin typeface="微软雅黑" panose="020B0503020204020204" charset="-122"/>
              <a:ea typeface="微软雅黑" panose="020B0503020204020204" charset="-122"/>
            </a:endParaRPr>
          </a:p>
          <a:p>
            <a:pPr marL="0" indent="533400" algn="l"/>
            <a:r>
              <a:rPr lang="en-US" altLang="zh-CN" sz="1600" b="0" u="none">
                <a:latin typeface="微软雅黑" panose="020B0503020204020204" charset="-122"/>
                <a:ea typeface="微软雅黑" panose="020B0503020204020204" charset="-122"/>
              </a:rPr>
              <a:t>1.</a:t>
            </a:r>
            <a:r>
              <a:rPr lang="zh-CN" altLang="en-US" sz="1600" b="0" u="none">
                <a:latin typeface="微软雅黑" panose="020B0503020204020204" charset="-122"/>
                <a:ea typeface="微软雅黑" panose="020B0503020204020204" charset="-122"/>
              </a:rPr>
              <a:t>增加属性特征</a:t>
            </a:r>
            <a:endParaRPr lang="zh-CN" altLang="en-US" sz="1600" b="0" u="none">
              <a:latin typeface="微软雅黑" panose="020B0503020204020204" charset="-122"/>
              <a:ea typeface="微软雅黑" panose="020B0503020204020204" charset="-122"/>
            </a:endParaRPr>
          </a:p>
          <a:p>
            <a:pPr marL="0" indent="533400" algn="l"/>
            <a:r>
              <a:rPr lang="en-US" altLang="zh-CN" sz="1600" b="0" u="none">
                <a:latin typeface="微软雅黑" panose="020B0503020204020204" charset="-122"/>
                <a:ea typeface="微软雅黑" panose="020B0503020204020204" charset="-122"/>
              </a:rPr>
              <a:t>2.</a:t>
            </a:r>
            <a:r>
              <a:rPr lang="zh-CN" altLang="en-US" sz="1600" b="0" u="none">
                <a:latin typeface="微软雅黑" panose="020B0503020204020204" charset="-122"/>
                <a:ea typeface="微软雅黑" panose="020B0503020204020204" charset="-122"/>
              </a:rPr>
              <a:t>增加多项式属性</a:t>
            </a:r>
            <a:endParaRPr lang="zh-CN" altLang="en-US" sz="1600" b="0" u="none">
              <a:latin typeface="微软雅黑" panose="020B0503020204020204" charset="-122"/>
              <a:ea typeface="微软雅黑" panose="020B0503020204020204" charset="-122"/>
            </a:endParaRPr>
          </a:p>
          <a:p>
            <a:pPr marL="0" indent="533400" algn="l"/>
            <a:r>
              <a:rPr lang="en-US" altLang="zh-CN" sz="1600" b="0" u="none">
                <a:latin typeface="微软雅黑" panose="020B0503020204020204" charset="-122"/>
                <a:ea typeface="微软雅黑" panose="020B0503020204020204" charset="-122"/>
              </a:rPr>
              <a:t>3.</a:t>
            </a:r>
            <a:r>
              <a:rPr lang="zh-CN" altLang="en-US" sz="1600" b="0" u="none">
                <a:latin typeface="微软雅黑" panose="020B0503020204020204" charset="-122"/>
                <a:ea typeface="微软雅黑" panose="020B0503020204020204" charset="-122"/>
              </a:rPr>
              <a:t>降低λ</a:t>
            </a:r>
            <a:endParaRPr lang="zh-CN" altLang="en-US" sz="1600">
              <a:latin typeface="微软雅黑" panose="020B0503020204020204" charset="-122"/>
              <a:ea typeface="微软雅黑" panose="020B050302020402020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sym typeface="+mn-ea"/>
              </a:rPr>
              <a:t>三、</a:t>
            </a:r>
            <a:r>
              <a:rPr lang="zh-CN" altLang="en-US"/>
              <a:t>机器学习概述</a:t>
            </a:r>
            <a:endParaRPr lang="zh-CN" altLang="en-US"/>
          </a:p>
        </p:txBody>
      </p:sp>
      <p:sp>
        <p:nvSpPr>
          <p:cNvPr id="4" name="灯片编号占位符 3"/>
          <p:cNvSpPr>
            <a:spLocks noGrp="1"/>
          </p:cNvSpPr>
          <p:nvPr>
            <p:ph type="sldNum" sz="quarter" idx="10"/>
          </p:nvPr>
        </p:nvSpPr>
        <p:spPr/>
        <p:txBody>
          <a:bodyPr/>
          <a:p>
            <a:fld id="{84DAB822-A63B-3445-9D7E-D07ED9067572}" type="slidenum">
              <a:rPr kumimoji="1" lang="zh-CN" altLang="en-US" smtClean="0"/>
            </a:fld>
            <a:endParaRPr kumimoji="1" lang="zh-CN" altLang="en-US" dirty="0"/>
          </a:p>
        </p:txBody>
      </p:sp>
      <p:sp>
        <p:nvSpPr>
          <p:cNvPr id="6" name="文本框 5"/>
          <p:cNvSpPr txBox="1"/>
          <p:nvPr/>
        </p:nvSpPr>
        <p:spPr>
          <a:xfrm>
            <a:off x="546735" y="927100"/>
            <a:ext cx="4823460" cy="417830"/>
          </a:xfrm>
          <a:prstGeom prst="rect">
            <a:avLst/>
          </a:prstGeom>
          <a:noFill/>
        </p:spPr>
        <p:txBody>
          <a:bodyPr wrap="none" rtlCol="0">
            <a:spAutoFit/>
          </a:bodyPr>
          <a:p>
            <a:r>
              <a:rPr lang="en-US" altLang="zh-CN" sz="2000" b="1">
                <a:latin typeface="微软雅黑" panose="020B0503020204020204" charset="-122"/>
                <a:ea typeface="微软雅黑" panose="020B0503020204020204" charset="-122"/>
                <a:cs typeface="微软雅黑" panose="020B0503020204020204" charset="-122"/>
              </a:rPr>
              <a:t>3.</a:t>
            </a:r>
            <a:r>
              <a:rPr lang="zh-CN" altLang="en-US" sz="2000" b="1">
                <a:latin typeface="微软雅黑" panose="020B0503020204020204" charset="-122"/>
                <a:ea typeface="微软雅黑" panose="020B0503020204020204" charset="-122"/>
                <a:cs typeface="微软雅黑" panose="020B0503020204020204" charset="-122"/>
              </a:rPr>
              <a:t>机器学习相关概念</a:t>
            </a:r>
            <a:r>
              <a:rPr lang="en-US" altLang="zh-CN" sz="2000" b="1">
                <a:latin typeface="微软雅黑" panose="020B0503020204020204" charset="-122"/>
                <a:ea typeface="微软雅黑" panose="020B0503020204020204" charset="-122"/>
                <a:cs typeface="微软雅黑" panose="020B0503020204020204" charset="-122"/>
              </a:rPr>
              <a:t>——</a:t>
            </a:r>
            <a:r>
              <a:rPr lang="zh-CN" altLang="en-US" sz="2000" b="1">
                <a:latin typeface="微软雅黑" panose="020B0503020204020204" charset="-122"/>
                <a:ea typeface="微软雅黑" panose="020B0503020204020204" charset="-122"/>
                <a:cs typeface="微软雅黑" panose="020B0503020204020204" charset="-122"/>
              </a:rPr>
              <a:t>欠拟合</a:t>
            </a:r>
            <a:r>
              <a:rPr lang="en-US" altLang="zh-CN" sz="2000" b="1">
                <a:latin typeface="微软雅黑" panose="020B0503020204020204" charset="-122"/>
                <a:ea typeface="微软雅黑" panose="020B0503020204020204" charset="-122"/>
                <a:cs typeface="微软雅黑" panose="020B0503020204020204" charset="-122"/>
              </a:rPr>
              <a:t>&amp; </a:t>
            </a:r>
            <a:r>
              <a:rPr lang="zh-CN" altLang="en-US" sz="2000" b="1">
                <a:latin typeface="微软雅黑" panose="020B0503020204020204" charset="-122"/>
                <a:ea typeface="微软雅黑" panose="020B0503020204020204" charset="-122"/>
                <a:cs typeface="微软雅黑" panose="020B0503020204020204" charset="-122"/>
              </a:rPr>
              <a:t>过拟合</a:t>
            </a:r>
            <a:endParaRPr lang="zh-CN" altLang="en-US" sz="2000" b="1">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691515" y="1541145"/>
            <a:ext cx="5695950" cy="1327785"/>
          </a:xfrm>
          <a:prstGeom prst="rect">
            <a:avLst/>
          </a:prstGeom>
          <a:noFill/>
          <a:ln w="9525">
            <a:noFill/>
          </a:ln>
        </p:spPr>
        <p:txBody>
          <a:bodyPr wrap="square">
            <a:spAutoFit/>
          </a:bodyPr>
          <a:p>
            <a:pPr marL="0" indent="0" algn="l"/>
            <a:r>
              <a:rPr lang="en-US" altLang="zh-CN" sz="1600">
                <a:latin typeface="微软雅黑" panose="020B0503020204020204" charset="-122"/>
                <a:ea typeface="微软雅黑" panose="020B0503020204020204" charset="-122"/>
              </a:rPr>
              <a:t>    </a:t>
            </a:r>
            <a:r>
              <a:rPr lang="zh-CN" altLang="en-US" sz="1600">
                <a:latin typeface="微软雅黑" panose="020B0503020204020204" charset="-122"/>
                <a:ea typeface="微软雅黑" panose="020B0503020204020204" charset="-122"/>
              </a:rPr>
              <a:t>高variance引起overfitting；高方差就是指模型过于贴近训练数据，以至于没办法把它的结果泛化（generalize）。而泛化是正事机器学习要解决的问题，如果一个模型只能对一组特定的数据有效，换了数据就无效了，我们就说这个模型过拟合（overfitting）</a:t>
            </a:r>
            <a:endParaRPr lang="zh-CN" altLang="en-US" sz="1600">
              <a:latin typeface="微软雅黑" panose="020B0503020204020204" charset="-122"/>
              <a:ea typeface="微软雅黑" panose="020B0503020204020204" charset="-122"/>
            </a:endParaRPr>
          </a:p>
        </p:txBody>
      </p:sp>
      <p:sp>
        <p:nvSpPr>
          <p:cNvPr id="100" name="文本框 99"/>
          <p:cNvSpPr txBox="1"/>
          <p:nvPr/>
        </p:nvSpPr>
        <p:spPr>
          <a:xfrm>
            <a:off x="690880" y="3070860"/>
            <a:ext cx="5695950" cy="1083945"/>
          </a:xfrm>
          <a:prstGeom prst="rect">
            <a:avLst/>
          </a:prstGeom>
          <a:noFill/>
          <a:ln w="9525">
            <a:noFill/>
          </a:ln>
        </p:spPr>
        <p:txBody>
          <a:bodyPr wrap="square">
            <a:spAutoFit/>
          </a:bodyPr>
          <a:p>
            <a:pPr marL="0" indent="266700" algn="l"/>
            <a:r>
              <a:rPr lang="zh-CN" altLang="en-US" sz="1600" b="0" u="none">
                <a:latin typeface="微软雅黑" panose="020B0503020204020204" charset="-122"/>
                <a:ea typeface="微软雅黑" panose="020B0503020204020204" charset="-122"/>
              </a:rPr>
              <a:t>还有一个学生记忆力特别好，你发现他做练习还不错，但是一到考试就挂。你仔细观察发现，其实他没有学会加减法，而是在做练习的时候偷看答案，他所知道的1+1=2是背下来的，练习中如果没有4-3，你考他它就不会了。——过拟合</a:t>
            </a:r>
            <a:endParaRPr lang="zh-CN" altLang="en-US" sz="1600" b="0" u="none">
              <a:latin typeface="微软雅黑" panose="020B0503020204020204" charset="-122"/>
              <a:ea typeface="微软雅黑" panose="020B050302020402020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sym typeface="+mn-ea"/>
              </a:rPr>
              <a:t>三、</a:t>
            </a:r>
            <a:r>
              <a:rPr lang="zh-CN" altLang="en-US"/>
              <a:t>机器学习概述</a:t>
            </a:r>
            <a:endParaRPr lang="zh-CN" altLang="en-US"/>
          </a:p>
        </p:txBody>
      </p:sp>
      <p:sp>
        <p:nvSpPr>
          <p:cNvPr id="4" name="灯片编号占位符 3"/>
          <p:cNvSpPr>
            <a:spLocks noGrp="1"/>
          </p:cNvSpPr>
          <p:nvPr>
            <p:ph type="sldNum" sz="quarter" idx="10"/>
          </p:nvPr>
        </p:nvSpPr>
        <p:spPr/>
        <p:txBody>
          <a:bodyPr/>
          <a:p>
            <a:fld id="{84DAB822-A63B-3445-9D7E-D07ED9067572}" type="slidenum">
              <a:rPr kumimoji="1" lang="zh-CN" altLang="en-US" smtClean="0"/>
            </a:fld>
            <a:endParaRPr kumimoji="1" lang="zh-CN" altLang="en-US" dirty="0"/>
          </a:p>
        </p:txBody>
      </p:sp>
      <p:sp>
        <p:nvSpPr>
          <p:cNvPr id="6" name="文本框 5"/>
          <p:cNvSpPr txBox="1"/>
          <p:nvPr/>
        </p:nvSpPr>
        <p:spPr>
          <a:xfrm>
            <a:off x="546735" y="927100"/>
            <a:ext cx="4823460" cy="417830"/>
          </a:xfrm>
          <a:prstGeom prst="rect">
            <a:avLst/>
          </a:prstGeom>
          <a:noFill/>
        </p:spPr>
        <p:txBody>
          <a:bodyPr wrap="none" rtlCol="0">
            <a:spAutoFit/>
          </a:bodyPr>
          <a:p>
            <a:r>
              <a:rPr lang="en-US" altLang="zh-CN" sz="2000" b="1">
                <a:latin typeface="微软雅黑" panose="020B0503020204020204" charset="-122"/>
                <a:ea typeface="微软雅黑" panose="020B0503020204020204" charset="-122"/>
                <a:cs typeface="微软雅黑" panose="020B0503020204020204" charset="-122"/>
              </a:rPr>
              <a:t>3.</a:t>
            </a:r>
            <a:r>
              <a:rPr lang="zh-CN" altLang="en-US" sz="2000" b="1">
                <a:latin typeface="微软雅黑" panose="020B0503020204020204" charset="-122"/>
                <a:ea typeface="微软雅黑" panose="020B0503020204020204" charset="-122"/>
                <a:cs typeface="微软雅黑" panose="020B0503020204020204" charset="-122"/>
              </a:rPr>
              <a:t>机器学习相关概念</a:t>
            </a:r>
            <a:r>
              <a:rPr lang="en-US" altLang="zh-CN" sz="2000" b="1">
                <a:latin typeface="微软雅黑" panose="020B0503020204020204" charset="-122"/>
                <a:ea typeface="微软雅黑" panose="020B0503020204020204" charset="-122"/>
                <a:cs typeface="微软雅黑" panose="020B0503020204020204" charset="-122"/>
              </a:rPr>
              <a:t>——</a:t>
            </a:r>
            <a:r>
              <a:rPr lang="zh-CN" altLang="en-US" sz="2000" b="1">
                <a:latin typeface="微软雅黑" panose="020B0503020204020204" charset="-122"/>
                <a:ea typeface="微软雅黑" panose="020B0503020204020204" charset="-122"/>
                <a:cs typeface="微软雅黑" panose="020B0503020204020204" charset="-122"/>
              </a:rPr>
              <a:t>欠拟合</a:t>
            </a:r>
            <a:r>
              <a:rPr lang="en-US" altLang="zh-CN" sz="2000" b="1">
                <a:latin typeface="微软雅黑" panose="020B0503020204020204" charset="-122"/>
                <a:ea typeface="微软雅黑" panose="020B0503020204020204" charset="-122"/>
                <a:cs typeface="微软雅黑" panose="020B0503020204020204" charset="-122"/>
              </a:rPr>
              <a:t>&amp; </a:t>
            </a:r>
            <a:r>
              <a:rPr lang="zh-CN" altLang="en-US" sz="2000" b="1">
                <a:latin typeface="微软雅黑" panose="020B0503020204020204" charset="-122"/>
                <a:ea typeface="微软雅黑" panose="020B0503020204020204" charset="-122"/>
                <a:cs typeface="微软雅黑" panose="020B0503020204020204" charset="-122"/>
              </a:rPr>
              <a:t>过拟合</a:t>
            </a:r>
            <a:endParaRPr lang="zh-CN" altLang="en-US" sz="2000" b="1">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691515" y="1541145"/>
            <a:ext cx="5426075" cy="1083945"/>
          </a:xfrm>
          <a:prstGeom prst="rect">
            <a:avLst/>
          </a:prstGeom>
          <a:noFill/>
          <a:ln w="9525">
            <a:noFill/>
          </a:ln>
        </p:spPr>
        <p:txBody>
          <a:bodyPr wrap="square">
            <a:spAutoFit/>
          </a:bodyPr>
          <a:p>
            <a:pPr marL="0" indent="0" algn="l"/>
            <a:r>
              <a:rPr lang="zh-CN" altLang="en-US" sz="1600">
                <a:latin typeface="微软雅黑" panose="020B0503020204020204" charset="-122"/>
                <a:ea typeface="微软雅黑" panose="020B0503020204020204" charset="-122"/>
              </a:rPr>
              <a:t>高方差（过拟合）处理（增加惩罚项，降低</a:t>
            </a:r>
            <a:r>
              <a:rPr lang="en-US" altLang="zh-CN" sz="1600">
                <a:latin typeface="微软雅黑" panose="020B0503020204020204" charset="-122"/>
                <a:ea typeface="微软雅黑" panose="020B0503020204020204" charset="-122"/>
              </a:rPr>
              <a:t>“</a:t>
            </a:r>
            <a:r>
              <a:rPr lang="zh-CN" altLang="en-US" sz="1600">
                <a:latin typeface="微软雅黑" panose="020B0503020204020204" charset="-122"/>
                <a:ea typeface="微软雅黑" panose="020B0503020204020204" charset="-122"/>
              </a:rPr>
              <a:t>复杂度</a:t>
            </a:r>
            <a:r>
              <a:rPr lang="en-US" altLang="zh-CN" sz="1600">
                <a:latin typeface="微软雅黑" panose="020B0503020204020204" charset="-122"/>
                <a:ea typeface="微软雅黑" panose="020B0503020204020204" charset="-122"/>
              </a:rPr>
              <a:t>”</a:t>
            </a:r>
            <a:r>
              <a:rPr lang="zh-CN" altLang="en-US" sz="1600">
                <a:latin typeface="微软雅黑" panose="020B0503020204020204" charset="-122"/>
                <a:ea typeface="微软雅黑" panose="020B0503020204020204" charset="-122"/>
              </a:rPr>
              <a:t>）</a:t>
            </a:r>
            <a:endParaRPr lang="zh-CN" altLang="en-US" sz="1600">
              <a:latin typeface="微软雅黑" panose="020B0503020204020204" charset="-122"/>
              <a:ea typeface="微软雅黑" panose="020B0503020204020204" charset="-122"/>
            </a:endParaRPr>
          </a:p>
          <a:p>
            <a:pPr marL="0" indent="0" algn="l"/>
            <a:r>
              <a:rPr lang="en-US" altLang="zh-CN" sz="1600">
                <a:latin typeface="微软雅黑" panose="020B0503020204020204" charset="-122"/>
                <a:ea typeface="微软雅黑" panose="020B0503020204020204" charset="-122"/>
              </a:rPr>
              <a:t>1.</a:t>
            </a:r>
            <a:r>
              <a:rPr lang="zh-CN" altLang="en-US" sz="1600">
                <a:latin typeface="微软雅黑" panose="020B0503020204020204" charset="-122"/>
                <a:ea typeface="微软雅黑" panose="020B0503020204020204" charset="-122"/>
              </a:rPr>
              <a:t>增加更多样本量（选择大样本量数据）</a:t>
            </a:r>
            <a:endParaRPr lang="zh-CN" altLang="en-US" sz="1600">
              <a:latin typeface="微软雅黑" panose="020B0503020204020204" charset="-122"/>
              <a:ea typeface="微软雅黑" panose="020B0503020204020204" charset="-122"/>
            </a:endParaRPr>
          </a:p>
          <a:p>
            <a:pPr marL="0" indent="0" algn="l"/>
            <a:r>
              <a:rPr lang="en-US" altLang="zh-CN" sz="1600">
                <a:latin typeface="微软雅黑" panose="020B0503020204020204" charset="-122"/>
                <a:ea typeface="微软雅黑" panose="020B0503020204020204" charset="-122"/>
              </a:rPr>
              <a:t>2.</a:t>
            </a:r>
            <a:r>
              <a:rPr lang="zh-CN" altLang="en-US" sz="1600">
                <a:latin typeface="微软雅黑" panose="020B0503020204020204" charset="-122"/>
                <a:ea typeface="微软雅黑" panose="020B0503020204020204" charset="-122"/>
              </a:rPr>
              <a:t>减少特征属性（降维或特征选择）</a:t>
            </a:r>
            <a:endParaRPr lang="zh-CN" altLang="en-US" sz="1600">
              <a:latin typeface="微软雅黑" panose="020B0503020204020204" charset="-122"/>
              <a:ea typeface="微软雅黑" panose="020B0503020204020204" charset="-122"/>
            </a:endParaRPr>
          </a:p>
          <a:p>
            <a:pPr marL="0" indent="0" algn="l"/>
            <a:r>
              <a:rPr lang="en-US" altLang="zh-CN" sz="1600">
                <a:latin typeface="微软雅黑" panose="020B0503020204020204" charset="-122"/>
                <a:ea typeface="微软雅黑" panose="020B0503020204020204" charset="-122"/>
              </a:rPr>
              <a:t>3.</a:t>
            </a:r>
            <a:r>
              <a:rPr lang="zh-CN" altLang="en-US" sz="1600">
                <a:latin typeface="微软雅黑" panose="020B0503020204020204" charset="-122"/>
                <a:ea typeface="微软雅黑" panose="020B0503020204020204" charset="-122"/>
              </a:rPr>
              <a:t>增加λ</a:t>
            </a:r>
            <a:endParaRPr lang="zh-CN" altLang="en-US" sz="1600">
              <a:latin typeface="微软雅黑" panose="020B0503020204020204" charset="-122"/>
              <a:ea typeface="微软雅黑" panose="020B050302020402020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5405" y="923290"/>
            <a:ext cx="3206115" cy="3856355"/>
          </a:xfrm>
        </p:spPr>
        <p:txBody>
          <a:bodyPr/>
          <a:p>
            <a:r>
              <a:rPr lang="zh-CN" altLang="en-US"/>
              <a:t>第六课：聚类算法</a:t>
            </a:r>
            <a:endParaRPr lang="zh-CN" altLang="en-US"/>
          </a:p>
          <a:p>
            <a:r>
              <a:rPr lang="zh-CN" altLang="en-US"/>
              <a:t>聚类算法原理</a:t>
            </a:r>
            <a:endParaRPr lang="zh-CN" altLang="en-US"/>
          </a:p>
          <a:p>
            <a:r>
              <a:rPr lang="zh-CN" altLang="en-US"/>
              <a:t>聚类算法R实现</a:t>
            </a:r>
            <a:endParaRPr lang="zh-CN" altLang="en-US"/>
          </a:p>
          <a:p>
            <a:r>
              <a:rPr lang="zh-CN" altLang="en-US"/>
              <a:t>案例：聚类分析进行离群点识别</a:t>
            </a:r>
            <a:endParaRPr lang="zh-CN" altLang="en-US"/>
          </a:p>
          <a:p>
            <a:r>
              <a:rPr lang="zh-CN" altLang="en-US"/>
              <a:t>第七课：基于决策树类型算法</a:t>
            </a:r>
            <a:endParaRPr lang="zh-CN" altLang="en-US"/>
          </a:p>
          <a:p>
            <a:r>
              <a:rPr lang="zh-CN" altLang="en-US"/>
              <a:t>决策树算法</a:t>
            </a:r>
            <a:endParaRPr lang="zh-CN" altLang="en-US"/>
          </a:p>
          <a:p>
            <a:r>
              <a:rPr lang="zh-CN" altLang="en-US"/>
              <a:t>随机森林算法实现</a:t>
            </a:r>
            <a:endParaRPr lang="zh-CN" altLang="en-US"/>
          </a:p>
          <a:p>
            <a:r>
              <a:rPr lang="zh-CN" altLang="en-US"/>
              <a:t>第八课：提升算法</a:t>
            </a:r>
            <a:endParaRPr lang="zh-CN" altLang="en-US"/>
          </a:p>
          <a:p>
            <a:r>
              <a:rPr lang="zh-CN" altLang="en-US"/>
              <a:t>Adaboost算法</a:t>
            </a:r>
            <a:endParaRPr lang="zh-CN" altLang="en-US"/>
          </a:p>
          <a:p>
            <a:r>
              <a:rPr lang="zh-CN" altLang="en-US"/>
              <a:t>GBDT算法</a:t>
            </a:r>
            <a:endParaRPr lang="zh-CN" altLang="en-US"/>
          </a:p>
          <a:p>
            <a:r>
              <a:rPr lang="zh-CN" altLang="en-US"/>
              <a:t>Boosting算法</a:t>
            </a:r>
            <a:endParaRPr lang="zh-CN" altLang="en-US"/>
          </a:p>
          <a:p>
            <a:r>
              <a:rPr lang="zh-CN" altLang="en-US"/>
              <a:t>XGBoost</a:t>
            </a:r>
            <a:endParaRPr lang="zh-CN" altLang="en-US"/>
          </a:p>
          <a:p>
            <a:r>
              <a:rPr lang="zh-CN" altLang="en-US"/>
              <a:t>案例：针对美国人群收入预测模型比较</a:t>
            </a:r>
            <a:endParaRPr lang="zh-CN" altLang="en-US"/>
          </a:p>
          <a:p>
            <a:endParaRPr lang="zh-CN" altLang="en-US"/>
          </a:p>
        </p:txBody>
      </p:sp>
      <p:sp>
        <p:nvSpPr>
          <p:cNvPr id="4" name="标题 3"/>
          <p:cNvSpPr>
            <a:spLocks noGrp="1"/>
          </p:cNvSpPr>
          <p:nvPr>
            <p:ph type="title"/>
          </p:nvPr>
        </p:nvSpPr>
        <p:spPr/>
        <p:txBody>
          <a:bodyPr/>
          <a:p>
            <a:r>
              <a:rPr lang="en-US" altLang="zh-CN">
                <a:sym typeface="+mn-ea"/>
              </a:rPr>
              <a:t>R</a:t>
            </a:r>
            <a:r>
              <a:rPr lang="zh-CN" altLang="en-US">
                <a:sym typeface="+mn-ea"/>
              </a:rPr>
              <a:t>语言机器学习</a:t>
            </a:r>
            <a:r>
              <a:rPr lang="zh-CN" altLang="en-US"/>
              <a:t>课程框架</a:t>
            </a:r>
            <a:endParaRPr lang="zh-CN" altLang="en-US"/>
          </a:p>
        </p:txBody>
      </p:sp>
      <p:sp>
        <p:nvSpPr>
          <p:cNvPr id="2" name="灯片编号占位符 1"/>
          <p:cNvSpPr>
            <a:spLocks noGrp="1"/>
          </p:cNvSpPr>
          <p:nvPr>
            <p:ph type="sldNum" sz="quarter" idx="10"/>
          </p:nvPr>
        </p:nvSpPr>
        <p:spPr/>
        <p:txBody>
          <a:bodyPr/>
          <a:p>
            <a:fld id="{E17AADAC-13A9-E941-A3D7-A659E2E08E80}" type="slidenum">
              <a:rPr kumimoji="1" lang="zh-CN" altLang="en-US" smtClean="0"/>
            </a:fld>
            <a:endParaRPr kumimoji="1" lang="zh-CN" altLang="en-US"/>
          </a:p>
        </p:txBody>
      </p:sp>
      <p:sp>
        <p:nvSpPr>
          <p:cNvPr id="5" name="内容占位符 2"/>
          <p:cNvSpPr>
            <a:spLocks noGrp="1"/>
          </p:cNvSpPr>
          <p:nvPr/>
        </p:nvSpPr>
        <p:spPr>
          <a:xfrm>
            <a:off x="3271520" y="923290"/>
            <a:ext cx="3399155" cy="3572510"/>
          </a:xfrm>
          <a:prstGeom prst="rect">
            <a:avLst/>
          </a:prstGeom>
        </p:spPr>
        <p:txBody>
          <a:bodyPr/>
          <a:lstStyle>
            <a:lvl1pPr marL="0" indent="342900" algn="l" defTabSz="685800" rtl="0" eaLnBrk="1" latinLnBrk="0" hangingPunct="1">
              <a:lnSpc>
                <a:spcPct val="120000"/>
              </a:lnSpc>
              <a:spcBef>
                <a:spcPts val="0"/>
              </a:spcBef>
              <a:buFontTx/>
              <a:buNone/>
              <a:defRPr sz="1400" kern="1200">
                <a:solidFill>
                  <a:schemeClr val="tx1"/>
                </a:solidFill>
                <a:latin typeface="微软雅黑" panose="020B0503020204020204" charset="-122"/>
                <a:ea typeface="微软雅黑" panose="020B0503020204020204" charset="-122"/>
                <a:cs typeface="+mn-cs"/>
              </a:defRPr>
            </a:lvl1pPr>
            <a:lvl2pPr marL="171450" indent="-171450" algn="l" defTabSz="685800" rtl="0" eaLnBrk="1" latinLnBrk="0" hangingPunct="1">
              <a:lnSpc>
                <a:spcPct val="120000"/>
              </a:lnSpc>
              <a:spcBef>
                <a:spcPts val="0"/>
              </a:spcBef>
              <a:buSzPct val="75000"/>
              <a:buFont typeface="LucidaGrande" charset="0"/>
              <a:buChar char="►"/>
              <a:defRPr sz="1200" kern="1200">
                <a:solidFill>
                  <a:schemeClr val="tx1"/>
                </a:solidFill>
                <a:latin typeface="微软雅黑" panose="020B0503020204020204" charset="-122"/>
                <a:ea typeface="微软雅黑" panose="020B0503020204020204" charset="-122"/>
                <a:cs typeface="+mn-cs"/>
              </a:defRPr>
            </a:lvl2pPr>
            <a:lvl3pPr marL="171450" indent="-171450" algn="l" defTabSz="685800" rtl="0" eaLnBrk="1" latinLnBrk="0" hangingPunct="1">
              <a:lnSpc>
                <a:spcPct val="120000"/>
              </a:lnSpc>
              <a:spcBef>
                <a:spcPts val="0"/>
              </a:spcBef>
              <a:buSzPct val="75000"/>
              <a:buFont typeface="LucidaGrande" charset="0"/>
              <a:buChar char="►"/>
              <a:defRPr sz="1200" kern="1200">
                <a:solidFill>
                  <a:schemeClr val="tx1"/>
                </a:solidFill>
                <a:latin typeface="微软雅黑" panose="020B0503020204020204" charset="-122"/>
                <a:ea typeface="微软雅黑" panose="020B0503020204020204" charset="-122"/>
                <a:cs typeface="+mn-cs"/>
              </a:defRPr>
            </a:lvl3pPr>
            <a:lvl4pPr marL="171450" indent="-171450" algn="l" defTabSz="685800" rtl="0" eaLnBrk="1" latinLnBrk="0" hangingPunct="1">
              <a:lnSpc>
                <a:spcPct val="120000"/>
              </a:lnSpc>
              <a:spcBef>
                <a:spcPts val="0"/>
              </a:spcBef>
              <a:buSzPct val="75000"/>
              <a:buFont typeface="LucidaGrande" charset="0"/>
              <a:buChar char="►"/>
              <a:defRPr sz="1200" kern="1200">
                <a:solidFill>
                  <a:schemeClr val="tx1"/>
                </a:solidFill>
                <a:latin typeface="微软雅黑" panose="020B0503020204020204" charset="-122"/>
                <a:ea typeface="微软雅黑" panose="020B0503020204020204" charset="-122"/>
                <a:cs typeface="+mn-cs"/>
              </a:defRPr>
            </a:lvl4pPr>
            <a:lvl5pPr marL="171450" indent="-171450" algn="l" defTabSz="685800" rtl="0" eaLnBrk="1" latinLnBrk="0" hangingPunct="1">
              <a:lnSpc>
                <a:spcPct val="120000"/>
              </a:lnSpc>
              <a:spcBef>
                <a:spcPts val="0"/>
              </a:spcBef>
              <a:buSzPct val="75000"/>
              <a:buFont typeface="LucidaGrande" charset="0"/>
              <a:buChar char="►"/>
              <a:defRPr sz="1200" kern="1200">
                <a:solidFill>
                  <a:schemeClr val="tx1"/>
                </a:solidFill>
                <a:latin typeface="微软雅黑" panose="020B0503020204020204" charset="-122"/>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20204"/>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a:buChar char="•"/>
              <a:defRPr sz="1350" kern="1200">
                <a:solidFill>
                  <a:schemeClr val="tx1"/>
                </a:solidFill>
                <a:latin typeface="+mn-lt"/>
                <a:ea typeface="+mn-ea"/>
                <a:cs typeface="+mn-cs"/>
              </a:defRPr>
            </a:lvl9pPr>
          </a:lstStyle>
          <a:p>
            <a:r>
              <a:rPr lang="zh-CN" altLang="en-US"/>
              <a:t>第九课：SVM支持向量机算法介绍</a:t>
            </a:r>
            <a:endParaRPr lang="zh-CN" altLang="en-US"/>
          </a:p>
          <a:p>
            <a:r>
              <a:rPr lang="zh-CN" altLang="en-US"/>
              <a:t>SVM基本原理</a:t>
            </a:r>
            <a:endParaRPr lang="zh-CN" altLang="en-US"/>
          </a:p>
          <a:p>
            <a:r>
              <a:rPr lang="zh-CN" altLang="en-US"/>
              <a:t>SVM算法的R实现</a:t>
            </a:r>
            <a:endParaRPr lang="zh-CN" altLang="en-US"/>
          </a:p>
          <a:p>
            <a:r>
              <a:rPr lang="zh-CN" altLang="en-US"/>
              <a:t>第十课：人工神经网络</a:t>
            </a:r>
            <a:endParaRPr lang="zh-CN" altLang="en-US"/>
          </a:p>
          <a:p>
            <a:r>
              <a:rPr lang="zh-CN" altLang="en-US"/>
              <a:t>人工神经网络（RNN）</a:t>
            </a:r>
            <a:endParaRPr lang="zh-CN" altLang="en-US"/>
          </a:p>
          <a:p>
            <a:r>
              <a:rPr lang="zh-CN" altLang="en-US"/>
              <a:t>深度学习</a:t>
            </a:r>
            <a:endParaRPr lang="zh-CN" altLang="en-US"/>
          </a:p>
          <a:p>
            <a:r>
              <a:rPr lang="zh-CN" altLang="en-US"/>
              <a:t>卷积神经网络（CNN）</a:t>
            </a:r>
            <a:endParaRPr lang="zh-CN" altLang="en-US"/>
          </a:p>
          <a:p>
            <a:r>
              <a:rPr lang="zh-CN" altLang="en-US"/>
              <a:t>在windows下运用docker实现tensorflow部署</a:t>
            </a:r>
            <a:endParaRPr lang="zh-CN" altLang="en-US"/>
          </a:p>
          <a:p>
            <a:r>
              <a:rPr lang="zh-CN" altLang="en-US"/>
              <a:t>案例：运用神经网络实现手写数字识别</a:t>
            </a:r>
            <a:endParaRPr lang="zh-CN" altLang="en-US"/>
          </a:p>
          <a:p>
            <a:r>
              <a:rPr lang="zh-CN" altLang="en-US"/>
              <a:t>第十一课：机器学习mlr包：债务预测实战</a:t>
            </a:r>
            <a:endParaRPr lang="zh-CN" altLang="en-US"/>
          </a:p>
          <a:p>
            <a:r>
              <a:rPr lang="zh-CN" altLang="en-US"/>
              <a:t>第十二课：地图可视化：上海交通地图数据可视化实战</a:t>
            </a: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sym typeface="+mn-ea"/>
              </a:rPr>
              <a:t>三、</a:t>
            </a:r>
            <a:r>
              <a:rPr lang="zh-CN" altLang="en-US"/>
              <a:t>机器学习概述</a:t>
            </a:r>
            <a:endParaRPr lang="zh-CN" altLang="en-US"/>
          </a:p>
        </p:txBody>
      </p:sp>
      <p:sp>
        <p:nvSpPr>
          <p:cNvPr id="4" name="灯片编号占位符 3"/>
          <p:cNvSpPr>
            <a:spLocks noGrp="1"/>
          </p:cNvSpPr>
          <p:nvPr>
            <p:ph type="sldNum" sz="quarter" idx="10"/>
          </p:nvPr>
        </p:nvSpPr>
        <p:spPr/>
        <p:txBody>
          <a:bodyPr/>
          <a:p>
            <a:fld id="{84DAB822-A63B-3445-9D7E-D07ED9067572}" type="slidenum">
              <a:rPr kumimoji="1" lang="zh-CN" altLang="en-US" smtClean="0"/>
            </a:fld>
            <a:endParaRPr kumimoji="1" lang="zh-CN" altLang="en-US" dirty="0"/>
          </a:p>
        </p:txBody>
      </p:sp>
      <p:sp>
        <p:nvSpPr>
          <p:cNvPr id="6" name="文本框 5"/>
          <p:cNvSpPr txBox="1"/>
          <p:nvPr/>
        </p:nvSpPr>
        <p:spPr>
          <a:xfrm>
            <a:off x="546735" y="927100"/>
            <a:ext cx="2976880" cy="417830"/>
          </a:xfrm>
          <a:prstGeom prst="rect">
            <a:avLst/>
          </a:prstGeom>
          <a:noFill/>
        </p:spPr>
        <p:txBody>
          <a:bodyPr wrap="none" rtlCol="0">
            <a:spAutoFit/>
          </a:bodyPr>
          <a:p>
            <a:r>
              <a:rPr lang="zh-CN" altLang="en-US" sz="2000" b="1">
                <a:latin typeface="微软雅黑" panose="020B0503020204020204" charset="-122"/>
                <a:ea typeface="微软雅黑" panose="020B0503020204020204" charset="-122"/>
                <a:cs typeface="微软雅黑" panose="020B0503020204020204" charset="-122"/>
              </a:rPr>
              <a:t>机器学习算法应用示例：</a:t>
            </a:r>
            <a:endParaRPr lang="zh-CN" altLang="en-US" sz="2000" b="1">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581025" y="1564640"/>
            <a:ext cx="5982335" cy="2030730"/>
          </a:xfrm>
          <a:prstGeom prst="rect">
            <a:avLst/>
          </a:prstGeom>
          <a:noFill/>
          <a:ln w="9525">
            <a:noFill/>
          </a:ln>
        </p:spPr>
        <p:txBody>
          <a:bodyPr wrap="square">
            <a:spAutoFit/>
          </a:bodyPr>
          <a:p>
            <a:pPr marL="0" indent="0" algn="l"/>
            <a:r>
              <a:rPr lang="en-US" altLang="zh-CN">
                <a:latin typeface="微软雅黑" panose="020B0503020204020204" charset="-122"/>
                <a:ea typeface="微软雅黑" panose="020B0503020204020204" charset="-122"/>
              </a:rPr>
              <a:t>1.</a:t>
            </a:r>
            <a:r>
              <a:rPr lang="zh-CN" altLang="en-US">
                <a:latin typeface="微软雅黑" panose="020B0503020204020204" charset="-122"/>
                <a:ea typeface="微软雅黑" panose="020B0503020204020204" charset="-122"/>
              </a:rPr>
              <a:t>一般线性模型：正则化（惩罚）项，降低方差</a:t>
            </a:r>
            <a:endParaRPr lang="zh-CN" altLang="en-US">
              <a:latin typeface="微软雅黑" panose="020B0503020204020204" charset="-122"/>
              <a:ea typeface="微软雅黑" panose="020B0503020204020204" charset="-122"/>
            </a:endParaRPr>
          </a:p>
          <a:p>
            <a:pPr marL="0" indent="0" algn="l"/>
            <a:r>
              <a:rPr lang="en-US" altLang="zh-CN">
                <a:latin typeface="微软雅黑" panose="020B0503020204020204" charset="-122"/>
                <a:ea typeface="微软雅黑" panose="020B0503020204020204" charset="-122"/>
              </a:rPr>
              <a:t>2.</a:t>
            </a:r>
            <a:r>
              <a:rPr lang="zh-CN" altLang="en-US">
                <a:latin typeface="微软雅黑" panose="020B0503020204020204" charset="-122"/>
                <a:ea typeface="微软雅黑" panose="020B0503020204020204" charset="-122"/>
              </a:rPr>
              <a:t>ANN：增加隐藏层数量，增加方差，降低bias</a:t>
            </a:r>
            <a:endParaRPr lang="zh-CN" altLang="en-US">
              <a:latin typeface="微软雅黑" panose="020B0503020204020204" charset="-122"/>
              <a:ea typeface="微软雅黑" panose="020B0503020204020204" charset="-122"/>
            </a:endParaRPr>
          </a:p>
          <a:p>
            <a:pPr marL="0" indent="0" algn="l"/>
            <a:r>
              <a:rPr lang="en-US" altLang="zh-CN">
                <a:latin typeface="微软雅黑" panose="020B0503020204020204" charset="-122"/>
                <a:ea typeface="微软雅黑" panose="020B0503020204020204" charset="-122"/>
              </a:rPr>
              <a:t>3.</a:t>
            </a:r>
            <a:r>
              <a:rPr lang="zh-CN" altLang="en-US">
                <a:latin typeface="微软雅黑" panose="020B0503020204020204" charset="-122"/>
                <a:ea typeface="微软雅黑" panose="020B0503020204020204" charset="-122"/>
              </a:rPr>
              <a:t>KNN：K值提高，增加bias，降低方差</a:t>
            </a:r>
            <a:endParaRPr lang="zh-CN" altLang="en-US">
              <a:latin typeface="微软雅黑" panose="020B0503020204020204" charset="-122"/>
              <a:ea typeface="微软雅黑" panose="020B0503020204020204" charset="-122"/>
            </a:endParaRPr>
          </a:p>
          <a:p>
            <a:pPr marL="0" indent="0" algn="l"/>
            <a:r>
              <a:rPr lang="en-US" altLang="zh-CN">
                <a:latin typeface="微软雅黑" panose="020B0503020204020204" charset="-122"/>
                <a:ea typeface="微软雅黑" panose="020B0503020204020204" charset="-122"/>
              </a:rPr>
              <a:t>4.</a:t>
            </a:r>
            <a:r>
              <a:rPr lang="zh-CN" altLang="en-US">
                <a:latin typeface="微软雅黑" panose="020B0503020204020204" charset="-122"/>
                <a:ea typeface="微软雅黑" panose="020B0503020204020204" charset="-122"/>
              </a:rPr>
              <a:t>决策树：树深度决定方差，降低方差，树剪枝</a:t>
            </a:r>
            <a:endParaRPr lang="zh-CN" altLang="en-US">
              <a:latin typeface="微软雅黑" panose="020B0503020204020204" charset="-122"/>
              <a:ea typeface="微软雅黑" panose="020B0503020204020204" charset="-122"/>
            </a:endParaRPr>
          </a:p>
          <a:p>
            <a:pPr marL="0" indent="0" algn="l"/>
            <a:r>
              <a:rPr lang="en-US" altLang="zh-CN">
                <a:latin typeface="微软雅黑" panose="020B0503020204020204" charset="-122"/>
                <a:ea typeface="微软雅黑" panose="020B0503020204020204" charset="-122"/>
                <a:sym typeface="+mn-ea"/>
              </a:rPr>
              <a:t>5.</a:t>
            </a:r>
            <a:r>
              <a:rPr lang="zh-CN" altLang="en-US">
                <a:latin typeface="微软雅黑" panose="020B0503020204020204" charset="-122"/>
                <a:ea typeface="微软雅黑" panose="020B0503020204020204" charset="-122"/>
              </a:rPr>
              <a:t>提升算法：</a:t>
            </a:r>
            <a:endParaRPr lang="zh-CN" altLang="en-US">
              <a:latin typeface="微软雅黑" panose="020B0503020204020204" charset="-122"/>
              <a:ea typeface="微软雅黑" panose="020B0503020204020204" charset="-122"/>
            </a:endParaRPr>
          </a:p>
          <a:p>
            <a:pPr marL="0" indent="0" algn="l"/>
            <a:r>
              <a:rPr lang="zh-CN" altLang="en-US">
                <a:latin typeface="微软雅黑" panose="020B0503020204020204" charset="-122"/>
                <a:ea typeface="微软雅黑" panose="020B0503020204020204" charset="-122"/>
              </a:rPr>
              <a:t>boosting弱分类器（high bias）降低bias，随机森林（bagging）结合“强分类器”降低方差。</a:t>
            </a:r>
            <a:endParaRPr lang="zh-CN" altLang="en-US">
              <a:latin typeface="微软雅黑" panose="020B0503020204020204" charset="-122"/>
              <a:ea typeface="微软雅黑" panose="020B0503020204020204"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sym typeface="+mn-ea"/>
              </a:rPr>
              <a:t>三、</a:t>
            </a:r>
            <a:r>
              <a:rPr lang="zh-CN" altLang="en-US"/>
              <a:t>机器学习概述</a:t>
            </a:r>
            <a:endParaRPr lang="zh-CN" altLang="en-US"/>
          </a:p>
        </p:txBody>
      </p:sp>
      <p:sp>
        <p:nvSpPr>
          <p:cNvPr id="4" name="灯片编号占位符 3"/>
          <p:cNvSpPr>
            <a:spLocks noGrp="1"/>
          </p:cNvSpPr>
          <p:nvPr>
            <p:ph type="sldNum" sz="quarter" idx="10"/>
          </p:nvPr>
        </p:nvSpPr>
        <p:spPr/>
        <p:txBody>
          <a:bodyPr/>
          <a:p>
            <a:fld id="{84DAB822-A63B-3445-9D7E-D07ED9067572}" type="slidenum">
              <a:rPr kumimoji="1" lang="zh-CN" altLang="en-US" smtClean="0"/>
            </a:fld>
            <a:endParaRPr kumimoji="1" lang="zh-CN" altLang="en-US" dirty="0"/>
          </a:p>
        </p:txBody>
      </p:sp>
      <p:sp>
        <p:nvSpPr>
          <p:cNvPr id="6" name="文本框 5"/>
          <p:cNvSpPr txBox="1"/>
          <p:nvPr/>
        </p:nvSpPr>
        <p:spPr>
          <a:xfrm>
            <a:off x="546735" y="927100"/>
            <a:ext cx="3611880" cy="417830"/>
          </a:xfrm>
          <a:prstGeom prst="rect">
            <a:avLst/>
          </a:prstGeom>
          <a:noFill/>
        </p:spPr>
        <p:txBody>
          <a:bodyPr wrap="none" rtlCol="0">
            <a:spAutoFit/>
          </a:bodyPr>
          <a:p>
            <a:pPr algn="l"/>
            <a:r>
              <a:rPr lang="zh-CN" altLang="en-US" sz="2000" b="1">
                <a:latin typeface="微软雅黑" panose="020B0503020204020204" charset="-122"/>
                <a:ea typeface="微软雅黑" panose="020B0503020204020204" charset="-122"/>
                <a:cs typeface="微软雅黑" panose="020B0503020204020204" charset="-122"/>
              </a:rPr>
              <a:t>模型预测Error的准确性测量：</a:t>
            </a:r>
            <a:endParaRPr lang="zh-CN" altLang="en-US" sz="2000" b="1">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581025" y="1564640"/>
            <a:ext cx="5982335" cy="3402330"/>
          </a:xfrm>
          <a:prstGeom prst="rect">
            <a:avLst/>
          </a:prstGeom>
          <a:noFill/>
          <a:ln w="9525">
            <a:noFill/>
          </a:ln>
        </p:spPr>
        <p:txBody>
          <a:bodyPr wrap="square">
            <a:spAutoFit/>
          </a:bodyPr>
          <a:p>
            <a:pPr marL="0" indent="0" algn="l"/>
            <a:r>
              <a:rPr lang="en-US">
                <a:latin typeface="微软雅黑" panose="020B0503020204020204" charset="-122"/>
                <a:ea typeface="微软雅黑" panose="020B0503020204020204" charset="-122"/>
              </a:rPr>
              <a:t>1.</a:t>
            </a:r>
            <a:r>
              <a:rPr>
                <a:latin typeface="微软雅黑" panose="020B0503020204020204" charset="-122"/>
                <a:ea typeface="微软雅黑" panose="020B0503020204020204" charset="-122"/>
              </a:rPr>
              <a:t>R</a:t>
            </a:r>
            <a:r>
              <a:rPr baseline="30000">
                <a:latin typeface="微软雅黑" panose="020B0503020204020204" charset="-122"/>
                <a:ea typeface="微软雅黑" panose="020B0503020204020204" charset="-122"/>
              </a:rPr>
              <a:t>2</a:t>
            </a:r>
            <a:r>
              <a:rPr lang="zh-CN">
                <a:latin typeface="微软雅黑" panose="020B0503020204020204" charset="-122"/>
                <a:ea typeface="微软雅黑" panose="020B0503020204020204" charset="-122"/>
              </a:rPr>
              <a:t>：</a:t>
            </a:r>
            <a:r>
              <a:rPr lang="zh-CN">
                <a:latin typeface="微软雅黑" panose="020B0503020204020204" charset="-122"/>
                <a:ea typeface="微软雅黑" panose="020B0503020204020204" charset="-122"/>
                <a:sym typeface="+mn-ea"/>
              </a:rPr>
              <a:t>决定系数，说明模型能够解释</a:t>
            </a:r>
            <a:r>
              <a:rPr lang="en-US" altLang="zh-CN">
                <a:latin typeface="微软雅黑" panose="020B0503020204020204" charset="-122"/>
                <a:ea typeface="微软雅黑" panose="020B0503020204020204" charset="-122"/>
                <a:sym typeface="+mn-ea"/>
              </a:rPr>
              <a:t>Y</a:t>
            </a:r>
            <a:r>
              <a:rPr lang="zh-CN" altLang="en-US">
                <a:latin typeface="微软雅黑" panose="020B0503020204020204" charset="-122"/>
                <a:ea typeface="微软雅黑" panose="020B0503020204020204" charset="-122"/>
                <a:sym typeface="+mn-ea"/>
              </a:rPr>
              <a:t>变化的百分比</a:t>
            </a:r>
            <a:endParaRPr baseline="30000">
              <a:latin typeface="微软雅黑" panose="020B0503020204020204" charset="-122"/>
              <a:ea typeface="微软雅黑" panose="020B0503020204020204" charset="-122"/>
            </a:endParaRPr>
          </a:p>
          <a:p>
            <a:pPr marL="0" indent="0" algn="l"/>
            <a:endParaRPr>
              <a:latin typeface="微软雅黑" panose="020B0503020204020204" charset="-122"/>
              <a:ea typeface="微软雅黑" panose="020B0503020204020204" charset="-122"/>
            </a:endParaRPr>
          </a:p>
          <a:p>
            <a:pPr marL="0" indent="0" algn="l"/>
            <a:endParaRPr>
              <a:latin typeface="微软雅黑" panose="020B0503020204020204" charset="-122"/>
              <a:ea typeface="微软雅黑" panose="020B0503020204020204" charset="-122"/>
            </a:endParaRPr>
          </a:p>
          <a:p>
            <a:pPr marL="0" indent="0" algn="l"/>
            <a:endParaRPr lang="zh-CN" altLang="en-US">
              <a:latin typeface="微软雅黑" panose="020B0503020204020204" charset="-122"/>
              <a:ea typeface="微软雅黑" panose="020B0503020204020204" charset="-122"/>
            </a:endParaRPr>
          </a:p>
          <a:p>
            <a:pPr marL="0" indent="0" algn="l"/>
            <a:endParaRPr lang="zh-CN" altLang="en-US">
              <a:latin typeface="微软雅黑" panose="020B0503020204020204" charset="-122"/>
              <a:ea typeface="微软雅黑" panose="020B0503020204020204" charset="-122"/>
            </a:endParaRPr>
          </a:p>
          <a:p>
            <a:pPr marL="0" indent="0" algn="l"/>
            <a:r>
              <a:rPr lang="en-US">
                <a:latin typeface="微软雅黑" panose="020B0503020204020204" charset="-122"/>
                <a:ea typeface="微软雅黑" panose="020B0503020204020204" charset="-122"/>
                <a:sym typeface="+mn-ea"/>
              </a:rPr>
              <a:t>2.</a:t>
            </a:r>
            <a:r>
              <a:rPr>
                <a:latin typeface="微软雅黑" panose="020B0503020204020204" charset="-122"/>
                <a:ea typeface="微软雅黑" panose="020B0503020204020204" charset="-122"/>
                <a:sym typeface="+mn-ea"/>
              </a:rPr>
              <a:t>AIC</a:t>
            </a:r>
            <a:r>
              <a:rPr lang="zh-CN">
                <a:latin typeface="微软雅黑" panose="020B0503020204020204" charset="-122"/>
                <a:ea typeface="微软雅黑" panose="020B0503020204020204" charset="-122"/>
                <a:sym typeface="+mn-ea"/>
              </a:rPr>
              <a:t>（Akaike information criterion，赤池信息准则）</a:t>
            </a:r>
            <a:endParaRPr lang="zh-CN">
              <a:latin typeface="微软雅黑" panose="020B0503020204020204" charset="-122"/>
              <a:ea typeface="微软雅黑" panose="020B0503020204020204" charset="-122"/>
              <a:sym typeface="+mn-ea"/>
            </a:endParaRPr>
          </a:p>
          <a:p>
            <a:pPr marL="0" indent="0" algn="ctr"/>
            <a:r>
              <a:rPr lang="zh-CN">
                <a:latin typeface="微软雅黑" panose="020B0503020204020204" charset="-122"/>
                <a:ea typeface="微软雅黑" panose="020B0503020204020204" charset="-122"/>
                <a:sym typeface="+mn-ea"/>
              </a:rPr>
              <a:t> AIC=-2ln(L)</a:t>
            </a:r>
            <a:r>
              <a:rPr lang="en-US" altLang="zh-CN">
                <a:latin typeface="微软雅黑" panose="020B0503020204020204" charset="-122"/>
                <a:ea typeface="微软雅黑" panose="020B0503020204020204" charset="-122"/>
                <a:sym typeface="+mn-ea"/>
              </a:rPr>
              <a:t>+</a:t>
            </a:r>
            <a:r>
              <a:rPr lang="zh-CN">
                <a:latin typeface="微软雅黑" panose="020B0503020204020204" charset="-122"/>
                <a:ea typeface="微软雅黑" panose="020B0503020204020204" charset="-122"/>
                <a:sym typeface="+mn-ea"/>
              </a:rPr>
              <a:t>2</a:t>
            </a:r>
            <a:r>
              <a:rPr lang="en-US" altLang="zh-CN">
                <a:latin typeface="微软雅黑" panose="020B0503020204020204" charset="-122"/>
                <a:ea typeface="微软雅黑" panose="020B0503020204020204" charset="-122"/>
                <a:sym typeface="+mn-ea"/>
              </a:rPr>
              <a:t>p</a:t>
            </a:r>
            <a:endParaRPr lang="en-US" altLang="zh-CN">
              <a:latin typeface="微软雅黑" panose="020B0503020204020204" charset="-122"/>
              <a:ea typeface="微软雅黑" panose="020B0503020204020204" charset="-122"/>
              <a:sym typeface="+mn-ea"/>
            </a:endParaRPr>
          </a:p>
          <a:p>
            <a:pPr marL="0" indent="0" algn="ctr"/>
            <a:endParaRPr lang="zh-CN" altLang="en-US">
              <a:latin typeface="微软雅黑" panose="020B0503020204020204" charset="-122"/>
              <a:ea typeface="微软雅黑" panose="020B0503020204020204" charset="-122"/>
              <a:sym typeface="+mn-ea"/>
            </a:endParaRPr>
          </a:p>
          <a:p>
            <a:pPr marL="0" indent="0" algn="l"/>
            <a:r>
              <a:rPr lang="en-US" altLang="zh-CN">
                <a:latin typeface="微软雅黑" panose="020B0503020204020204" charset="-122"/>
                <a:ea typeface="微软雅黑" panose="020B0503020204020204" charset="-122"/>
                <a:sym typeface="+mn-ea"/>
              </a:rPr>
              <a:t>L</a:t>
            </a:r>
            <a:r>
              <a:rPr lang="zh-CN" altLang="en-US">
                <a:latin typeface="微软雅黑" panose="020B0503020204020204" charset="-122"/>
                <a:ea typeface="微软雅黑" panose="020B0503020204020204" charset="-122"/>
                <a:sym typeface="+mn-ea"/>
              </a:rPr>
              <a:t>为似然函数，</a:t>
            </a:r>
            <a:r>
              <a:rPr lang="en-US" altLang="zh-CN">
                <a:latin typeface="微软雅黑" panose="020B0503020204020204" charset="-122"/>
                <a:ea typeface="微软雅黑" panose="020B0503020204020204" charset="-122"/>
                <a:sym typeface="+mn-ea"/>
              </a:rPr>
              <a:t>p</a:t>
            </a:r>
            <a:r>
              <a:rPr lang="zh-CN" altLang="en-US">
                <a:latin typeface="微软雅黑" panose="020B0503020204020204" charset="-122"/>
                <a:ea typeface="微软雅黑" panose="020B0503020204020204" charset="-122"/>
                <a:sym typeface="+mn-ea"/>
              </a:rPr>
              <a:t>为参数数量。</a:t>
            </a:r>
            <a:r>
              <a:rPr lang="zh-CN">
                <a:latin typeface="微软雅黑" panose="020B0503020204020204" charset="-122"/>
                <a:ea typeface="微软雅黑" panose="020B0503020204020204" charset="-122"/>
                <a:sym typeface="+mn-ea"/>
              </a:rPr>
              <a:t>假设条件是模型的误差服从独立正态分布。 让n为观察数，SSR(SUM SQAURE OF RESIDUE)为残差平方和，那么AIC变为： AIC=n</a:t>
            </a:r>
            <a:r>
              <a:rPr lang="en-US" altLang="zh-CN">
                <a:latin typeface="微软雅黑" panose="020B0503020204020204" charset="-122"/>
                <a:ea typeface="微软雅黑" panose="020B0503020204020204" charset="-122"/>
                <a:sym typeface="+mn-ea"/>
              </a:rPr>
              <a:t>*</a:t>
            </a:r>
            <a:r>
              <a:rPr lang="zh-CN">
                <a:latin typeface="微软雅黑" panose="020B0503020204020204" charset="-122"/>
                <a:ea typeface="微软雅黑" panose="020B0503020204020204" charset="-122"/>
                <a:sym typeface="+mn-ea"/>
              </a:rPr>
              <a:t>ln(SSR/n)</a:t>
            </a:r>
            <a:r>
              <a:rPr lang="en-US" altLang="zh-CN">
                <a:latin typeface="微软雅黑" panose="020B0503020204020204" charset="-122"/>
                <a:ea typeface="微软雅黑" panose="020B0503020204020204" charset="-122"/>
                <a:sym typeface="+mn-ea"/>
              </a:rPr>
              <a:t>+</a:t>
            </a:r>
            <a:r>
              <a:rPr lang="zh-CN">
                <a:latin typeface="微软雅黑" panose="020B0503020204020204" charset="-122"/>
                <a:ea typeface="微软雅黑" panose="020B0503020204020204" charset="-122"/>
                <a:sym typeface="+mn-ea"/>
              </a:rPr>
              <a:t>2</a:t>
            </a:r>
            <a:r>
              <a:rPr lang="en-US" altLang="zh-CN">
                <a:latin typeface="微软雅黑" panose="020B0503020204020204" charset="-122"/>
                <a:ea typeface="微软雅黑" panose="020B0503020204020204" charset="-122"/>
                <a:sym typeface="+mn-ea"/>
              </a:rPr>
              <a:t>p</a:t>
            </a:r>
            <a:endParaRPr lang="zh-CN">
              <a:latin typeface="微软雅黑" panose="020B0503020204020204" charset="-122"/>
              <a:ea typeface="微软雅黑" panose="020B0503020204020204" charset="-122"/>
              <a:sym typeface="+mn-ea"/>
            </a:endParaRPr>
          </a:p>
        </p:txBody>
      </p:sp>
      <p:graphicFrame>
        <p:nvGraphicFramePr>
          <p:cNvPr id="2" name="对象 1">
            <a:hlinkClick r:id="" action="ppaction://ole?verb="/>
          </p:cNvPr>
          <p:cNvGraphicFramePr>
            <a:graphicFrameLocks noChangeAspect="1"/>
          </p:cNvGraphicFramePr>
          <p:nvPr/>
        </p:nvGraphicFramePr>
        <p:xfrm>
          <a:off x="581025" y="2065655"/>
          <a:ext cx="1825625" cy="796290"/>
        </p:xfrm>
        <a:graphic>
          <a:graphicData uri="http://schemas.openxmlformats.org/presentationml/2006/ole">
            <mc:AlternateContent xmlns:mc="http://schemas.openxmlformats.org/markup-compatibility/2006">
              <mc:Choice xmlns:v="urn:schemas-microsoft-com:vml" Requires="v">
                <p:oleObj spid="_x0000_s1025" name="" r:id="rId1" imgW="990600" imgH="431800" progId="Equation.KSEE3">
                  <p:embed/>
                </p:oleObj>
              </mc:Choice>
              <mc:Fallback>
                <p:oleObj name="" r:id="rId1" imgW="990600" imgH="431800" progId="Equation.KSEE3">
                  <p:embed/>
                  <p:pic>
                    <p:nvPicPr>
                      <p:cNvPr id="0" name="图片 1024"/>
                      <p:cNvPicPr/>
                      <p:nvPr/>
                    </p:nvPicPr>
                    <p:blipFill>
                      <a:blip r:embed="rId2"/>
                      <a:stretch>
                        <a:fillRect/>
                      </a:stretch>
                    </p:blipFill>
                    <p:spPr>
                      <a:xfrm>
                        <a:off x="581025" y="2065655"/>
                        <a:ext cx="1825625" cy="796290"/>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3475990" y="1958975"/>
          <a:ext cx="2497455" cy="546100"/>
        </p:xfrm>
        <a:graphic>
          <a:graphicData uri="http://schemas.openxmlformats.org/presentationml/2006/ole">
            <mc:AlternateContent xmlns:mc="http://schemas.openxmlformats.org/markup-compatibility/2006">
              <mc:Choice xmlns:v="urn:schemas-microsoft-com:vml" Requires="v">
                <p:oleObj spid="_x0000_s1026" name="" r:id="rId3" imgW="1917065" imgH="419100" progId="Equation.KSEE3">
                  <p:embed/>
                </p:oleObj>
              </mc:Choice>
              <mc:Fallback>
                <p:oleObj name="" r:id="rId3" imgW="1917065" imgH="419100" progId="Equation.KSEE3">
                  <p:embed/>
                  <p:pic>
                    <p:nvPicPr>
                      <p:cNvPr id="0" name="图片 1025"/>
                      <p:cNvPicPr/>
                      <p:nvPr/>
                    </p:nvPicPr>
                    <p:blipFill>
                      <a:blip r:embed="rId4"/>
                      <a:stretch>
                        <a:fillRect/>
                      </a:stretch>
                    </p:blipFill>
                    <p:spPr>
                      <a:xfrm>
                        <a:off x="3475990" y="1958975"/>
                        <a:ext cx="2497455" cy="546100"/>
                      </a:xfrm>
                      <a:prstGeom prst="rect">
                        <a:avLst/>
                      </a:prstGeom>
                    </p:spPr>
                  </p:pic>
                </p:oleObj>
              </mc:Fallback>
            </mc:AlternateContent>
          </a:graphicData>
        </a:graphic>
      </p:graphicFrame>
      <p:sp>
        <p:nvSpPr>
          <p:cNvPr id="9" name="文本框 8"/>
          <p:cNvSpPr txBox="1"/>
          <p:nvPr/>
        </p:nvSpPr>
        <p:spPr>
          <a:xfrm>
            <a:off x="2711450" y="2597785"/>
            <a:ext cx="4071620" cy="384810"/>
          </a:xfrm>
          <a:prstGeom prst="rect">
            <a:avLst/>
          </a:prstGeom>
          <a:noFill/>
        </p:spPr>
        <p:txBody>
          <a:bodyPr wrap="none" rtlCol="0">
            <a:spAutoFit/>
          </a:bodyPr>
          <a:p>
            <a:pPr algn="l"/>
            <a:r>
              <a:rPr lang="en-US" altLang="zh-CN">
                <a:latin typeface="微软雅黑" panose="020B0503020204020204" charset="-122"/>
                <a:ea typeface="微软雅黑" panose="020B0503020204020204" charset="-122"/>
              </a:rPr>
              <a:t>n</a:t>
            </a:r>
            <a:r>
              <a:rPr lang="zh-CN" altLang="en-US">
                <a:latin typeface="微软雅黑" panose="020B0503020204020204" charset="-122"/>
                <a:ea typeface="微软雅黑" panose="020B0503020204020204" charset="-122"/>
              </a:rPr>
              <a:t>为</a:t>
            </a:r>
            <a:r>
              <a:rPr lang="zh-CN">
                <a:latin typeface="微软雅黑" panose="020B0503020204020204" charset="-122"/>
                <a:ea typeface="微软雅黑" panose="020B0503020204020204" charset="-122"/>
                <a:sym typeface="+mn-ea"/>
              </a:rPr>
              <a:t>观察数</a:t>
            </a:r>
            <a:r>
              <a:rPr lang="zh-CN" altLang="en-US">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p</a:t>
            </a:r>
            <a:r>
              <a:rPr lang="zh-CN" altLang="en-US">
                <a:latin typeface="微软雅黑" panose="020B0503020204020204" charset="-122"/>
                <a:ea typeface="微软雅黑" panose="020B0503020204020204" charset="-122"/>
              </a:rPr>
              <a:t>是变量个数</a:t>
            </a:r>
            <a:r>
              <a:rPr lang="en-US" altLang="zh-CN">
                <a:latin typeface="微软雅黑" panose="020B0503020204020204" charset="-122"/>
                <a:ea typeface="微软雅黑" panose="020B0503020204020204" charset="-122"/>
              </a:rPr>
              <a:t>,</a:t>
            </a:r>
            <a:r>
              <a:rPr lang="zh-CN">
                <a:latin typeface="微软雅黑" panose="020B0503020204020204" charset="-122"/>
                <a:ea typeface="微软雅黑" panose="020B0503020204020204" charset="-122"/>
                <a:sym typeface="+mn-ea"/>
              </a:rPr>
              <a:t>L是似然函数</a:t>
            </a:r>
            <a:endParaRPr lang="zh-CN" altLang="en-US">
              <a:latin typeface="微软雅黑" panose="020B0503020204020204" charset="-122"/>
              <a:ea typeface="微软雅黑" panose="020B0503020204020204" charset="-122"/>
              <a:sym typeface="+mn-e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sym typeface="+mn-ea"/>
              </a:rPr>
              <a:t>三、</a:t>
            </a:r>
            <a:r>
              <a:rPr lang="zh-CN" altLang="en-US"/>
              <a:t>机器学习概述</a:t>
            </a:r>
            <a:endParaRPr lang="zh-CN" altLang="en-US"/>
          </a:p>
        </p:txBody>
      </p:sp>
      <p:sp>
        <p:nvSpPr>
          <p:cNvPr id="4" name="灯片编号占位符 3"/>
          <p:cNvSpPr>
            <a:spLocks noGrp="1"/>
          </p:cNvSpPr>
          <p:nvPr>
            <p:ph type="sldNum" sz="quarter" idx="10"/>
          </p:nvPr>
        </p:nvSpPr>
        <p:spPr/>
        <p:txBody>
          <a:bodyPr/>
          <a:p>
            <a:fld id="{84DAB822-A63B-3445-9D7E-D07ED9067572}" type="slidenum">
              <a:rPr kumimoji="1" lang="zh-CN" altLang="en-US" smtClean="0"/>
            </a:fld>
            <a:endParaRPr kumimoji="1" lang="zh-CN" altLang="en-US" dirty="0"/>
          </a:p>
        </p:txBody>
      </p:sp>
      <p:sp>
        <p:nvSpPr>
          <p:cNvPr id="6" name="文本框 5"/>
          <p:cNvSpPr txBox="1"/>
          <p:nvPr/>
        </p:nvSpPr>
        <p:spPr>
          <a:xfrm>
            <a:off x="546735" y="927100"/>
            <a:ext cx="3611880" cy="417830"/>
          </a:xfrm>
          <a:prstGeom prst="rect">
            <a:avLst/>
          </a:prstGeom>
          <a:noFill/>
        </p:spPr>
        <p:txBody>
          <a:bodyPr wrap="none" rtlCol="0">
            <a:spAutoFit/>
          </a:bodyPr>
          <a:p>
            <a:pPr algn="l"/>
            <a:r>
              <a:rPr lang="zh-CN" altLang="en-US" sz="2000" b="1">
                <a:latin typeface="微软雅黑" panose="020B0503020204020204" charset="-122"/>
                <a:ea typeface="微软雅黑" panose="020B0503020204020204" charset="-122"/>
                <a:cs typeface="微软雅黑" panose="020B0503020204020204" charset="-122"/>
              </a:rPr>
              <a:t>模型预测Error的准确性测量：</a:t>
            </a:r>
            <a:endParaRPr lang="zh-CN" altLang="en-US" sz="2000" b="1">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581025" y="1564640"/>
            <a:ext cx="5982335" cy="3402330"/>
          </a:xfrm>
          <a:prstGeom prst="rect">
            <a:avLst/>
          </a:prstGeom>
          <a:noFill/>
          <a:ln w="9525">
            <a:noFill/>
          </a:ln>
        </p:spPr>
        <p:txBody>
          <a:bodyPr wrap="square">
            <a:spAutoFit/>
          </a:bodyPr>
          <a:p>
            <a:pPr marL="0" indent="0" algn="l"/>
            <a:r>
              <a:rPr lang="en-US">
                <a:latin typeface="微软雅黑" panose="020B0503020204020204" charset="-122"/>
                <a:ea typeface="微软雅黑" panose="020B0503020204020204" charset="-122"/>
              </a:rPr>
              <a:t>3.</a:t>
            </a:r>
            <a:r>
              <a:rPr>
                <a:latin typeface="微软雅黑" panose="020B0503020204020204" charset="-122"/>
                <a:ea typeface="微软雅黑" panose="020B0503020204020204" charset="-122"/>
              </a:rPr>
              <a:t>标准误</a:t>
            </a:r>
            <a:endParaRPr>
              <a:latin typeface="微软雅黑" panose="020B0503020204020204" charset="-122"/>
              <a:ea typeface="微软雅黑" panose="020B0503020204020204" charset="-122"/>
            </a:endParaRPr>
          </a:p>
          <a:p>
            <a:pPr marL="0" indent="0" algn="l"/>
            <a:endParaRPr>
              <a:latin typeface="微软雅黑" panose="020B0503020204020204" charset="-122"/>
              <a:ea typeface="微软雅黑" panose="020B0503020204020204" charset="-122"/>
            </a:endParaRPr>
          </a:p>
          <a:p>
            <a:pPr marL="0" indent="0" algn="l"/>
            <a:endParaRPr>
              <a:latin typeface="微软雅黑" panose="020B0503020204020204" charset="-122"/>
              <a:ea typeface="微软雅黑" panose="020B0503020204020204" charset="-122"/>
            </a:endParaRPr>
          </a:p>
          <a:p>
            <a:pPr marL="0" indent="0" algn="l"/>
            <a:endParaRPr>
              <a:latin typeface="微软雅黑" panose="020B0503020204020204" charset="-122"/>
              <a:ea typeface="微软雅黑" panose="020B0503020204020204" charset="-122"/>
            </a:endParaRPr>
          </a:p>
          <a:p>
            <a:pPr marL="0" indent="0" algn="l"/>
            <a:r>
              <a:rPr lang="en-US">
                <a:latin typeface="微软雅黑" panose="020B0503020204020204" charset="-122"/>
                <a:ea typeface="微软雅黑" panose="020B0503020204020204" charset="-122"/>
              </a:rPr>
              <a:t>4.</a:t>
            </a:r>
            <a:r>
              <a:rPr>
                <a:latin typeface="微软雅黑" panose="020B0503020204020204" charset="-122"/>
                <a:ea typeface="微软雅黑" panose="020B0503020204020204" charset="-122"/>
              </a:rPr>
              <a:t>错分率</a:t>
            </a:r>
            <a:endParaRPr>
              <a:latin typeface="微软雅黑" panose="020B0503020204020204" charset="-122"/>
              <a:ea typeface="微软雅黑" panose="020B0503020204020204" charset="-122"/>
            </a:endParaRPr>
          </a:p>
          <a:p>
            <a:pPr marL="0" indent="0" algn="l"/>
            <a:r>
              <a:rPr lang="en-US">
                <a:latin typeface="微软雅黑" panose="020B0503020204020204" charset="-122"/>
                <a:ea typeface="微软雅黑" panose="020B0503020204020204" charset="-122"/>
              </a:rPr>
              <a:t>p(</a:t>
            </a:r>
            <a:r>
              <a:rPr lang="zh-CN" altLang="en-US">
                <a:latin typeface="微软雅黑" panose="020B0503020204020204" charset="-122"/>
                <a:ea typeface="微软雅黑" panose="020B0503020204020204" charset="-122"/>
              </a:rPr>
              <a:t>准确率</a:t>
            </a:r>
            <a:r>
              <a:rPr lang="en-US" altLang="zh-CN">
                <a:latin typeface="微软雅黑" panose="020B0503020204020204" charset="-122"/>
                <a:ea typeface="微软雅黑" panose="020B0503020204020204" charset="-122"/>
              </a:rPr>
              <a:t>)=a/a+b</a:t>
            </a:r>
            <a:endParaRPr lang="en-US" altLang="zh-CN">
              <a:latin typeface="微软雅黑" panose="020B0503020204020204" charset="-122"/>
              <a:ea typeface="微软雅黑" panose="020B0503020204020204" charset="-122"/>
            </a:endParaRPr>
          </a:p>
          <a:p>
            <a:pPr marL="0" indent="0" algn="l"/>
            <a:r>
              <a:rPr lang="en-US" altLang="zh-CN">
                <a:latin typeface="微软雅黑" panose="020B0503020204020204" charset="-122"/>
                <a:ea typeface="微软雅黑" panose="020B0503020204020204" charset="-122"/>
              </a:rPr>
              <a:t>T(</a:t>
            </a:r>
            <a:r>
              <a:rPr lang="zh-CN" altLang="en-US">
                <a:latin typeface="微软雅黑" panose="020B0503020204020204" charset="-122"/>
                <a:ea typeface="微软雅黑" panose="020B0503020204020204" charset="-122"/>
              </a:rPr>
              <a:t>特异度</a:t>
            </a:r>
            <a:r>
              <a:rPr lang="en-US" altLang="zh-CN">
                <a:latin typeface="微软雅黑" panose="020B0503020204020204" charset="-122"/>
                <a:ea typeface="微软雅黑" panose="020B0503020204020204" charset="-122"/>
              </a:rPr>
              <a:t>)=d/b+d</a:t>
            </a:r>
            <a:endParaRPr lang="en-US" altLang="zh-CN">
              <a:latin typeface="微软雅黑" panose="020B0503020204020204" charset="-122"/>
              <a:ea typeface="微软雅黑" panose="020B0503020204020204" charset="-122"/>
            </a:endParaRPr>
          </a:p>
          <a:p>
            <a:pPr marL="0" indent="0" algn="l"/>
            <a:r>
              <a:rPr lang="en-US" altLang="zh-CN">
                <a:latin typeface="微软雅黑" panose="020B0503020204020204" charset="-122"/>
                <a:ea typeface="微软雅黑" panose="020B0503020204020204" charset="-122"/>
              </a:rPr>
              <a:t>R(</a:t>
            </a:r>
            <a:r>
              <a:rPr lang="zh-CN" altLang="en-US">
                <a:latin typeface="微软雅黑" panose="020B0503020204020204" charset="-122"/>
                <a:ea typeface="微软雅黑" panose="020B0503020204020204" charset="-122"/>
              </a:rPr>
              <a:t>召回率</a:t>
            </a:r>
            <a:r>
              <a:rPr lang="en-US" altLang="zh-CN">
                <a:latin typeface="微软雅黑" panose="020B0503020204020204" charset="-122"/>
                <a:ea typeface="微软雅黑" panose="020B0503020204020204" charset="-122"/>
              </a:rPr>
              <a:t>)=a/a+c</a:t>
            </a:r>
            <a:endParaRPr lang="en-US" altLang="zh-CN">
              <a:latin typeface="微软雅黑" panose="020B0503020204020204" charset="-122"/>
              <a:ea typeface="微软雅黑" panose="020B0503020204020204" charset="-122"/>
            </a:endParaRPr>
          </a:p>
          <a:p>
            <a:pPr marL="0" indent="0" algn="l"/>
            <a:r>
              <a:rPr lang="zh-CN" altLang="en-US">
                <a:latin typeface="微软雅黑" panose="020B0503020204020204" charset="-122"/>
                <a:ea typeface="微软雅黑" panose="020B0503020204020204" charset="-122"/>
              </a:rPr>
              <a:t>错分率</a:t>
            </a:r>
            <a:r>
              <a:rPr lang="en-US" altLang="zh-CN">
                <a:latin typeface="微软雅黑" panose="020B0503020204020204" charset="-122"/>
                <a:ea typeface="微软雅黑" panose="020B0503020204020204" charset="-122"/>
              </a:rPr>
              <a:t>=(b+c)/N</a:t>
            </a:r>
            <a:endParaRPr lang="en-US" altLang="zh-CN">
              <a:latin typeface="微软雅黑" panose="020B0503020204020204" charset="-122"/>
              <a:ea typeface="微软雅黑" panose="020B0503020204020204" charset="-122"/>
            </a:endParaRPr>
          </a:p>
          <a:p>
            <a:pPr marL="0" indent="0" algn="l"/>
            <a:endParaRPr>
              <a:latin typeface="微软雅黑" panose="020B0503020204020204" charset="-122"/>
              <a:ea typeface="微软雅黑" panose="020B0503020204020204" charset="-122"/>
            </a:endParaRPr>
          </a:p>
          <a:p>
            <a:pPr marL="0" indent="0" algn="l"/>
            <a:r>
              <a:rPr lang="en-US">
                <a:latin typeface="微软雅黑" panose="020B0503020204020204" charset="-122"/>
                <a:ea typeface="微软雅黑" panose="020B0503020204020204" charset="-122"/>
              </a:rPr>
              <a:t>5.</a:t>
            </a:r>
            <a:r>
              <a:rPr>
                <a:latin typeface="微软雅黑" panose="020B0503020204020204" charset="-122"/>
                <a:ea typeface="微软雅黑" panose="020B0503020204020204" charset="-122"/>
              </a:rPr>
              <a:t>F1 score </a:t>
            </a:r>
            <a:r>
              <a:rPr lang="en-US">
                <a:latin typeface="微软雅黑" panose="020B0503020204020204" charset="-122"/>
                <a:ea typeface="微软雅黑" panose="020B0503020204020204" charset="-122"/>
              </a:rPr>
              <a:t>= 2*P*R/(P+R)</a:t>
            </a:r>
            <a:endParaRPr lang="en-US">
              <a:latin typeface="微软雅黑" panose="020B0503020204020204" charset="-122"/>
              <a:ea typeface="微软雅黑" panose="020B0503020204020204" charset="-122"/>
            </a:endParaRPr>
          </a:p>
          <a:p>
            <a:pPr marL="0" indent="0" algn="l"/>
            <a:endParaRPr>
              <a:latin typeface="微软雅黑" panose="020B0503020204020204" charset="-122"/>
              <a:ea typeface="微软雅黑" panose="020B0503020204020204" charset="-122"/>
            </a:endParaRPr>
          </a:p>
        </p:txBody>
      </p:sp>
      <p:sp>
        <p:nvSpPr>
          <p:cNvPr id="9" name="文本框 8"/>
          <p:cNvSpPr txBox="1"/>
          <p:nvPr/>
        </p:nvSpPr>
        <p:spPr>
          <a:xfrm>
            <a:off x="3291205" y="2014855"/>
            <a:ext cx="2465070" cy="368300"/>
          </a:xfrm>
          <a:prstGeom prst="rect">
            <a:avLst/>
          </a:prstGeom>
          <a:noFill/>
        </p:spPr>
        <p:txBody>
          <a:bodyPr wrap="none" rtlCol="0">
            <a:spAutoFit/>
          </a:bodyPr>
          <a:p>
            <a:r>
              <a:rPr lang="en-US" altLang="zh-CN"/>
              <a:t>n</a:t>
            </a:r>
            <a:r>
              <a:rPr lang="zh-CN" altLang="en-US"/>
              <a:t>为样本量，</a:t>
            </a:r>
            <a:r>
              <a:rPr lang="en-US" altLang="zh-CN"/>
              <a:t>S</a:t>
            </a:r>
            <a:r>
              <a:rPr lang="zh-CN" altLang="en-US"/>
              <a:t>是标准差</a:t>
            </a:r>
            <a:endParaRPr lang="zh-CN" altLang="en-US"/>
          </a:p>
        </p:txBody>
      </p:sp>
      <p:graphicFrame>
        <p:nvGraphicFramePr>
          <p:cNvPr id="8" name="对象 7">
            <a:hlinkClick r:id="" action="ppaction://ole?verb="/>
          </p:cNvPr>
          <p:cNvGraphicFramePr>
            <a:graphicFrameLocks noChangeAspect="1"/>
          </p:cNvGraphicFramePr>
          <p:nvPr/>
        </p:nvGraphicFramePr>
        <p:xfrm>
          <a:off x="1816735" y="1934845"/>
          <a:ext cx="1071880" cy="786130"/>
        </p:xfrm>
        <a:graphic>
          <a:graphicData uri="http://schemas.openxmlformats.org/presentationml/2006/ole">
            <mc:AlternateContent xmlns:mc="http://schemas.openxmlformats.org/markup-compatibility/2006">
              <mc:Choice xmlns:v="urn:schemas-microsoft-com:vml" Requires="v">
                <p:oleObj spid="_x0000_s2049" name="" r:id="rId1" imgW="571500" imgH="419100" progId="Equation.KSEE3">
                  <p:embed/>
                </p:oleObj>
              </mc:Choice>
              <mc:Fallback>
                <p:oleObj name="" r:id="rId1" imgW="571500" imgH="419100" progId="Equation.KSEE3">
                  <p:embed/>
                  <p:pic>
                    <p:nvPicPr>
                      <p:cNvPr id="0" name="图片 2048"/>
                      <p:cNvPicPr/>
                      <p:nvPr/>
                    </p:nvPicPr>
                    <p:blipFill>
                      <a:blip r:embed="rId2"/>
                      <a:stretch>
                        <a:fillRect/>
                      </a:stretch>
                    </p:blipFill>
                    <p:spPr>
                      <a:xfrm>
                        <a:off x="1816735" y="1934845"/>
                        <a:ext cx="1071880" cy="786130"/>
                      </a:xfrm>
                      <a:prstGeom prst="rect">
                        <a:avLst/>
                      </a:prstGeom>
                    </p:spPr>
                  </p:pic>
                </p:oleObj>
              </mc:Fallback>
            </mc:AlternateContent>
          </a:graphicData>
        </a:graphic>
      </p:graphicFrame>
      <p:pic>
        <p:nvPicPr>
          <p:cNvPr id="10" name="图片 9"/>
          <p:cNvPicPr>
            <a:picLocks noChangeAspect="1"/>
          </p:cNvPicPr>
          <p:nvPr/>
        </p:nvPicPr>
        <p:blipFill>
          <a:blip r:embed="rId3"/>
          <a:stretch>
            <a:fillRect/>
          </a:stretch>
        </p:blipFill>
        <p:spPr>
          <a:xfrm>
            <a:off x="3197225" y="2522855"/>
            <a:ext cx="3268345" cy="165862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sym typeface="+mn-ea"/>
              </a:rPr>
              <a:t>三、</a:t>
            </a:r>
            <a:r>
              <a:rPr lang="zh-CN" altLang="en-US"/>
              <a:t>机器学习概述</a:t>
            </a:r>
            <a:endParaRPr lang="zh-CN" altLang="en-US"/>
          </a:p>
        </p:txBody>
      </p:sp>
      <p:sp>
        <p:nvSpPr>
          <p:cNvPr id="4" name="灯片编号占位符 3"/>
          <p:cNvSpPr>
            <a:spLocks noGrp="1"/>
          </p:cNvSpPr>
          <p:nvPr>
            <p:ph type="sldNum" sz="quarter" idx="10"/>
          </p:nvPr>
        </p:nvSpPr>
        <p:spPr/>
        <p:txBody>
          <a:bodyPr/>
          <a:p>
            <a:fld id="{84DAB822-A63B-3445-9D7E-D07ED9067572}" type="slidenum">
              <a:rPr kumimoji="1" lang="zh-CN" altLang="en-US" smtClean="0"/>
            </a:fld>
            <a:endParaRPr kumimoji="1" lang="zh-CN" altLang="en-US" dirty="0"/>
          </a:p>
        </p:txBody>
      </p:sp>
      <p:sp>
        <p:nvSpPr>
          <p:cNvPr id="6" name="文本框 5"/>
          <p:cNvSpPr txBox="1"/>
          <p:nvPr/>
        </p:nvSpPr>
        <p:spPr>
          <a:xfrm>
            <a:off x="471805" y="927100"/>
            <a:ext cx="3357880" cy="417830"/>
          </a:xfrm>
          <a:prstGeom prst="rect">
            <a:avLst/>
          </a:prstGeom>
          <a:noFill/>
        </p:spPr>
        <p:txBody>
          <a:bodyPr wrap="square" rtlCol="0">
            <a:spAutoFit/>
          </a:bodyPr>
          <a:p>
            <a:pPr algn="l"/>
            <a:r>
              <a:rPr lang="en-US" altLang="zh-CN" sz="2000" b="1">
                <a:latin typeface="微软雅黑" panose="020B0503020204020204" charset="-122"/>
                <a:ea typeface="微软雅黑" panose="020B0503020204020204" charset="-122"/>
                <a:cs typeface="微软雅黑" panose="020B0503020204020204" charset="-122"/>
              </a:rPr>
              <a:t>6. ROC</a:t>
            </a:r>
            <a:r>
              <a:rPr lang="zh-CN" altLang="en-US" sz="2000" b="1">
                <a:latin typeface="微软雅黑" panose="020B0503020204020204" charset="-122"/>
                <a:ea typeface="微软雅黑" panose="020B0503020204020204" charset="-122"/>
                <a:cs typeface="微软雅黑" panose="020B0503020204020204" charset="-122"/>
              </a:rPr>
              <a:t>曲线</a:t>
            </a:r>
            <a:endParaRPr lang="zh-CN" altLang="en-US" sz="2000" b="1">
              <a:latin typeface="微软雅黑" panose="020B0503020204020204" charset="-122"/>
              <a:ea typeface="微软雅黑" panose="020B0503020204020204" charset="-122"/>
              <a:cs typeface="微软雅黑" panose="020B0503020204020204" charset="-122"/>
            </a:endParaRPr>
          </a:p>
        </p:txBody>
      </p:sp>
      <p:pic>
        <p:nvPicPr>
          <p:cNvPr id="2" name="图片 1" descr="unnamed-chunk-9-2"/>
          <p:cNvPicPr>
            <a:picLocks noChangeAspect="1"/>
          </p:cNvPicPr>
          <p:nvPr/>
        </p:nvPicPr>
        <p:blipFill>
          <a:blip r:embed="rId1"/>
          <a:stretch>
            <a:fillRect/>
          </a:stretch>
        </p:blipFill>
        <p:spPr>
          <a:xfrm>
            <a:off x="41275" y="2998470"/>
            <a:ext cx="2680335" cy="1805305"/>
          </a:xfrm>
          <a:prstGeom prst="rect">
            <a:avLst/>
          </a:prstGeom>
        </p:spPr>
      </p:pic>
      <p:sp>
        <p:nvSpPr>
          <p:cNvPr id="5" name="文本框 4"/>
          <p:cNvSpPr txBox="1"/>
          <p:nvPr/>
        </p:nvSpPr>
        <p:spPr>
          <a:xfrm>
            <a:off x="2856865" y="2827020"/>
            <a:ext cx="3881755" cy="2042160"/>
          </a:xfrm>
          <a:prstGeom prst="rect">
            <a:avLst/>
          </a:prstGeom>
          <a:noFill/>
          <a:ln w="9525">
            <a:noFill/>
          </a:ln>
        </p:spPr>
        <p:txBody>
          <a:bodyPr wrap="square">
            <a:spAutoFit/>
          </a:bodyPr>
          <a:p>
            <a:pPr marL="0" indent="0" algn="l"/>
            <a:r>
              <a:rPr sz="1600">
                <a:latin typeface="Times New Roman" panose="02020603050405020304" charset="0"/>
                <a:ea typeface="微软雅黑" panose="020B0503020204020204" charset="-122"/>
              </a:rPr>
              <a:t>library(pROC)</a:t>
            </a:r>
            <a:endParaRPr sz="1600">
              <a:latin typeface="Times New Roman" panose="02020603050405020304" charset="0"/>
              <a:ea typeface="微软雅黑" panose="020B0503020204020204" charset="-122"/>
            </a:endParaRPr>
          </a:p>
          <a:p>
            <a:pPr marL="0" indent="0" algn="l"/>
            <a:r>
              <a:rPr sz="1600">
                <a:latin typeface="Times New Roman" panose="02020603050405020304" charset="0"/>
                <a:ea typeface="微软雅黑" panose="020B0503020204020204" charset="-122"/>
              </a:rPr>
              <a:t>modelroc &lt;- roc(mydata$admit,pre,plot = TRUE,print.thres=TRUE, print.auc=TRUE)</a:t>
            </a:r>
            <a:endParaRPr sz="1600">
              <a:latin typeface="Times New Roman" panose="02020603050405020304" charset="0"/>
              <a:ea typeface="微软雅黑" panose="020B0503020204020204" charset="-122"/>
            </a:endParaRPr>
          </a:p>
          <a:p>
            <a:pPr marL="0" indent="0" algn="l"/>
            <a:r>
              <a:rPr sz="1600">
                <a:latin typeface="Times New Roman" panose="02020603050405020304" charset="0"/>
                <a:ea typeface="微软雅黑" panose="020B0503020204020204" charset="-122"/>
              </a:rPr>
              <a:t>plot(modelroc, print.auc=TRUE, auc.polygon=TRUE, grid=c(0.1, 0.2),grid.col=c("green", "red"), max.auc.polygon=TRUE,auc.polygon.col="skyblue", print.thres=TRUE)</a:t>
            </a:r>
            <a:endParaRPr sz="1600">
              <a:latin typeface="Times New Roman" panose="02020603050405020304" charset="0"/>
              <a:ea typeface="微软雅黑" panose="020B0503020204020204" charset="-122"/>
            </a:endParaRPr>
          </a:p>
        </p:txBody>
      </p:sp>
      <p:sp>
        <p:nvSpPr>
          <p:cNvPr id="7" name="文本框 6"/>
          <p:cNvSpPr txBox="1"/>
          <p:nvPr/>
        </p:nvSpPr>
        <p:spPr>
          <a:xfrm>
            <a:off x="406400" y="1365250"/>
            <a:ext cx="2821940" cy="1739900"/>
          </a:xfrm>
          <a:prstGeom prst="rect">
            <a:avLst/>
          </a:prstGeom>
          <a:noFill/>
        </p:spPr>
        <p:txBody>
          <a:bodyPr wrap="square" rtlCol="0" anchor="t">
            <a:spAutoFit/>
          </a:bodyPr>
          <a:p>
            <a:r>
              <a:rPr lang="zh-CN" altLang="en-US"/>
              <a:t>ROC曲线是根据一系列不同的二分类方式（分界值或决定阈），以真阳性率（灵敏度）为纵坐标，假阳性率（1-特异度）为横坐标绘制的曲线。</a:t>
            </a:r>
            <a:endParaRPr lang="zh-CN" altLang="en-US"/>
          </a:p>
        </p:txBody>
      </p:sp>
      <p:pic>
        <p:nvPicPr>
          <p:cNvPr id="11" name="图片 10"/>
          <p:cNvPicPr>
            <a:picLocks noChangeAspect="1"/>
          </p:cNvPicPr>
          <p:nvPr/>
        </p:nvPicPr>
        <p:blipFill>
          <a:blip r:embed="rId2"/>
          <a:stretch>
            <a:fillRect/>
          </a:stretch>
        </p:blipFill>
        <p:spPr>
          <a:xfrm>
            <a:off x="3145155" y="1344930"/>
            <a:ext cx="3510280" cy="137033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sym typeface="+mn-ea"/>
              </a:rPr>
              <a:t>三、</a:t>
            </a:r>
            <a:r>
              <a:rPr lang="zh-CN" altLang="en-US"/>
              <a:t>机器学习概述</a:t>
            </a:r>
            <a:endParaRPr lang="zh-CN" altLang="en-US"/>
          </a:p>
        </p:txBody>
      </p:sp>
      <p:sp>
        <p:nvSpPr>
          <p:cNvPr id="4" name="灯片编号占位符 3"/>
          <p:cNvSpPr>
            <a:spLocks noGrp="1"/>
          </p:cNvSpPr>
          <p:nvPr>
            <p:ph type="sldNum" sz="quarter" idx="10"/>
          </p:nvPr>
        </p:nvSpPr>
        <p:spPr/>
        <p:txBody>
          <a:bodyPr/>
          <a:p>
            <a:fld id="{84DAB822-A63B-3445-9D7E-D07ED9067572}" type="slidenum">
              <a:rPr kumimoji="1" lang="zh-CN" altLang="en-US" smtClean="0"/>
            </a:fld>
            <a:endParaRPr kumimoji="1" lang="zh-CN" altLang="en-US" dirty="0"/>
          </a:p>
        </p:txBody>
      </p:sp>
      <p:sp>
        <p:nvSpPr>
          <p:cNvPr id="6" name="文本框 5"/>
          <p:cNvSpPr txBox="1"/>
          <p:nvPr/>
        </p:nvSpPr>
        <p:spPr>
          <a:xfrm>
            <a:off x="557530" y="983615"/>
            <a:ext cx="5214620" cy="417830"/>
          </a:xfrm>
          <a:prstGeom prst="rect">
            <a:avLst/>
          </a:prstGeom>
          <a:noFill/>
        </p:spPr>
        <p:txBody>
          <a:bodyPr wrap="none" rtlCol="0">
            <a:spAutoFit/>
          </a:bodyPr>
          <a:p>
            <a:pPr algn="l"/>
            <a:r>
              <a:rPr lang="en-US" altLang="zh-CN" sz="2000" b="1">
                <a:latin typeface="微软雅黑" panose="020B0503020204020204" charset="-122"/>
                <a:ea typeface="微软雅黑" panose="020B0503020204020204" charset="-122"/>
                <a:cs typeface="微软雅黑" panose="020B0503020204020204" charset="-122"/>
              </a:rPr>
              <a:t>3.</a:t>
            </a:r>
            <a:r>
              <a:rPr sz="2000" b="1">
                <a:latin typeface="微软雅黑" panose="020B0503020204020204" charset="-122"/>
                <a:ea typeface="微软雅黑" panose="020B0503020204020204" charset="-122"/>
                <a:cs typeface="微软雅黑" panose="020B0503020204020204" charset="-122"/>
              </a:rPr>
              <a:t>k折交叉验证（K-fold cross validation）</a:t>
            </a:r>
            <a:endParaRPr sz="2000" b="1">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649605" y="1489075"/>
            <a:ext cx="5426075" cy="3034665"/>
          </a:xfrm>
          <a:prstGeom prst="rect">
            <a:avLst/>
          </a:prstGeom>
          <a:noFill/>
          <a:ln w="9525">
            <a:noFill/>
          </a:ln>
        </p:spPr>
        <p:txBody>
          <a:bodyPr wrap="square">
            <a:spAutoFit/>
          </a:bodyPr>
          <a:p>
            <a:pPr marL="285750" indent="-285750" algn="l">
              <a:buFont typeface="Arial" panose="020B0604020202020204" pitchFamily="34" charset="0"/>
              <a:buChar char="•"/>
            </a:pPr>
            <a:r>
              <a:rPr sz="1600">
                <a:latin typeface="微软雅黑" panose="020B0503020204020204" charset="-122"/>
                <a:ea typeface="微软雅黑" panose="020B0503020204020204" charset="-122"/>
              </a:rPr>
              <a:t>随机地将数据切分为K个互不相交的大小相同子集，利用k-1个子集的数据训练模型，利用余下的子集测试模型。重复进行以上k种模型，选出k次测评中平均测试误差最小的模型。特殊情况k=n时，称留一交叉验证（leave-one-out CV）往往在数据缺乏时使用。</a:t>
            </a:r>
            <a:endParaRPr sz="1600">
              <a:latin typeface="微软雅黑" panose="020B0503020204020204" charset="-122"/>
              <a:ea typeface="微软雅黑" panose="020B0503020204020204" charset="-122"/>
            </a:endParaRPr>
          </a:p>
          <a:p>
            <a:pPr indent="0" algn="l">
              <a:buFont typeface="Arial" panose="020B0604020202020204" pitchFamily="34" charset="0"/>
              <a:buNone/>
            </a:pPr>
            <a:endParaRPr sz="1600">
              <a:latin typeface="微软雅黑" panose="020B0503020204020204" charset="-122"/>
              <a:ea typeface="微软雅黑" panose="020B0503020204020204" charset="-122"/>
            </a:endParaRPr>
          </a:p>
          <a:p>
            <a:pPr indent="0" algn="l">
              <a:buFont typeface="Arial" panose="020B0604020202020204" pitchFamily="34" charset="0"/>
              <a:buNone/>
            </a:pPr>
            <a:endParaRPr sz="1600">
              <a:latin typeface="微软雅黑" panose="020B0503020204020204" charset="-122"/>
              <a:ea typeface="微软雅黑" panose="020B0503020204020204" charset="-122"/>
            </a:endParaRPr>
          </a:p>
          <a:p>
            <a:pPr indent="0" algn="l">
              <a:buFont typeface="Arial" panose="020B0604020202020204" pitchFamily="34" charset="0"/>
              <a:buNone/>
            </a:pPr>
            <a:endParaRPr sz="1600">
              <a:latin typeface="微软雅黑" panose="020B0503020204020204" charset="-122"/>
              <a:ea typeface="微软雅黑" panose="020B0503020204020204" charset="-122"/>
            </a:endParaRPr>
          </a:p>
          <a:p>
            <a:pPr indent="0" algn="l">
              <a:buFont typeface="Arial" panose="020B0604020202020204" pitchFamily="34" charset="0"/>
              <a:buNone/>
            </a:pPr>
            <a:endParaRPr sz="1600">
              <a:latin typeface="微软雅黑" panose="020B0503020204020204" charset="-122"/>
              <a:ea typeface="微软雅黑" panose="020B0503020204020204" charset="-122"/>
            </a:endParaRPr>
          </a:p>
          <a:p>
            <a:pPr indent="0" algn="l">
              <a:buFont typeface="Arial" panose="020B0604020202020204" pitchFamily="34" charset="0"/>
              <a:buNone/>
            </a:pPr>
            <a:endParaRPr sz="1600">
              <a:latin typeface="微软雅黑" panose="020B0503020204020204" charset="-122"/>
              <a:ea typeface="微软雅黑" panose="020B0503020204020204" charset="-122"/>
            </a:endParaRPr>
          </a:p>
          <a:p>
            <a:pPr marL="285750" indent="-285750" algn="l">
              <a:buFont typeface="Arial" panose="020B0604020202020204" pitchFamily="34" charset="0"/>
              <a:buChar char="•"/>
            </a:pPr>
            <a:r>
              <a:rPr sz="1600">
                <a:latin typeface="微软雅黑" panose="020B0503020204020204" charset="-122"/>
                <a:ea typeface="微软雅黑" panose="020B0503020204020204" charset="-122"/>
              </a:rPr>
              <a:t>k越小，bias越大，但会减少方差；留一法使unbiased，但会有高方差。</a:t>
            </a:r>
            <a:endParaRPr sz="1600">
              <a:latin typeface="微软雅黑" panose="020B0503020204020204" charset="-122"/>
              <a:ea typeface="微软雅黑" panose="020B0503020204020204" charset="-122"/>
            </a:endParaRPr>
          </a:p>
        </p:txBody>
      </p:sp>
      <p:pic>
        <p:nvPicPr>
          <p:cNvPr id="2" name="图片 1" descr="cv"/>
          <p:cNvPicPr>
            <a:picLocks noChangeAspect="1"/>
          </p:cNvPicPr>
          <p:nvPr/>
        </p:nvPicPr>
        <p:blipFill>
          <a:blip r:embed="rId1"/>
          <a:stretch>
            <a:fillRect/>
          </a:stretch>
        </p:blipFill>
        <p:spPr>
          <a:xfrm>
            <a:off x="49530" y="2828290"/>
            <a:ext cx="6758940" cy="98552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sym typeface="+mn-ea"/>
              </a:rPr>
              <a:t>三、</a:t>
            </a:r>
            <a:r>
              <a:rPr lang="zh-CN" altLang="en-US"/>
              <a:t>机器学习概述</a:t>
            </a:r>
            <a:endParaRPr lang="zh-CN" altLang="en-US"/>
          </a:p>
        </p:txBody>
      </p:sp>
      <p:sp>
        <p:nvSpPr>
          <p:cNvPr id="4" name="灯片编号占位符 3"/>
          <p:cNvSpPr>
            <a:spLocks noGrp="1"/>
          </p:cNvSpPr>
          <p:nvPr>
            <p:ph type="sldNum" sz="quarter" idx="10"/>
          </p:nvPr>
        </p:nvSpPr>
        <p:spPr/>
        <p:txBody>
          <a:bodyPr/>
          <a:p>
            <a:fld id="{84DAB822-A63B-3445-9D7E-D07ED9067572}" type="slidenum">
              <a:rPr kumimoji="1" lang="zh-CN" altLang="en-US" smtClean="0"/>
            </a:fld>
            <a:endParaRPr kumimoji="1" lang="zh-CN" altLang="en-US" dirty="0"/>
          </a:p>
        </p:txBody>
      </p:sp>
      <p:sp>
        <p:nvSpPr>
          <p:cNvPr id="6" name="文本框 5"/>
          <p:cNvSpPr txBox="1"/>
          <p:nvPr/>
        </p:nvSpPr>
        <p:spPr>
          <a:xfrm>
            <a:off x="546735" y="927100"/>
            <a:ext cx="1936115" cy="417830"/>
          </a:xfrm>
          <a:prstGeom prst="rect">
            <a:avLst/>
          </a:prstGeom>
          <a:noFill/>
        </p:spPr>
        <p:txBody>
          <a:bodyPr wrap="none" rtlCol="0">
            <a:spAutoFit/>
          </a:bodyPr>
          <a:p>
            <a:r>
              <a:rPr lang="en-US" altLang="zh-CN" sz="2000" b="1">
                <a:latin typeface="微软雅黑" panose="020B0503020204020204" charset="-122"/>
                <a:ea typeface="微软雅黑" panose="020B0503020204020204" charset="-122"/>
                <a:cs typeface="微软雅黑" panose="020B0503020204020204" charset="-122"/>
              </a:rPr>
              <a:t>4.</a:t>
            </a:r>
            <a:r>
              <a:rPr lang="zh-CN" altLang="en-US" sz="2000" b="1">
                <a:latin typeface="微软雅黑" panose="020B0503020204020204" charset="-122"/>
                <a:ea typeface="微软雅黑" panose="020B0503020204020204" charset="-122"/>
                <a:cs typeface="微软雅黑" panose="020B0503020204020204" charset="-122"/>
              </a:rPr>
              <a:t>机器学习步骤</a:t>
            </a:r>
            <a:endParaRPr lang="zh-CN" altLang="en-US" sz="2000" b="1">
              <a:latin typeface="微软雅黑" panose="020B0503020204020204" charset="-122"/>
              <a:ea typeface="微软雅黑" panose="020B0503020204020204" charset="-122"/>
              <a:cs typeface="微软雅黑" panose="020B0503020204020204" charset="-122"/>
            </a:endParaRPr>
          </a:p>
        </p:txBody>
      </p:sp>
      <p:pic>
        <p:nvPicPr>
          <p:cNvPr id="33797" name="内容占位符 33796" descr="数据挖掘流程"/>
          <p:cNvPicPr>
            <a:picLocks noChangeAspect="1"/>
          </p:cNvPicPr>
          <p:nvPr>
            <p:ph idx="1"/>
          </p:nvPr>
        </p:nvPicPr>
        <p:blipFill>
          <a:blip r:embed="rId1"/>
          <a:stretch>
            <a:fillRect/>
          </a:stretch>
        </p:blipFill>
        <p:spPr>
          <a:xfrm>
            <a:off x="208915" y="1721485"/>
            <a:ext cx="6440170" cy="1701165"/>
          </a:xfr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sym typeface="+mn-ea"/>
              </a:rPr>
              <a:t>三、</a:t>
            </a:r>
            <a:r>
              <a:rPr lang="zh-CN" altLang="en-US"/>
              <a:t>机器学习概述</a:t>
            </a:r>
            <a:endParaRPr lang="zh-CN" altLang="en-US"/>
          </a:p>
        </p:txBody>
      </p:sp>
      <p:sp>
        <p:nvSpPr>
          <p:cNvPr id="4" name="灯片编号占位符 3"/>
          <p:cNvSpPr>
            <a:spLocks noGrp="1"/>
          </p:cNvSpPr>
          <p:nvPr>
            <p:ph type="sldNum" sz="quarter" idx="10"/>
          </p:nvPr>
        </p:nvSpPr>
        <p:spPr/>
        <p:txBody>
          <a:bodyPr/>
          <a:p>
            <a:fld id="{84DAB822-A63B-3445-9D7E-D07ED9067572}" type="slidenum">
              <a:rPr kumimoji="1" lang="zh-CN" altLang="en-US" smtClean="0"/>
            </a:fld>
            <a:endParaRPr kumimoji="1" lang="zh-CN" altLang="en-US" dirty="0"/>
          </a:p>
        </p:txBody>
      </p:sp>
      <p:sp>
        <p:nvSpPr>
          <p:cNvPr id="6" name="文本框 5"/>
          <p:cNvSpPr txBox="1"/>
          <p:nvPr/>
        </p:nvSpPr>
        <p:spPr>
          <a:xfrm>
            <a:off x="669925" y="1075055"/>
            <a:ext cx="2444115" cy="417830"/>
          </a:xfrm>
          <a:prstGeom prst="rect">
            <a:avLst/>
          </a:prstGeom>
          <a:noFill/>
        </p:spPr>
        <p:txBody>
          <a:bodyPr wrap="none" rtlCol="0">
            <a:spAutoFit/>
          </a:bodyPr>
          <a:p>
            <a:r>
              <a:rPr lang="en-US" altLang="zh-CN" sz="2000" b="1">
                <a:latin typeface="微软雅黑" panose="020B0503020204020204" charset="-122"/>
                <a:ea typeface="微软雅黑" panose="020B0503020204020204" charset="-122"/>
                <a:cs typeface="微软雅黑" panose="020B0503020204020204" charset="-122"/>
              </a:rPr>
              <a:t>5.</a:t>
            </a:r>
            <a:r>
              <a:rPr lang="zh-CN" altLang="en-US" sz="2000" b="1">
                <a:latin typeface="微软雅黑" panose="020B0503020204020204" charset="-122"/>
                <a:ea typeface="微软雅黑" panose="020B0503020204020204" charset="-122"/>
                <a:cs typeface="微软雅黑" panose="020B0503020204020204" charset="-122"/>
                <a:hlinkClick r:id="rId1" action="ppaction://hlinkfile"/>
              </a:rPr>
              <a:t>机器学习算法选择</a:t>
            </a:r>
            <a:endParaRPr lang="zh-CN" altLang="en-US" sz="2000" b="1">
              <a:latin typeface="微软雅黑" panose="020B0503020204020204" charset="-122"/>
              <a:ea typeface="微软雅黑" panose="020B0503020204020204" charset="-122"/>
              <a:cs typeface="微软雅黑" panose="020B0503020204020204" charset="-122"/>
            </a:endParaRPr>
          </a:p>
        </p:txBody>
      </p:sp>
      <p:sp>
        <p:nvSpPr>
          <p:cNvPr id="7" name="文本框 6"/>
          <p:cNvSpPr txBox="1"/>
          <p:nvPr/>
        </p:nvSpPr>
        <p:spPr>
          <a:xfrm>
            <a:off x="826135" y="1601470"/>
            <a:ext cx="3914775" cy="2579370"/>
          </a:xfrm>
          <a:prstGeom prst="rect">
            <a:avLst/>
          </a:prstGeom>
          <a:noFill/>
        </p:spPr>
        <p:txBody>
          <a:bodyPr wrap="square" rtlCol="0">
            <a:spAutoFit/>
          </a:bodyPr>
          <a:p>
            <a:pPr algn="l"/>
            <a:r>
              <a:rPr lang="zh-CN" altLang="en-US">
                <a:latin typeface="微软雅黑" panose="020B0503020204020204" charset="-122"/>
                <a:ea typeface="微软雅黑" panose="020B0503020204020204" charset="-122"/>
              </a:rPr>
              <a:t>考虑因素：</a:t>
            </a:r>
            <a:endParaRPr lang="zh-CN" altLang="en-US">
              <a:latin typeface="微软雅黑" panose="020B0503020204020204" charset="-122"/>
              <a:ea typeface="微软雅黑" panose="020B0503020204020204" charset="-122"/>
            </a:endParaRPr>
          </a:p>
          <a:p>
            <a:pPr marL="342900" indent="-342900" algn="l">
              <a:buAutoNum type="arabicPeriod"/>
            </a:pPr>
            <a:r>
              <a:rPr lang="zh-CN" altLang="en-US">
                <a:latin typeface="微软雅黑" panose="020B0503020204020204" charset="-122"/>
                <a:ea typeface="微软雅黑" panose="020B0503020204020204" charset="-122"/>
                <a:sym typeface="+mn-ea"/>
              </a:rPr>
              <a:t>适用问题</a:t>
            </a:r>
            <a:endParaRPr lang="zh-CN" altLang="en-US">
              <a:latin typeface="微软雅黑" panose="020B0503020204020204" charset="-122"/>
              <a:ea typeface="微软雅黑" panose="020B0503020204020204" charset="-122"/>
            </a:endParaRPr>
          </a:p>
          <a:p>
            <a:pPr marL="342900" indent="-342900" algn="l">
              <a:buAutoNum type="arabicPeriod"/>
            </a:pPr>
            <a:r>
              <a:rPr lang="zh-CN" altLang="en-US">
                <a:latin typeface="微软雅黑" panose="020B0503020204020204" charset="-122"/>
                <a:ea typeface="微软雅黑" panose="020B0503020204020204" charset="-122"/>
              </a:rPr>
              <a:t>适用数据类型</a:t>
            </a:r>
            <a:endParaRPr lang="zh-CN" altLang="en-US">
              <a:latin typeface="微软雅黑" panose="020B0503020204020204" charset="-122"/>
              <a:ea typeface="微软雅黑" panose="020B0503020204020204" charset="-122"/>
            </a:endParaRPr>
          </a:p>
          <a:p>
            <a:pPr marL="342900" indent="-342900" algn="l">
              <a:buAutoNum type="arabicPeriod"/>
            </a:pPr>
            <a:r>
              <a:rPr lang="zh-CN" altLang="en-US">
                <a:latin typeface="微软雅黑" panose="020B0503020204020204" charset="-122"/>
                <a:ea typeface="微软雅黑" panose="020B0503020204020204" charset="-122"/>
              </a:rPr>
              <a:t>缺失值</a:t>
            </a:r>
            <a:endParaRPr lang="zh-CN" altLang="en-US">
              <a:latin typeface="微软雅黑" panose="020B0503020204020204" charset="-122"/>
              <a:ea typeface="微软雅黑" panose="020B0503020204020204" charset="-122"/>
            </a:endParaRPr>
          </a:p>
          <a:p>
            <a:pPr marL="342900" indent="-342900" algn="l">
              <a:buAutoNum type="arabicPeriod"/>
            </a:pPr>
            <a:r>
              <a:rPr lang="zh-CN" altLang="en-US">
                <a:latin typeface="微软雅黑" panose="020B0503020204020204" charset="-122"/>
                <a:ea typeface="微软雅黑" panose="020B0503020204020204" charset="-122"/>
              </a:rPr>
              <a:t>异常值</a:t>
            </a:r>
            <a:endParaRPr lang="zh-CN" altLang="en-US">
              <a:latin typeface="微软雅黑" panose="020B0503020204020204" charset="-122"/>
              <a:ea typeface="微软雅黑" panose="020B0503020204020204" charset="-122"/>
            </a:endParaRPr>
          </a:p>
          <a:p>
            <a:pPr marL="342900" indent="-342900" algn="l">
              <a:buAutoNum type="arabicPeriod"/>
            </a:pPr>
            <a:r>
              <a:rPr lang="zh-CN" altLang="en-US">
                <a:latin typeface="微软雅黑" panose="020B0503020204020204" charset="-122"/>
                <a:ea typeface="微软雅黑" panose="020B0503020204020204" charset="-122"/>
              </a:rPr>
              <a:t>数据处理</a:t>
            </a:r>
            <a:r>
              <a:rPr lang="en-US" altLang="zh-CN">
                <a:latin typeface="微软雅黑" panose="020B0503020204020204" charset="-122"/>
                <a:ea typeface="微软雅黑" panose="020B0503020204020204" charset="-122"/>
              </a:rPr>
              <a:t>(</a:t>
            </a:r>
            <a:r>
              <a:rPr lang="zh-CN" altLang="en-US">
                <a:latin typeface="微软雅黑" panose="020B0503020204020204" charset="-122"/>
                <a:ea typeface="微软雅黑" panose="020B0503020204020204" charset="-122"/>
              </a:rPr>
              <a:t>归一化等</a:t>
            </a:r>
            <a:r>
              <a:rPr lang="en-US" altLang="zh-CN">
                <a:latin typeface="微软雅黑" panose="020B0503020204020204" charset="-122"/>
                <a:ea typeface="微软雅黑" panose="020B0503020204020204" charset="-122"/>
              </a:rPr>
              <a:t>)</a:t>
            </a:r>
            <a:endParaRPr lang="en-US" altLang="zh-CN">
              <a:latin typeface="微软雅黑" panose="020B0503020204020204" charset="-122"/>
              <a:ea typeface="微软雅黑" panose="020B0503020204020204" charset="-122"/>
            </a:endParaRPr>
          </a:p>
          <a:p>
            <a:pPr marL="342900" indent="-342900" algn="l">
              <a:buAutoNum type="arabicPeriod"/>
            </a:pPr>
            <a:r>
              <a:rPr lang="zh-CN" altLang="en-US">
                <a:latin typeface="微软雅黑" panose="020B0503020204020204" charset="-122"/>
                <a:ea typeface="微软雅黑" panose="020B0503020204020204" charset="-122"/>
              </a:rPr>
              <a:t>惩罚项</a:t>
            </a:r>
            <a:endParaRPr lang="zh-CN" altLang="en-US">
              <a:latin typeface="微软雅黑" panose="020B0503020204020204" charset="-122"/>
              <a:ea typeface="微软雅黑" panose="020B0503020204020204" charset="-122"/>
            </a:endParaRPr>
          </a:p>
          <a:p>
            <a:pPr marL="342900" indent="-342900" algn="l">
              <a:buAutoNum type="arabicPeriod"/>
            </a:pPr>
            <a:r>
              <a:rPr lang="zh-CN" altLang="en-US">
                <a:latin typeface="微软雅黑" panose="020B0503020204020204" charset="-122"/>
                <a:ea typeface="微软雅黑" panose="020B0503020204020204" charset="-122"/>
              </a:rPr>
              <a:t>模型实现</a:t>
            </a:r>
            <a:r>
              <a:rPr lang="en-US" altLang="zh-CN">
                <a:latin typeface="微软雅黑" panose="020B0503020204020204" charset="-122"/>
                <a:ea typeface="微软雅黑" panose="020B0503020204020204" charset="-122"/>
              </a:rPr>
              <a:t>(R &amp; python)</a:t>
            </a:r>
            <a:endParaRPr lang="en-US" altLang="zh-CN">
              <a:latin typeface="微软雅黑" panose="020B0503020204020204" charset="-122"/>
              <a:ea typeface="微软雅黑" panose="020B0503020204020204" charset="-122"/>
            </a:endParaRPr>
          </a:p>
          <a:p>
            <a:pPr marL="342900" indent="-342900" algn="l">
              <a:buAutoNum type="arabicPeriod"/>
            </a:pPr>
            <a:r>
              <a:rPr lang="zh-CN" altLang="en-US">
                <a:latin typeface="微软雅黑" panose="020B0503020204020204" charset="-122"/>
                <a:ea typeface="微软雅黑" panose="020B0503020204020204" charset="-122"/>
              </a:rPr>
              <a:t>模型特点</a:t>
            </a:r>
            <a:endParaRPr lang="zh-CN" altLang="en-US">
              <a:latin typeface="微软雅黑" panose="020B0503020204020204" charset="-122"/>
              <a:ea typeface="微软雅黑" panose="020B0503020204020204"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sym typeface="+mn-ea"/>
              </a:rPr>
              <a:t>四、</a:t>
            </a:r>
            <a:r>
              <a:rPr lang="en-US" altLang="zh-CN">
                <a:sym typeface="+mn-ea"/>
              </a:rPr>
              <a:t>R VS. python</a:t>
            </a:r>
            <a:endParaRPr lang="en-US" altLang="zh-CN">
              <a:sym typeface="+mn-ea"/>
            </a:endParaRPr>
          </a:p>
        </p:txBody>
      </p:sp>
      <p:sp>
        <p:nvSpPr>
          <p:cNvPr id="4" name="灯片编号占位符 3"/>
          <p:cNvSpPr>
            <a:spLocks noGrp="1"/>
          </p:cNvSpPr>
          <p:nvPr>
            <p:ph type="sldNum" sz="quarter" idx="10"/>
          </p:nvPr>
        </p:nvSpPr>
        <p:spPr/>
        <p:txBody>
          <a:bodyPr/>
          <a:p>
            <a:fld id="{84DAB822-A63B-3445-9D7E-D07ED9067572}" type="slidenum">
              <a:rPr kumimoji="1" lang="zh-CN" altLang="en-US" smtClean="0"/>
            </a:fld>
            <a:endParaRPr kumimoji="1" lang="zh-CN" altLang="en-US" dirty="0"/>
          </a:p>
        </p:txBody>
      </p:sp>
      <p:pic>
        <p:nvPicPr>
          <p:cNvPr id="2" name="图片 1" descr="w1"/>
          <p:cNvPicPr>
            <a:picLocks noChangeAspect="1"/>
          </p:cNvPicPr>
          <p:nvPr/>
        </p:nvPicPr>
        <p:blipFill>
          <a:blip r:embed="rId1"/>
          <a:stretch>
            <a:fillRect/>
          </a:stretch>
        </p:blipFill>
        <p:spPr>
          <a:xfrm>
            <a:off x="265430" y="912495"/>
            <a:ext cx="6328410" cy="474345"/>
          </a:xfrm>
          <a:prstGeom prst="rect">
            <a:avLst/>
          </a:prstGeom>
        </p:spPr>
      </p:pic>
      <p:sp>
        <p:nvSpPr>
          <p:cNvPr id="8" name="文本框 7"/>
          <p:cNvSpPr txBox="1"/>
          <p:nvPr/>
        </p:nvSpPr>
        <p:spPr>
          <a:xfrm>
            <a:off x="557530" y="3842385"/>
            <a:ext cx="1422400" cy="245110"/>
          </a:xfrm>
          <a:prstGeom prst="rect">
            <a:avLst/>
          </a:prstGeom>
          <a:noFill/>
        </p:spPr>
        <p:txBody>
          <a:bodyPr wrap="none" rtlCol="0">
            <a:spAutoFit/>
          </a:bodyPr>
          <a:p>
            <a:r>
              <a:rPr lang="en-US" altLang="zh-CN" sz="1000">
                <a:solidFill>
                  <a:srgbClr val="FFFFFF"/>
                </a:solidFill>
              </a:rPr>
              <a:t>1.R</a:t>
            </a:r>
            <a:r>
              <a:rPr lang="zh-CN" altLang="en-US" sz="1000">
                <a:solidFill>
                  <a:srgbClr val="FFFFFF"/>
                </a:solidFill>
              </a:rPr>
              <a:t>是</a:t>
            </a:r>
            <a:r>
              <a:rPr lang="en-US" altLang="zh-CN" sz="1000">
                <a:solidFill>
                  <a:srgbClr val="FFFFFF"/>
                </a:solidFill>
              </a:rPr>
              <a:t>S</a:t>
            </a:r>
            <a:r>
              <a:rPr lang="zh-CN" altLang="en-US" sz="1000">
                <a:solidFill>
                  <a:srgbClr val="FFFFFF"/>
                </a:solidFill>
              </a:rPr>
              <a:t>程序语言的实现</a:t>
            </a:r>
            <a:endParaRPr lang="zh-CN" altLang="en-US" sz="1000">
              <a:solidFill>
                <a:srgbClr val="FFFFFF"/>
              </a:solidFill>
            </a:endParaRPr>
          </a:p>
        </p:txBody>
      </p:sp>
      <p:pic>
        <p:nvPicPr>
          <p:cNvPr id="9" name="图片 8" descr="w3"/>
          <p:cNvPicPr>
            <a:picLocks noChangeAspect="1"/>
          </p:cNvPicPr>
          <p:nvPr/>
        </p:nvPicPr>
        <p:blipFill>
          <a:blip r:embed="rId2"/>
          <a:stretch>
            <a:fillRect/>
          </a:stretch>
        </p:blipFill>
        <p:spPr>
          <a:xfrm>
            <a:off x="264160" y="1515745"/>
            <a:ext cx="6329045" cy="322389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sym typeface="+mn-ea"/>
              </a:rPr>
              <a:t>四、</a:t>
            </a:r>
            <a:r>
              <a:rPr lang="en-US" altLang="zh-CN">
                <a:sym typeface="+mn-ea"/>
              </a:rPr>
              <a:t>R VS. python</a:t>
            </a:r>
            <a:endParaRPr lang="en-US" altLang="zh-CN">
              <a:sym typeface="+mn-ea"/>
            </a:endParaRPr>
          </a:p>
        </p:txBody>
      </p:sp>
      <p:sp>
        <p:nvSpPr>
          <p:cNvPr id="4" name="灯片编号占位符 3"/>
          <p:cNvSpPr>
            <a:spLocks noGrp="1"/>
          </p:cNvSpPr>
          <p:nvPr>
            <p:ph type="sldNum" sz="quarter" idx="10"/>
          </p:nvPr>
        </p:nvSpPr>
        <p:spPr/>
        <p:txBody>
          <a:bodyPr/>
          <a:p>
            <a:fld id="{84DAB822-A63B-3445-9D7E-D07ED9067572}" type="slidenum">
              <a:rPr kumimoji="1" lang="zh-CN" altLang="en-US" smtClean="0"/>
            </a:fld>
            <a:endParaRPr kumimoji="1" lang="zh-CN" altLang="en-US" dirty="0"/>
          </a:p>
        </p:txBody>
      </p:sp>
      <p:pic>
        <p:nvPicPr>
          <p:cNvPr id="2" name="图片 1" descr="w1"/>
          <p:cNvPicPr>
            <a:picLocks noChangeAspect="1"/>
          </p:cNvPicPr>
          <p:nvPr/>
        </p:nvPicPr>
        <p:blipFill>
          <a:blip r:embed="rId1"/>
          <a:stretch>
            <a:fillRect/>
          </a:stretch>
        </p:blipFill>
        <p:spPr>
          <a:xfrm>
            <a:off x="265430" y="912495"/>
            <a:ext cx="6328410" cy="474345"/>
          </a:xfrm>
          <a:prstGeom prst="rect">
            <a:avLst/>
          </a:prstGeom>
        </p:spPr>
      </p:pic>
      <p:pic>
        <p:nvPicPr>
          <p:cNvPr id="7" name="图片 6" descr="w4"/>
          <p:cNvPicPr>
            <a:picLocks noChangeAspect="1"/>
          </p:cNvPicPr>
          <p:nvPr/>
        </p:nvPicPr>
        <p:blipFill>
          <a:blip r:embed="rId2"/>
          <a:stretch>
            <a:fillRect/>
          </a:stretch>
        </p:blipFill>
        <p:spPr>
          <a:xfrm>
            <a:off x="265430" y="1489710"/>
            <a:ext cx="6328410" cy="801370"/>
          </a:xfrm>
          <a:prstGeom prst="rect">
            <a:avLst/>
          </a:prstGeom>
        </p:spPr>
      </p:pic>
      <p:pic>
        <p:nvPicPr>
          <p:cNvPr id="8" name="图片 7" descr="w5"/>
          <p:cNvPicPr>
            <a:picLocks noChangeAspect="1"/>
          </p:cNvPicPr>
          <p:nvPr/>
        </p:nvPicPr>
        <p:blipFill>
          <a:blip r:embed="rId3"/>
          <a:stretch>
            <a:fillRect/>
          </a:stretch>
        </p:blipFill>
        <p:spPr>
          <a:xfrm>
            <a:off x="265430" y="2401570"/>
            <a:ext cx="6328410" cy="235775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sym typeface="+mn-ea"/>
              </a:rPr>
              <a:t>四、</a:t>
            </a:r>
            <a:r>
              <a:rPr lang="en-US" altLang="zh-CN">
                <a:sym typeface="+mn-ea"/>
              </a:rPr>
              <a:t>R VS. python</a:t>
            </a:r>
            <a:endParaRPr lang="en-US" altLang="zh-CN">
              <a:sym typeface="+mn-ea"/>
            </a:endParaRPr>
          </a:p>
        </p:txBody>
      </p:sp>
      <p:sp>
        <p:nvSpPr>
          <p:cNvPr id="4" name="灯片编号占位符 3"/>
          <p:cNvSpPr>
            <a:spLocks noGrp="1"/>
          </p:cNvSpPr>
          <p:nvPr>
            <p:ph type="sldNum" sz="quarter" idx="10"/>
          </p:nvPr>
        </p:nvSpPr>
        <p:spPr/>
        <p:txBody>
          <a:bodyPr/>
          <a:p>
            <a:fld id="{84DAB822-A63B-3445-9D7E-D07ED9067572}" type="slidenum">
              <a:rPr kumimoji="1" lang="zh-CN" altLang="en-US" smtClean="0"/>
            </a:fld>
            <a:endParaRPr kumimoji="1" lang="zh-CN" altLang="en-US" dirty="0"/>
          </a:p>
        </p:txBody>
      </p:sp>
      <p:pic>
        <p:nvPicPr>
          <p:cNvPr id="2" name="图片 1" descr="w1"/>
          <p:cNvPicPr>
            <a:picLocks noChangeAspect="1"/>
          </p:cNvPicPr>
          <p:nvPr/>
        </p:nvPicPr>
        <p:blipFill>
          <a:blip r:embed="rId1"/>
          <a:stretch>
            <a:fillRect/>
          </a:stretch>
        </p:blipFill>
        <p:spPr>
          <a:xfrm>
            <a:off x="265430" y="912495"/>
            <a:ext cx="6328410" cy="474345"/>
          </a:xfrm>
          <a:prstGeom prst="rect">
            <a:avLst/>
          </a:prstGeom>
        </p:spPr>
      </p:pic>
      <p:pic>
        <p:nvPicPr>
          <p:cNvPr id="5" name="图片 4" descr="w6"/>
          <p:cNvPicPr>
            <a:picLocks noChangeAspect="1"/>
          </p:cNvPicPr>
          <p:nvPr/>
        </p:nvPicPr>
        <p:blipFill>
          <a:blip r:embed="rId2"/>
          <a:stretch>
            <a:fillRect/>
          </a:stretch>
        </p:blipFill>
        <p:spPr>
          <a:xfrm>
            <a:off x="266065" y="1459865"/>
            <a:ext cx="6327775" cy="1494155"/>
          </a:xfrm>
          <a:prstGeom prst="rect">
            <a:avLst/>
          </a:prstGeom>
        </p:spPr>
      </p:pic>
      <p:pic>
        <p:nvPicPr>
          <p:cNvPr id="6" name="图片 5" descr="w7"/>
          <p:cNvPicPr>
            <a:picLocks noChangeAspect="1"/>
          </p:cNvPicPr>
          <p:nvPr/>
        </p:nvPicPr>
        <p:blipFill>
          <a:blip r:embed="rId3"/>
          <a:stretch>
            <a:fillRect/>
          </a:stretch>
        </p:blipFill>
        <p:spPr>
          <a:xfrm>
            <a:off x="266065" y="3060065"/>
            <a:ext cx="6327775" cy="126809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877240" y="324748"/>
            <a:ext cx="5040560" cy="4417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l"/>
            <a:r>
              <a:rPr kumimoji="1" lang="zh-CN" altLang="en-US" sz="2400" b="1" dirty="0">
                <a:solidFill>
                  <a:prstClr val="black"/>
                </a:solidFill>
                <a:latin typeface="微软雅黑" panose="020B0503020204020204" charset="-122"/>
                <a:ea typeface="微软雅黑" panose="020B0503020204020204" charset="-122"/>
                <a:cs typeface="微软雅黑" panose="020B0503020204020204" charset="-122"/>
                <a:sym typeface="+mn-ea"/>
              </a:rPr>
              <a:t>一、R语言机器学习概述</a:t>
            </a:r>
            <a:endParaRPr kumimoji="1" lang="zh-CN" altLang="en-US" sz="2400" b="1" dirty="0">
              <a:solidFill>
                <a:prstClr val="black"/>
              </a:solidFill>
              <a:latin typeface="微软雅黑" panose="020B0503020204020204" charset="-122"/>
              <a:ea typeface="微软雅黑" panose="020B0503020204020204" charset="-122"/>
              <a:cs typeface="微软雅黑" panose="020B0503020204020204" charset="-122"/>
            </a:endParaRPr>
          </a:p>
        </p:txBody>
      </p:sp>
      <p:sp>
        <p:nvSpPr>
          <p:cNvPr id="4" name="幻灯片编号占位符 3"/>
          <p:cNvSpPr>
            <a:spLocks noGrp="1"/>
          </p:cNvSpPr>
          <p:nvPr>
            <p:ph type="sldNum" sz="quarter" idx="4"/>
          </p:nvPr>
        </p:nvSpPr>
        <p:spPr/>
        <p:txBody>
          <a:bodyPr/>
          <a:lstStyle/>
          <a:p>
            <a:fld id="{84DAB822-A63B-3445-9D7E-D07ED9067572}" type="slidenum">
              <a:rPr kumimoji="1" lang="zh-CN" altLang="en-US" smtClean="0"/>
            </a:fld>
            <a:endParaRPr kumimoji="1" lang="zh-CN" altLang="en-US" dirty="0"/>
          </a:p>
        </p:txBody>
      </p:sp>
      <p:grpSp>
        <p:nvGrpSpPr>
          <p:cNvPr id="8" name="组合 7"/>
          <p:cNvGrpSpPr/>
          <p:nvPr/>
        </p:nvGrpSpPr>
        <p:grpSpPr>
          <a:xfrm>
            <a:off x="803275" y="1264285"/>
            <a:ext cx="5187950" cy="568655"/>
            <a:chOff x="995" y="2022"/>
            <a:chExt cx="8170" cy="1178"/>
          </a:xfrm>
        </p:grpSpPr>
        <p:sp>
          <p:nvSpPr>
            <p:cNvPr id="3" name="圆角矩形 2"/>
            <p:cNvSpPr/>
            <p:nvPr/>
          </p:nvSpPr>
          <p:spPr>
            <a:xfrm>
              <a:off x="995" y="2022"/>
              <a:ext cx="8170" cy="117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6" name="文本框 5"/>
            <p:cNvSpPr txBox="1"/>
            <p:nvPr/>
          </p:nvSpPr>
          <p:spPr>
            <a:xfrm>
              <a:off x="1156" y="2199"/>
              <a:ext cx="7849" cy="1001"/>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p>
              <a:r>
                <a:rPr lang="en-US" altLang="zh-CN" sz="2400">
                  <a:latin typeface="微软雅黑" panose="020B0503020204020204" charset="-122"/>
                  <a:ea typeface="微软雅黑" panose="020B0503020204020204" charset="-122"/>
                </a:rPr>
                <a:t>1.</a:t>
              </a:r>
              <a:r>
                <a:rPr lang="zh-CN" altLang="en-US" sz="2400">
                  <a:latin typeface="微软雅黑" panose="020B0503020204020204" charset="-122"/>
                  <a:ea typeface="微软雅黑" panose="020B0503020204020204" charset="-122"/>
                  <a:sym typeface="+mn-ea"/>
                </a:rPr>
                <a:t>机器学习与统计学的关系</a:t>
              </a:r>
              <a:endParaRPr lang="zh-CN" altLang="en-US" sz="2400">
                <a:latin typeface="微软雅黑" panose="020B0503020204020204" charset="-122"/>
                <a:ea typeface="微软雅黑" panose="020B0503020204020204" charset="-122"/>
              </a:endParaRPr>
            </a:p>
          </p:txBody>
        </p:sp>
      </p:grpSp>
      <p:grpSp>
        <p:nvGrpSpPr>
          <p:cNvPr id="9" name="组合 8"/>
          <p:cNvGrpSpPr/>
          <p:nvPr/>
        </p:nvGrpSpPr>
        <p:grpSpPr>
          <a:xfrm>
            <a:off x="835025" y="2212975"/>
            <a:ext cx="5188585" cy="543560"/>
            <a:chOff x="995" y="2022"/>
            <a:chExt cx="8170" cy="1176"/>
          </a:xfrm>
        </p:grpSpPr>
        <p:sp>
          <p:nvSpPr>
            <p:cNvPr id="10" name="圆角矩形 9"/>
            <p:cNvSpPr/>
            <p:nvPr/>
          </p:nvSpPr>
          <p:spPr>
            <a:xfrm>
              <a:off x="995" y="2022"/>
              <a:ext cx="8170" cy="117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11" name="文本框 10"/>
            <p:cNvSpPr txBox="1"/>
            <p:nvPr/>
          </p:nvSpPr>
          <p:spPr>
            <a:xfrm>
              <a:off x="1149" y="2022"/>
              <a:ext cx="7849" cy="1045"/>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p>
              <a:r>
                <a:rPr lang="en-US" altLang="zh-CN" sz="2400">
                  <a:latin typeface="微软雅黑" panose="020B0503020204020204" charset="-122"/>
                  <a:ea typeface="微软雅黑" panose="020B0503020204020204" charset="-122"/>
                </a:rPr>
                <a:t>2.</a:t>
              </a:r>
              <a:r>
                <a:rPr lang="zh-CN" altLang="en-US" sz="2400">
                  <a:latin typeface="微软雅黑" panose="020B0503020204020204" charset="-122"/>
                  <a:ea typeface="微软雅黑" panose="020B0503020204020204" charset="-122"/>
                  <a:sym typeface="+mn-ea"/>
                </a:rPr>
                <a:t>机器学习概述</a:t>
              </a:r>
              <a:endParaRPr lang="zh-CN" altLang="en-US" sz="2400">
                <a:latin typeface="微软雅黑" panose="020B0503020204020204" charset="-122"/>
                <a:ea typeface="微软雅黑" panose="020B0503020204020204" charset="-122"/>
              </a:endParaRPr>
            </a:p>
          </p:txBody>
        </p:sp>
      </p:grpSp>
      <p:grpSp>
        <p:nvGrpSpPr>
          <p:cNvPr id="12" name="组合 11"/>
          <p:cNvGrpSpPr/>
          <p:nvPr/>
        </p:nvGrpSpPr>
        <p:grpSpPr>
          <a:xfrm>
            <a:off x="807720" y="3058795"/>
            <a:ext cx="5187950" cy="561676"/>
            <a:chOff x="995" y="2022"/>
            <a:chExt cx="8170" cy="1267"/>
          </a:xfrm>
        </p:grpSpPr>
        <p:sp>
          <p:nvSpPr>
            <p:cNvPr id="13" name="圆角矩形 12"/>
            <p:cNvSpPr/>
            <p:nvPr/>
          </p:nvSpPr>
          <p:spPr>
            <a:xfrm>
              <a:off x="995" y="2022"/>
              <a:ext cx="8170" cy="117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14" name="文本框 13"/>
            <p:cNvSpPr txBox="1"/>
            <p:nvPr/>
          </p:nvSpPr>
          <p:spPr>
            <a:xfrm>
              <a:off x="1156" y="2199"/>
              <a:ext cx="7849" cy="109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p>
              <a:r>
                <a:rPr lang="en-US" altLang="zh-CN" sz="2400">
                  <a:latin typeface="微软雅黑" panose="020B0503020204020204" charset="-122"/>
                  <a:ea typeface="微软雅黑" panose="020B0503020204020204" charset="-122"/>
                </a:rPr>
                <a:t>3.</a:t>
              </a:r>
              <a:r>
                <a:rPr lang="en-US" altLang="zh-CN" sz="2400">
                  <a:latin typeface="微软雅黑" panose="020B0503020204020204" charset="-122"/>
                  <a:ea typeface="微软雅黑" panose="020B0503020204020204" charset="-122"/>
                  <a:sym typeface="+mn-ea"/>
                </a:rPr>
                <a:t>R</a:t>
              </a:r>
              <a:r>
                <a:rPr lang="zh-CN" altLang="en-US" sz="2400">
                  <a:latin typeface="微软雅黑" panose="020B0503020204020204" charset="-122"/>
                  <a:ea typeface="微软雅黑" panose="020B0503020204020204" charset="-122"/>
                  <a:sym typeface="+mn-ea"/>
                </a:rPr>
                <a:t>语言介绍</a:t>
              </a:r>
              <a:endParaRPr lang="zh-CN" altLang="en-US" sz="2400">
                <a:latin typeface="微软雅黑" panose="020B0503020204020204" charset="-122"/>
                <a:ea typeface="微软雅黑" panose="020B0503020204020204" charset="-122"/>
                <a:sym typeface="+mn-ea"/>
              </a:endParaRPr>
            </a:p>
          </p:txBody>
        </p:sp>
      </p:grpSp>
      <p:grpSp>
        <p:nvGrpSpPr>
          <p:cNvPr id="18" name="组合 17"/>
          <p:cNvGrpSpPr/>
          <p:nvPr/>
        </p:nvGrpSpPr>
        <p:grpSpPr>
          <a:xfrm>
            <a:off x="807720" y="3954145"/>
            <a:ext cx="5184140" cy="529590"/>
            <a:chOff x="995" y="2022"/>
            <a:chExt cx="8170" cy="1176"/>
          </a:xfrm>
        </p:grpSpPr>
        <p:sp>
          <p:nvSpPr>
            <p:cNvPr id="19" name="圆角矩形 18"/>
            <p:cNvSpPr/>
            <p:nvPr/>
          </p:nvSpPr>
          <p:spPr>
            <a:xfrm>
              <a:off x="995" y="2022"/>
              <a:ext cx="8170" cy="117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20" name="文本框 19"/>
            <p:cNvSpPr txBox="1"/>
            <p:nvPr/>
          </p:nvSpPr>
          <p:spPr>
            <a:xfrm>
              <a:off x="995" y="2124"/>
              <a:ext cx="7849" cy="1073"/>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p>
              <a:r>
                <a:rPr lang="en-US" altLang="zh-CN" sz="2400">
                  <a:latin typeface="微软雅黑" panose="020B0503020204020204" charset="-122"/>
                  <a:ea typeface="微软雅黑" panose="020B0503020204020204" charset="-122"/>
                </a:rPr>
                <a:t>4.案例：用R实现机器学习模型预测</a:t>
              </a:r>
              <a:endParaRPr lang="en-US" altLang="zh-CN" sz="2400">
                <a:latin typeface="微软雅黑" panose="020B0503020204020204" charset="-122"/>
                <a:ea typeface="微软雅黑" panose="020B0503020204020204" charset="-122"/>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sym typeface="+mn-ea"/>
              </a:rPr>
              <a:t>四、</a:t>
            </a:r>
            <a:r>
              <a:rPr lang="en-US" altLang="zh-CN">
                <a:sym typeface="+mn-ea"/>
              </a:rPr>
              <a:t>R VS. python</a:t>
            </a:r>
            <a:endParaRPr lang="en-US" altLang="zh-CN">
              <a:sym typeface="+mn-ea"/>
            </a:endParaRPr>
          </a:p>
        </p:txBody>
      </p:sp>
      <p:sp>
        <p:nvSpPr>
          <p:cNvPr id="4" name="灯片编号占位符 3"/>
          <p:cNvSpPr>
            <a:spLocks noGrp="1"/>
          </p:cNvSpPr>
          <p:nvPr>
            <p:ph type="sldNum" sz="quarter" idx="10"/>
          </p:nvPr>
        </p:nvSpPr>
        <p:spPr/>
        <p:txBody>
          <a:bodyPr/>
          <a:p>
            <a:fld id="{84DAB822-A63B-3445-9D7E-D07ED9067572}" type="slidenum">
              <a:rPr kumimoji="1" lang="zh-CN" altLang="en-US" smtClean="0"/>
            </a:fld>
            <a:endParaRPr kumimoji="1" lang="zh-CN" altLang="en-US" dirty="0"/>
          </a:p>
        </p:txBody>
      </p:sp>
      <p:pic>
        <p:nvPicPr>
          <p:cNvPr id="7" name="图片 6" descr="w8"/>
          <p:cNvPicPr>
            <a:picLocks noChangeAspect="1"/>
          </p:cNvPicPr>
          <p:nvPr/>
        </p:nvPicPr>
        <p:blipFill>
          <a:blip r:embed="rId1"/>
          <a:stretch>
            <a:fillRect/>
          </a:stretch>
        </p:blipFill>
        <p:spPr>
          <a:xfrm>
            <a:off x="335915" y="955040"/>
            <a:ext cx="6360795" cy="366268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sym typeface="+mn-ea"/>
              </a:rPr>
              <a:t>四、</a:t>
            </a:r>
            <a:r>
              <a:rPr lang="en-US" altLang="zh-CN">
                <a:sym typeface="+mn-ea"/>
              </a:rPr>
              <a:t>R VS. python</a:t>
            </a:r>
            <a:endParaRPr lang="en-US" altLang="zh-CN">
              <a:sym typeface="+mn-ea"/>
            </a:endParaRPr>
          </a:p>
        </p:txBody>
      </p:sp>
      <p:sp>
        <p:nvSpPr>
          <p:cNvPr id="4" name="灯片编号占位符 3"/>
          <p:cNvSpPr>
            <a:spLocks noGrp="1"/>
          </p:cNvSpPr>
          <p:nvPr>
            <p:ph type="sldNum" sz="quarter" idx="10"/>
          </p:nvPr>
        </p:nvSpPr>
        <p:spPr/>
        <p:txBody>
          <a:bodyPr/>
          <a:p>
            <a:fld id="{84DAB822-A63B-3445-9D7E-D07ED9067572}" type="slidenum">
              <a:rPr kumimoji="1" lang="zh-CN" altLang="en-US" smtClean="0"/>
            </a:fld>
            <a:endParaRPr kumimoji="1" lang="zh-CN" altLang="en-US" dirty="0"/>
          </a:p>
        </p:txBody>
      </p:sp>
      <p:pic>
        <p:nvPicPr>
          <p:cNvPr id="2" name="图片 1" descr="w9"/>
          <p:cNvPicPr>
            <a:picLocks noChangeAspect="1"/>
          </p:cNvPicPr>
          <p:nvPr/>
        </p:nvPicPr>
        <p:blipFill>
          <a:blip r:embed="rId1"/>
          <a:stretch>
            <a:fillRect/>
          </a:stretch>
        </p:blipFill>
        <p:spPr>
          <a:xfrm>
            <a:off x="154940" y="1216660"/>
            <a:ext cx="6548120" cy="248475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sym typeface="+mn-ea"/>
              </a:rPr>
              <a:t>四、</a:t>
            </a:r>
            <a:r>
              <a:rPr lang="en-US" altLang="zh-CN">
                <a:sym typeface="+mn-ea"/>
              </a:rPr>
              <a:t>R VS. python</a:t>
            </a:r>
            <a:endParaRPr lang="en-US" altLang="zh-CN">
              <a:sym typeface="+mn-ea"/>
            </a:endParaRPr>
          </a:p>
        </p:txBody>
      </p:sp>
      <p:sp>
        <p:nvSpPr>
          <p:cNvPr id="4" name="灯片编号占位符 3"/>
          <p:cNvSpPr>
            <a:spLocks noGrp="1"/>
          </p:cNvSpPr>
          <p:nvPr>
            <p:ph type="sldNum" sz="quarter" idx="10"/>
          </p:nvPr>
        </p:nvSpPr>
        <p:spPr/>
        <p:txBody>
          <a:bodyPr/>
          <a:p>
            <a:fld id="{84DAB822-A63B-3445-9D7E-D07ED9067572}" type="slidenum">
              <a:rPr kumimoji="1" lang="zh-CN" altLang="en-US" smtClean="0"/>
            </a:fld>
            <a:endParaRPr kumimoji="1" lang="zh-CN" altLang="en-US" dirty="0"/>
          </a:p>
        </p:txBody>
      </p:sp>
      <p:pic>
        <p:nvPicPr>
          <p:cNvPr id="5" name="图片 4" descr="w10"/>
          <p:cNvPicPr>
            <a:picLocks noChangeAspect="1"/>
          </p:cNvPicPr>
          <p:nvPr/>
        </p:nvPicPr>
        <p:blipFill>
          <a:blip r:embed="rId1"/>
          <a:stretch>
            <a:fillRect/>
          </a:stretch>
        </p:blipFill>
        <p:spPr>
          <a:xfrm>
            <a:off x="129540" y="1106170"/>
            <a:ext cx="6598285" cy="273685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sym typeface="+mn-ea"/>
              </a:rPr>
              <a:t>四、</a:t>
            </a:r>
            <a:r>
              <a:rPr lang="en-US" altLang="zh-CN">
                <a:sym typeface="+mn-ea"/>
              </a:rPr>
              <a:t>R VS. python</a:t>
            </a:r>
            <a:endParaRPr lang="en-US" altLang="zh-CN">
              <a:sym typeface="+mn-ea"/>
            </a:endParaRPr>
          </a:p>
        </p:txBody>
      </p:sp>
      <p:sp>
        <p:nvSpPr>
          <p:cNvPr id="4" name="灯片编号占位符 3"/>
          <p:cNvSpPr>
            <a:spLocks noGrp="1"/>
          </p:cNvSpPr>
          <p:nvPr>
            <p:ph type="sldNum" sz="quarter" idx="10"/>
          </p:nvPr>
        </p:nvSpPr>
        <p:spPr/>
        <p:txBody>
          <a:bodyPr/>
          <a:p>
            <a:fld id="{84DAB822-A63B-3445-9D7E-D07ED9067572}" type="slidenum">
              <a:rPr kumimoji="1" lang="zh-CN" altLang="en-US" smtClean="0"/>
            </a:fld>
            <a:endParaRPr kumimoji="1" lang="zh-CN" altLang="en-US" dirty="0"/>
          </a:p>
        </p:txBody>
      </p:sp>
      <p:pic>
        <p:nvPicPr>
          <p:cNvPr id="2" name="图片 1" descr="w11"/>
          <p:cNvPicPr>
            <a:picLocks noChangeAspect="1"/>
          </p:cNvPicPr>
          <p:nvPr/>
        </p:nvPicPr>
        <p:blipFill>
          <a:blip r:embed="rId1"/>
          <a:stretch>
            <a:fillRect/>
          </a:stretch>
        </p:blipFill>
        <p:spPr>
          <a:xfrm>
            <a:off x="75565" y="1067435"/>
            <a:ext cx="6708140" cy="2549525"/>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sym typeface="+mn-ea"/>
              </a:rPr>
              <a:t>四、</a:t>
            </a:r>
            <a:r>
              <a:rPr lang="en-US" altLang="zh-CN">
                <a:sym typeface="+mn-ea"/>
              </a:rPr>
              <a:t>R VS. python</a:t>
            </a:r>
            <a:endParaRPr lang="en-US" altLang="zh-CN">
              <a:sym typeface="+mn-ea"/>
            </a:endParaRPr>
          </a:p>
        </p:txBody>
      </p:sp>
      <p:sp>
        <p:nvSpPr>
          <p:cNvPr id="4" name="灯片编号占位符 3"/>
          <p:cNvSpPr>
            <a:spLocks noGrp="1"/>
          </p:cNvSpPr>
          <p:nvPr>
            <p:ph type="sldNum" sz="quarter" idx="10"/>
          </p:nvPr>
        </p:nvSpPr>
        <p:spPr/>
        <p:txBody>
          <a:bodyPr/>
          <a:p>
            <a:fld id="{84DAB822-A63B-3445-9D7E-D07ED9067572}" type="slidenum">
              <a:rPr kumimoji="1" lang="zh-CN" altLang="en-US" smtClean="0"/>
            </a:fld>
            <a:endParaRPr kumimoji="1" lang="zh-CN" altLang="en-US" dirty="0"/>
          </a:p>
        </p:txBody>
      </p:sp>
      <p:pic>
        <p:nvPicPr>
          <p:cNvPr id="5" name="图片 4" descr="w12"/>
          <p:cNvPicPr>
            <a:picLocks noChangeAspect="1"/>
          </p:cNvPicPr>
          <p:nvPr/>
        </p:nvPicPr>
        <p:blipFill>
          <a:blip r:embed="rId1"/>
          <a:stretch>
            <a:fillRect/>
          </a:stretch>
        </p:blipFill>
        <p:spPr>
          <a:xfrm>
            <a:off x="1456055" y="923925"/>
            <a:ext cx="3945255" cy="3819525"/>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sym typeface="+mn-ea"/>
              </a:rPr>
              <a:t>四、</a:t>
            </a:r>
            <a:r>
              <a:rPr lang="en-US" altLang="zh-CN">
                <a:sym typeface="+mn-ea"/>
              </a:rPr>
              <a:t>R VS. python</a:t>
            </a:r>
            <a:endParaRPr lang="en-US" altLang="zh-CN">
              <a:sym typeface="+mn-ea"/>
            </a:endParaRPr>
          </a:p>
        </p:txBody>
      </p:sp>
      <p:sp>
        <p:nvSpPr>
          <p:cNvPr id="4" name="灯片编号占位符 3"/>
          <p:cNvSpPr>
            <a:spLocks noGrp="1"/>
          </p:cNvSpPr>
          <p:nvPr>
            <p:ph type="sldNum" sz="quarter" idx="10"/>
          </p:nvPr>
        </p:nvSpPr>
        <p:spPr/>
        <p:txBody>
          <a:bodyPr/>
          <a:p>
            <a:fld id="{84DAB822-A63B-3445-9D7E-D07ED9067572}" type="slidenum">
              <a:rPr kumimoji="1" lang="zh-CN" altLang="en-US" smtClean="0"/>
            </a:fld>
            <a:endParaRPr kumimoji="1" lang="zh-CN" altLang="en-US" dirty="0"/>
          </a:p>
        </p:txBody>
      </p:sp>
      <p:sp>
        <p:nvSpPr>
          <p:cNvPr id="2" name="文本框 1"/>
          <p:cNvSpPr txBox="1"/>
          <p:nvPr/>
        </p:nvSpPr>
        <p:spPr>
          <a:xfrm>
            <a:off x="361950" y="946785"/>
            <a:ext cx="5852160" cy="3111500"/>
          </a:xfrm>
          <a:prstGeom prst="rect">
            <a:avLst/>
          </a:prstGeom>
          <a:noFill/>
        </p:spPr>
        <p:txBody>
          <a:bodyPr wrap="square" rtlCol="0" anchor="t">
            <a:spAutoFit/>
          </a:bodyPr>
          <a:p>
            <a:r>
              <a:rPr lang="zh-CN" altLang="en-US" b="1"/>
              <a:t>应用R的场景</a:t>
            </a:r>
            <a:endParaRPr lang="zh-CN" altLang="en-US" b="1"/>
          </a:p>
          <a:p>
            <a:endParaRPr lang="zh-CN" altLang="en-US" b="1">
              <a:latin typeface="微软雅黑" panose="020B0503020204020204" charset="-122"/>
              <a:ea typeface="微软雅黑" panose="020B0503020204020204" charset="-122"/>
            </a:endParaRPr>
          </a:p>
          <a:p>
            <a:pPr marL="285750" indent="-285750">
              <a:buFont typeface="Wingdings" panose="05000000000000000000" charset="0"/>
              <a:buChar char="l"/>
            </a:pPr>
            <a:r>
              <a:rPr lang="zh-CN" altLang="en-US">
                <a:latin typeface="微软雅黑" panose="020B0503020204020204" charset="-122"/>
                <a:ea typeface="微软雅黑" panose="020B0503020204020204" charset="-122"/>
              </a:rPr>
              <a:t>统计分析: 尽管 Python 里 Scipy、Pandas、statsmodels 提供了一系列统计工具 ，R 本身是专门为统计分析应用建立的，所以拥有更多此类工具。</a:t>
            </a:r>
            <a:endParaRPr lang="zh-CN" altLang="en-US">
              <a:latin typeface="微软雅黑" panose="020B0503020204020204" charset="-122"/>
              <a:ea typeface="微软雅黑" panose="020B0503020204020204" charset="-122"/>
            </a:endParaRPr>
          </a:p>
          <a:p>
            <a:endParaRPr lang="zh-CN" altLang="en-US">
              <a:latin typeface="微软雅黑" panose="020B0503020204020204" charset="-122"/>
              <a:ea typeface="微软雅黑" panose="020B0503020204020204" charset="-122"/>
            </a:endParaRPr>
          </a:p>
          <a:p>
            <a:pPr marL="285750" indent="-285750">
              <a:buFont typeface="Wingdings" panose="05000000000000000000" charset="0"/>
              <a:buChar char="l"/>
            </a:pPr>
            <a:r>
              <a:rPr lang="zh-CN" altLang="en-US">
                <a:latin typeface="微软雅黑" panose="020B0503020204020204" charset="-122"/>
                <a:ea typeface="微软雅黑" panose="020B0503020204020204" charset="-122"/>
              </a:rPr>
              <a:t>互动式图表/面板: 近来 bokeh、plotly、 intuitics 将 Python 的图形功能扩展到了网页浏览器，甚至我们可以用tornado+d3来进一步定制可视化页面，但 R 的 shiny 和 shiny dashboard 速度更快，所需代码更少。</a:t>
            </a:r>
            <a:endParaRPr lang="zh-CN" altLang="en-US">
              <a:latin typeface="微软雅黑" panose="020B0503020204020204" charset="-122"/>
              <a:ea typeface="微软雅黑" panose="020B0503020204020204"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sym typeface="+mn-ea"/>
              </a:rPr>
              <a:t>四、</a:t>
            </a:r>
            <a:r>
              <a:rPr lang="en-US" altLang="zh-CN">
                <a:sym typeface="+mn-ea"/>
              </a:rPr>
              <a:t>R VS. python</a:t>
            </a:r>
            <a:endParaRPr lang="en-US" altLang="zh-CN">
              <a:sym typeface="+mn-ea"/>
            </a:endParaRPr>
          </a:p>
        </p:txBody>
      </p:sp>
      <p:sp>
        <p:nvSpPr>
          <p:cNvPr id="4" name="灯片编号占位符 3"/>
          <p:cNvSpPr>
            <a:spLocks noGrp="1"/>
          </p:cNvSpPr>
          <p:nvPr>
            <p:ph type="sldNum" sz="quarter" idx="10"/>
          </p:nvPr>
        </p:nvSpPr>
        <p:spPr/>
        <p:txBody>
          <a:bodyPr/>
          <a:p>
            <a:fld id="{84DAB822-A63B-3445-9D7E-D07ED9067572}" type="slidenum">
              <a:rPr kumimoji="1" lang="zh-CN" altLang="en-US" smtClean="0"/>
            </a:fld>
            <a:endParaRPr kumimoji="1" lang="zh-CN" altLang="en-US" dirty="0"/>
          </a:p>
        </p:txBody>
      </p:sp>
      <p:sp>
        <p:nvSpPr>
          <p:cNvPr id="2" name="文本框 1"/>
          <p:cNvSpPr txBox="1"/>
          <p:nvPr/>
        </p:nvSpPr>
        <p:spPr>
          <a:xfrm>
            <a:off x="361950" y="946785"/>
            <a:ext cx="6238240" cy="3660140"/>
          </a:xfrm>
          <a:prstGeom prst="rect">
            <a:avLst/>
          </a:prstGeom>
          <a:noFill/>
        </p:spPr>
        <p:txBody>
          <a:bodyPr wrap="square" rtlCol="0" anchor="t">
            <a:spAutoFit/>
          </a:bodyPr>
          <a:p>
            <a:r>
              <a:rPr lang="zh-CN" altLang="en-US" b="1"/>
              <a:t>应用Python的场景</a:t>
            </a:r>
            <a:endParaRPr lang="zh-CN" altLang="en-US" b="1"/>
          </a:p>
          <a:p>
            <a:endParaRPr lang="zh-CN" altLang="en-US" b="1"/>
          </a:p>
          <a:p>
            <a:pPr marL="285750" indent="-285750">
              <a:buFont typeface="Wingdings" panose="05000000000000000000" charset="0"/>
              <a:buChar char="l"/>
            </a:pPr>
            <a:r>
              <a:rPr lang="zh-CN" altLang="en-US">
                <a:latin typeface="微软雅黑" panose="020B0503020204020204" charset="-122"/>
                <a:ea typeface="微软雅黑" panose="020B0503020204020204" charset="-122"/>
              </a:rPr>
              <a:t>网络爬虫/抓取： </a:t>
            </a:r>
            <a:r>
              <a:rPr lang="zh-CN" altLang="en-US">
                <a:latin typeface="微软雅黑" panose="020B0503020204020204" charset="-122"/>
                <a:ea typeface="微软雅黑" panose="020B0503020204020204" charset="-122"/>
                <a:sym typeface="+mn-ea"/>
              </a:rPr>
              <a:t>尽管 </a:t>
            </a:r>
            <a:r>
              <a:rPr lang="zh-CN" altLang="en-US">
                <a:latin typeface="微软雅黑" panose="020B0503020204020204" charset="-122"/>
                <a:ea typeface="微软雅黑" panose="020B0503020204020204" charset="-122"/>
              </a:rPr>
              <a:t>Python 的 beautifulsoup 和 Scrapy 更加成熟、功能更强大，</a:t>
            </a:r>
            <a:r>
              <a:rPr lang="zh-CN" altLang="en-US">
                <a:latin typeface="微软雅黑" panose="020B0503020204020204" charset="-122"/>
                <a:ea typeface="微软雅黑" panose="020B0503020204020204" charset="-122"/>
                <a:sym typeface="+mn-ea"/>
              </a:rPr>
              <a:t>但rvest 已经让 R 的网络爬虫/抓取变得容易</a:t>
            </a:r>
            <a:endParaRPr lang="en-US" altLang="zh-CN">
              <a:latin typeface="微软雅黑" panose="020B0503020204020204" charset="-122"/>
              <a:ea typeface="微软雅黑" panose="020B0503020204020204" charset="-122"/>
              <a:sym typeface="+mn-ea"/>
            </a:endParaRPr>
          </a:p>
          <a:p>
            <a:pPr marL="285750" indent="-285750">
              <a:buFont typeface="Wingdings" panose="05000000000000000000" charset="0"/>
              <a:buChar char="l"/>
            </a:pPr>
            <a:r>
              <a:rPr lang="zh-CN" altLang="en-US">
                <a:latin typeface="微软雅黑" panose="020B0503020204020204" charset="-122"/>
                <a:ea typeface="微软雅黑" panose="020B0503020204020204" charset="-122"/>
              </a:rPr>
              <a:t>连接数据库: R 提供了许多连接数据库的选择，但 Python 只用 sqlachemy 通过ORM的方式，一个包就解决了多种数据库连接的问题，且在生产环境中广泛使用。</a:t>
            </a:r>
            <a:endParaRPr lang="zh-CN" altLang="en-US">
              <a:latin typeface="微软雅黑" panose="020B0503020204020204" charset="-122"/>
              <a:ea typeface="微软雅黑" panose="020B0503020204020204" charset="-122"/>
            </a:endParaRPr>
          </a:p>
          <a:p>
            <a:pPr marL="285750" indent="-285750">
              <a:buFont typeface="Wingdings" panose="05000000000000000000" charset="0"/>
              <a:buChar char="l"/>
            </a:pPr>
            <a:r>
              <a:rPr lang="zh-CN" altLang="en-US">
                <a:latin typeface="微软雅黑" panose="020B0503020204020204" charset="-122"/>
                <a:ea typeface="微软雅黑" panose="020B0503020204020204" charset="-122"/>
              </a:rPr>
              <a:t>内容管理系统：基于Django，Python可以快速通过ORM建立数据库、后台管理系统，而R中的 Shiny 的鉴权功能暂时还需要付费使用。</a:t>
            </a:r>
            <a:endParaRPr lang="zh-CN" altLang="en-US">
              <a:latin typeface="微软雅黑" panose="020B0503020204020204" charset="-122"/>
              <a:ea typeface="微软雅黑" panose="020B0503020204020204" charset="-122"/>
            </a:endParaRPr>
          </a:p>
          <a:p>
            <a:pPr marL="285750" indent="-285750">
              <a:buFont typeface="Wingdings" panose="05000000000000000000" charset="0"/>
              <a:buChar char="l"/>
            </a:pPr>
            <a:r>
              <a:rPr lang="zh-CN" altLang="en-US">
                <a:latin typeface="微软雅黑" panose="020B0503020204020204" charset="-122"/>
                <a:ea typeface="微软雅黑" panose="020B0503020204020204" charset="-122"/>
              </a:rPr>
              <a:t>API构建：通过Tornado这个标准的网络处理库，Python也可以快速实现轻量级的API，而R则较为复杂。</a:t>
            </a:r>
            <a:endParaRPr lang="zh-CN" altLang="en-US">
              <a:latin typeface="微软雅黑" panose="020B0503020204020204" charset="-122"/>
              <a:ea typeface="微软雅黑" panose="020B0503020204020204"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sym typeface="+mn-ea"/>
              </a:rPr>
              <a:t>四、</a:t>
            </a:r>
            <a:r>
              <a:rPr lang="en-US" altLang="zh-CN">
                <a:sym typeface="+mn-ea"/>
              </a:rPr>
              <a:t>R VS. python</a:t>
            </a:r>
            <a:endParaRPr lang="en-US" altLang="zh-CN">
              <a:sym typeface="+mn-ea"/>
            </a:endParaRPr>
          </a:p>
        </p:txBody>
      </p:sp>
      <p:sp>
        <p:nvSpPr>
          <p:cNvPr id="4" name="灯片编号占位符 3"/>
          <p:cNvSpPr>
            <a:spLocks noGrp="1"/>
          </p:cNvSpPr>
          <p:nvPr>
            <p:ph type="sldNum" sz="quarter" idx="10"/>
          </p:nvPr>
        </p:nvSpPr>
        <p:spPr/>
        <p:txBody>
          <a:bodyPr/>
          <a:p>
            <a:fld id="{84DAB822-A63B-3445-9D7E-D07ED9067572}" type="slidenum">
              <a:rPr kumimoji="1" lang="zh-CN" altLang="en-US" smtClean="0"/>
            </a:fld>
            <a:endParaRPr kumimoji="1" lang="zh-CN" altLang="en-US" dirty="0"/>
          </a:p>
        </p:txBody>
      </p:sp>
      <p:pic>
        <p:nvPicPr>
          <p:cNvPr id="2" name="图片 1" descr="w13"/>
          <p:cNvPicPr>
            <a:picLocks noChangeAspect="1"/>
          </p:cNvPicPr>
          <p:nvPr/>
        </p:nvPicPr>
        <p:blipFill>
          <a:blip r:embed="rId1"/>
          <a:stretch>
            <a:fillRect/>
          </a:stretch>
        </p:blipFill>
        <p:spPr>
          <a:xfrm>
            <a:off x="1570355" y="919480"/>
            <a:ext cx="3477260" cy="314452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5405" y="923290"/>
            <a:ext cx="6562090" cy="3856355"/>
          </a:xfrm>
        </p:spPr>
        <p:txBody>
          <a:bodyPr/>
          <a:p>
            <a:r>
              <a:rPr lang="en-US" altLang="zh-CN"/>
              <a:t>1.</a:t>
            </a:r>
            <a:r>
              <a:rPr lang="zh-CN" altLang="en-US"/>
              <a:t>李航，《统计学习方法》，清华大学出版社，</a:t>
            </a:r>
            <a:r>
              <a:rPr lang="en-US" altLang="zh-CN"/>
              <a:t>2012</a:t>
            </a:r>
            <a:endParaRPr lang="en-US" altLang="zh-CN"/>
          </a:p>
          <a:p>
            <a:r>
              <a:rPr lang="en-US" altLang="zh-CN"/>
              <a:t>2.Statistics Versus Machine Learning – Larry Wasserman</a:t>
            </a:r>
            <a:r>
              <a:rPr lang="zh-CN" altLang="en-US"/>
              <a:t>：</a:t>
            </a:r>
            <a:endParaRPr lang="zh-CN" altLang="en-US"/>
          </a:p>
          <a:p>
            <a:r>
              <a:rPr lang="zh-CN" altLang="en-US"/>
              <a:t>https://www.52ml.net/14463.html</a:t>
            </a:r>
            <a:endParaRPr lang="zh-CN" altLang="en-US"/>
          </a:p>
          <a:p>
            <a:r>
              <a:rPr lang="en-US" altLang="zh-CN"/>
              <a:t>3.</a:t>
            </a:r>
            <a:r>
              <a:rPr lang="zh-CN" altLang="en-US"/>
              <a:t>从统计学角度看待机器学习： https://www.52ml.net/14472.html</a:t>
            </a:r>
            <a:endParaRPr lang="zh-CN" altLang="en-US"/>
          </a:p>
          <a:p>
            <a:r>
              <a:rPr lang="en-US" altLang="zh-CN"/>
              <a:t>4.机器学习与统计学的区别</a:t>
            </a:r>
            <a:r>
              <a:rPr lang="zh-CN" altLang="en-US"/>
              <a:t>：http://www.52ml.net/14518.html</a:t>
            </a:r>
            <a:endParaRPr lang="zh-CN" altLang="en-US"/>
          </a:p>
          <a:p>
            <a:r>
              <a:rPr lang="en-US" altLang="zh-CN"/>
              <a:t>5.</a:t>
            </a:r>
            <a:r>
              <a:rPr lang="zh-CN" altLang="en-US"/>
              <a:t>HarryZhu，深入对比数据科学工具箱：Python和R之争，</a:t>
            </a:r>
            <a:endParaRPr lang="zh-CN" altLang="en-US"/>
          </a:p>
          <a:p>
            <a:r>
              <a:rPr lang="zh-CN" altLang="en-US"/>
              <a:t>https://segmentfault.com/a/1190000004879349</a:t>
            </a:r>
            <a:endParaRPr lang="zh-CN" altLang="en-US"/>
          </a:p>
          <a:p>
            <a:r>
              <a:rPr lang="en-US" altLang="zh-CN"/>
              <a:t>6.</a:t>
            </a:r>
            <a:r>
              <a:rPr lang="zh-CN" altLang="en-US"/>
              <a:t>Choosing R or Python for data analysis? An infographic</a:t>
            </a:r>
            <a:endParaRPr lang="zh-CN" altLang="en-US"/>
          </a:p>
          <a:p>
            <a:r>
              <a:rPr lang="zh-CN" altLang="en-US"/>
              <a:t>https://www.datacamp.com/community/tutorials/r-or-python-for-data-analysis#gs.JauXGUg</a:t>
            </a:r>
            <a:endParaRPr lang="zh-CN" altLang="en-US"/>
          </a:p>
          <a:p>
            <a:r>
              <a:rPr lang="en-US" altLang="zh-CN"/>
              <a:t>7.</a:t>
            </a:r>
            <a:r>
              <a:rPr lang="zh-CN" altLang="en-US">
                <a:sym typeface="+mn-ea"/>
              </a:rPr>
              <a:t>40 Interview Questions asked at Startups in Machine Learning / Data Science https://www.analyticsvidhya.com/blog/2016/09/40-interview-questions-asked-at-startups-in-machine-learning-data-science/</a:t>
            </a:r>
            <a:endParaRPr lang="zh-CN" altLang="en-US">
              <a:sym typeface="+mn-ea"/>
            </a:endParaRPr>
          </a:p>
          <a:p>
            <a:endParaRPr lang="en-US" altLang="zh-CN"/>
          </a:p>
          <a:p>
            <a:endParaRPr lang="zh-CN" altLang="en-US"/>
          </a:p>
          <a:p>
            <a:endParaRPr lang="zh-CN" altLang="en-US"/>
          </a:p>
        </p:txBody>
      </p:sp>
      <p:sp>
        <p:nvSpPr>
          <p:cNvPr id="4" name="标题 3"/>
          <p:cNvSpPr>
            <a:spLocks noGrp="1"/>
          </p:cNvSpPr>
          <p:nvPr>
            <p:ph type="title"/>
          </p:nvPr>
        </p:nvSpPr>
        <p:spPr/>
        <p:txBody>
          <a:bodyPr/>
          <a:p>
            <a:r>
              <a:rPr lang="zh-CN" altLang="en-US"/>
              <a:t>参考资料</a:t>
            </a:r>
            <a:endParaRPr lang="zh-CN" altLang="en-US"/>
          </a:p>
        </p:txBody>
      </p:sp>
      <p:sp>
        <p:nvSpPr>
          <p:cNvPr id="2" name="灯片编号占位符 1"/>
          <p:cNvSpPr>
            <a:spLocks noGrp="1"/>
          </p:cNvSpPr>
          <p:nvPr>
            <p:ph type="sldNum" sz="quarter" idx="10"/>
          </p:nvPr>
        </p:nvSpPr>
        <p:spPr/>
        <p:txBody>
          <a:bodyPr/>
          <a:p>
            <a:fld id="{E17AADAC-13A9-E941-A3D7-A659E2E08E80}" type="slidenum">
              <a:rPr kumimoji="1" lang="zh-CN" altLang="en-US" smtClean="0"/>
            </a:fld>
            <a:endParaRPr kumimoji="1"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5405" y="923290"/>
            <a:ext cx="6562090" cy="3856355"/>
          </a:xfrm>
        </p:spPr>
        <p:txBody>
          <a:bodyPr/>
          <a:p>
            <a:endParaRPr lang="zh-CN" altLang="en-US" sz="1600"/>
          </a:p>
          <a:p>
            <a:endParaRPr lang="zh-CN" altLang="en-US"/>
          </a:p>
          <a:p>
            <a:endParaRPr lang="zh-CN" altLang="en-US"/>
          </a:p>
        </p:txBody>
      </p:sp>
      <p:sp>
        <p:nvSpPr>
          <p:cNvPr id="4" name="标题 3"/>
          <p:cNvSpPr>
            <a:spLocks noGrp="1"/>
          </p:cNvSpPr>
          <p:nvPr>
            <p:ph type="title"/>
          </p:nvPr>
        </p:nvSpPr>
        <p:spPr/>
        <p:txBody>
          <a:bodyPr/>
          <a:p>
            <a:r>
              <a:rPr kumimoji="1" lang="zh-CN" altLang="en-US" dirty="0">
                <a:solidFill>
                  <a:prstClr val="black"/>
                </a:solidFill>
                <a:sym typeface="+mn-ea"/>
              </a:rPr>
              <a:t>机器学习与</a:t>
            </a:r>
            <a:r>
              <a:rPr kumimoji="1" lang="en-US" altLang="zh-CN" dirty="0">
                <a:solidFill>
                  <a:prstClr val="black"/>
                </a:solidFill>
                <a:sym typeface="+mn-ea"/>
              </a:rPr>
              <a:t>R</a:t>
            </a:r>
            <a:r>
              <a:rPr kumimoji="1" lang="zh-CN" altLang="en-US" dirty="0">
                <a:solidFill>
                  <a:prstClr val="black"/>
                </a:solidFill>
                <a:sym typeface="+mn-ea"/>
              </a:rPr>
              <a:t>语言实战</a:t>
            </a:r>
            <a:endParaRPr lang="zh-CN" altLang="en-US"/>
          </a:p>
        </p:txBody>
      </p:sp>
      <p:sp>
        <p:nvSpPr>
          <p:cNvPr id="2" name="灯片编号占位符 1"/>
          <p:cNvSpPr>
            <a:spLocks noGrp="1"/>
          </p:cNvSpPr>
          <p:nvPr>
            <p:ph type="sldNum" sz="quarter" idx="10"/>
          </p:nvPr>
        </p:nvSpPr>
        <p:spPr/>
        <p:txBody>
          <a:bodyPr/>
          <a:p>
            <a:fld id="{E17AADAC-13A9-E941-A3D7-A659E2E08E80}" type="slidenum">
              <a:rPr kumimoji="1" lang="zh-CN" altLang="en-US" smtClean="0"/>
            </a:fld>
            <a:endParaRPr kumimoji="1" lang="zh-CN" altLang="en-US"/>
          </a:p>
        </p:txBody>
      </p:sp>
      <p:pic>
        <p:nvPicPr>
          <p:cNvPr id="7" name="图片 6" descr="机器学习参团二维码1213"/>
          <p:cNvPicPr>
            <a:picLocks noChangeAspect="1"/>
          </p:cNvPicPr>
          <p:nvPr/>
        </p:nvPicPr>
        <p:blipFill>
          <a:blip r:embed="rId1"/>
          <a:stretch>
            <a:fillRect/>
          </a:stretch>
        </p:blipFill>
        <p:spPr>
          <a:xfrm>
            <a:off x="715010" y="1181735"/>
            <a:ext cx="2508885" cy="2508885"/>
          </a:xfrm>
          <a:prstGeom prst="rect">
            <a:avLst/>
          </a:prstGeom>
        </p:spPr>
      </p:pic>
      <p:sp>
        <p:nvSpPr>
          <p:cNvPr id="8" name="矩形 7"/>
          <p:cNvSpPr/>
          <p:nvPr/>
        </p:nvSpPr>
        <p:spPr>
          <a:xfrm>
            <a:off x="1258570" y="3846830"/>
            <a:ext cx="2705100" cy="5416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lvl="0"/>
            <a:r>
              <a:rPr kumimoji="1" lang="zh-CN" altLang="en-US" dirty="0">
                <a:solidFill>
                  <a:prstClr val="black"/>
                </a:solidFill>
                <a:latin typeface="微软雅黑" panose="020B0503020204020204" charset="-122"/>
                <a:ea typeface="微软雅黑" panose="020B0503020204020204" charset="-122"/>
                <a:cs typeface="微软雅黑" panose="020B0503020204020204" charset="-122"/>
                <a:sym typeface="+mn-ea"/>
              </a:rPr>
              <a:t>课程扫码</a:t>
            </a:r>
            <a:endParaRPr kumimoji="1" lang="zh-CN" altLang="en-US" dirty="0">
              <a:solidFill>
                <a:prstClr val="black"/>
              </a:solidFill>
              <a:latin typeface="微软雅黑" panose="020B0503020204020204" charset="-122"/>
              <a:ea typeface="微软雅黑" panose="020B0503020204020204" charset="-122"/>
              <a:cs typeface="微软雅黑" panose="020B0503020204020204" charset="-122"/>
              <a:sym typeface="+mn-ea"/>
            </a:endParaRPr>
          </a:p>
        </p:txBody>
      </p:sp>
      <p:pic>
        <p:nvPicPr>
          <p:cNvPr id="6" name="图片 5" descr="乐享数据二维码"/>
          <p:cNvPicPr>
            <a:picLocks noChangeAspect="1"/>
          </p:cNvPicPr>
          <p:nvPr/>
        </p:nvPicPr>
        <p:blipFill>
          <a:blip r:embed="rId2"/>
          <a:stretch>
            <a:fillRect/>
          </a:stretch>
        </p:blipFill>
        <p:spPr>
          <a:xfrm>
            <a:off x="3492500" y="1083945"/>
            <a:ext cx="2703830" cy="2703830"/>
          </a:xfrm>
          <a:prstGeom prst="rect">
            <a:avLst/>
          </a:prstGeom>
        </p:spPr>
      </p:pic>
      <p:sp>
        <p:nvSpPr>
          <p:cNvPr id="9" name="文本框 8"/>
          <p:cNvSpPr txBox="1"/>
          <p:nvPr/>
        </p:nvSpPr>
        <p:spPr>
          <a:xfrm>
            <a:off x="3381375" y="3946525"/>
            <a:ext cx="2926080" cy="384810"/>
          </a:xfrm>
          <a:prstGeom prst="rect">
            <a:avLst/>
          </a:prstGeom>
          <a:noFill/>
        </p:spPr>
        <p:txBody>
          <a:bodyPr wrap="none" rtlCol="0">
            <a:spAutoFit/>
          </a:bodyPr>
          <a:p>
            <a:r>
              <a:rPr lang="zh-CN" altLang="en-US">
                <a:latin typeface="微软雅黑" panose="020B0503020204020204" charset="-122"/>
                <a:ea typeface="微软雅黑" panose="020B0503020204020204" charset="-122"/>
              </a:rPr>
              <a:t>个人微信公众号：乐享数据</a:t>
            </a:r>
            <a:endParaRPr lang="zh-CN" altLang="en-US">
              <a:latin typeface="微软雅黑" panose="020B0503020204020204" charset="-122"/>
              <a:ea typeface="微软雅黑" panose="020B050302020402020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内容占位符 4" descr="Drew Conway "/>
          <p:cNvPicPr>
            <a:picLocks noChangeAspect="1"/>
          </p:cNvPicPr>
          <p:nvPr>
            <p:ph idx="1"/>
          </p:nvPr>
        </p:nvPicPr>
        <p:blipFill>
          <a:blip r:embed="rId1"/>
          <a:stretch>
            <a:fillRect/>
          </a:stretch>
        </p:blipFill>
        <p:spPr>
          <a:xfrm>
            <a:off x="1659255" y="991870"/>
            <a:ext cx="3312160" cy="3157220"/>
          </a:xfrm>
          <a:prstGeom prst="rect">
            <a:avLst/>
          </a:prstGeom>
        </p:spPr>
      </p:pic>
      <p:sp>
        <p:nvSpPr>
          <p:cNvPr id="3" name="标题 2"/>
          <p:cNvSpPr>
            <a:spLocks noGrp="1"/>
          </p:cNvSpPr>
          <p:nvPr>
            <p:ph type="title"/>
          </p:nvPr>
        </p:nvSpPr>
        <p:spPr/>
        <p:txBody>
          <a:bodyPr/>
          <a:p>
            <a:r>
              <a:rPr lang="zh-CN" altLang="en-US"/>
              <a:t>什么是机器学习？</a:t>
            </a:r>
            <a:endParaRPr lang="zh-CN" altLang="en-US"/>
          </a:p>
        </p:txBody>
      </p:sp>
      <p:sp>
        <p:nvSpPr>
          <p:cNvPr id="4" name="灯片编号占位符 3"/>
          <p:cNvSpPr>
            <a:spLocks noGrp="1"/>
          </p:cNvSpPr>
          <p:nvPr>
            <p:ph type="sldNum" sz="quarter" idx="10"/>
          </p:nvPr>
        </p:nvSpPr>
        <p:spPr/>
        <p:txBody>
          <a:bodyPr/>
          <a:p>
            <a:fld id="{84DAB822-A63B-3445-9D7E-D07ED9067572}" type="slidenum">
              <a:rPr kumimoji="1" lang="zh-CN" altLang="en-US" smtClean="0"/>
            </a:fld>
            <a:endParaRPr kumimoji="1" lang="zh-CN" altLang="en-US" dirty="0"/>
          </a:p>
        </p:txBody>
      </p:sp>
      <p:sp>
        <p:nvSpPr>
          <p:cNvPr id="7" name="文本框 6"/>
          <p:cNvSpPr txBox="1"/>
          <p:nvPr/>
        </p:nvSpPr>
        <p:spPr>
          <a:xfrm>
            <a:off x="594360" y="4065270"/>
            <a:ext cx="5687695" cy="659130"/>
          </a:xfrm>
          <a:prstGeom prst="rect">
            <a:avLst/>
          </a:prstGeom>
          <a:noFill/>
        </p:spPr>
        <p:txBody>
          <a:bodyPr wrap="square" rtlCol="0">
            <a:spAutoFit/>
          </a:bodyPr>
          <a:p>
            <a:pPr algn="l"/>
            <a:r>
              <a:rPr lang="zh-CN" altLang="en-US">
                <a:latin typeface="微软雅黑" panose="020B0503020204020204" charset="-122"/>
                <a:ea typeface="微软雅黑" panose="020B0503020204020204" charset="-122"/>
              </a:rPr>
              <a:t>Drew Conway：</a:t>
            </a:r>
            <a:r>
              <a:rPr lang="zh-CN" altLang="en-US" b="1">
                <a:latin typeface="微软雅黑" panose="020B0503020204020204" charset="-122"/>
                <a:ea typeface="微软雅黑" panose="020B0503020204020204" charset="-122"/>
              </a:rPr>
              <a:t>机器学习就是黑客技能、数学和统计学知识的加和。</a:t>
            </a:r>
            <a:endParaRPr lang="zh-CN" altLang="en-US" b="1">
              <a:latin typeface="微软雅黑" panose="020B0503020204020204" charset="-122"/>
              <a:ea typeface="微软雅黑" panose="020B050302020402020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60" name="标题 45059"/>
          <p:cNvSpPr>
            <a:spLocks noGrp="1"/>
          </p:cNvSpPr>
          <p:nvPr>
            <p:ph type="title"/>
          </p:nvPr>
        </p:nvSpPr>
        <p:spPr>
          <a:xfrm>
            <a:off x="628650" y="383540"/>
            <a:ext cx="5943600" cy="462280"/>
          </a:xfrm>
        </p:spPr>
        <p:txBody>
          <a:bodyPr anchor="b"/>
          <a:p>
            <a:r>
              <a:rPr lang="zh-CN" altLang="en-US" dirty="0"/>
              <a:t>问题思考：</a:t>
            </a:r>
            <a:endParaRPr lang="zh-CN" altLang="en-US" dirty="0"/>
          </a:p>
        </p:txBody>
      </p:sp>
      <p:sp>
        <p:nvSpPr>
          <p:cNvPr id="45061" name="文本占位符 45060"/>
          <p:cNvSpPr>
            <a:spLocks noGrp="1"/>
          </p:cNvSpPr>
          <p:nvPr>
            <p:ph type="body" sz="half" idx="1"/>
          </p:nvPr>
        </p:nvSpPr>
        <p:spPr>
          <a:xfrm>
            <a:off x="628650" y="1175385"/>
            <a:ext cx="2827735" cy="2793206"/>
          </a:xfrm>
        </p:spPr>
        <p:txBody>
          <a:bodyPr/>
          <a:p>
            <a:r>
              <a:rPr lang="zh-CN" altLang="en-US" sz="1800" kern="1200" dirty="0">
                <a:latin typeface="微软雅黑" panose="020B0503020204020204" charset="-122"/>
                <a:ea typeface="微软雅黑" panose="020B0503020204020204" charset="-122"/>
              </a:rPr>
              <a:t>考虑边长为</a:t>
            </a:r>
            <a:r>
              <a:rPr lang="en-US" altLang="zh-CN" sz="1800" kern="1200" dirty="0">
                <a:latin typeface="微软雅黑" panose="020B0503020204020204" charset="-122"/>
                <a:ea typeface="微软雅黑" panose="020B0503020204020204" charset="-122"/>
              </a:rPr>
              <a:t>1</a:t>
            </a:r>
            <a:r>
              <a:rPr lang="zh-CN" altLang="en-US" sz="1800" kern="1200" dirty="0">
                <a:latin typeface="微软雅黑" panose="020B0503020204020204" charset="-122"/>
                <a:ea typeface="微软雅黑" panose="020B0503020204020204" charset="-122"/>
              </a:rPr>
              <a:t>的正方形，其内部有个形状不规则的图形，如何求出这个图形的面积 </a:t>
            </a:r>
            <a:r>
              <a:rPr lang="en-US" altLang="zh-CN" sz="1800" kern="1200">
                <a:latin typeface="微软雅黑" panose="020B0503020204020204" charset="-122"/>
                <a:ea typeface="微软雅黑" panose="020B0503020204020204" charset="-122"/>
              </a:rPr>
              <a:t>?</a:t>
            </a:r>
            <a:endParaRPr lang="en-US" altLang="zh-CN" sz="1800" kern="1200">
              <a:latin typeface="微软雅黑" panose="020B0503020204020204" charset="-122"/>
              <a:ea typeface="微软雅黑" panose="020B0503020204020204" charset="-122"/>
            </a:endParaRPr>
          </a:p>
        </p:txBody>
      </p:sp>
      <p:pic>
        <p:nvPicPr>
          <p:cNvPr id="45063" name="内容占位符 45062" descr="正方形"/>
          <p:cNvPicPr>
            <a:picLocks noChangeAspect="1"/>
          </p:cNvPicPr>
          <p:nvPr>
            <p:ph sz="quarter" idx="2"/>
          </p:nvPr>
        </p:nvPicPr>
        <p:blipFill>
          <a:blip r:embed="rId1"/>
          <a:stretch>
            <a:fillRect/>
          </a:stretch>
        </p:blipFill>
        <p:spPr>
          <a:xfrm>
            <a:off x="3551555" y="1259840"/>
            <a:ext cx="2857500" cy="2622947"/>
          </a:xfrm>
        </p:spPr>
      </p:pic>
      <p:graphicFrame>
        <p:nvGraphicFramePr>
          <p:cNvPr id="45064" name="内容占位符 45063"/>
          <p:cNvGraphicFramePr/>
          <p:nvPr>
            <p:ph sz="quarter" idx="3"/>
          </p:nvPr>
        </p:nvGraphicFramePr>
        <p:xfrm>
          <a:off x="936625" y="2802890"/>
          <a:ext cx="2126615" cy="651510"/>
        </p:xfrm>
        <a:graphic>
          <a:graphicData uri="http://schemas.openxmlformats.org/presentationml/2006/ole">
            <mc:AlternateContent xmlns:mc="http://schemas.openxmlformats.org/markup-compatibility/2006">
              <mc:Choice xmlns:v="urn:schemas-microsoft-com:vml" Requires="v">
                <p:oleObj spid="_x0000_s3076" name="" r:id="rId2" imgW="735330" imgH="177800" progId="Equation.3">
                  <p:embed/>
                </p:oleObj>
              </mc:Choice>
              <mc:Fallback>
                <p:oleObj name="" r:id="rId2" imgW="735330" imgH="177800" progId="Equation.3">
                  <p:embed/>
                  <p:pic>
                    <p:nvPicPr>
                      <p:cNvPr id="0" name="图片 3075"/>
                      <p:cNvPicPr/>
                      <p:nvPr/>
                    </p:nvPicPr>
                    <p:blipFill>
                      <a:blip r:embed="rId3"/>
                      <a:stretch>
                        <a:fillRect/>
                      </a:stretch>
                    </p:blipFill>
                    <p:spPr>
                      <a:xfrm>
                        <a:off x="936625" y="2802890"/>
                        <a:ext cx="2126615" cy="651510"/>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061">
                                            <p:txEl>
                                              <p:charRg st="0" end="39"/>
                                            </p:txEl>
                                          </p:spTgt>
                                        </p:tgtEl>
                                        <p:attrNameLst>
                                          <p:attrName>style.visibility</p:attrName>
                                        </p:attrNameLst>
                                      </p:cBhvr>
                                      <p:to>
                                        <p:strVal val="visible"/>
                                      </p:to>
                                    </p:set>
                                    <p:animEffect transition="in" filter="blinds(horizontal)">
                                      <p:cBhvr>
                                        <p:cTn id="7" dur="500"/>
                                        <p:tgtEl>
                                          <p:spTgt spid="45061">
                                            <p:txEl>
                                              <p:charRg st="0" end="39"/>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5063"/>
                                        </p:tgtEl>
                                        <p:attrNameLst>
                                          <p:attrName>style.visibility</p:attrName>
                                        </p:attrNameLst>
                                      </p:cBhvr>
                                      <p:to>
                                        <p:strVal val="visible"/>
                                      </p:to>
                                    </p:set>
                                    <p:animEffect transition="in" filter="blinds(horizontal)">
                                      <p:cBhvr>
                                        <p:cTn id="10" dur="500"/>
                                        <p:tgtEl>
                                          <p:spTgt spid="45063"/>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ntr" presetSubtype="16" fill="hold" nodeType="clickEffect">
                                  <p:stCondLst>
                                    <p:cond delay="0"/>
                                  </p:stCondLst>
                                  <p:childTnLst>
                                    <p:set>
                                      <p:cBhvr>
                                        <p:cTn id="14" dur="1" fill="hold">
                                          <p:stCondLst>
                                            <p:cond delay="0"/>
                                          </p:stCondLst>
                                        </p:cTn>
                                        <p:tgtEl>
                                          <p:spTgt spid="45064"/>
                                        </p:tgtEl>
                                        <p:attrNameLst>
                                          <p:attrName>style.visibility</p:attrName>
                                        </p:attrNameLst>
                                      </p:cBhvr>
                                      <p:to>
                                        <p:strVal val="visible"/>
                                      </p:to>
                                    </p:set>
                                    <p:animEffect transition="in" filter="diamond(in)">
                                      <p:cBhvr>
                                        <p:cTn id="15" dur="2000"/>
                                        <p:tgtEl>
                                          <p:spTgt spid="450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内容占位符 4" descr="pi"/>
          <p:cNvPicPr>
            <a:picLocks noChangeAspect="1"/>
          </p:cNvPicPr>
          <p:nvPr>
            <p:ph idx="4294967295"/>
          </p:nvPr>
        </p:nvPicPr>
        <p:blipFill>
          <a:blip r:embed="rId1"/>
          <a:stretch>
            <a:fillRect/>
          </a:stretch>
        </p:blipFill>
        <p:spPr>
          <a:xfrm>
            <a:off x="4241165" y="2613660"/>
            <a:ext cx="2084070" cy="2088515"/>
          </a:xfrm>
          <a:prstGeom prst="rect">
            <a:avLst/>
          </a:prstGeom>
        </p:spPr>
      </p:pic>
      <p:sp>
        <p:nvSpPr>
          <p:cNvPr id="3" name="标题 2"/>
          <p:cNvSpPr>
            <a:spLocks noGrp="1"/>
          </p:cNvSpPr>
          <p:nvPr>
            <p:ph type="title"/>
          </p:nvPr>
        </p:nvSpPr>
        <p:spPr/>
        <p:txBody>
          <a:bodyPr/>
          <a:p>
            <a:r>
              <a:rPr lang="zh-CN" altLang="en-US"/>
              <a:t>一个举例：π的计算</a:t>
            </a:r>
            <a:endParaRPr lang="zh-CN" altLang="en-US"/>
          </a:p>
        </p:txBody>
      </p:sp>
      <p:sp>
        <p:nvSpPr>
          <p:cNvPr id="4" name="灯片编号占位符 3"/>
          <p:cNvSpPr>
            <a:spLocks noGrp="1"/>
          </p:cNvSpPr>
          <p:nvPr>
            <p:ph type="sldNum" sz="quarter" idx="10"/>
          </p:nvPr>
        </p:nvSpPr>
        <p:spPr/>
        <p:txBody>
          <a:bodyPr/>
          <a:p>
            <a:fld id="{84DAB822-A63B-3445-9D7E-D07ED9067572}" type="slidenum">
              <a:rPr kumimoji="1" lang="zh-CN" altLang="en-US" smtClean="0"/>
            </a:fld>
            <a:endParaRPr kumimoji="1" lang="zh-CN" altLang="en-US" dirty="0"/>
          </a:p>
        </p:txBody>
      </p:sp>
      <p:pic>
        <p:nvPicPr>
          <p:cNvPr id="6" name="图片 5" descr="bg2015072603"/>
          <p:cNvPicPr>
            <a:picLocks noChangeAspect="1"/>
          </p:cNvPicPr>
          <p:nvPr/>
        </p:nvPicPr>
        <p:blipFill>
          <a:blip r:embed="rId2"/>
          <a:stretch>
            <a:fillRect/>
          </a:stretch>
        </p:blipFill>
        <p:spPr>
          <a:xfrm>
            <a:off x="726440" y="3378835"/>
            <a:ext cx="2969895" cy="699770"/>
          </a:xfrm>
          <a:prstGeom prst="rect">
            <a:avLst/>
          </a:prstGeom>
        </p:spPr>
      </p:pic>
      <p:pic>
        <p:nvPicPr>
          <p:cNvPr id="7" name="图片 6" descr="bg2015072611"/>
          <p:cNvPicPr>
            <a:picLocks noChangeAspect="1"/>
          </p:cNvPicPr>
          <p:nvPr/>
        </p:nvPicPr>
        <p:blipFill>
          <a:blip r:embed="rId3"/>
          <a:stretch>
            <a:fillRect/>
          </a:stretch>
        </p:blipFill>
        <p:spPr>
          <a:xfrm>
            <a:off x="574040" y="1014730"/>
            <a:ext cx="3030855" cy="2279650"/>
          </a:xfrm>
          <a:prstGeom prst="rect">
            <a:avLst/>
          </a:prstGeom>
        </p:spPr>
      </p:pic>
      <p:sp>
        <p:nvSpPr>
          <p:cNvPr id="8" name="文本框 7"/>
          <p:cNvSpPr txBox="1"/>
          <p:nvPr/>
        </p:nvSpPr>
        <p:spPr>
          <a:xfrm>
            <a:off x="3821430" y="1086485"/>
            <a:ext cx="2717165" cy="1482090"/>
          </a:xfrm>
          <a:prstGeom prst="rect">
            <a:avLst/>
          </a:prstGeom>
          <a:noFill/>
        </p:spPr>
        <p:txBody>
          <a:bodyPr wrap="square" rtlCol="0">
            <a:spAutoFit/>
          </a:bodyPr>
          <a:p>
            <a:pPr algn="l"/>
            <a:r>
              <a:rPr lang="zh-CN" altLang="en-US">
                <a:latin typeface="Times New Roman" panose="02020603050405020304" charset="0"/>
                <a:ea typeface="微软雅黑" panose="020B0503020204020204" charset="-122"/>
              </a:rPr>
              <a:t>在这个正方形内部，随机产生10000个点（即10000个坐标对 (x, y)），计算它们与中心点的距离，从而判断是否落在圆的内部。</a:t>
            </a:r>
            <a:endParaRPr lang="zh-CN" altLang="en-US">
              <a:latin typeface="Times New Roman" panose="02020603050405020304" charset="0"/>
              <a:ea typeface="微软雅黑" panose="020B0503020204020204" charset="-122"/>
            </a:endParaRPr>
          </a:p>
        </p:txBody>
      </p:sp>
      <p:sp>
        <p:nvSpPr>
          <p:cNvPr id="9" name="文本框 8"/>
          <p:cNvSpPr txBox="1"/>
          <p:nvPr/>
        </p:nvSpPr>
        <p:spPr>
          <a:xfrm>
            <a:off x="180340" y="4158615"/>
            <a:ext cx="3641090" cy="659130"/>
          </a:xfrm>
          <a:prstGeom prst="rect">
            <a:avLst/>
          </a:prstGeom>
          <a:noFill/>
        </p:spPr>
        <p:txBody>
          <a:bodyPr wrap="square" rtlCol="0">
            <a:spAutoFit/>
          </a:bodyPr>
          <a:p>
            <a:pPr algn="l"/>
            <a:r>
              <a:rPr lang="zh-CN" altLang="en-US">
                <a:latin typeface="微软雅黑" panose="020B0503020204020204" charset="-122"/>
                <a:ea typeface="微软雅黑" panose="020B0503020204020204" charset="-122"/>
                <a:sym typeface="+mn-ea"/>
              </a:rPr>
              <a:t>正方形内部有一个相切的圆，它们的面积之比是π/4。</a:t>
            </a:r>
            <a:endParaRPr lang="zh-CN" altLang="en-US">
              <a:latin typeface="微软雅黑" panose="020B0503020204020204" charset="-122"/>
              <a:ea typeface="微软雅黑" panose="020B050302020402020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一个举例：计算积分</a:t>
            </a:r>
            <a:endParaRPr lang="zh-CN" altLang="en-US"/>
          </a:p>
        </p:txBody>
      </p:sp>
      <p:sp>
        <p:nvSpPr>
          <p:cNvPr id="4" name="灯片编号占位符 3"/>
          <p:cNvSpPr>
            <a:spLocks noGrp="1"/>
          </p:cNvSpPr>
          <p:nvPr>
            <p:ph type="sldNum" sz="quarter" idx="10"/>
          </p:nvPr>
        </p:nvSpPr>
        <p:spPr/>
        <p:txBody>
          <a:bodyPr/>
          <a:p>
            <a:fld id="{84DAB822-A63B-3445-9D7E-D07ED9067572}" type="slidenum">
              <a:rPr kumimoji="1" lang="zh-CN" altLang="en-US" smtClean="0"/>
            </a:fld>
            <a:endParaRPr kumimoji="1" lang="zh-CN" altLang="en-US" dirty="0"/>
          </a:p>
        </p:txBody>
      </p:sp>
      <p:sp>
        <p:nvSpPr>
          <p:cNvPr id="8" name="文本框 7"/>
          <p:cNvSpPr txBox="1"/>
          <p:nvPr/>
        </p:nvSpPr>
        <p:spPr>
          <a:xfrm>
            <a:off x="3669030" y="955040"/>
            <a:ext cx="3082290" cy="3505200"/>
          </a:xfrm>
          <a:prstGeom prst="rect">
            <a:avLst/>
          </a:prstGeom>
          <a:noFill/>
        </p:spPr>
        <p:txBody>
          <a:bodyPr wrap="square" rtlCol="0">
            <a:spAutoFit/>
          </a:bodyPr>
          <a:p>
            <a:pPr algn="l"/>
            <a:r>
              <a:rPr lang="en-US" altLang="zh-CN" sz="1400">
                <a:latin typeface="Times New Roman" panose="02020603050405020304" charset="0"/>
              </a:rPr>
              <a:t>#</a:t>
            </a:r>
            <a:r>
              <a:rPr lang="zh-CN" altLang="en-US" sz="1400">
                <a:latin typeface="Times New Roman" panose="02020603050405020304" charset="0"/>
              </a:rPr>
              <a:t>计算函数积分</a:t>
            </a:r>
            <a:endParaRPr lang="zh-CN" altLang="en-US" sz="1400">
              <a:latin typeface="Times New Roman" panose="02020603050405020304" charset="0"/>
            </a:endParaRPr>
          </a:p>
          <a:p>
            <a:pPr algn="l"/>
            <a:r>
              <a:rPr lang="en-US" altLang="zh-CN" sz="1400">
                <a:latin typeface="Times New Roman" panose="02020603050405020304" charset="0"/>
              </a:rPr>
              <a:t>#</a:t>
            </a:r>
            <a:r>
              <a:rPr lang="zh-CN" altLang="en-US" sz="1400">
                <a:latin typeface="Times New Roman" panose="02020603050405020304" charset="0"/>
              </a:rPr>
              <a:t>数学计算</a:t>
            </a:r>
            <a:r>
              <a:rPr lang="en-US" altLang="zh-CN" sz="1400">
                <a:latin typeface="Times New Roman" panose="02020603050405020304" charset="0"/>
              </a:rPr>
              <a:t>:</a:t>
            </a:r>
            <a:endParaRPr lang="zh-CN" altLang="en-US" sz="1400">
              <a:latin typeface="Times New Roman" panose="02020603050405020304" charset="0"/>
            </a:endParaRPr>
          </a:p>
          <a:p>
            <a:pPr algn="l"/>
            <a:r>
              <a:rPr lang="zh-CN" altLang="en-US" sz="1400">
                <a:latin typeface="Times New Roman" panose="02020603050405020304" charset="0"/>
              </a:rPr>
              <a:t>integrate(function(x){x^2},0,1)</a:t>
            </a:r>
            <a:endParaRPr lang="zh-CN" altLang="en-US" sz="1400">
              <a:latin typeface="Times New Roman" panose="02020603050405020304" charset="0"/>
            </a:endParaRPr>
          </a:p>
          <a:p>
            <a:pPr algn="l"/>
            <a:r>
              <a:rPr lang="zh-CN" altLang="en-US" sz="1400">
                <a:latin typeface="Times New Roman" panose="02020603050405020304" charset="0"/>
              </a:rPr>
              <a:t>结果：</a:t>
            </a:r>
            <a:endParaRPr lang="zh-CN" altLang="en-US" sz="1400">
              <a:latin typeface="Times New Roman" panose="02020603050405020304" charset="0"/>
            </a:endParaRPr>
          </a:p>
          <a:p>
            <a:pPr algn="l"/>
            <a:r>
              <a:rPr lang="zh-CN" altLang="en-US" sz="1400">
                <a:latin typeface="Times New Roman" panose="02020603050405020304" charset="0"/>
              </a:rPr>
              <a:t>0.3333</a:t>
            </a:r>
            <a:r>
              <a:rPr lang="en-US" altLang="zh-CN" sz="1400">
                <a:latin typeface="Times New Roman" panose="02020603050405020304" charset="0"/>
              </a:rPr>
              <a:t>3</a:t>
            </a:r>
            <a:r>
              <a:rPr lang="zh-CN" altLang="en-US" sz="1400">
                <a:latin typeface="Times New Roman" panose="02020603050405020304" charset="0"/>
              </a:rPr>
              <a:t> with absolute error &lt; 3.7e-15</a:t>
            </a:r>
            <a:endParaRPr lang="zh-CN" altLang="en-US" sz="1400">
              <a:latin typeface="Times New Roman" panose="02020603050405020304" charset="0"/>
            </a:endParaRPr>
          </a:p>
          <a:p>
            <a:pPr algn="l"/>
            <a:endParaRPr lang="en-US" altLang="zh-CN" sz="1400">
              <a:latin typeface="Times New Roman" panose="02020603050405020304" charset="0"/>
            </a:endParaRPr>
          </a:p>
          <a:p>
            <a:pPr algn="l"/>
            <a:r>
              <a:rPr lang="en-US" altLang="zh-CN" sz="1400">
                <a:latin typeface="Times New Roman" panose="02020603050405020304" charset="0"/>
              </a:rPr>
              <a:t>#</a:t>
            </a:r>
            <a:r>
              <a:rPr lang="zh-CN" altLang="en-US" sz="1400">
                <a:latin typeface="Times New Roman" panose="02020603050405020304" charset="0"/>
              </a:rPr>
              <a:t>计算机模型模拟</a:t>
            </a:r>
            <a:endParaRPr lang="zh-CN" altLang="en-US" sz="1400">
              <a:latin typeface="Times New Roman" panose="02020603050405020304" charset="0"/>
            </a:endParaRPr>
          </a:p>
          <a:p>
            <a:pPr algn="l"/>
            <a:r>
              <a:rPr lang="zh-CN" altLang="en-US" sz="1400">
                <a:latin typeface="Times New Roman" panose="02020603050405020304" charset="0"/>
              </a:rPr>
              <a:t>n &lt;- 100000                         </a:t>
            </a:r>
            <a:endParaRPr lang="zh-CN" altLang="en-US" sz="1400">
              <a:latin typeface="Times New Roman" panose="02020603050405020304" charset="0"/>
            </a:endParaRPr>
          </a:p>
          <a:p>
            <a:pPr algn="l"/>
            <a:r>
              <a:rPr lang="zh-CN" altLang="en-US" sz="1400">
                <a:latin typeface="Times New Roman" panose="02020603050405020304" charset="0"/>
              </a:rPr>
              <a:t>A &lt;- matrix(runif(n*2, min=0, max=1), nrow = n, ncol = 2, byrow = T) </a:t>
            </a:r>
            <a:endParaRPr lang="zh-CN" altLang="en-US" sz="1400">
              <a:latin typeface="Times New Roman" panose="02020603050405020304" charset="0"/>
            </a:endParaRPr>
          </a:p>
          <a:p>
            <a:pPr algn="l"/>
            <a:r>
              <a:rPr lang="zh-CN" altLang="en-US" sz="1400">
                <a:latin typeface="Times New Roman" panose="02020603050405020304" charset="0"/>
              </a:rPr>
              <a:t>#计算出有多少点落在红色区域（判断条件 y &lt; x2）</a:t>
            </a:r>
            <a:endParaRPr lang="zh-CN" altLang="en-US" sz="1400">
              <a:latin typeface="Times New Roman" panose="02020603050405020304" charset="0"/>
            </a:endParaRPr>
          </a:p>
          <a:p>
            <a:pPr algn="l"/>
            <a:r>
              <a:rPr lang="zh-CN" altLang="en-US" sz="1400">
                <a:latin typeface="Times New Roman" panose="02020603050405020304" charset="0"/>
              </a:rPr>
              <a:t>b &lt;- sapply(A[,1],function(x){x^2})           </a:t>
            </a:r>
            <a:endParaRPr lang="zh-CN" altLang="en-US" sz="1400">
              <a:latin typeface="Times New Roman" panose="02020603050405020304" charset="0"/>
            </a:endParaRPr>
          </a:p>
          <a:p>
            <a:pPr algn="l"/>
            <a:r>
              <a:rPr lang="zh-CN" altLang="en-US" sz="1400">
                <a:latin typeface="Times New Roman" panose="02020603050405020304" charset="0"/>
              </a:rPr>
              <a:t>d &lt;- subset(b, b &gt; A[,2])       </a:t>
            </a:r>
            <a:endParaRPr lang="zh-CN" altLang="en-US" sz="1400">
              <a:latin typeface="Times New Roman" panose="02020603050405020304" charset="0"/>
            </a:endParaRPr>
          </a:p>
          <a:p>
            <a:pPr algn="l"/>
            <a:r>
              <a:rPr lang="zh-CN" altLang="en-US" sz="1400">
                <a:latin typeface="Times New Roman" panose="02020603050405020304" charset="0"/>
              </a:rPr>
              <a:t>num &lt;- length(d) / length(b)。</a:t>
            </a:r>
            <a:endParaRPr lang="zh-CN" altLang="en-US" sz="1400">
              <a:latin typeface="Times New Roman" panose="02020603050405020304" charset="0"/>
            </a:endParaRPr>
          </a:p>
          <a:p>
            <a:pPr algn="l"/>
            <a:r>
              <a:rPr lang="zh-CN" altLang="en-US" sz="1400">
                <a:latin typeface="Times New Roman" panose="02020603050405020304" charset="0"/>
              </a:rPr>
              <a:t>结果： 0.33154</a:t>
            </a:r>
            <a:endParaRPr lang="zh-CN" altLang="en-US" sz="1400">
              <a:latin typeface="Times New Roman" panose="02020603050405020304" charset="0"/>
            </a:endParaRPr>
          </a:p>
        </p:txBody>
      </p:sp>
      <p:sp>
        <p:nvSpPr>
          <p:cNvPr id="9" name="文本框 8"/>
          <p:cNvSpPr txBox="1"/>
          <p:nvPr/>
        </p:nvSpPr>
        <p:spPr>
          <a:xfrm>
            <a:off x="259080" y="3556000"/>
            <a:ext cx="3330575" cy="933450"/>
          </a:xfrm>
          <a:prstGeom prst="rect">
            <a:avLst/>
          </a:prstGeom>
          <a:noFill/>
        </p:spPr>
        <p:txBody>
          <a:bodyPr wrap="square" rtlCol="0">
            <a:spAutoFit/>
          </a:bodyPr>
          <a:p>
            <a:pPr algn="l"/>
            <a:r>
              <a:rPr lang="zh-CN" altLang="en-US">
                <a:latin typeface="微软雅黑" panose="020B0503020204020204" charset="-122"/>
                <a:ea typeface="微软雅黑" panose="020B0503020204020204" charset="-122"/>
                <a:sym typeface="+mn-ea"/>
              </a:rPr>
              <a:t>计算函数 y = x</a:t>
            </a:r>
            <a:r>
              <a:rPr lang="zh-CN" altLang="en-US" baseline="30000">
                <a:latin typeface="微软雅黑" panose="020B0503020204020204" charset="-122"/>
                <a:ea typeface="微软雅黑" panose="020B0503020204020204" charset="-122"/>
                <a:sym typeface="+mn-ea"/>
              </a:rPr>
              <a:t>2</a:t>
            </a:r>
            <a:r>
              <a:rPr lang="zh-CN" altLang="en-US">
                <a:latin typeface="微软雅黑" panose="020B0503020204020204" charset="-122"/>
                <a:ea typeface="微软雅黑" panose="020B0503020204020204" charset="-122"/>
                <a:sym typeface="+mn-ea"/>
              </a:rPr>
              <a:t> 在 [0, 1] 区间的积分，就是求出上图红色部分的面积。</a:t>
            </a:r>
            <a:endParaRPr lang="zh-CN" altLang="en-US">
              <a:latin typeface="微软雅黑" panose="020B0503020204020204" charset="-122"/>
              <a:ea typeface="微软雅黑" panose="020B0503020204020204" charset="-122"/>
              <a:sym typeface="+mn-ea"/>
            </a:endParaRPr>
          </a:p>
        </p:txBody>
      </p:sp>
      <p:pic>
        <p:nvPicPr>
          <p:cNvPr id="2" name="图片 1" descr="x2"/>
          <p:cNvPicPr>
            <a:picLocks noChangeAspect="1"/>
          </p:cNvPicPr>
          <p:nvPr/>
        </p:nvPicPr>
        <p:blipFill>
          <a:blip r:embed="rId1"/>
          <a:stretch>
            <a:fillRect/>
          </a:stretch>
        </p:blipFill>
        <p:spPr>
          <a:xfrm>
            <a:off x="490855" y="955040"/>
            <a:ext cx="3020060" cy="23526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471488" y="363539"/>
            <a:ext cx="5915025" cy="568920"/>
          </a:xfrm>
        </p:spPr>
        <p:txBody>
          <a:bodyPr/>
          <a:p>
            <a:r>
              <a:rPr lang="zh-CN" altLang="en-US"/>
              <a:t>一、计算机在统计学领域应用</a:t>
            </a:r>
            <a:endParaRPr lang="zh-CN" altLang="en-US"/>
          </a:p>
        </p:txBody>
      </p:sp>
      <p:sp>
        <p:nvSpPr>
          <p:cNvPr id="4" name="灯片编号占位符 3"/>
          <p:cNvSpPr>
            <a:spLocks noGrp="1"/>
          </p:cNvSpPr>
          <p:nvPr>
            <p:ph type="sldNum" sz="quarter" idx="10"/>
          </p:nvPr>
        </p:nvSpPr>
        <p:spPr/>
        <p:txBody>
          <a:bodyPr/>
          <a:p>
            <a:fld id="{84DAB822-A63B-3445-9D7E-D07ED9067572}" type="slidenum">
              <a:rPr kumimoji="1" lang="zh-CN" altLang="en-US" smtClean="0"/>
            </a:fld>
            <a:endParaRPr kumimoji="1" lang="zh-CN" altLang="en-US" dirty="0"/>
          </a:p>
        </p:txBody>
      </p:sp>
      <p:sp>
        <p:nvSpPr>
          <p:cNvPr id="2" name="内容占位符 1"/>
          <p:cNvSpPr/>
          <p:nvPr>
            <p:ph idx="1"/>
          </p:nvPr>
        </p:nvSpPr>
        <p:spPr>
          <a:xfrm>
            <a:off x="471805" y="1059815"/>
            <a:ext cx="5915025" cy="2969895"/>
          </a:xfrm>
        </p:spPr>
        <p:txBody>
          <a:bodyPr/>
          <a:p>
            <a:endParaRPr lang="en-US" altLang="zh-CN"/>
          </a:p>
          <a:p>
            <a:endParaRPr lang="en-US" altLang="zh-CN"/>
          </a:p>
        </p:txBody>
      </p:sp>
      <p:sp>
        <p:nvSpPr>
          <p:cNvPr id="9239" name="TextBox 37"/>
          <p:cNvSpPr txBox="1"/>
          <p:nvPr/>
        </p:nvSpPr>
        <p:spPr>
          <a:xfrm>
            <a:off x="471805" y="1059815"/>
            <a:ext cx="6071870" cy="1482090"/>
          </a:xfrm>
          <a:prstGeom prst="rect">
            <a:avLst/>
          </a:prstGeom>
          <a:noFill/>
          <a:ln w="9525">
            <a:noFill/>
          </a:ln>
        </p:spPr>
        <p:txBody>
          <a:bodyPr wrap="square">
            <a:spAutoFit/>
          </a:bodyPr>
          <a:p>
            <a:pPr lvl="0"/>
            <a:r>
              <a:rPr lang="zh-CN" altLang="en-US">
                <a:latin typeface="微软雅黑" panose="020B0503020204020204" charset="-122"/>
                <a:ea typeface="微软雅黑" panose="020B0503020204020204" charset="-122"/>
                <a:sym typeface="+mn-ea"/>
              </a:rPr>
              <a:t>蒙特卡洛模拟</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a:p>
            <a:pPr lvl="0"/>
            <a:r>
              <a:rPr lang="zh-CN" altLang="en-US">
                <a:latin typeface="微软雅黑" panose="020B0503020204020204" charset="-122"/>
                <a:ea typeface="微软雅黑" panose="020B0503020204020204" charset="-122"/>
              </a:rPr>
              <a:t>      当求解问题是某种随机事件出现的概率或者某个随机变量的期望值时，通过某种“实验”的方法，以这种事件出现的频率估计这一随机事件的概率，或者得到这个随机变量的某些数字特征，并将其作为问题的解。</a:t>
            </a:r>
            <a:endParaRPr lang="zh-CN" altLang="en-US">
              <a:latin typeface="微软雅黑" panose="020B0503020204020204" charset="-122"/>
              <a:ea typeface="微软雅黑" panose="020B0503020204020204" charset="-122"/>
            </a:endParaRPr>
          </a:p>
        </p:txBody>
      </p:sp>
      <p:sp>
        <p:nvSpPr>
          <p:cNvPr id="6" name="TextBox 24"/>
          <p:cNvSpPr txBox="1"/>
          <p:nvPr/>
        </p:nvSpPr>
        <p:spPr>
          <a:xfrm>
            <a:off x="464820" y="2439035"/>
            <a:ext cx="5929630" cy="2030730"/>
          </a:xfrm>
          <a:prstGeom prst="rect">
            <a:avLst/>
          </a:prstGeom>
          <a:noFill/>
          <a:ln w="9525">
            <a:noFill/>
          </a:ln>
        </p:spPr>
        <p:txBody>
          <a:bodyPr wrap="square">
            <a:spAutoFit/>
            <a:scene3d>
              <a:camera prst="orthographicFront"/>
              <a:lightRig rig="threePt" dir="t"/>
            </a:scene3d>
          </a:bodyPr>
          <a:p>
            <a:pPr lvl="0">
              <a:buClr>
                <a:srgbClr val="00B0F0"/>
              </a:buClr>
              <a:buFont typeface="Wingdings" panose="05000000000000000000" pitchFamily="2" charset="2"/>
              <a:buNone/>
            </a:pPr>
            <a:endParaRPr lang="zh-CN" altLang="en-US" dirty="0">
              <a:solidFill>
                <a:srgbClr val="00B0F0"/>
              </a:solidFill>
              <a:latin typeface="微软雅黑" panose="020B0503020204020204" charset="-122"/>
              <a:ea typeface="微软雅黑" panose="020B0503020204020204" charset="-122"/>
            </a:endParaRPr>
          </a:p>
          <a:p>
            <a:pPr lvl="0" algn="l">
              <a:buFont typeface="Wingdings" panose="05000000000000000000" pitchFamily="2" charset="2"/>
              <a:buChar char="l"/>
            </a:pPr>
            <a:r>
              <a:rPr lang="zh-CN" altLang="en-US">
                <a:solidFill>
                  <a:schemeClr val="tx1"/>
                </a:solidFill>
                <a:latin typeface="微软雅黑" panose="020B0503020204020204" charset="-122"/>
                <a:ea typeface="微软雅黑" panose="020B0503020204020204" charset="-122"/>
                <a:sym typeface="+mn-ea"/>
              </a:rPr>
              <a:t>可以直接从实际问题出发解决非确定性问题。而不是从方程或数学表达式出发，更直观形象。</a:t>
            </a:r>
            <a:endParaRPr lang="zh-CN" altLang="en-US">
              <a:solidFill>
                <a:schemeClr val="tx1"/>
              </a:solidFill>
              <a:latin typeface="微软雅黑" panose="020B0503020204020204" charset="-122"/>
              <a:ea typeface="微软雅黑" panose="020B0503020204020204" charset="-122"/>
              <a:sym typeface="+mn-ea"/>
            </a:endParaRPr>
          </a:p>
          <a:p>
            <a:pPr lvl="0" algn="l">
              <a:buFont typeface="Wingdings" panose="05000000000000000000" pitchFamily="2" charset="2"/>
              <a:buChar char="l"/>
            </a:pPr>
            <a:r>
              <a:rPr lang="zh-CN" altLang="en-US">
                <a:solidFill>
                  <a:schemeClr val="tx1"/>
                </a:solidFill>
                <a:latin typeface="微软雅黑" panose="020B0503020204020204" charset="-122"/>
                <a:ea typeface="微软雅黑" panose="020B0503020204020204" charset="-122"/>
                <a:sym typeface="+mn-ea"/>
              </a:rPr>
              <a:t>当一个样本没有理论分布时，我们可以用蒙特卡罗模拟来决定样本分布。</a:t>
            </a:r>
            <a:endParaRPr lang="zh-CN" altLang="en-US">
              <a:solidFill>
                <a:schemeClr val="tx1"/>
              </a:solidFill>
              <a:latin typeface="微软雅黑" panose="020B0503020204020204" charset="-122"/>
              <a:ea typeface="微软雅黑" panose="020B0503020204020204" charset="-122"/>
              <a:sym typeface="+mn-ea"/>
            </a:endParaRPr>
          </a:p>
          <a:p>
            <a:pPr lvl="0" algn="l">
              <a:buFont typeface="Wingdings" panose="05000000000000000000" pitchFamily="2" charset="2"/>
              <a:buChar char="l"/>
            </a:pPr>
            <a:r>
              <a:rPr lang="zh-CN" altLang="en-US">
                <a:solidFill>
                  <a:schemeClr val="tx1"/>
                </a:solidFill>
                <a:latin typeface="微软雅黑" panose="020B0503020204020204" charset="-122"/>
                <a:ea typeface="微软雅黑" panose="020B0503020204020204" charset="-122"/>
                <a:sym typeface="+mn-ea"/>
              </a:rPr>
              <a:t>概率论中的</a:t>
            </a:r>
            <a:r>
              <a:rPr lang="zh-CN" altLang="en-US">
                <a:solidFill>
                  <a:srgbClr val="FF0000"/>
                </a:solidFill>
                <a:latin typeface="微软雅黑" panose="020B0503020204020204" charset="-122"/>
                <a:ea typeface="微软雅黑" panose="020B0503020204020204" charset="-122"/>
                <a:sym typeface="+mn-ea"/>
              </a:rPr>
              <a:t>大数法则</a:t>
            </a:r>
            <a:r>
              <a:rPr lang="zh-CN" altLang="en-US">
                <a:solidFill>
                  <a:schemeClr val="tx1"/>
                </a:solidFill>
                <a:latin typeface="微软雅黑" panose="020B0503020204020204" charset="-122"/>
                <a:ea typeface="微软雅黑" panose="020B0503020204020204" charset="-122"/>
                <a:sym typeface="+mn-ea"/>
              </a:rPr>
              <a:t>和</a:t>
            </a:r>
            <a:r>
              <a:rPr lang="zh-CN" altLang="en-US">
                <a:solidFill>
                  <a:srgbClr val="FF0000"/>
                </a:solidFill>
                <a:latin typeface="微软雅黑" panose="020B0503020204020204" charset="-122"/>
                <a:ea typeface="微软雅黑" panose="020B0503020204020204" charset="-122"/>
                <a:sym typeface="+mn-ea"/>
              </a:rPr>
              <a:t>中心极限定理</a:t>
            </a:r>
            <a:r>
              <a:rPr lang="zh-CN" altLang="en-US">
                <a:solidFill>
                  <a:schemeClr val="tx1"/>
                </a:solidFill>
                <a:latin typeface="微软雅黑" panose="020B0503020204020204" charset="-122"/>
                <a:ea typeface="微软雅黑" panose="020B0503020204020204" charset="-122"/>
                <a:sym typeface="+mn-ea"/>
              </a:rPr>
              <a:t>是蒙特卡洛方法的基础。</a:t>
            </a:r>
            <a:endParaRPr lang="zh-CN" altLang="en-US">
              <a:solidFill>
                <a:schemeClr val="tx1"/>
              </a:solidFill>
              <a:latin typeface="微软雅黑" panose="020B0503020204020204" charset="-122"/>
              <a:ea typeface="微软雅黑" panose="020B0503020204020204" charset="-122"/>
              <a:sym typeface="+mn-ea"/>
            </a:endParaRPr>
          </a:p>
        </p:txBody>
      </p:sp>
      <p:sp>
        <p:nvSpPr>
          <p:cNvPr id="5" name="文本框 4"/>
          <p:cNvSpPr txBox="1"/>
          <p:nvPr/>
        </p:nvSpPr>
        <p:spPr>
          <a:xfrm>
            <a:off x="313055" y="4483735"/>
            <a:ext cx="6390005" cy="352425"/>
          </a:xfrm>
          <a:prstGeom prst="rect">
            <a:avLst/>
          </a:prstGeom>
          <a:noFill/>
        </p:spPr>
        <p:txBody>
          <a:bodyPr wrap="square" rtlCol="0" anchor="t">
            <a:spAutoFit/>
          </a:bodyPr>
          <a:p>
            <a:pPr lvl="0" algn="l"/>
            <a:r>
              <a:rPr lang="zh-CN" altLang="en-US" sz="1600" dirty="0">
                <a:solidFill>
                  <a:schemeClr val="tx1"/>
                </a:solidFill>
                <a:latin typeface="微软雅黑" panose="020B0503020204020204" charset="-122"/>
                <a:ea typeface="微软雅黑" panose="020B0503020204020204" charset="-122"/>
                <a:sym typeface="+mn-ea"/>
              </a:rPr>
              <a:t>如果你看到一个东西形状像鸭子，叫声也像鸭子，那么它就是鸭子。</a:t>
            </a:r>
            <a:endParaRPr lang="zh-CN" altLang="en-US" sz="1600" dirty="0">
              <a:solidFill>
                <a:schemeClr val="tx1"/>
              </a:solidFill>
              <a:latin typeface="微软雅黑" panose="020B0503020204020204" charset="-122"/>
              <a:ea typeface="微软雅黑" panose="020B0503020204020204" charset="-122"/>
              <a:sym typeface="+mn-ea"/>
            </a:endParaRPr>
          </a:p>
        </p:txBody>
      </p:sp>
    </p:spTree>
  </p:cSld>
  <p:clrMapOvr>
    <a:masterClrMapping/>
  </p:clrMapOvr>
</p:sld>
</file>

<file path=ppt/theme/theme1.xml><?xml version="1.0" encoding="utf-8"?>
<a:theme xmlns:a="http://schemas.openxmlformats.org/drawingml/2006/main" name="自定义设计方案">
  <a:themeElements>
    <a:clrScheme name="蓝色​​">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7388</Words>
  <Application>WPS 演示</Application>
  <PresentationFormat>自定义</PresentationFormat>
  <Paragraphs>558</Paragraphs>
  <Slides>49</Slides>
  <Notes>4</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9</vt:i4>
      </vt:variant>
      <vt:variant>
        <vt:lpstr>幻灯片标题</vt:lpstr>
      </vt:variant>
      <vt:variant>
        <vt:i4>49</vt:i4>
      </vt:variant>
    </vt:vector>
  </HeadingPairs>
  <TitlesOfParts>
    <vt:vector size="69" baseType="lpstr">
      <vt:lpstr>Arial</vt:lpstr>
      <vt:lpstr>宋体</vt:lpstr>
      <vt:lpstr>Wingdings</vt:lpstr>
      <vt:lpstr>微软雅黑</vt:lpstr>
      <vt:lpstr>Arial</vt:lpstr>
      <vt:lpstr>LucidaGrande</vt:lpstr>
      <vt:lpstr>Times New Roman</vt:lpstr>
      <vt:lpstr>Calibri</vt:lpstr>
      <vt:lpstr>Wingdings</vt:lpstr>
      <vt:lpstr>Segoe Print</vt:lpstr>
      <vt:lpstr>自定义设计方案</vt:lpstr>
      <vt:lpstr>Equation.3</vt:lpstr>
      <vt:lpstr>Equation.KSEE3</vt:lpstr>
      <vt:lpstr>Equation.KSEE3</vt:lpstr>
      <vt:lpstr>Equation.KSEE3</vt:lpstr>
      <vt:lpstr>Equation.KSEE3</vt:lpstr>
      <vt:lpstr>Equation.KSEE3</vt:lpstr>
      <vt:lpstr>Equation.KSEE3</vt:lpstr>
      <vt:lpstr>Equation.KSEE3</vt:lpstr>
      <vt:lpstr>Equation.KSEE3</vt:lpstr>
      <vt:lpstr>PowerPoint 演示文稿</vt:lpstr>
      <vt:lpstr>R语言机器学习课程框架</vt:lpstr>
      <vt:lpstr>R语言机器学习课程框架</vt:lpstr>
      <vt:lpstr>PowerPoint 演示文稿</vt:lpstr>
      <vt:lpstr>什么是机器学习？</vt:lpstr>
      <vt:lpstr>问题思考：</vt:lpstr>
      <vt:lpstr>一个举例：π的计算</vt:lpstr>
      <vt:lpstr>一个举例：计算积分</vt:lpstr>
      <vt:lpstr>一、计算机在统计学领域应用</vt:lpstr>
      <vt:lpstr>一、计算机在统计学领域应用</vt:lpstr>
      <vt:lpstr>二、机器学习与统计学的区别</vt:lpstr>
      <vt:lpstr>二、机器学习与统计学的区别</vt:lpstr>
      <vt:lpstr>二、机器学习与统计学的区别</vt:lpstr>
      <vt:lpstr>二、机器学习与统计学的区别</vt:lpstr>
      <vt:lpstr>二、机器学习与统计学的区别</vt:lpstr>
      <vt:lpstr>二、机器学习与统计学的区别</vt:lpstr>
      <vt:lpstr>三、机器学习概述</vt:lpstr>
      <vt:lpstr>三、机器学习概述</vt:lpstr>
      <vt:lpstr>三、机器学习概述</vt:lpstr>
      <vt:lpstr>三、机器学习概述</vt:lpstr>
      <vt:lpstr>三、机器学习概述</vt:lpstr>
      <vt:lpstr>三、机器学习概述</vt:lpstr>
      <vt:lpstr>三、机器学习概述</vt:lpstr>
      <vt:lpstr>三、机器学习概述</vt:lpstr>
      <vt:lpstr>三、机器学习概述</vt:lpstr>
      <vt:lpstr>Bias-Variance 构成推导</vt:lpstr>
      <vt:lpstr>三、机器学习概述</vt:lpstr>
      <vt:lpstr>三、机器学习概述</vt:lpstr>
      <vt:lpstr>三、机器学习概述</vt:lpstr>
      <vt:lpstr>三、机器学习概述</vt:lpstr>
      <vt:lpstr>三、机器学习概述</vt:lpstr>
      <vt:lpstr>三、机器学习概述</vt:lpstr>
      <vt:lpstr>三、机器学习概述</vt:lpstr>
      <vt:lpstr>三、机器学习概述</vt:lpstr>
      <vt:lpstr>三、机器学习概述</vt:lpstr>
      <vt:lpstr>三、机器学习概述</vt:lpstr>
      <vt:lpstr>四、R VS. python</vt:lpstr>
      <vt:lpstr>四、R VS. python</vt:lpstr>
      <vt:lpstr>四、R VS. python</vt:lpstr>
      <vt:lpstr>四、R VS. python</vt:lpstr>
      <vt:lpstr>四、R VS. python</vt:lpstr>
      <vt:lpstr>四、R VS. python</vt:lpstr>
      <vt:lpstr>四、R VS. python</vt:lpstr>
      <vt:lpstr>四、R VS. python</vt:lpstr>
      <vt:lpstr>四、R VS. python</vt:lpstr>
      <vt:lpstr>四、R VS. python</vt:lpstr>
      <vt:lpstr>四、R VS. python</vt:lpstr>
      <vt:lpstr>参考资料</vt:lpstr>
      <vt:lpstr>机器学习与R语言实战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首页</dc:title>
  <dc:creator>Administrator</dc:creator>
  <cp:lastModifiedBy>HP</cp:lastModifiedBy>
  <cp:revision>156</cp:revision>
  <dcterms:created xsi:type="dcterms:W3CDTF">2013-02-13T01:22:00Z</dcterms:created>
  <dcterms:modified xsi:type="dcterms:W3CDTF">2016-12-23T14:25:19Z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