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20" r:id="rId3"/>
    <p:sldId id="321" r:id="rId4"/>
    <p:sldId id="333" r:id="rId5"/>
    <p:sldId id="310" r:id="rId6"/>
    <p:sldId id="319" r:id="rId7"/>
    <p:sldId id="334" r:id="rId8"/>
    <p:sldId id="324" r:id="rId9"/>
    <p:sldId id="336" r:id="rId10"/>
    <p:sldId id="339" r:id="rId11"/>
    <p:sldId id="337" r:id="rId12"/>
    <p:sldId id="335" r:id="rId13"/>
    <p:sldId id="340" r:id="rId14"/>
    <p:sldId id="33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sign, Morph, Annotate, Work Together, Tell Me" id="{B9B51309-D148-4332-87C2-07BE32FBCA3B}">
          <p14:sldIdLst>
            <p14:sldId id="320"/>
            <p14:sldId id="321"/>
            <p14:sldId id="333"/>
            <p14:sldId id="310"/>
            <p14:sldId id="319"/>
            <p14:sldId id="334"/>
            <p14:sldId id="324"/>
            <p14:sldId id="336"/>
            <p14:sldId id="339"/>
            <p14:sldId id="337"/>
            <p14:sldId id="335"/>
            <p14:sldId id="340"/>
            <p14:sldId id="332"/>
          </p14:sldIdLst>
        </p14:section>
        <p14:section name="Learn More" id="{2CC34DB2-6590-42C0-AD4B-A04C6060184E}">
          <p14:sldIdLst/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6" autoAdjust="0"/>
    <p:restoredTop sz="94242" autoAdjust="0"/>
  </p:normalViewPr>
  <p:slideViewPr>
    <p:cSldViewPr snapToGrid="0">
      <p:cViewPr varScale="1">
        <p:scale>
          <a:sx n="107" d="100"/>
          <a:sy n="107" d="100"/>
        </p:scale>
        <p:origin x="138" y="18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Edit Master text styles</a:t>
            </a:r>
            <a:endParaRPr lang="en-US"/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  <a:endParaRPr lang="en-US"/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  <a:endParaRPr lang="en-US"/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  <a:endParaRPr lang="en-US"/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Edit Master text styles</a:t>
            </a:r>
            <a:endParaRPr lang="en-US"/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  <a:endParaRPr lang="en-US"/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  <a:endParaRPr lang="en-US"/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  <a:endParaRPr lang="en-US"/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2" y="1412777"/>
            <a:ext cx="10515600" cy="4763657"/>
          </a:xfrm>
          <a:prstGeom prst="rect">
            <a:avLst/>
          </a:prstGeom>
        </p:spPr>
        <p:txBody>
          <a:bodyPr/>
          <a:lstStyle>
            <a:lvl1pPr marL="0" indent="457200">
              <a:lnSpc>
                <a:spcPct val="120000"/>
              </a:lnSpc>
              <a:spcBef>
                <a:spcPts val="0"/>
              </a:spcBef>
              <a:buFontTx/>
              <a:buNone/>
              <a:defRPr sz="1865">
                <a:latin typeface="微软雅黑" panose="020B0503020204020204" charset="-122"/>
                <a:ea typeface="微软雅黑" panose="020B0503020204020204" charset="-122"/>
              </a:defRPr>
            </a:lvl1pPr>
            <a:lvl2pPr marL="228600" indent="-228600">
              <a:lnSpc>
                <a:spcPct val="120000"/>
              </a:lnSpc>
              <a:spcBef>
                <a:spcPts val="0"/>
              </a:spcBef>
              <a:buSzPct val="75000"/>
              <a:buFont typeface="LucidaGrande" charset="0"/>
              <a:buChar char="►"/>
              <a:defRPr sz="1600">
                <a:latin typeface="微软雅黑" panose="020B0503020204020204" charset="-122"/>
                <a:ea typeface="微软雅黑" panose="020B0503020204020204" charset="-122"/>
              </a:defRPr>
            </a:lvl2pPr>
            <a:lvl3pPr marL="228600" indent="-228600">
              <a:lnSpc>
                <a:spcPct val="120000"/>
              </a:lnSpc>
              <a:spcBef>
                <a:spcPts val="0"/>
              </a:spcBef>
              <a:buSzPct val="75000"/>
              <a:buFont typeface="LucidaGrande" charset="0"/>
              <a:buChar char="►"/>
              <a:defRPr sz="1600">
                <a:latin typeface="微软雅黑" panose="020B0503020204020204" charset="-122"/>
                <a:ea typeface="微软雅黑" panose="020B0503020204020204" charset="-122"/>
              </a:defRPr>
            </a:lvl3pPr>
            <a:lvl4pPr marL="228600" indent="-228600">
              <a:lnSpc>
                <a:spcPct val="120000"/>
              </a:lnSpc>
              <a:spcBef>
                <a:spcPts val="0"/>
              </a:spcBef>
              <a:buSzPct val="75000"/>
              <a:buFont typeface="LucidaGrande" charset="0"/>
              <a:buChar char="►"/>
              <a:defRPr sz="1600">
                <a:latin typeface="微软雅黑" panose="020B0503020204020204" charset="-122"/>
                <a:ea typeface="微软雅黑" panose="020B0503020204020204" charset="-122"/>
              </a:defRPr>
            </a:lvl4pPr>
            <a:lvl5pPr marL="228600" indent="-228600">
              <a:lnSpc>
                <a:spcPct val="120000"/>
              </a:lnSpc>
              <a:spcBef>
                <a:spcPts val="0"/>
              </a:spcBef>
              <a:buSzPct val="75000"/>
              <a:buFont typeface="LucidaGrande" charset="0"/>
              <a:buChar char="►"/>
              <a:defRPr sz="1600"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二级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三级</a:t>
            </a:r>
            <a:endParaRPr kumimoji="1" lang="zh-CN" altLang="en-US" dirty="0"/>
          </a:p>
          <a:p>
            <a:pPr lvl="3"/>
            <a:r>
              <a:rPr kumimoji="1" lang="zh-CN" altLang="en-US" dirty="0"/>
              <a:t>四级</a:t>
            </a:r>
            <a:endParaRPr kumimoji="1" lang="zh-CN" altLang="en-US" dirty="0"/>
          </a:p>
          <a:p>
            <a:pPr lvl="4"/>
            <a:r>
              <a:rPr kumimoji="1" lang="zh-CN" altLang="en-US" dirty="0"/>
              <a:t>五级</a:t>
            </a:r>
            <a:endParaRPr kumimoji="1"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0"/>
          </p:nvPr>
        </p:nvSpPr>
        <p:spPr>
          <a:xfrm>
            <a:off x="11167886" y="6491818"/>
            <a:ext cx="1024114" cy="366183"/>
          </a:xfrm>
          <a:prstGeom prst="rect">
            <a:avLst/>
          </a:prstGeom>
        </p:spPr>
        <p:txBody>
          <a:bodyPr/>
          <a:lstStyle/>
          <a:p>
            <a:fld id="{84DAB822-A63B-3445-9D7E-D07ED9067572}" type="slidenum">
              <a:rPr kumimoji="1" lang="zh-CN" altLang="en-US" smtClean="0"/>
            </a:fld>
            <a:endParaRPr kumimoji="1" lang="zh-CN" alt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838202" y="366185"/>
            <a:ext cx="10515600" cy="758560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hyperlink" Target="https://spectrum.ieee.org/at-work/innovation/the-2018-top-programming-language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hyperlink" Target="https://packaging.python.org/tutorials/installing-packages/" TargetMode="External"/><Relationship Id="rId1" Type="http://schemas.openxmlformats.org/officeDocument/2006/relationships/hyperlink" Target="https://github.com/resbaz/Intro_Python_Nov2017/blob/master/Python_Installation.md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What is python(</a:t>
            </a:r>
            <a:r>
              <a:rPr lang="en-US" dirty="0"/>
              <a:t>main difference between R and python</a:t>
            </a:r>
            <a:r>
              <a:rPr lang="en-AU" dirty="0"/>
              <a:t>)</a:t>
            </a:r>
            <a:endParaRPr lang="en-AU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Why need to learn python</a:t>
            </a:r>
            <a:endParaRPr lang="en-AU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How to use python</a:t>
            </a:r>
            <a:endParaRPr lang="en-AU" dirty="0"/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AU" dirty="0"/>
              <a:t>Installation and IDE</a:t>
            </a:r>
            <a:endParaRPr lang="en-AU" dirty="0"/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AU" dirty="0"/>
              <a:t>Basic syntax</a:t>
            </a:r>
            <a:endParaRPr lang="en-AU" dirty="0"/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AU" dirty="0"/>
              <a:t>Main library</a:t>
            </a:r>
            <a:endParaRPr lang="en-AU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A whole example</a:t>
            </a:r>
            <a:endParaRPr lang="en-AU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Resources and sharing</a:t>
            </a:r>
            <a:endParaRPr lang="en-AU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Contents</a:t>
            </a:r>
            <a:endParaRPr lang="en-A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460274" y="1412777"/>
            <a:ext cx="5893528" cy="476365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AU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Main Python library</a:t>
            </a:r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952" y="5794488"/>
            <a:ext cx="1916362" cy="7585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5187" y="5565001"/>
            <a:ext cx="1672046" cy="104502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5764" y="5741657"/>
            <a:ext cx="1968853" cy="87806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759" y="5960808"/>
            <a:ext cx="2228044" cy="53395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4056" y="5848505"/>
            <a:ext cx="1909185" cy="758560"/>
          </a:xfrm>
          <a:prstGeom prst="rect">
            <a:avLst/>
          </a:prstGeom>
        </p:spPr>
      </p:pic>
      <p:sp>
        <p:nvSpPr>
          <p:cNvPr id="14" name="Content Placeholder 1"/>
          <p:cNvSpPr txBox="1"/>
          <p:nvPr/>
        </p:nvSpPr>
        <p:spPr>
          <a:xfrm>
            <a:off x="838202" y="1412777"/>
            <a:ext cx="10515600" cy="4763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4572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lang="en-US" sz="1865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SzPct val="75000"/>
              <a:buFont typeface="LucidaGrande" charset="0"/>
              <a:buChar char="►"/>
              <a:defRPr lang="en-US" sz="16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2286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SzPct val="75000"/>
              <a:buFont typeface="LucidaGrande" charset="0"/>
              <a:buChar char="►"/>
              <a:defRPr lang="en-US" sz="16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2286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SzPct val="75000"/>
              <a:buFont typeface="LucidaGrande" charset="0"/>
              <a:buChar char="►"/>
              <a:defRPr lang="en-US" sz="16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286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SzPct val="75000"/>
              <a:buFont typeface="LucidaGrande" charset="0"/>
              <a:buChar char="►"/>
              <a:defRPr lang="en-US" sz="16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/>
            <a:r>
              <a:rPr lang="en-AU" dirty="0"/>
              <a:t>        Python  -&gt; R</a:t>
            </a:r>
            <a:endParaRPr lang="en-AU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AU" dirty="0" err="1"/>
              <a:t>Scikit</a:t>
            </a:r>
            <a:r>
              <a:rPr lang="en-AU" dirty="0"/>
              <a:t>-learn -&gt; </a:t>
            </a:r>
            <a:r>
              <a:rPr lang="en-AU" dirty="0" err="1"/>
              <a:t>glm</a:t>
            </a:r>
            <a:r>
              <a:rPr lang="en-AU" dirty="0"/>
              <a:t>, </a:t>
            </a:r>
            <a:r>
              <a:rPr lang="en-AU" dirty="0" err="1"/>
              <a:t>knn</a:t>
            </a:r>
            <a:r>
              <a:rPr lang="en-AU" dirty="0"/>
              <a:t>, </a:t>
            </a:r>
            <a:r>
              <a:rPr lang="en-AU" dirty="0" err="1"/>
              <a:t>randomForest</a:t>
            </a:r>
            <a:r>
              <a:rPr lang="en-AU" dirty="0"/>
              <a:t>, e1071</a:t>
            </a:r>
            <a:endParaRPr lang="en-AU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AU" dirty="0"/>
              <a:t>Pandas -&gt; reshape2, </a:t>
            </a:r>
            <a:r>
              <a:rPr lang="en-AU" dirty="0" err="1"/>
              <a:t>dplyr</a:t>
            </a:r>
            <a:r>
              <a:rPr lang="en-AU" dirty="0"/>
              <a:t>, </a:t>
            </a:r>
            <a:r>
              <a:rPr lang="en-AU" dirty="0" err="1"/>
              <a:t>data.table</a:t>
            </a:r>
            <a:r>
              <a:rPr lang="en-AU" dirty="0"/>
              <a:t>, </a:t>
            </a:r>
            <a:r>
              <a:rPr lang="en-AU" dirty="0" err="1"/>
              <a:t>lubridate</a:t>
            </a:r>
            <a:r>
              <a:rPr lang="en-AU" dirty="0"/>
              <a:t>, </a:t>
            </a:r>
            <a:r>
              <a:rPr lang="en-AU" dirty="0" err="1"/>
              <a:t>jsonlite</a:t>
            </a:r>
            <a:endParaRPr lang="en-AU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AU" dirty="0"/>
              <a:t>Matplotlib -&gt; ggplot2</a:t>
            </a:r>
            <a:endParaRPr lang="en-A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Data types: int, float, string, list, tuple, dictionaries</a:t>
            </a:r>
            <a:endParaRPr lang="en-AU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List operation</a:t>
            </a:r>
            <a:endParaRPr lang="en-AU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Setting working </a:t>
            </a:r>
            <a:r>
              <a:rPr lang="en-AU" dirty="0" err="1"/>
              <a:t>dic</a:t>
            </a:r>
            <a:endParaRPr lang="en-AU" dirty="0"/>
          </a:p>
          <a:p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Basic python syntax</a:t>
            </a:r>
            <a:endParaRPr lang="en-A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Example: </a:t>
            </a:r>
            <a:endParaRPr lang="en-A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3" y="1231054"/>
            <a:ext cx="9522458" cy="5141807"/>
          </a:xfrm>
        </p:spPr>
        <p:txBody>
          <a:bodyPr>
            <a:normAutofit/>
          </a:bodyPr>
          <a:lstStyle/>
          <a:p>
            <a:r>
              <a:rPr lang="en-US" altLang="zh-CN" dirty="0"/>
              <a:t>[1]Stephen Cass, IEEE Spectrum, The 2018 Top Programming Languages(</a:t>
            </a:r>
            <a:r>
              <a:rPr lang="en-AU" dirty="0">
                <a:hlinkClick r:id="rId1"/>
              </a:rPr>
              <a:t>https://spectrum.ieee.org/at-work/innovation/the-2018-top-programming-languages</a:t>
            </a:r>
            <a:r>
              <a:rPr lang="en-US" altLang="zh-CN" dirty="0"/>
              <a:t>)</a:t>
            </a:r>
            <a:endParaRPr lang="en-US" altLang="zh-CN" dirty="0"/>
          </a:p>
          <a:p>
            <a:r>
              <a:rPr lang="en-US" altLang="zh-CN" dirty="0"/>
              <a:t>Igor Bobriakov</a:t>
            </a:r>
            <a:r>
              <a:rPr lang="zh-CN" altLang="en-US" dirty="0"/>
              <a:t>，Comparison of top data science libraries for Python, R and Scala （https://medium.com/activewizards-machine-learning-company/comparison-of-top-data-science-libraries-for-python-r-and-scala-infographic-574069949267）</a:t>
            </a:r>
            <a:endParaRPr lang="zh-CN" altLang="en-US" dirty="0"/>
          </a:p>
          <a:p>
            <a:r>
              <a:rPr lang="zh-CN" altLang="en-US" dirty="0"/>
              <a:t>R vs Python | Best Programming Language for Data Science and Analysis（https://www.codementor.io/sayantinideb/r-vs-python-best-programming-language-for-data-science-and-analysis-te05xgx98）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参考资料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AADAC-13A9-E941-A3D7-A659E2E08E8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is an general purpose programming language. Besides data analysis, it can be able to use in many aspects. That is why it is the most popular programming language recently[</a:t>
            </a:r>
            <a:r>
              <a:rPr lang="en-US" altLang="zh-CN" dirty="0"/>
              <a:t>IEEE Spectrum</a:t>
            </a:r>
            <a:r>
              <a:rPr lang="en-US" dirty="0"/>
              <a:t>].</a:t>
            </a:r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Python</a:t>
            </a:r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280" y="2533687"/>
            <a:ext cx="6949439" cy="420786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168" y="1806948"/>
            <a:ext cx="6667500" cy="272415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 vs Python</a:t>
            </a:r>
            <a:endParaRPr lang="en-A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R VS. python</a:t>
            </a:r>
            <a:endParaRPr lang="en-US" altLang="zh-CN" dirty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AB822-A63B-3445-9D7E-D07ED9067572}" type="slidenum">
              <a:rPr kumimoji="1" lang="zh-CN" altLang="en-US" smtClean="0"/>
            </a:fld>
            <a:endParaRPr kumimoji="1" lang="zh-CN" altLang="en-US" dirty="0"/>
          </a:p>
        </p:txBody>
      </p:sp>
      <p:pic>
        <p:nvPicPr>
          <p:cNvPr id="2" name="图片 1" descr="w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77907" y="1216661"/>
            <a:ext cx="8437880" cy="63246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267374" y="5123180"/>
            <a:ext cx="1879041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35">
                <a:solidFill>
                  <a:srgbClr val="FFFFFF"/>
                </a:solidFill>
              </a:rPr>
              <a:t>1.R</a:t>
            </a:r>
            <a:r>
              <a:rPr lang="zh-CN" altLang="en-US" sz="1335">
                <a:solidFill>
                  <a:srgbClr val="FFFFFF"/>
                </a:solidFill>
              </a:rPr>
              <a:t>是</a:t>
            </a:r>
            <a:r>
              <a:rPr lang="en-US" altLang="zh-CN" sz="1335">
                <a:solidFill>
                  <a:srgbClr val="FFFFFF"/>
                </a:solidFill>
              </a:rPr>
              <a:t>S</a:t>
            </a:r>
            <a:r>
              <a:rPr lang="zh-CN" altLang="en-US" sz="1335">
                <a:solidFill>
                  <a:srgbClr val="FFFFFF"/>
                </a:solidFill>
              </a:rPr>
              <a:t>程序语言的实现</a:t>
            </a:r>
            <a:endParaRPr lang="zh-CN" altLang="en-US" sz="1335">
              <a:solidFill>
                <a:srgbClr val="FFFFFF"/>
              </a:solidFill>
            </a:endParaRPr>
          </a:p>
        </p:txBody>
      </p:sp>
      <p:pic>
        <p:nvPicPr>
          <p:cNvPr id="9" name="图片 8" descr="w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214" y="2020994"/>
            <a:ext cx="8438727" cy="429852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R VS. python</a:t>
            </a:r>
            <a:endParaRPr lang="en-US" altLang="zh-CN" dirty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AB822-A63B-3445-9D7E-D07ED9067572}" type="slidenum">
              <a:rPr kumimoji="1" lang="zh-CN" altLang="en-US" smtClean="0"/>
            </a:fld>
            <a:endParaRPr kumimoji="1" lang="zh-CN" altLang="en-US" dirty="0"/>
          </a:p>
        </p:txBody>
      </p:sp>
      <p:pic>
        <p:nvPicPr>
          <p:cNvPr id="2" name="图片 1" descr="w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77907" y="1216661"/>
            <a:ext cx="8437880" cy="632460"/>
          </a:xfrm>
          <a:prstGeom prst="rect">
            <a:avLst/>
          </a:prstGeom>
        </p:spPr>
      </p:pic>
      <p:pic>
        <p:nvPicPr>
          <p:cNvPr id="7" name="图片 6" descr="w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7907" y="1986280"/>
            <a:ext cx="8437880" cy="1068493"/>
          </a:xfrm>
          <a:prstGeom prst="rect">
            <a:avLst/>
          </a:prstGeom>
        </p:spPr>
      </p:pic>
      <p:pic>
        <p:nvPicPr>
          <p:cNvPr id="8" name="图片 7" descr="w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7907" y="3202094"/>
            <a:ext cx="8437880" cy="314367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946" y="1604682"/>
            <a:ext cx="9036199" cy="332391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R VS. python</a:t>
            </a:r>
            <a:endParaRPr lang="en-A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R VS. python</a:t>
            </a:r>
            <a:endParaRPr lang="en-US" altLang="zh-CN" dirty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AB822-A63B-3445-9D7E-D07ED9067572}" type="slidenum">
              <a:rPr kumimoji="1" lang="zh-CN" altLang="en-US" smtClean="0"/>
            </a:fld>
            <a:endParaRPr kumimoji="1" lang="zh-CN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09" y="2441888"/>
            <a:ext cx="6340009" cy="3793540"/>
          </a:xfrm>
          <a:prstGeom prst="rect">
            <a:avLst/>
          </a:prstGeom>
        </p:spPr>
      </p:pic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838202" y="1412778"/>
            <a:ext cx="10329684" cy="1321458"/>
          </a:xfrm>
        </p:spPr>
        <p:txBody>
          <a:bodyPr/>
          <a:lstStyle/>
          <a:p>
            <a:r>
              <a:rPr lang="en-US" dirty="0"/>
              <a:t>The picture below shows the number of jobs related to data science by programming languages. SQL is far ahead, followed by Python and Java. R ranks 5</a:t>
            </a:r>
            <a:r>
              <a:rPr lang="en-US" baseline="30000" dirty="0"/>
              <a:t>th</a:t>
            </a:r>
            <a:r>
              <a:rPr lang="en-US" dirty="0"/>
              <a:t>. we can see that Python (in yellow) is more often quoted in job description than R(blue) .</a:t>
            </a:r>
            <a:endParaRPr lang="en-AU" dirty="0"/>
          </a:p>
        </p:txBody>
      </p:sp>
      <p:sp>
        <p:nvSpPr>
          <p:cNvPr id="8" name="TextBox 7"/>
          <p:cNvSpPr txBox="1"/>
          <p:nvPr/>
        </p:nvSpPr>
        <p:spPr>
          <a:xfrm>
            <a:off x="3956262" y="6122483"/>
            <a:ext cx="4279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 Vs Python: Job Opportunity [Guru99]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2" y="1550362"/>
            <a:ext cx="10515600" cy="4763657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AU" dirty="0"/>
              <a:t>Installing Python(</a:t>
            </a:r>
            <a:r>
              <a:rPr lang="en-AU" dirty="0">
                <a:hlinkClick r:id="rId1"/>
              </a:rPr>
              <a:t>https://github.com/resbaz/Intro_Python_Nov2017/blob/master/Python_Installation.md</a:t>
            </a:r>
            <a:r>
              <a:rPr lang="en-AU" dirty="0"/>
              <a:t>)</a:t>
            </a:r>
            <a:endParaRPr lang="en-AU" dirty="0"/>
          </a:p>
          <a:p>
            <a:pPr marL="571500" lvl="1" indent="-342900">
              <a:buFont typeface="Courier New" panose="02070309020205020404" pitchFamily="49" charset="0"/>
              <a:buChar char="o"/>
            </a:pPr>
            <a:r>
              <a:rPr lang="en-AU" dirty="0"/>
              <a:t>Anaconda</a:t>
            </a:r>
            <a:endParaRPr lang="en-AU" dirty="0"/>
          </a:p>
          <a:p>
            <a:pPr marL="571500" lvl="1" indent="-342900">
              <a:buFont typeface="Courier New" panose="02070309020205020404" pitchFamily="49" charset="0"/>
              <a:buChar char="o"/>
            </a:pPr>
            <a:r>
              <a:rPr lang="en-AU" dirty="0"/>
              <a:t>Pip installer </a:t>
            </a:r>
            <a:endParaRPr lang="en-AU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AU" dirty="0"/>
              <a:t>IDE (Integrated Development Environment)</a:t>
            </a:r>
            <a:endParaRPr lang="en-AU" dirty="0"/>
          </a:p>
          <a:p>
            <a:pPr marL="571500" lvl="1" indent="-342900">
              <a:buFont typeface="Courier New" panose="02070309020205020404" pitchFamily="49" charset="0"/>
              <a:buChar char="o"/>
            </a:pPr>
            <a:r>
              <a:rPr lang="en-AU" dirty="0"/>
              <a:t>Spyder = </a:t>
            </a:r>
            <a:r>
              <a:rPr lang="en-AU" dirty="0" err="1"/>
              <a:t>Rstudio</a:t>
            </a:r>
            <a:endParaRPr lang="en-AU" dirty="0"/>
          </a:p>
          <a:p>
            <a:pPr marL="571500" lvl="1" indent="-342900">
              <a:buFont typeface="Courier New" panose="02070309020205020404" pitchFamily="49" charset="0"/>
              <a:buChar char="o"/>
            </a:pPr>
            <a:r>
              <a:rPr lang="en-AU" dirty="0" err="1"/>
              <a:t>Jupyter</a:t>
            </a:r>
            <a:r>
              <a:rPr lang="en-AU" dirty="0"/>
              <a:t> notebook = </a:t>
            </a:r>
            <a:r>
              <a:rPr lang="en-AU" dirty="0" err="1"/>
              <a:t>Rmarkdown</a:t>
            </a:r>
            <a:endParaRPr lang="en-AU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AU" dirty="0"/>
              <a:t>Install package</a:t>
            </a:r>
            <a:endParaRPr lang="en-AU" dirty="0"/>
          </a:p>
          <a:p>
            <a:pPr indent="0"/>
            <a:r>
              <a:rPr lang="en-AU" dirty="0"/>
              <a:t>    Anaconda has integrated main useful packages, like </a:t>
            </a:r>
            <a:r>
              <a:rPr lang="en-AU" dirty="0" err="1"/>
              <a:t>Numpy</a:t>
            </a:r>
            <a:r>
              <a:rPr lang="en-AU" dirty="0"/>
              <a:t>, Pandas. </a:t>
            </a:r>
            <a:endParaRPr lang="en-AU" dirty="0"/>
          </a:p>
          <a:p>
            <a:pPr marL="571500" lvl="1" indent="-342900">
              <a:buFont typeface="Courier New" panose="02070309020205020404" pitchFamily="49" charset="0"/>
              <a:buChar char="o"/>
            </a:pPr>
            <a:r>
              <a:rPr lang="en-AU" dirty="0"/>
              <a:t>Command line </a:t>
            </a:r>
            <a:r>
              <a:rPr lang="en-AU" dirty="0" err="1"/>
              <a:t>install:</a:t>
            </a:r>
            <a:r>
              <a:rPr lang="en-AU" sz="1800" dirty="0" err="1">
                <a:hlinkClick r:id="rId2"/>
              </a:rPr>
              <a:t>https</a:t>
            </a:r>
            <a:r>
              <a:rPr lang="en-AU" sz="1800" dirty="0">
                <a:hlinkClick r:id="rId2"/>
              </a:rPr>
              <a:t>://packaging.python.org/tutorials/installing-packages/</a:t>
            </a:r>
            <a:endParaRPr lang="en-US" altLang="en-US" sz="1800" dirty="0">
              <a:latin typeface="Arial" panose="020B0604020202020204" pitchFamily="34" charset="0"/>
            </a:endParaRPr>
          </a:p>
          <a:p>
            <a:pPr marL="571500" lvl="1" indent="-342900">
              <a:buFont typeface="Courier New" panose="02070309020205020404" pitchFamily="49" charset="0"/>
              <a:buChar char="o"/>
            </a:pPr>
            <a:endParaRPr lang="en-AU" dirty="0"/>
          </a:p>
          <a:p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Installation and IDE</a:t>
            </a:r>
            <a:endParaRPr lang="en-A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679839" y="5012501"/>
            <a:ext cx="3209365" cy="307777"/>
          </a:xfrm>
          <a:prstGeom prst="rect">
            <a:avLst/>
          </a:prstGeom>
          <a:solidFill>
            <a:srgbClr val="EE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altLang="en-US" sz="1400" dirty="0"/>
              <a:t>pip</a:t>
            </a:r>
            <a:r>
              <a:rPr lang="en-US" altLang="en-US" dirty="0">
                <a:solidFill>
                  <a:srgbClr val="333333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400" dirty="0"/>
              <a:t>install</a:t>
            </a:r>
            <a:r>
              <a:rPr lang="en-US" altLang="en-US" dirty="0">
                <a:solidFill>
                  <a:srgbClr val="333333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4070A0"/>
                </a:solidFill>
                <a:latin typeface="Courier New" panose="02070309020205020404" pitchFamily="49" charset="0"/>
              </a:rPr>
              <a:t>"Some Project"</a:t>
            </a:r>
            <a:r>
              <a:rPr lang="en-US" altLang="en-US" sz="1000" dirty="0"/>
              <a:t> </a:t>
            </a:r>
            <a:endParaRPr lang="en-US" altLang="en-US" sz="1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Main Python library</a:t>
            </a:r>
            <a:endParaRPr lang="en-AU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When using module in python, like “library()”in R, we need to import module in python.</a:t>
            </a:r>
            <a:endParaRPr lang="en-AU" dirty="0"/>
          </a:p>
          <a:p>
            <a:r>
              <a:rPr lang="en-AU" dirty="0"/>
              <a:t>import </a:t>
            </a:r>
            <a:r>
              <a:rPr lang="en-AU" dirty="0" err="1"/>
              <a:t>numpy</a:t>
            </a:r>
            <a:r>
              <a:rPr lang="en-AU" dirty="0"/>
              <a:t> as np</a:t>
            </a:r>
            <a:endParaRPr lang="en-AU" dirty="0"/>
          </a:p>
          <a:p>
            <a:r>
              <a:rPr lang="en-AU" dirty="0"/>
              <a:t>From math import pi  # just import pi as its object</a:t>
            </a:r>
            <a:endParaRPr lang="en-AU" dirty="0"/>
          </a:p>
          <a:p>
            <a:endParaRPr lang="en-AU" dirty="0"/>
          </a:p>
          <a:p>
            <a:endParaRPr lang="en-A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 2016</Template>
  <TotalTime>0</TotalTime>
  <Words>2174</Words>
  <Application>WPS 演示</Application>
  <PresentationFormat>Widescreen</PresentationFormat>
  <Paragraphs>90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5" baseType="lpstr">
      <vt:lpstr>Arial</vt:lpstr>
      <vt:lpstr>宋体</vt:lpstr>
      <vt:lpstr>Wingdings</vt:lpstr>
      <vt:lpstr>微软雅黑</vt:lpstr>
      <vt:lpstr>LucidaGrande</vt:lpstr>
      <vt:lpstr>Courier New</vt:lpstr>
      <vt:lpstr>Segoe UI</vt:lpstr>
      <vt:lpstr>Segoe UI Light</vt:lpstr>
      <vt:lpstr>Arial Unicode MS</vt:lpstr>
      <vt:lpstr>Segoe Print</vt:lpstr>
      <vt:lpstr>Calibri</vt:lpstr>
      <vt:lpstr>WelcomeDoc</vt:lpstr>
      <vt:lpstr>Contents</vt:lpstr>
      <vt:lpstr>Python</vt:lpstr>
      <vt:lpstr>R vs Python</vt:lpstr>
      <vt:lpstr>R VS. python</vt:lpstr>
      <vt:lpstr>R VS. python</vt:lpstr>
      <vt:lpstr>R VS. python</vt:lpstr>
      <vt:lpstr>R VS. python</vt:lpstr>
      <vt:lpstr>Installation and IDE</vt:lpstr>
      <vt:lpstr>Main Python library</vt:lpstr>
      <vt:lpstr>Main Python library</vt:lpstr>
      <vt:lpstr>Basic python syntax</vt:lpstr>
      <vt:lpstr>Example: </vt:lpstr>
      <vt:lpstr>参考资料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HP</cp:lastModifiedBy>
  <cp:revision>3</cp:revision>
  <dcterms:created xsi:type="dcterms:W3CDTF">2019-08-27T03:19:00Z</dcterms:created>
  <dcterms:modified xsi:type="dcterms:W3CDTF">2019-08-28T04:33:42Z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KSOProductBuildVer">
    <vt:lpwstr>2052-11.1.0.8976</vt:lpwstr>
  </property>
</Properties>
</file>