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2" r:id="rId8"/>
    <p:sldId id="267" r:id="rId9"/>
    <p:sldId id="263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AF2B-54A7-4F7E-849A-808189BE8CD5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02EA-898F-4764-9435-0AC84E49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4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AF2B-54A7-4F7E-849A-808189BE8CD5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02EA-898F-4764-9435-0AC84E49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1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AF2B-54A7-4F7E-849A-808189BE8CD5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02EA-898F-4764-9435-0AC84E49FB5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623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AF2B-54A7-4F7E-849A-808189BE8CD5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02EA-898F-4764-9435-0AC84E49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2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AF2B-54A7-4F7E-849A-808189BE8CD5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02EA-898F-4764-9435-0AC84E49FB5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0385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AF2B-54A7-4F7E-849A-808189BE8CD5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02EA-898F-4764-9435-0AC84E49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74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AF2B-54A7-4F7E-849A-808189BE8CD5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02EA-898F-4764-9435-0AC84E49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AF2B-54A7-4F7E-849A-808189BE8CD5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02EA-898F-4764-9435-0AC84E49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6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AF2B-54A7-4F7E-849A-808189BE8CD5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02EA-898F-4764-9435-0AC84E49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4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AF2B-54A7-4F7E-849A-808189BE8CD5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02EA-898F-4764-9435-0AC84E49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AF2B-54A7-4F7E-849A-808189BE8CD5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02EA-898F-4764-9435-0AC84E49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9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AF2B-54A7-4F7E-849A-808189BE8CD5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02EA-898F-4764-9435-0AC84E49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0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AF2B-54A7-4F7E-849A-808189BE8CD5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02EA-898F-4764-9435-0AC84E49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0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AF2B-54A7-4F7E-849A-808189BE8CD5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02EA-898F-4764-9435-0AC84E49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2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AF2B-54A7-4F7E-849A-808189BE8CD5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02EA-898F-4764-9435-0AC84E49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1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AF2B-54A7-4F7E-849A-808189BE8CD5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02EA-898F-4764-9435-0AC84E49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8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2AF2B-54A7-4F7E-849A-808189BE8CD5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6D02EA-898F-4764-9435-0AC84E49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1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ndom-access_memory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informaticasalesianostic.blogspot.com/2016/12/" TargetMode="External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lickr.com/photos/fr3d/281410492" TargetMode="External"/><Relationship Id="rId5" Type="http://schemas.openxmlformats.org/officeDocument/2006/relationships/image" Target="../media/image6.jpg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reativecommons.org/licenses/by/3.0/" TargetMode="External"/><Relationship Id="rId9" Type="http://schemas.openxmlformats.org/officeDocument/2006/relationships/hyperlink" Target="https://lowlevelhardware.blogspot.com/2010/11/modulos-ddr3-de-4-gb-lowlevelhardware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t.wikipedia.org/wiki/SRA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en.wikipedia.org/wiki/DDR2_SDRAM" TargetMode="Externa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mattkieffer/3242427292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en.wikipedia.org/wiki/DDR2_SDRAM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1474-F9C8-A126-5CD6-AF54C87F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RANDOM ACCESS MEMORY (RAM)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</a:br>
            <a:r>
              <a:rPr lang="en-US" sz="2800" b="1" dirty="0">
                <a:latin typeface="Algerian" panose="04020705040A02060702" pitchFamily="82" charset="0"/>
              </a:rPr>
              <a:t>&gt;computer peripheral Class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EE9DE2-7459-7407-0EF1-5FA89688B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51579" y="1853754"/>
            <a:ext cx="9672049" cy="36120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CB0E48-5A0B-65FA-942E-DA77E5269F00}"/>
              </a:ext>
            </a:extLst>
          </p:cNvPr>
          <p:cNvSpPr txBox="1"/>
          <p:nvPr/>
        </p:nvSpPr>
        <p:spPr>
          <a:xfrm>
            <a:off x="1451579" y="5465763"/>
            <a:ext cx="96720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Random-access_memory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0322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74CA05-CACE-63FE-3D36-C0FE04A874CA}"/>
              </a:ext>
            </a:extLst>
          </p:cNvPr>
          <p:cNvSpPr/>
          <p:nvPr/>
        </p:nvSpPr>
        <p:spPr>
          <a:xfrm>
            <a:off x="1480008" y="1018095"/>
            <a:ext cx="3676454" cy="2234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EECC06-5BEC-DF5F-F1CF-5E8EE9D3054F}"/>
              </a:ext>
            </a:extLst>
          </p:cNvPr>
          <p:cNvSpPr/>
          <p:nvPr/>
        </p:nvSpPr>
        <p:spPr>
          <a:xfrm>
            <a:off x="5957740" y="1018095"/>
            <a:ext cx="3902697" cy="2234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78782-6FFD-7F42-8C06-FAF6BE8677C6}"/>
              </a:ext>
            </a:extLst>
          </p:cNvPr>
          <p:cNvSpPr/>
          <p:nvPr/>
        </p:nvSpPr>
        <p:spPr>
          <a:xfrm>
            <a:off x="3487918" y="3780148"/>
            <a:ext cx="4279769" cy="2696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60717-73F9-0617-6D43-E56F83F94E6D}"/>
              </a:ext>
            </a:extLst>
          </p:cNvPr>
          <p:cNvSpPr txBox="1"/>
          <p:nvPr/>
        </p:nvSpPr>
        <p:spPr>
          <a:xfrm>
            <a:off x="5957740" y="584462"/>
            <a:ext cx="39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DDR2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B0C305-9EB3-1C20-2763-A481645022EE}"/>
              </a:ext>
            </a:extLst>
          </p:cNvPr>
          <p:cNvSpPr txBox="1"/>
          <p:nvPr/>
        </p:nvSpPr>
        <p:spPr>
          <a:xfrm>
            <a:off x="1480008" y="584462"/>
            <a:ext cx="367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DDR1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E866B-8AA1-DAAF-BC38-1531CAADCEB6}"/>
              </a:ext>
            </a:extLst>
          </p:cNvPr>
          <p:cNvSpPr txBox="1"/>
          <p:nvPr/>
        </p:nvSpPr>
        <p:spPr>
          <a:xfrm>
            <a:off x="3487918" y="3429000"/>
            <a:ext cx="427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DDR3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8FCCE8-43FC-7906-E1C2-A3ADF6F5E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80008" y="1018095"/>
            <a:ext cx="3676454" cy="23686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6B3BD6-5BFB-2E50-7BB7-734175BFAC9C}"/>
              </a:ext>
            </a:extLst>
          </p:cNvPr>
          <p:cNvSpPr txBox="1"/>
          <p:nvPr/>
        </p:nvSpPr>
        <p:spPr>
          <a:xfrm>
            <a:off x="1480008" y="3155958"/>
            <a:ext cx="36764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informaticasalesianostic.blogspot.com/2016/12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5B1E01-B375-54B7-A2D7-6A200D1CD9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957740" y="1018095"/>
            <a:ext cx="4157221" cy="25863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56B0CE-CE4E-38E9-E271-228CD87613AA}"/>
              </a:ext>
            </a:extLst>
          </p:cNvPr>
          <p:cNvSpPr txBox="1"/>
          <p:nvPr/>
        </p:nvSpPr>
        <p:spPr>
          <a:xfrm>
            <a:off x="6174557" y="3417067"/>
            <a:ext cx="4157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6" tooltip="https://www.flickr.com/photos/fr3d/281410492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7" tooltip="https://creativecommons.org/licenses/by-nc-sa/3.0/"/>
              </a:rPr>
              <a:t>CC BY-SA-NC</a:t>
            </a:r>
            <a:endParaRPr lang="en-US" sz="9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745E148-0054-3A3A-C42A-C99DDDBC31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412504" y="3780148"/>
            <a:ext cx="4355183" cy="26986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AD1AEF-B89E-76A3-AFC8-B3BAF355E51B}"/>
              </a:ext>
            </a:extLst>
          </p:cNvPr>
          <p:cNvSpPr txBox="1"/>
          <p:nvPr/>
        </p:nvSpPr>
        <p:spPr>
          <a:xfrm>
            <a:off x="3412504" y="6556359"/>
            <a:ext cx="43551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9" tooltip="https://lowlevelhardware.blogspot.com/2010/11/modulos-ddr3-de-4-gb-lowlevelhardware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0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75591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4CDA-B116-4831-974F-67E4C7E7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92D050"/>
                </a:solidFill>
                <a:latin typeface="Algerian" panose="04020705040A02060702" pitchFamily="82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84215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63FF-5C36-56AE-8DC8-F5BA47D3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Arial Black" panose="020B0A04020102020204" pitchFamily="34" charset="0"/>
              </a:rPr>
              <a:t>History: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8D74-A18F-A868-DDDF-C399E50F0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56"/>
            <a:ext cx="9603275" cy="4074689"/>
          </a:xfrm>
        </p:spPr>
        <p:txBody>
          <a:bodyPr>
            <a:normAutofit/>
          </a:bodyPr>
          <a:lstStyle/>
          <a:p>
            <a:r>
              <a:rPr lang="en-US" sz="2400" b="1" dirty="0"/>
              <a:t>The first form of RAM was developed in </a:t>
            </a:r>
            <a:r>
              <a:rPr lang="en-US" sz="2400" b="1" u="sng" dirty="0"/>
              <a:t>1968.</a:t>
            </a:r>
          </a:p>
          <a:p>
            <a:r>
              <a:rPr lang="en-US" sz="2400" b="1" dirty="0"/>
              <a:t>Its primary purpose is to store data as electrically charged spots.</a:t>
            </a:r>
          </a:p>
          <a:p>
            <a:r>
              <a:rPr lang="en-US" sz="2400" b="1" dirty="0"/>
              <a:t>Through the early trials and errors of computer memory, the final result was Dynamic Random Access Memory which we use today in our devices.</a:t>
            </a:r>
          </a:p>
          <a:p>
            <a:r>
              <a:rPr lang="en-US" sz="2400" b="1" dirty="0"/>
              <a:t>Dynamic Random Access Memory or (RAM) was first invented in </a:t>
            </a:r>
            <a:r>
              <a:rPr lang="en-US" sz="2400" b="1" u="sng" dirty="0"/>
              <a:t>1968</a:t>
            </a:r>
            <a:r>
              <a:rPr lang="en-US" sz="2400" b="1" dirty="0"/>
              <a:t> by </a:t>
            </a:r>
            <a:r>
              <a:rPr lang="en-US" sz="2400" b="1" u="sng" dirty="0"/>
              <a:t>ROBERT DENNARD</a:t>
            </a:r>
            <a:r>
              <a:rPr lang="en-US" sz="2400" b="1" dirty="0"/>
              <a:t>.</a:t>
            </a:r>
          </a:p>
          <a:p>
            <a:r>
              <a:rPr lang="en-US" sz="2400" b="1" dirty="0"/>
              <a:t> His invention led to new era of technological advancements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732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A516-F08D-0810-AFC1-5C30F0B7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03770"/>
          </a:xfrm>
        </p:spPr>
        <p:txBody>
          <a:bodyPr>
            <a:noAutofit/>
          </a:bodyPr>
          <a:lstStyle/>
          <a:p>
            <a:r>
              <a:rPr lang="en-US" sz="5400" b="1" u="sng" dirty="0">
                <a:latin typeface="Algerian" panose="04020705040A02060702" pitchFamily="82" charset="0"/>
              </a:rPr>
              <a:t>DEFINITION:</a:t>
            </a:r>
            <a:br>
              <a:rPr lang="en-US" sz="5400" b="1" u="sng" dirty="0">
                <a:latin typeface="Algerian" panose="04020705040A02060702" pitchFamily="82" charset="0"/>
              </a:rPr>
            </a:br>
            <a:endParaRPr lang="en-US" sz="5400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9DE7E-C3F0-9B71-1AE2-626E7E9AD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47654"/>
            <a:ext cx="9709757" cy="3618692"/>
          </a:xfrm>
        </p:spPr>
        <p:txBody>
          <a:bodyPr>
            <a:normAutofit/>
          </a:bodyPr>
          <a:lstStyle/>
          <a:p>
            <a:r>
              <a:rPr lang="en-US" b="1" dirty="0"/>
              <a:t>RAM(Random Access memory) is the place in a computer that typically resides on memory modules.</a:t>
            </a:r>
          </a:p>
          <a:p>
            <a:r>
              <a:rPr lang="en-US" b="1" dirty="0"/>
              <a:t>RAM is a computer’s short term memory, where the data that the processor is currently using is stored.</a:t>
            </a:r>
          </a:p>
          <a:p>
            <a:r>
              <a:rPr lang="en-US" b="1" dirty="0"/>
              <a:t>A RAM Memory chip is an integrated circuit made of millions of transistors and capacitors.</a:t>
            </a:r>
          </a:p>
          <a:p>
            <a:r>
              <a:rPr lang="en-US" b="1" dirty="0"/>
              <a:t>RAM is a volatile memory. (volatile means loses electrical charge when power goes off)</a:t>
            </a:r>
          </a:p>
          <a:p>
            <a:r>
              <a:rPr lang="en-US" b="1" dirty="0"/>
              <a:t>Whenever the computer is turned on again, the BIOS reads your operating system and related files from the hard disk and loads them back into RAM.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1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6B8D-DF10-564A-F638-FCA2FB5FF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788241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>
                <a:latin typeface="Algerian" panose="04020705040A02060702" pitchFamily="82" charset="0"/>
              </a:rPr>
              <a:t>Types of ram: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CA621-648F-BA3E-0F82-79CCD1DE1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926" y="2010878"/>
            <a:ext cx="5696557" cy="4389922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14400" b="1" u="sng" dirty="0" err="1">
                <a:latin typeface="Algerian" panose="04020705040A02060702" pitchFamily="82" charset="0"/>
              </a:rPr>
              <a:t>Sram</a:t>
            </a:r>
            <a:r>
              <a:rPr lang="en-US" sz="14400" b="1" u="sng" dirty="0">
                <a:latin typeface="Algerian" panose="04020705040A02060702" pitchFamily="82" charset="0"/>
              </a:rPr>
              <a:t>:</a:t>
            </a:r>
          </a:p>
          <a:p>
            <a:r>
              <a:rPr lang="en-US" sz="9600" b="1" dirty="0">
                <a:latin typeface="Agency FB" panose="020B0503020202020204" pitchFamily="34" charset="0"/>
              </a:rPr>
              <a:t>It stands for static random access memory.</a:t>
            </a:r>
          </a:p>
          <a:p>
            <a:r>
              <a:rPr lang="en-US" sz="9600" b="1" dirty="0">
                <a:latin typeface="Agency FB" panose="020B0503020202020204" pitchFamily="34" charset="0"/>
              </a:rPr>
              <a:t>SRAM stores information in transistors.</a:t>
            </a:r>
          </a:p>
          <a:p>
            <a:r>
              <a:rPr lang="en-US" sz="9600" b="1" dirty="0">
                <a:latin typeface="Agency FB" panose="020B0503020202020204" pitchFamily="34" charset="0"/>
              </a:rPr>
              <a:t>SRAM is on-chip memory where access memory is small.</a:t>
            </a:r>
          </a:p>
          <a:p>
            <a:r>
              <a:rPr lang="en-US" sz="9600" b="1" dirty="0">
                <a:latin typeface="Agency FB" panose="020B0503020202020204" pitchFamily="34" charset="0"/>
              </a:rPr>
              <a:t>SRAM is faster.</a:t>
            </a:r>
          </a:p>
          <a:p>
            <a:r>
              <a:rPr lang="en-US" sz="9600" b="1" dirty="0">
                <a:latin typeface="Agency FB" panose="020B0503020202020204" pitchFamily="34" charset="0"/>
              </a:rPr>
              <a:t>SRAM is expensive.</a:t>
            </a:r>
          </a:p>
          <a:p>
            <a:r>
              <a:rPr lang="en-US" sz="9600" b="1" dirty="0">
                <a:latin typeface="Agency FB" panose="020B0503020202020204" pitchFamily="34" charset="0"/>
              </a:rPr>
              <a:t>SRAM is available in smaller storage capacity.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57905-87A7-94C9-6E2F-50CE6ED0C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0" y="2017343"/>
            <a:ext cx="5778229" cy="4042232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14400" b="1" u="sng" dirty="0">
                <a:latin typeface="Algerian" panose="04020705040A02060702" pitchFamily="82" charset="0"/>
              </a:rPr>
              <a:t>Dram:</a:t>
            </a:r>
          </a:p>
          <a:p>
            <a:r>
              <a:rPr lang="en-US" sz="9600" b="1" dirty="0">
                <a:latin typeface="Agency FB" panose="020B0503020202020204" pitchFamily="34" charset="0"/>
              </a:rPr>
              <a:t>It stands for Dynamic random access memory.</a:t>
            </a:r>
          </a:p>
          <a:p>
            <a:r>
              <a:rPr lang="en-US" sz="9600" b="1" dirty="0">
                <a:latin typeface="Agency FB" panose="020B0503020202020204" pitchFamily="34" charset="0"/>
              </a:rPr>
              <a:t>DRAM stores information in capacitors.</a:t>
            </a:r>
          </a:p>
          <a:p>
            <a:r>
              <a:rPr lang="en-US" sz="9600" b="1" dirty="0">
                <a:latin typeface="Agency FB" panose="020B0503020202020204" pitchFamily="34" charset="0"/>
              </a:rPr>
              <a:t>DRAM is off-chip memory where access is large.</a:t>
            </a:r>
          </a:p>
          <a:p>
            <a:r>
              <a:rPr lang="en-US" sz="9600" b="1" dirty="0">
                <a:latin typeface="Agency FB" panose="020B0503020202020204" pitchFamily="34" charset="0"/>
              </a:rPr>
              <a:t>DRAM is slower.</a:t>
            </a:r>
          </a:p>
          <a:p>
            <a:r>
              <a:rPr lang="en-US" sz="9600" b="1" dirty="0">
                <a:latin typeface="Agency FB" panose="020B0503020202020204" pitchFamily="34" charset="0"/>
              </a:rPr>
              <a:t>DRAM is cheaper.</a:t>
            </a:r>
          </a:p>
          <a:p>
            <a:r>
              <a:rPr lang="en-US" sz="9600" b="1" dirty="0">
                <a:latin typeface="Agency FB" panose="020B0503020202020204" pitchFamily="34" charset="0"/>
              </a:rPr>
              <a:t>DRAM is available in larger storage capacity.</a:t>
            </a:r>
          </a:p>
        </p:txBody>
      </p:sp>
    </p:spTree>
    <p:extLst>
      <p:ext uri="{BB962C8B-B14F-4D97-AF65-F5344CB8AC3E}">
        <p14:creationId xmlns:p14="http://schemas.microsoft.com/office/powerpoint/2010/main" val="32276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4FB4-053D-8D72-546B-EA073318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1276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u="sng" dirty="0">
                <a:latin typeface="Algerian" panose="04020705040A02060702" pitchFamily="82" charset="0"/>
              </a:rPr>
              <a:t>Types of ram</a:t>
            </a:r>
            <a:br>
              <a:rPr lang="en-US" sz="4400" b="1" u="sng" dirty="0">
                <a:latin typeface="Algerian" panose="04020705040A02060702" pitchFamily="82" charset="0"/>
              </a:rPr>
            </a:br>
            <a:br>
              <a:rPr lang="en-US" sz="4400" b="1" u="sng" dirty="0">
                <a:latin typeface="Algerian" panose="04020705040A02060702" pitchFamily="82" charset="0"/>
              </a:rPr>
            </a:br>
            <a:br>
              <a:rPr lang="en-US" sz="4400" b="1" u="sng" dirty="0">
                <a:latin typeface="Algerian" panose="04020705040A02060702" pitchFamily="82" charset="0"/>
              </a:rPr>
            </a:br>
            <a:endParaRPr lang="en-US" sz="4400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D93E1-99DA-6DAE-BE21-42B52E11E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1866507"/>
            <a:ext cx="4645152" cy="4186604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gency FB" panose="020B0503020202020204" pitchFamily="34" charset="0"/>
              </a:rPr>
              <a:t>The construction of SRAM is complex due to the usage of the large number of transistors.</a:t>
            </a:r>
          </a:p>
          <a:p>
            <a:r>
              <a:rPr lang="en-US" sz="2400" b="1" dirty="0">
                <a:latin typeface="Agency FB" panose="020B0503020202020204" pitchFamily="34" charset="0"/>
              </a:rPr>
              <a:t>It does not be periodically refresh to retain its data.</a:t>
            </a:r>
          </a:p>
          <a:p>
            <a:r>
              <a:rPr lang="en-US" sz="2400" b="1" dirty="0">
                <a:latin typeface="Agency FB" panose="020B0503020202020204" pitchFamily="34" charset="0"/>
              </a:rPr>
              <a:t>Static RAM is mainly used to make the CPU’S Cache.</a:t>
            </a:r>
          </a:p>
          <a:p>
            <a:r>
              <a:rPr lang="en-US" sz="2400" b="1" dirty="0">
                <a:latin typeface="Agency FB" panose="020B0503020202020204" pitchFamily="34" charset="0"/>
              </a:rPr>
              <a:t>In SRAM, a single block of memory requires six transistor</a:t>
            </a:r>
            <a:r>
              <a:rPr lang="en-US" sz="1200" b="1" dirty="0">
                <a:latin typeface="Agency FB" panose="020B0503020202020204" pitchFamily="34" charset="0"/>
              </a:rPr>
              <a:t>s.</a:t>
            </a:r>
          </a:p>
          <a:p>
            <a:endParaRPr lang="en-US" sz="2400" b="1" dirty="0">
              <a:latin typeface="Agency FB" panose="020B0503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A0D3D-39BE-D469-897D-EE0B70EAA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1866507"/>
            <a:ext cx="4645152" cy="4186604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gency FB" panose="020B0503020202020204" pitchFamily="34" charset="0"/>
              </a:rPr>
              <a:t>DRAM  construction is simple to design and implement.</a:t>
            </a:r>
          </a:p>
          <a:p>
            <a:r>
              <a:rPr lang="en-US" sz="2400" b="1" dirty="0">
                <a:latin typeface="Agency FB" panose="020B0503020202020204" pitchFamily="34" charset="0"/>
              </a:rPr>
              <a:t>It needs to be periodically refreshed to retain its data.</a:t>
            </a:r>
          </a:p>
          <a:p>
            <a:r>
              <a:rPr lang="en-US" sz="2400" b="1" dirty="0">
                <a:latin typeface="Agency FB" panose="020B0503020202020204" pitchFamily="34" charset="0"/>
              </a:rPr>
              <a:t>Dynamic RAM is mainly used to make the main memory.</a:t>
            </a:r>
          </a:p>
          <a:p>
            <a:r>
              <a:rPr lang="en-US" sz="2400" b="1" dirty="0">
                <a:latin typeface="Agency FB" panose="020B0503020202020204" pitchFamily="34" charset="0"/>
              </a:rPr>
              <a:t>While in DRAM, it stores each bit of data in each capacitor within an integrated circuit.</a:t>
            </a:r>
          </a:p>
          <a:p>
            <a:endParaRPr lang="en-US" sz="24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42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8C9D-22E0-FB24-BFAF-8064011B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lgerian" panose="04020705040A02060702" pitchFamily="82" charset="0"/>
              </a:rPr>
              <a:t>Here you go to see the pictures of SRAM and DRAM: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EA03A8-324B-550C-D541-9194B008CF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7863" y="2160589"/>
            <a:ext cx="4183062" cy="3488909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0A45949-B566-F99A-0D3E-EF8DC1E964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33896" y="1967269"/>
            <a:ext cx="4053214" cy="328009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774178-D163-92B7-50F2-3A36F515A2C6}"/>
              </a:ext>
            </a:extLst>
          </p:cNvPr>
          <p:cNvSpPr txBox="1"/>
          <p:nvPr/>
        </p:nvSpPr>
        <p:spPr>
          <a:xfrm>
            <a:off x="677863" y="5360978"/>
            <a:ext cx="4183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t.wikipedia.org/wiki/SRAM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61130A-2AA3-5EE7-AC87-EE38090596AF}"/>
              </a:ext>
            </a:extLst>
          </p:cNvPr>
          <p:cNvSpPr txBox="1"/>
          <p:nvPr/>
        </p:nvSpPr>
        <p:spPr>
          <a:xfrm rot="164329">
            <a:off x="5051818" y="5418666"/>
            <a:ext cx="4035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en.wikipedia.org/wiki/DDR2_SDRAM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6163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6B8B-A015-7920-3FAD-BFB9655C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latin typeface="Algerian" panose="04020705040A02060702" pitchFamily="82" charset="0"/>
              </a:rPr>
              <a:t>TWO TYPES OF DRAM: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7D38E-1446-7522-FCEF-056282ECC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7571" y="1696826"/>
            <a:ext cx="4424787" cy="103903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SDRAM (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synchronous dynamic random access memory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FD5F2-89C5-DDA0-1EBB-87566908A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7206" y="2821491"/>
            <a:ext cx="4645152" cy="3232346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SDRAM Is a High speed semiconductor memory.</a:t>
            </a:r>
          </a:p>
          <a:p>
            <a:r>
              <a:rPr lang="en-US" sz="1600" b="1" dirty="0">
                <a:latin typeface="Arial Black" panose="020B0A04020102020204" pitchFamily="34" charset="0"/>
              </a:rPr>
              <a:t>It is an improved form of the older DRAM(dynamic random access memory)</a:t>
            </a:r>
          </a:p>
          <a:p>
            <a:r>
              <a:rPr lang="en-US" sz="1600" b="1" dirty="0">
                <a:latin typeface="Arial Black" panose="020B0A04020102020204" pitchFamily="34" charset="0"/>
              </a:rPr>
              <a:t>SDRAM operates synchronously, which means that it operates in sync with the system data bus. Therefore it can operate at much greater speed than non synchronous RAM.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BE332-998D-A2ED-6315-30B61686F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2595" y="1809947"/>
            <a:ext cx="4645152" cy="92591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DDR SDRAM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(double data rate SDRAM)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BAC31-179D-B2A5-6B2D-415FABDC0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821491"/>
            <a:ext cx="4645152" cy="3353066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DDR SDRAM is an improved form of the SDRAM which allows a computer to transfer data at twice the speed.</a:t>
            </a:r>
          </a:p>
          <a:p>
            <a:r>
              <a:rPr lang="en-US" b="1" dirty="0">
                <a:latin typeface="Arial Black" panose="020B0A04020102020204" pitchFamily="34" charset="0"/>
              </a:rPr>
              <a:t>It has improved memory clock speed as compared to simple SDRAM.</a:t>
            </a:r>
          </a:p>
          <a:p>
            <a:r>
              <a:rPr lang="en-US" b="1" dirty="0">
                <a:latin typeface="Arial Black" panose="020B0A04020102020204" pitchFamily="34" charset="0"/>
              </a:rPr>
              <a:t>It reads and writes two consecutive words per clock cycle.</a:t>
            </a:r>
          </a:p>
        </p:txBody>
      </p:sp>
    </p:spTree>
    <p:extLst>
      <p:ext uri="{BB962C8B-B14F-4D97-AF65-F5344CB8AC3E}">
        <p14:creationId xmlns:p14="http://schemas.microsoft.com/office/powerpoint/2010/main" val="270791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3F75-CFA5-62AE-B0A6-28A8A3CA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lgerian" panose="04020705040A02060702" pitchFamily="82" charset="0"/>
              </a:rPr>
              <a:t>Here you go to see the pictures of SDRAM and DDR SDRAM: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35271-C61A-0383-EF4A-FC7A036C9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>
                <a:latin typeface="Algerian" panose="04020705040A02060702" pitchFamily="82" charset="0"/>
              </a:rPr>
              <a:t>SDRAM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DA3CCA-84B9-BB93-552C-FCB8F9F939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6181" y="2736850"/>
            <a:ext cx="4305187" cy="33051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6AE95-A4C6-E3AC-A4D6-394524416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b="1" dirty="0">
                <a:latin typeface="Algerian" panose="04020705040A02060702" pitchFamily="82" charset="0"/>
              </a:rPr>
              <a:t>DDR SDRAM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CD0CF55-E42E-9F1F-85F0-F4ECE82A956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97729">
            <a:off x="4934750" y="2964234"/>
            <a:ext cx="5136895" cy="290677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B1E233-A941-760C-CF3D-CE428B6BBBA2}"/>
              </a:ext>
            </a:extLst>
          </p:cNvPr>
          <p:cNvSpPr txBox="1"/>
          <p:nvPr/>
        </p:nvSpPr>
        <p:spPr>
          <a:xfrm>
            <a:off x="556181" y="6042025"/>
            <a:ext cx="4305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flickr.com/photos/mattkieffer/3242427292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3A372E-DC01-E0BC-42A9-8BF1937C16F5}"/>
              </a:ext>
            </a:extLst>
          </p:cNvPr>
          <p:cNvSpPr txBox="1"/>
          <p:nvPr/>
        </p:nvSpPr>
        <p:spPr>
          <a:xfrm rot="197729">
            <a:off x="4929655" y="5829178"/>
            <a:ext cx="54872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en.wikipedia.org/wiki/DDR2_SDRAM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9818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C6F7-CC53-7E15-42F1-CB84A1D4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24281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Algerian" panose="04020705040A02060702" pitchFamily="82" charset="0"/>
              </a:rPr>
              <a:t>Types of </a:t>
            </a:r>
            <a:r>
              <a:rPr lang="en-US" b="1" u="sng" dirty="0" err="1">
                <a:latin typeface="Algerian" panose="04020705040A02060702" pitchFamily="82" charset="0"/>
              </a:rPr>
              <a:t>ddr</a:t>
            </a:r>
            <a:r>
              <a:rPr lang="en-US" b="1" u="sng" dirty="0">
                <a:latin typeface="Algerian" panose="04020705040A02060702" pitchFamily="82" charset="0"/>
              </a:rPr>
              <a:t> </a:t>
            </a:r>
            <a:r>
              <a:rPr lang="en-US" b="1" u="sng" dirty="0" err="1">
                <a:latin typeface="Algerian" panose="04020705040A02060702" pitchFamily="82" charset="0"/>
              </a:rPr>
              <a:t>sdram</a:t>
            </a:r>
            <a:r>
              <a:rPr lang="en-US" b="1" u="sng" dirty="0">
                <a:latin typeface="Algerian" panose="04020705040A02060702" pitchFamily="82" charset="0"/>
              </a:rPr>
              <a:t>:</a:t>
            </a:r>
            <a:br>
              <a:rPr lang="en-US" b="1" u="sng" dirty="0">
                <a:latin typeface="Algerian" panose="04020705040A02060702" pitchFamily="82" charset="0"/>
              </a:rPr>
            </a:br>
            <a:r>
              <a:rPr lang="en-US" sz="2400" b="1" u="sng" dirty="0">
                <a:latin typeface="Agency FB" panose="020B0503020202020204" pitchFamily="34" charset="0"/>
              </a:rPr>
              <a:t>T</a:t>
            </a:r>
            <a:r>
              <a:rPr lang="en-US" sz="2400" dirty="0">
                <a:latin typeface="Agency FB" panose="020B0503020202020204" pitchFamily="34" charset="0"/>
              </a:rPr>
              <a:t>here are many types of DDR SDRAM used for computer’s today.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707B9-E8B7-3C52-856E-512E28C2B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28800"/>
            <a:ext cx="9603275" cy="3637545"/>
          </a:xfrm>
        </p:spPr>
        <p:txBody>
          <a:bodyPr>
            <a:normAutofit/>
          </a:bodyPr>
          <a:lstStyle/>
          <a:p>
            <a:r>
              <a:rPr lang="en-US" sz="2400" b="1" dirty="0"/>
              <a:t>DDR1,DDR2  and DDR3 are the sub types of DDR SDRAM.</a:t>
            </a:r>
          </a:p>
          <a:p>
            <a:r>
              <a:rPr lang="en-US" sz="2400" b="1" dirty="0"/>
              <a:t>It’s ranging in speed from 100MHZ to 2000MHZ.</a:t>
            </a:r>
          </a:p>
          <a:p>
            <a:r>
              <a:rPr lang="en-US" sz="2400" b="1" dirty="0"/>
              <a:t>SDRAM comes in sizes of 512MB to 4GB for use in computers.</a:t>
            </a:r>
          </a:p>
          <a:p>
            <a:r>
              <a:rPr lang="en-US" sz="2400" b="1" dirty="0"/>
              <a:t>DDR2 and DDR3 RAMs are used in today’s computer.</a:t>
            </a:r>
          </a:p>
          <a:p>
            <a:r>
              <a:rPr lang="en-US" sz="2400" b="1" dirty="0"/>
              <a:t>DDR2 reads or writes 4 words per clock cycle.</a:t>
            </a:r>
          </a:p>
          <a:p>
            <a:r>
              <a:rPr lang="en-US" sz="2400" b="1" dirty="0"/>
              <a:t>DDR3 reads or writes 8 data words per clock cycle</a:t>
            </a:r>
          </a:p>
        </p:txBody>
      </p:sp>
    </p:spTree>
    <p:extLst>
      <p:ext uri="{BB962C8B-B14F-4D97-AF65-F5344CB8AC3E}">
        <p14:creationId xmlns:p14="http://schemas.microsoft.com/office/powerpoint/2010/main" val="255022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700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Agency FB</vt:lpstr>
      <vt:lpstr>Algerian</vt:lpstr>
      <vt:lpstr>Arial</vt:lpstr>
      <vt:lpstr>Arial Black</vt:lpstr>
      <vt:lpstr>Trebuchet MS</vt:lpstr>
      <vt:lpstr>Wingdings 3</vt:lpstr>
      <vt:lpstr>Facet</vt:lpstr>
      <vt:lpstr>RANDOM ACCESS MEMORY (RAM) &gt;computer peripheral Class</vt:lpstr>
      <vt:lpstr>History:</vt:lpstr>
      <vt:lpstr>DEFINITION: </vt:lpstr>
      <vt:lpstr>Types of ram:</vt:lpstr>
      <vt:lpstr>Types of ram   </vt:lpstr>
      <vt:lpstr>Here you go to see the pictures of SRAM and DRAM:</vt:lpstr>
      <vt:lpstr>TWO TYPES OF DRAM:</vt:lpstr>
      <vt:lpstr>Here you go to see the pictures of SDRAM and DDR SDRAM:</vt:lpstr>
      <vt:lpstr>Types of ddr sdram: There are many types of DDR SDRAM used for computer’s today.</vt:lpstr>
      <vt:lpstr>PowerPoint Presentation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CyberSoft Vantage</dc:creator>
  <cp:lastModifiedBy>CyberSoft Vantage</cp:lastModifiedBy>
  <cp:revision>2</cp:revision>
  <dcterms:created xsi:type="dcterms:W3CDTF">2024-10-07T16:05:10Z</dcterms:created>
  <dcterms:modified xsi:type="dcterms:W3CDTF">2024-10-07T19:19:37Z</dcterms:modified>
</cp:coreProperties>
</file>