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4" r:id="rId13"/>
    <p:sldId id="2146847063"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Network Intrusion Detection System (NIDS) using Machine Learning on IBM Cloud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Akhil Kannan-Amrita Vishwa Vidyapeetham, Amritapuri-B.Tech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69D8-A173-07E5-2F30-1D28271916E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C3C4D4-FF9A-0BE7-9A99-112453A5F48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53DDC70F-1C14-917F-388D-3273476121D8}"/>
              </a:ext>
            </a:extLst>
          </p:cNvPr>
          <p:cNvPicPr>
            <a:picLocks noGrp="1" noChangeAspect="1"/>
          </p:cNvPicPr>
          <p:nvPr>
            <p:ph idx="1"/>
          </p:nvPr>
        </p:nvPicPr>
        <p:blipFill>
          <a:blip r:embed="rId2"/>
          <a:stretch>
            <a:fillRect/>
          </a:stretch>
        </p:blipFill>
        <p:spPr>
          <a:xfrm>
            <a:off x="1734314" y="1301750"/>
            <a:ext cx="8723371" cy="4673600"/>
          </a:xfrm>
        </p:spPr>
      </p:pic>
    </p:spTree>
    <p:extLst>
      <p:ext uri="{BB962C8B-B14F-4D97-AF65-F5344CB8AC3E}">
        <p14:creationId xmlns:p14="http://schemas.microsoft.com/office/powerpoint/2010/main" val="102168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developed and deployed a robust Network Intrusion Detection System using machine learning on the IBM Cloud platform. By leveraging IBM Watson Studio's AutoAI feature, we were able to efficiently preprocess the KDD Cup 1999 dataset and train a high-performing model without manual intervention. The final model, IntrusionNet (P2 - Snap Decision Tree Classifier), demonstrated its effectiveness in distinguishing between normal and malicious network traffic. The solution provides a valuable proof-of-concept for using AI to enhance network security by providing early warnings of potential cyber-attacks, thereby safeguarding communication networks.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The system can be enhanced and expanded in several ways. Firstly, retraining the model on more recent network traffic datasets, such as the CIC-IDS-2017, would enable it to detect modern and sophisticated attack vectors. The system could be expanded to handle real-time streaming data directly from a network, providing continuous monitoring and immediate alerts. Furthermore, integrating the model with an automated response system could allow for instant mitigation of detected threats. Finally, exploring advanced machine learning techniques, such as deep learning models or ensemble methods, could potentially further optimize model performance and accuracy.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KDD Cup 1999 Dataset: The official dataset used for the project, available on Kaggle.</a:t>
            </a:r>
          </a:p>
          <a:p>
            <a:pPr marL="305435" indent="-305435"/>
            <a:r>
              <a:rPr lang="en-US" sz="2400" dirty="0">
                <a:solidFill>
                  <a:srgbClr val="0F0F0F"/>
                </a:solidFill>
                <a:ea typeface="+mn-lt"/>
                <a:cs typeface="+mn-lt"/>
              </a:rPr>
              <a:t>IBM Watson Studio Documentation: Guides and tutorials on using Watson Studio, AutoAI, and Deployment Spaces.</a:t>
            </a:r>
          </a:p>
          <a:p>
            <a:pPr marL="305435" indent="-305435"/>
            <a:r>
              <a:rPr lang="en-US" sz="2400" dirty="0">
                <a:solidFill>
                  <a:srgbClr val="0F0F0F"/>
                </a:solidFill>
                <a:ea typeface="+mn-lt"/>
                <a:cs typeface="+mn-lt"/>
              </a:rPr>
              <a:t>Machine Learning Algorithms: Academic papers and resources on the specific algorithms used (e.g., Decision Trees, Gradient Boosting).</a:t>
            </a:r>
          </a:p>
          <a:p>
            <a:pPr marL="305435" indent="-305435"/>
            <a:r>
              <a:rPr lang="en-US" sz="2400" dirty="0">
                <a:solidFill>
                  <a:srgbClr val="0F0F0F"/>
                </a:solidFill>
                <a:ea typeface="+mn-lt"/>
                <a:cs typeface="+mn-lt"/>
              </a:rPr>
              <a:t>IBM </a:t>
            </a:r>
            <a:r>
              <a:rPr lang="en-US" sz="2400" dirty="0" err="1">
                <a:solidFill>
                  <a:srgbClr val="0F0F0F"/>
                </a:solidFill>
                <a:ea typeface="+mn-lt"/>
                <a:cs typeface="+mn-lt"/>
              </a:rPr>
              <a:t>SkillsBuild</a:t>
            </a:r>
            <a:r>
              <a:rPr lang="en-US" sz="2400" dirty="0">
                <a:solidFill>
                  <a:srgbClr val="0F0F0F"/>
                </a:solidFill>
                <a:ea typeface="+mn-lt"/>
                <a:cs typeface="+mn-lt"/>
              </a:rPr>
              <a:t>: The official platform for the internship, providing resources and educational materials on AI and machine learning.</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lose-up of a card&#10;&#10;AI-generated content may be incorrect.">
            <a:extLst>
              <a:ext uri="{FF2B5EF4-FFF2-40B4-BE49-F238E27FC236}">
                <a16:creationId xmlns:a16="http://schemas.microsoft.com/office/drawing/2014/main" id="{6A5D7B46-FD06-1C5C-90B9-0B7F7CDC6F50}"/>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FEB4B507-524F-D56A-7EC3-CF0CD73F511B}"/>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of completion&#10;&#10;AI-generated content may be incorrect.">
            <a:extLst>
              <a:ext uri="{FF2B5EF4-FFF2-40B4-BE49-F238E27FC236}">
                <a16:creationId xmlns:a16="http://schemas.microsoft.com/office/drawing/2014/main" id="{6AD5A4F4-2745-0744-E62A-11F201019C6E}"/>
              </a:ext>
            </a:extLst>
          </p:cNvPr>
          <p:cNvPicPr>
            <a:picLocks noGrp="1" noChangeAspect="1"/>
          </p:cNvPicPr>
          <p:nvPr>
            <p:ph idx="1"/>
          </p:nvPr>
        </p:nvPicPr>
        <p:blipFill>
          <a:blip r:embed="rId2"/>
          <a:stretch>
            <a:fillRect/>
          </a:stretch>
        </p:blipFill>
        <p:spPr>
          <a:xfrm>
            <a:off x="2322399" y="1301750"/>
            <a:ext cx="7547201"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modern digital landscape, communication networks are constantly exposed to sophisticated cyber-attacks. It is crucial to have a system that can effectively identify and classify these malicious activities to secure the network. The challenge lies in analyzing vast amounts of network traffic data to accurately distinguish between normal and anomalous behavior, providing an early warning of potential threats. The ultimate goal is to ensure the security and integrity of communication networks by proactively detecting a wide variety of cyber-attacks, including DoS, Probe, R2L, and U2R attacks.</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72936"/>
            <a:ext cx="11613485" cy="5563973"/>
          </a:xfrm>
        </p:spPr>
        <p:txBody>
          <a:bodyPr vert="horz" lIns="91440" tIns="45720" rIns="91440" bIns="45720" rtlCol="0" anchor="ctr">
            <a:noAutofit/>
          </a:bodyPr>
          <a:lstStyle/>
          <a:p>
            <a:pPr marL="305435" indent="-305435"/>
            <a:endParaRPr lang="en-IN" sz="1050" b="1" dirty="0">
              <a:latin typeface="Calibri"/>
              <a:cs typeface="Calibri"/>
            </a:endParaRPr>
          </a:p>
          <a:p>
            <a:pPr marL="0" indent="0">
              <a:buNone/>
            </a:pPr>
            <a:r>
              <a:rPr lang="en-US" sz="1000" dirty="0"/>
              <a:t>The proposed system aims to address the challenge of network security by creating an intelligent intrusion detection model capable of effectively identifying and classifying malicious activities. This solution leverages machine learning to detect anomalous patterns accurately. The solution will consist of the following components:</a:t>
            </a:r>
          </a:p>
          <a:p>
            <a:pPr marL="305435" indent="-305435"/>
            <a:r>
              <a:rPr lang="en-IN" sz="1000" b="1" dirty="0">
                <a:latin typeface="Calibri"/>
                <a:ea typeface="+mn-lt"/>
                <a:cs typeface="+mn-lt"/>
              </a:rPr>
              <a:t>Data Collection:</a:t>
            </a:r>
            <a:endParaRPr lang="en-IN" sz="1000" b="1" dirty="0">
              <a:latin typeface="Calibri"/>
              <a:cs typeface="Calibri"/>
            </a:endParaRPr>
          </a:p>
          <a:p>
            <a:pPr marL="629920" lvl="1" indent="-305435"/>
            <a:r>
              <a:rPr lang="en-US" sz="1000" b="1" dirty="0">
                <a:latin typeface="Calibri"/>
                <a:cs typeface="Calibri"/>
              </a:rPr>
              <a:t>Gather historical network traffic data from the Network Intrusion Detection dataset available on Kaggle (specifically, Train_data.csv).</a:t>
            </a:r>
            <a:endParaRPr lang="en-IN" sz="1000" b="1" dirty="0">
              <a:latin typeface="Calibri"/>
              <a:cs typeface="Calibri"/>
            </a:endParaRPr>
          </a:p>
          <a:p>
            <a:pPr marL="629920" lvl="1" indent="-305435"/>
            <a:r>
              <a:rPr lang="en-US" sz="1000" b="1" dirty="0">
                <a:latin typeface="Calibri"/>
                <a:cs typeface="Calibri"/>
              </a:rPr>
              <a:t>This dataset includes various features such as connection duration, protocol type, service, and data bytes, which are used to build a comprehensive view of network activity.</a:t>
            </a:r>
            <a:endParaRPr lang="en-IN" sz="1000" b="1" dirty="0">
              <a:latin typeface="Calibri"/>
              <a:cs typeface="Calibri"/>
            </a:endParaRPr>
          </a:p>
          <a:p>
            <a:pPr marL="305435" indent="-305435"/>
            <a:r>
              <a:rPr lang="en-IN" sz="1000" b="1" dirty="0">
                <a:latin typeface="Calibri"/>
                <a:ea typeface="+mn-lt"/>
                <a:cs typeface="+mn-lt"/>
              </a:rPr>
              <a:t>Data Preprocessing:</a:t>
            </a:r>
            <a:endParaRPr lang="en-IN" sz="1000" b="1" dirty="0">
              <a:latin typeface="Calibri"/>
              <a:cs typeface="Calibri"/>
            </a:endParaRPr>
          </a:p>
          <a:p>
            <a:pPr marL="629920" lvl="1" indent="-305435"/>
            <a:r>
              <a:rPr lang="en-US" sz="1000" b="1" dirty="0">
                <a:latin typeface="Calibri"/>
                <a:cs typeface="Calibri"/>
              </a:rPr>
              <a:t>Clean and prepare the raw data by handling missing values, outliers, and inconsistencies.</a:t>
            </a:r>
            <a:endParaRPr lang="en-IN" sz="1000" b="1" dirty="0">
              <a:latin typeface="Calibri"/>
              <a:cs typeface="Calibri"/>
            </a:endParaRPr>
          </a:p>
          <a:p>
            <a:pPr marL="629920" lvl="1" indent="-305435"/>
            <a:r>
              <a:rPr lang="en-US" sz="1000" b="1" dirty="0">
                <a:latin typeface="Calibri"/>
                <a:cs typeface="Calibri"/>
              </a:rPr>
              <a:t>Utilize automated feature engineering and data transformation techniques within IBM AutoAI to prepare both numerical and categorical features into a format suitable for model training.</a:t>
            </a:r>
            <a:endParaRPr lang="en-IN" sz="1000" b="1" dirty="0">
              <a:latin typeface="Calibri"/>
              <a:cs typeface="Calibri"/>
            </a:endParaRPr>
          </a:p>
          <a:p>
            <a:pPr marL="305435" indent="-305435"/>
            <a:r>
              <a:rPr lang="en-IN" sz="1000" b="1" dirty="0">
                <a:latin typeface="Calibri"/>
                <a:ea typeface="+mn-lt"/>
                <a:cs typeface="+mn-lt"/>
              </a:rPr>
              <a:t>Machine Learning Algorithm:</a:t>
            </a:r>
            <a:endParaRPr lang="en-IN" sz="1000" b="1" dirty="0">
              <a:latin typeface="Calibri"/>
              <a:cs typeface="Calibri"/>
            </a:endParaRPr>
          </a:p>
          <a:p>
            <a:pPr marL="629920" lvl="1" indent="-305435"/>
            <a:r>
              <a:rPr lang="en-US" sz="1000" b="1" dirty="0">
                <a:latin typeface="Calibri"/>
                <a:cs typeface="Calibri"/>
              </a:rPr>
              <a:t>Implement a machine learning algorithm, specifically the P2 - Snap Decision Tree Classifier, to predict the type of network activity. This model was chosen by AutoAI as the best-performing pipeline.</a:t>
            </a:r>
            <a:endParaRPr lang="en-IN" sz="1000" b="1" dirty="0">
              <a:latin typeface="Calibri"/>
              <a:cs typeface="Calibri"/>
            </a:endParaRPr>
          </a:p>
          <a:p>
            <a:pPr marL="629920" lvl="1" indent="-305435"/>
            <a:r>
              <a:rPr lang="en-US" sz="1000" b="1" dirty="0">
                <a:latin typeface="Calibri"/>
                <a:cs typeface="Calibri"/>
              </a:rPr>
              <a:t>Use the class column from the Train_data.csv file as the target variable, where the model is trained to classify connections as either normal or an anomaly.</a:t>
            </a:r>
            <a:endParaRPr lang="en-IN" sz="1000" b="1" dirty="0">
              <a:latin typeface="Calibri"/>
              <a:cs typeface="Calibri"/>
            </a:endParaRPr>
          </a:p>
          <a:p>
            <a:pPr marL="305435" indent="-305435"/>
            <a:r>
              <a:rPr lang="en-IN" sz="1000" b="1" dirty="0">
                <a:latin typeface="Calibri"/>
                <a:ea typeface="+mn-lt"/>
                <a:cs typeface="+mn-lt"/>
              </a:rPr>
              <a:t>Prediction:</a:t>
            </a:r>
          </a:p>
          <a:p>
            <a:pPr marL="629435" lvl="1" indent="-305435"/>
            <a:r>
              <a:rPr lang="en-US" sz="1000" b="1" dirty="0">
                <a:latin typeface="Calibri"/>
                <a:ea typeface="+mn-lt"/>
                <a:cs typeface="+mn-lt"/>
              </a:rPr>
              <a:t>The trained model, named IntrusionNet, will make predictions on new, unseen network traffic data (Test_data.csv) to classify it as normal or anomalous.</a:t>
            </a:r>
          </a:p>
          <a:p>
            <a:pPr marL="629435" lvl="1" indent="-305435"/>
            <a:r>
              <a:rPr lang="en-US" sz="1000" b="1" dirty="0">
                <a:latin typeface="Calibri"/>
                <a:ea typeface="+mn-lt"/>
                <a:cs typeface="+mn-lt"/>
              </a:rPr>
              <a:t>This allows the system to provide an immediate alert of a potential intrusion, thereby securing the network.</a:t>
            </a:r>
            <a:endParaRPr lang="en-IN" sz="1000" b="1" dirty="0">
              <a:latin typeface="Calibri"/>
              <a:ea typeface="+mn-lt"/>
              <a:cs typeface="+mn-lt"/>
            </a:endParaRPr>
          </a:p>
          <a:p>
            <a:pPr marL="305435" indent="-305435"/>
            <a:r>
              <a:rPr lang="en-IN" sz="1000" b="1" dirty="0">
                <a:latin typeface="Calibri"/>
                <a:ea typeface="+mn-lt"/>
                <a:cs typeface="+mn-lt"/>
              </a:rPr>
              <a:t>Deployment:</a:t>
            </a:r>
            <a:endParaRPr lang="en-IN" sz="600" b="1" dirty="0">
              <a:latin typeface="Calibri"/>
              <a:cs typeface="Calibri"/>
            </a:endParaRPr>
          </a:p>
          <a:p>
            <a:pPr marL="629920" lvl="1" indent="-305435"/>
            <a:r>
              <a:rPr lang="en-US" sz="1000" b="1" dirty="0">
                <a:latin typeface="Calibri"/>
                <a:cs typeface="Calibri"/>
              </a:rPr>
              <a:t>Deploy the machine learning model to a scalable and reliable platform, such as an IBM Cloud Deployment Space.</a:t>
            </a:r>
            <a:endParaRPr lang="en-IN" sz="1000" b="1" dirty="0">
              <a:latin typeface="Calibri"/>
              <a:cs typeface="Calibri"/>
            </a:endParaRPr>
          </a:p>
          <a:p>
            <a:pPr marL="629920" lvl="1" indent="-305435"/>
            <a:r>
              <a:rPr lang="en-US" sz="1000" b="1" dirty="0">
                <a:latin typeface="Calibri"/>
                <a:cs typeface="Calibri"/>
              </a:rPr>
              <a:t>This deployment creates a REST API endpoint for real-time inference, allowing the model to be integrated with other network monitoring applications.</a:t>
            </a:r>
            <a:endParaRPr lang="en-IN" sz="1000" b="1" dirty="0">
              <a:latin typeface="Calibri"/>
              <a:cs typeface="Calibri"/>
            </a:endParaRPr>
          </a:p>
          <a:p>
            <a:pPr marL="305435" indent="-305435"/>
            <a:r>
              <a:rPr lang="en-IN" sz="1000" b="1" dirty="0">
                <a:latin typeface="Calibri"/>
                <a:ea typeface="+mn-lt"/>
                <a:cs typeface="+mn-lt"/>
              </a:rPr>
              <a:t>Evaluation:</a:t>
            </a:r>
            <a:endParaRPr lang="en-IN" sz="1000" b="1" dirty="0">
              <a:latin typeface="Calibri"/>
              <a:cs typeface="Calibri"/>
            </a:endParaRPr>
          </a:p>
          <a:p>
            <a:pPr marL="629920" lvl="1" indent="-305435"/>
            <a:r>
              <a:rPr lang="en-US" sz="1000" b="1" dirty="0">
                <a:latin typeface="Calibri"/>
                <a:cs typeface="Calibri"/>
              </a:rPr>
              <a:t>Assess the model's performance using appropriate metrics for imbalanced classification problems, such as Accuracy, Precision, Recall, and F1-Score.</a:t>
            </a:r>
            <a:endParaRPr lang="en-IN" sz="1000" b="1" dirty="0">
              <a:latin typeface="Calibri"/>
              <a:cs typeface="Calibri"/>
            </a:endParaRPr>
          </a:p>
          <a:p>
            <a:pPr marL="629920" lvl="1" indent="-305435"/>
            <a:r>
              <a:rPr lang="en-US" sz="1000" b="1" dirty="0">
                <a:latin typeface="Calibri"/>
              </a:rPr>
              <a:t>The model's performance is fine-tuned based on these metrics to ensure high-quality and reliable threat detection.</a:t>
            </a:r>
            <a:endParaRPr lang="en-IN" sz="1000" dirty="0"/>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b="1" dirty="0"/>
              <a:t>This section outlines the overall strategy and methodology for developing and implementing the Network Intrusion Detection System.</a:t>
            </a:r>
          </a:p>
          <a:p>
            <a:r>
              <a:rPr lang="en-US" sz="1800" b="1" dirty="0"/>
              <a:t>System Requirements</a:t>
            </a:r>
            <a:endParaRPr lang="en-US" sz="1800" dirty="0"/>
          </a:p>
          <a:p>
            <a:pPr lvl="1"/>
            <a:r>
              <a:rPr lang="en-US" sz="1500" b="1" dirty="0"/>
              <a:t>Platform:</a:t>
            </a:r>
            <a:r>
              <a:rPr lang="en-US" sz="1500" dirty="0"/>
              <a:t> A robust cloud environment for data science and model deployment. The project is built entirely on </a:t>
            </a:r>
            <a:r>
              <a:rPr lang="en-US" sz="1500" b="1" dirty="0"/>
              <a:t>IBM Cloud Lite services</a:t>
            </a:r>
            <a:r>
              <a:rPr lang="en-US" sz="1500" dirty="0"/>
              <a:t>.</a:t>
            </a:r>
          </a:p>
          <a:p>
            <a:pPr lvl="1"/>
            <a:r>
              <a:rPr lang="en-US" sz="1500" b="1" dirty="0"/>
              <a:t>Tools:</a:t>
            </a:r>
            <a:r>
              <a:rPr lang="en-US" sz="1500" dirty="0"/>
              <a:t> The primary tool is </a:t>
            </a:r>
            <a:r>
              <a:rPr lang="en-US" sz="1500" b="1" dirty="0"/>
              <a:t>IBM Watson Studio</a:t>
            </a:r>
            <a:r>
              <a:rPr lang="en-US" sz="1500" dirty="0"/>
              <a:t>, which provides the environment for notebook development and AutoAI.</a:t>
            </a:r>
          </a:p>
          <a:p>
            <a:pPr lvl="1"/>
            <a:r>
              <a:rPr lang="en-US" sz="1500" b="1" dirty="0"/>
              <a:t>Data Storage:</a:t>
            </a:r>
            <a:r>
              <a:rPr lang="en-US" sz="1500" dirty="0"/>
              <a:t> Data is managed using </a:t>
            </a:r>
            <a:r>
              <a:rPr lang="en-US" sz="1500" b="1" dirty="0"/>
              <a:t>IBM Cloud Object Storage</a:t>
            </a:r>
            <a:r>
              <a:rPr lang="en-US" sz="1500" dirty="0"/>
              <a:t> to store the Kaggle dataset.</a:t>
            </a:r>
          </a:p>
          <a:p>
            <a:pPr lvl="1"/>
            <a:r>
              <a:rPr lang="en-US" sz="1500" b="1" dirty="0"/>
              <a:t>Deployment:</a:t>
            </a:r>
            <a:r>
              <a:rPr lang="en-US" sz="1500" dirty="0"/>
              <a:t> The final model is deployed to an </a:t>
            </a:r>
            <a:r>
              <a:rPr lang="en-US" sz="1500" b="1" dirty="0"/>
              <a:t>IBM Cloud Deployment Space</a:t>
            </a:r>
            <a:r>
              <a:rPr lang="en-US" sz="1500" dirty="0"/>
              <a:t> to create a functional API endpoint.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400" dirty="0"/>
              <a:t>In this section, we describe the machine learning model chosen and how it was deployed.</a:t>
            </a:r>
          </a:p>
          <a:p>
            <a:pPr marL="305435" indent="-305435"/>
            <a:r>
              <a:rPr lang="en-US" sz="1400" b="1" dirty="0">
                <a:ea typeface="+mn-lt"/>
                <a:cs typeface="+mn-lt"/>
              </a:rPr>
              <a:t>Algorithm Selection:</a:t>
            </a:r>
          </a:p>
          <a:p>
            <a:pPr marL="629435" lvl="1" indent="-305435"/>
            <a:r>
              <a:rPr lang="en-US" sz="1100" dirty="0">
                <a:ea typeface="+mn-lt"/>
                <a:cs typeface="+mn-lt"/>
              </a:rPr>
              <a:t>The core of our solution is the P2 - Snap Decision Tree Classifier, which was automatically selected and optimized by IBM's AutoAI.</a:t>
            </a:r>
          </a:p>
          <a:p>
            <a:pPr marL="629435" lvl="1" indent="-305435"/>
            <a:r>
              <a:rPr lang="en-US" sz="1100" dirty="0">
                <a:ea typeface="+mn-lt"/>
                <a:cs typeface="+mn-lt"/>
              </a:rPr>
              <a:t>This algorithm was chosen by AutoAI due to its superior performance on the dataset during the automated evaluation process, providing a high level of accuracy and a clear decision-making process.</a:t>
            </a:r>
          </a:p>
          <a:p>
            <a:pPr marL="305435" indent="-305435"/>
            <a:r>
              <a:rPr lang="en-US" sz="1400" b="1" dirty="0">
                <a:ea typeface="+mn-lt"/>
                <a:cs typeface="+mn-lt"/>
              </a:rPr>
              <a:t>Data Input:</a:t>
            </a:r>
          </a:p>
          <a:p>
            <a:pPr marL="629435" lvl="1" indent="-305435"/>
            <a:r>
              <a:rPr lang="en-US" sz="1100" dirty="0">
                <a:ea typeface="+mn-lt"/>
                <a:cs typeface="+mn-lt"/>
              </a:rPr>
              <a:t>The algorithm uses 41 features from the KDD Cup 1999 dataset.</a:t>
            </a:r>
          </a:p>
          <a:p>
            <a:pPr marL="629435" lvl="1" indent="-305435"/>
            <a:r>
              <a:rPr lang="en-US" sz="1100" dirty="0">
                <a:ea typeface="+mn-lt"/>
                <a:cs typeface="+mn-lt"/>
              </a:rPr>
              <a:t>Key features include duration, </a:t>
            </a:r>
            <a:r>
              <a:rPr lang="en-US" sz="1100" dirty="0" err="1">
                <a:ea typeface="+mn-lt"/>
                <a:cs typeface="+mn-lt"/>
              </a:rPr>
              <a:t>protocol_type</a:t>
            </a:r>
            <a:r>
              <a:rPr lang="en-US" sz="1100" dirty="0">
                <a:ea typeface="+mn-lt"/>
                <a:cs typeface="+mn-lt"/>
              </a:rPr>
              <a:t>, service, flag, and various statistics on connection errors and host traffic.</a:t>
            </a:r>
          </a:p>
          <a:p>
            <a:pPr marL="305435" indent="-305435"/>
            <a:r>
              <a:rPr lang="en-US" sz="1400" b="1" dirty="0">
                <a:ea typeface="+mn-lt"/>
                <a:cs typeface="+mn-lt"/>
              </a:rPr>
              <a:t>Training Process:</a:t>
            </a:r>
          </a:p>
          <a:p>
            <a:pPr marL="629435" lvl="1" indent="-305435"/>
            <a:r>
              <a:rPr lang="en-US" sz="1100" dirty="0">
                <a:ea typeface="+mn-lt"/>
                <a:cs typeface="+mn-lt"/>
              </a:rPr>
              <a:t>The model was trained using the labeled Train_data.csv file, with the class column serving as the target variable.</a:t>
            </a:r>
          </a:p>
          <a:p>
            <a:pPr marL="629435" lvl="1" indent="-305435"/>
            <a:r>
              <a:rPr lang="en-US" sz="1100" dirty="0">
                <a:ea typeface="+mn-lt"/>
                <a:cs typeface="+mn-lt"/>
              </a:rPr>
              <a:t>AutoAI automatically handled cross-validation and hyperparameter tuning, ensuring the model was robust and well-optimized for the classification task.</a:t>
            </a:r>
          </a:p>
          <a:p>
            <a:pPr marL="305435" indent="-305435"/>
            <a:r>
              <a:rPr lang="en-US" sz="1400" b="1" dirty="0">
                <a:ea typeface="+mn-lt"/>
                <a:cs typeface="+mn-lt"/>
              </a:rPr>
              <a:t>Prediction &amp; Deployment Process:</a:t>
            </a:r>
          </a:p>
          <a:p>
            <a:pPr marL="629435" lvl="1" indent="-305435"/>
            <a:r>
              <a:rPr lang="en-US" sz="1100" dirty="0">
                <a:ea typeface="+mn-lt"/>
                <a:cs typeface="+mn-lt"/>
              </a:rPr>
              <a:t>The trained model, named IntrusionNet, makes predictions by classifying new network traffic data from the Test_data.csv file as either normal or anomaly.</a:t>
            </a:r>
          </a:p>
          <a:p>
            <a:pPr marL="629435" lvl="1" indent="-305435"/>
            <a:r>
              <a:rPr lang="en-US" sz="1100" dirty="0">
                <a:ea typeface="+mn-lt"/>
                <a:cs typeface="+mn-lt"/>
              </a:rPr>
              <a:t>The model was deployed to a dedicated IBM Cloud Deployment Space, providing a REST API endpoint that can be used to make real-time predictions for early intrusion warnings.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2743979D-4C4D-FB7D-3995-6111D4142668}"/>
              </a:ext>
            </a:extLst>
          </p:cNvPr>
          <p:cNvPicPr>
            <a:picLocks noGrp="1" noChangeAspect="1"/>
          </p:cNvPicPr>
          <p:nvPr>
            <p:ph idx="1"/>
          </p:nvPr>
        </p:nvPicPr>
        <p:blipFill>
          <a:blip r:embed="rId2"/>
          <a:stretch>
            <a:fillRect/>
          </a:stretch>
        </p:blipFill>
        <p:spPr>
          <a:xfrm>
            <a:off x="1705493" y="1301750"/>
            <a:ext cx="878101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7EC0B-9EB8-E20E-B760-4CF12F874A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A861BB-B1AF-3C2B-3DBF-2F98538F0D7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AA3F9321-D515-419C-3488-58AE31633A9E}"/>
              </a:ext>
            </a:extLst>
          </p:cNvPr>
          <p:cNvPicPr>
            <a:picLocks noGrp="1" noChangeAspect="1"/>
          </p:cNvPicPr>
          <p:nvPr>
            <p:ph idx="1"/>
          </p:nvPr>
        </p:nvPicPr>
        <p:blipFill>
          <a:blip r:embed="rId2"/>
          <a:stretch>
            <a:fillRect/>
          </a:stretch>
        </p:blipFill>
        <p:spPr>
          <a:xfrm>
            <a:off x="1702266" y="1301750"/>
            <a:ext cx="8787467" cy="4673600"/>
          </a:xfrm>
        </p:spPr>
      </p:pic>
    </p:spTree>
    <p:extLst>
      <p:ext uri="{BB962C8B-B14F-4D97-AF65-F5344CB8AC3E}">
        <p14:creationId xmlns:p14="http://schemas.microsoft.com/office/powerpoint/2010/main" val="227177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13631-1C62-521F-D9AD-7BFE70387F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6C6C76-1765-238F-E7E1-99CF1F2014D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10;&#10;AI-generated content may be incorrect.">
            <a:extLst>
              <a:ext uri="{FF2B5EF4-FFF2-40B4-BE49-F238E27FC236}">
                <a16:creationId xmlns:a16="http://schemas.microsoft.com/office/drawing/2014/main" id="{74ABBA12-8CC3-4823-08C6-F8DBD2EBB2BF}"/>
              </a:ext>
            </a:extLst>
          </p:cNvPr>
          <p:cNvPicPr>
            <a:picLocks noGrp="1" noChangeAspect="1"/>
          </p:cNvPicPr>
          <p:nvPr>
            <p:ph idx="1"/>
          </p:nvPr>
        </p:nvPicPr>
        <p:blipFill>
          <a:blip r:embed="rId2"/>
          <a:stretch>
            <a:fillRect/>
          </a:stretch>
        </p:blipFill>
        <p:spPr>
          <a:xfrm>
            <a:off x="1699036" y="1301750"/>
            <a:ext cx="8793928" cy="4673600"/>
          </a:xfrm>
        </p:spPr>
      </p:pic>
    </p:spTree>
    <p:extLst>
      <p:ext uri="{BB962C8B-B14F-4D97-AF65-F5344CB8AC3E}">
        <p14:creationId xmlns:p14="http://schemas.microsoft.com/office/powerpoint/2010/main" val="12504472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1146</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Network Intrusion Detection System (NIDS) using Machine Learning on IBM Cloud</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Akhil Kannan</cp:lastModifiedBy>
  <cp:revision>34</cp:revision>
  <dcterms:created xsi:type="dcterms:W3CDTF">2021-05-26T16:50:10Z</dcterms:created>
  <dcterms:modified xsi:type="dcterms:W3CDTF">2025-08-04T19:15:45Z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