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1"/>
  </p:notesMasterIdLst>
  <p:sldIdLst>
    <p:sldId id="256" r:id="rId2"/>
    <p:sldId id="257" r:id="rId3"/>
    <p:sldId id="258" r:id="rId4"/>
    <p:sldId id="259" r:id="rId5"/>
    <p:sldId id="260" r:id="rId6"/>
    <p:sldId id="261" r:id="rId7"/>
    <p:sldId id="262" r:id="rId8"/>
    <p:sldId id="263" r:id="rId9"/>
    <p:sldId id="264" r:id="rId10"/>
  </p:sldIdLst>
  <p:sldSz cx="14630400" cy="8229600"/>
  <p:notesSz cx="8229600" cy="14630400"/>
  <p:embeddedFontLst>
    <p:embeddedFont>
      <p:font typeface="DM Sans" pitchFamily="2" charset="0"/>
      <p:regular r:id="rId12"/>
      <p:bold r:id="rId13"/>
    </p:embeddedFont>
    <p:embeddedFont>
      <p:font typeface="Libre Baskerville" panose="02000000000000000000" pitchFamily="2"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0" d="100"/>
          <a:sy n="80" d="100"/>
        </p:scale>
        <p:origin x="58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30901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DFA"/>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hyperlink" Target="https://en.wikipedia.org/wiki/Arkanoid" TargetMode="External"/><Relationship Id="rId4" Type="http://schemas.openxmlformats.org/officeDocument/2006/relationships/hyperlink" Target="https://www.raylib.com/"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2337197"/>
            <a:ext cx="7556421" cy="2126337"/>
          </a:xfrm>
          <a:prstGeom prst="rect">
            <a:avLst/>
          </a:prstGeom>
          <a:noFill/>
          <a:ln/>
        </p:spPr>
        <p:txBody>
          <a:bodyPr wrap="squar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Wall Breaker!: An Arkanoid-Style Game in C Using Raylib</a:t>
            </a:r>
            <a:endParaRPr lang="en-US" sz="4450" dirty="0"/>
          </a:p>
        </p:txBody>
      </p:sp>
      <p:sp>
        <p:nvSpPr>
          <p:cNvPr id="4" name="Text 1"/>
          <p:cNvSpPr/>
          <p:nvPr/>
        </p:nvSpPr>
        <p:spPr>
          <a:xfrm>
            <a:off x="793790" y="4803696"/>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Welcome to Wall Breaker!, a captivating Arkanoid-style game developed using the powerful Raylib library in C. This presentation will explore the game's design, implementation, and future prospects.</a:t>
            </a:r>
            <a:endParaRPr lang="en-US" sz="1750" dirty="0"/>
          </a:p>
        </p:txBody>
      </p:sp>
      <p:pic>
        <p:nvPicPr>
          <p:cNvPr id="5" name="Picture 4">
            <a:extLst>
              <a:ext uri="{FF2B5EF4-FFF2-40B4-BE49-F238E27FC236}">
                <a16:creationId xmlns:a16="http://schemas.microsoft.com/office/drawing/2014/main" id="{1073FA05-6E95-723B-9A80-900F7E063898}"/>
              </a:ext>
            </a:extLst>
          </p:cNvPr>
          <p:cNvPicPr>
            <a:picLocks noChangeAspect="1"/>
          </p:cNvPicPr>
          <p:nvPr/>
        </p:nvPicPr>
        <p:blipFill>
          <a:blip r:embed="rId3"/>
          <a:srcRect l="20066" t="4606" r="44766" b="1194"/>
          <a:stretch/>
        </p:blipFill>
        <p:spPr>
          <a:xfrm>
            <a:off x="9427717" y="0"/>
            <a:ext cx="5281705" cy="82296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17705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Introduction: </a:t>
            </a:r>
            <a:endParaRPr lang="en-US" sz="4450" dirty="0"/>
          </a:p>
        </p:txBody>
      </p:sp>
      <p:sp>
        <p:nvSpPr>
          <p:cNvPr id="3" name="Text 1"/>
          <p:cNvSpPr/>
          <p:nvPr/>
        </p:nvSpPr>
        <p:spPr>
          <a:xfrm>
            <a:off x="793790"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The Game</a:t>
            </a:r>
            <a:endParaRPr lang="en-US" sz="2200" dirty="0"/>
          </a:p>
        </p:txBody>
      </p:sp>
      <p:sp>
        <p:nvSpPr>
          <p:cNvPr id="4" name="Text 2"/>
          <p:cNvSpPr/>
          <p:nvPr/>
        </p:nvSpPr>
        <p:spPr>
          <a:xfrm>
            <a:off x="793790"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Wall Breaker! is a classic brick-breaking game, inspired by the legendary Arkanoid. Players control a paddle to bounce a ball and break a wall of bricks. The objective is to clear all bricks before the ball falls below the paddle and the player loses all the lives.</a:t>
            </a:r>
            <a:endParaRPr lang="en-US" sz="1750" dirty="0"/>
          </a:p>
        </p:txBody>
      </p:sp>
      <p:sp>
        <p:nvSpPr>
          <p:cNvPr id="5" name="Text 3"/>
          <p:cNvSpPr/>
          <p:nvPr/>
        </p:nvSpPr>
        <p:spPr>
          <a:xfrm>
            <a:off x="7599521" y="3452813"/>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Objective</a:t>
            </a:r>
            <a:endParaRPr lang="en-US" sz="2200" dirty="0"/>
          </a:p>
        </p:txBody>
      </p:sp>
      <p:sp>
        <p:nvSpPr>
          <p:cNvPr id="6" name="Text 4"/>
          <p:cNvSpPr/>
          <p:nvPr/>
        </p:nvSpPr>
        <p:spPr>
          <a:xfrm>
            <a:off x="7599521" y="4033957"/>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The game's primary objective is to provide an engaging and challenging experience for players of all skill levels. Its simple mechanics and addictive gameplay are designed to capture the essence of classic arcade games while incorporating modern elements.</a:t>
            </a:r>
            <a:endParaRPr lang="en-US" sz="1750" dirty="0"/>
          </a:p>
        </p:txBody>
      </p:sp>
      <p:sp>
        <p:nvSpPr>
          <p:cNvPr id="7" name="Rectangle 6">
            <a:extLst>
              <a:ext uri="{FF2B5EF4-FFF2-40B4-BE49-F238E27FC236}">
                <a16:creationId xmlns:a16="http://schemas.microsoft.com/office/drawing/2014/main" id="{74D3ED08-A90F-DE34-0072-22AD762E87F1}"/>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346240"/>
            <a:ext cx="9715143"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Methodology: Building the Game</a:t>
            </a:r>
            <a:endParaRPr lang="en-US" sz="4450" dirty="0"/>
          </a:p>
        </p:txBody>
      </p:sp>
      <p:sp>
        <p:nvSpPr>
          <p:cNvPr id="3" name="Shape 1"/>
          <p:cNvSpPr/>
          <p:nvPr/>
        </p:nvSpPr>
        <p:spPr>
          <a:xfrm>
            <a:off x="793790" y="2763798"/>
            <a:ext cx="510302" cy="510302"/>
          </a:xfrm>
          <a:prstGeom prst="roundRect">
            <a:avLst>
              <a:gd name="adj" fmla="val 18669"/>
            </a:avLst>
          </a:prstGeom>
          <a:solidFill>
            <a:srgbClr val="F7EDD4"/>
          </a:solidFill>
          <a:ln w="7620">
            <a:solidFill>
              <a:srgbClr val="DDD3BA"/>
            </a:solidFill>
            <a:prstDash val="solid"/>
          </a:ln>
        </p:spPr>
      </p:sp>
      <p:sp>
        <p:nvSpPr>
          <p:cNvPr id="4" name="Text 2"/>
          <p:cNvSpPr/>
          <p:nvPr/>
        </p:nvSpPr>
        <p:spPr>
          <a:xfrm>
            <a:off x="972979" y="2848808"/>
            <a:ext cx="151805" cy="340281"/>
          </a:xfrm>
          <a:prstGeom prst="rect">
            <a:avLst/>
          </a:prstGeom>
          <a:noFill/>
          <a:ln/>
        </p:spPr>
        <p:txBody>
          <a:bodyPr wrap="none" lIns="0" tIns="0" rIns="0" bIns="0" rtlCol="0" anchor="t"/>
          <a:lstStyle/>
          <a:p>
            <a:pPr marL="0" indent="0" algn="ctr">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1</a:t>
            </a:r>
            <a:endParaRPr lang="en-US" sz="2650" dirty="0"/>
          </a:p>
        </p:txBody>
      </p:sp>
      <p:sp>
        <p:nvSpPr>
          <p:cNvPr id="5" name="Text 3"/>
          <p:cNvSpPr/>
          <p:nvPr/>
        </p:nvSpPr>
        <p:spPr>
          <a:xfrm>
            <a:off x="1530906" y="276379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Initialization</a:t>
            </a:r>
            <a:endParaRPr lang="en-US" sz="2200" dirty="0"/>
          </a:p>
        </p:txBody>
      </p:sp>
      <p:sp>
        <p:nvSpPr>
          <p:cNvPr id="6" name="Text 4"/>
          <p:cNvSpPr/>
          <p:nvPr/>
        </p:nvSpPr>
        <p:spPr>
          <a:xfrm>
            <a:off x="1530906" y="3254216"/>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Game components like the paddle, ball, bricks, sounds, and textures are loaded. The game utilizes keyboard input for paddle movement. The left and right arrow keys control the paddle's horizontal position, enabling players to strategically position the paddle to intercept the ball.</a:t>
            </a:r>
            <a:endParaRPr lang="en-US" sz="1750" dirty="0"/>
          </a:p>
        </p:txBody>
      </p:sp>
      <p:sp>
        <p:nvSpPr>
          <p:cNvPr id="7" name="Shape 5"/>
          <p:cNvSpPr/>
          <p:nvPr/>
        </p:nvSpPr>
        <p:spPr>
          <a:xfrm>
            <a:off x="5216962" y="2763798"/>
            <a:ext cx="510302" cy="510302"/>
          </a:xfrm>
          <a:prstGeom prst="roundRect">
            <a:avLst>
              <a:gd name="adj" fmla="val 18669"/>
            </a:avLst>
          </a:prstGeom>
          <a:solidFill>
            <a:srgbClr val="F7EDD4"/>
          </a:solidFill>
          <a:ln w="7620">
            <a:solidFill>
              <a:srgbClr val="DDD3BA"/>
            </a:solidFill>
            <a:prstDash val="solid"/>
          </a:ln>
        </p:spPr>
      </p:sp>
      <p:sp>
        <p:nvSpPr>
          <p:cNvPr id="8" name="Text 6"/>
          <p:cNvSpPr/>
          <p:nvPr/>
        </p:nvSpPr>
        <p:spPr>
          <a:xfrm>
            <a:off x="5367337" y="2848808"/>
            <a:ext cx="209550" cy="340281"/>
          </a:xfrm>
          <a:prstGeom prst="rect">
            <a:avLst/>
          </a:prstGeom>
          <a:noFill/>
          <a:ln/>
        </p:spPr>
        <p:txBody>
          <a:bodyPr wrap="none" lIns="0" tIns="0" rIns="0" bIns="0" rtlCol="0" anchor="t"/>
          <a:lstStyle/>
          <a:p>
            <a:pPr marL="0" indent="0" algn="ctr">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2</a:t>
            </a:r>
            <a:endParaRPr lang="en-US" sz="2650" dirty="0"/>
          </a:p>
        </p:txBody>
      </p:sp>
      <p:sp>
        <p:nvSpPr>
          <p:cNvPr id="9" name="Text 7"/>
          <p:cNvSpPr/>
          <p:nvPr/>
        </p:nvSpPr>
        <p:spPr>
          <a:xfrm>
            <a:off x="5954078" y="2763798"/>
            <a:ext cx="2867501" cy="354330"/>
          </a:xfrm>
          <a:prstGeom prst="rect">
            <a:avLst/>
          </a:prstGeom>
          <a:noFill/>
          <a:ln/>
        </p:spPr>
        <p:txBody>
          <a:bodyPr wrap="none" lIns="0" tIns="0" rIns="0" bIns="0" rtlCol="0" anchor="t"/>
          <a:lstStyle/>
          <a:p>
            <a:pPr marL="0" indent="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Game Flow &amp; Logic</a:t>
            </a:r>
            <a:endParaRPr lang="en-US" sz="2200" dirty="0"/>
          </a:p>
        </p:txBody>
      </p:sp>
      <p:sp>
        <p:nvSpPr>
          <p:cNvPr id="10" name="Text 8"/>
          <p:cNvSpPr/>
          <p:nvPr/>
        </p:nvSpPr>
        <p:spPr>
          <a:xfrm>
            <a:off x="5954078" y="3254216"/>
            <a:ext cx="3459242" cy="3629025"/>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The core game logic handles ball physics, collision detection, and brick destruction. When the ball collides with the paddle, it bounces off at a calculated angle, while collisions with bricks result in their destruction. When all bricks are broken, the game is won, If the player loses all their lives, the game ends.</a:t>
            </a:r>
            <a:endParaRPr lang="en-US" sz="1750" dirty="0"/>
          </a:p>
        </p:txBody>
      </p:sp>
      <p:sp>
        <p:nvSpPr>
          <p:cNvPr id="11" name="Shape 9"/>
          <p:cNvSpPr/>
          <p:nvPr/>
        </p:nvSpPr>
        <p:spPr>
          <a:xfrm>
            <a:off x="9640133" y="2763798"/>
            <a:ext cx="510302" cy="510302"/>
          </a:xfrm>
          <a:prstGeom prst="roundRect">
            <a:avLst>
              <a:gd name="adj" fmla="val 18669"/>
            </a:avLst>
          </a:prstGeom>
          <a:solidFill>
            <a:srgbClr val="F7EDD4"/>
          </a:solidFill>
          <a:ln w="7620">
            <a:solidFill>
              <a:srgbClr val="DDD3BA"/>
            </a:solidFill>
            <a:prstDash val="solid"/>
          </a:ln>
        </p:spPr>
      </p:sp>
      <p:sp>
        <p:nvSpPr>
          <p:cNvPr id="12" name="Text 10"/>
          <p:cNvSpPr/>
          <p:nvPr/>
        </p:nvSpPr>
        <p:spPr>
          <a:xfrm>
            <a:off x="9790509" y="2848808"/>
            <a:ext cx="209550" cy="340281"/>
          </a:xfrm>
          <a:prstGeom prst="rect">
            <a:avLst/>
          </a:prstGeom>
          <a:noFill/>
          <a:ln/>
        </p:spPr>
        <p:txBody>
          <a:bodyPr wrap="none" lIns="0" tIns="0" rIns="0" bIns="0" rtlCol="0" anchor="t"/>
          <a:lstStyle/>
          <a:p>
            <a:pPr marL="0" indent="0" algn="ctr">
              <a:lnSpc>
                <a:spcPts val="2650"/>
              </a:lnSpc>
              <a:buNone/>
            </a:pPr>
            <a:r>
              <a:rPr lang="en-US" sz="2650" dirty="0">
                <a:solidFill>
                  <a:srgbClr val="454240"/>
                </a:solidFill>
                <a:latin typeface="Libre Baskerville" pitchFamily="34" charset="0"/>
                <a:ea typeface="Libre Baskerville" pitchFamily="34" charset="-122"/>
                <a:cs typeface="Libre Baskerville" pitchFamily="34" charset="-120"/>
              </a:rPr>
              <a:t>3</a:t>
            </a:r>
            <a:endParaRPr lang="en-US" sz="2650" dirty="0"/>
          </a:p>
        </p:txBody>
      </p:sp>
      <p:sp>
        <p:nvSpPr>
          <p:cNvPr id="13" name="Text 11"/>
          <p:cNvSpPr/>
          <p:nvPr/>
        </p:nvSpPr>
        <p:spPr>
          <a:xfrm>
            <a:off x="10377249" y="2763798"/>
            <a:ext cx="2835235" cy="354330"/>
          </a:xfrm>
          <a:prstGeom prst="rect">
            <a:avLst/>
          </a:prstGeom>
          <a:noFill/>
          <a:ln/>
        </p:spPr>
        <p:txBody>
          <a:bodyPr wrap="none" lIns="0" tIns="0" rIns="0" bIns="0" rtlCol="0" anchor="t"/>
          <a:lstStyle/>
          <a:p>
            <a:pPr marL="0" indent="0">
              <a:lnSpc>
                <a:spcPts val="2750"/>
              </a:lnSpc>
              <a:buNone/>
            </a:pPr>
            <a:r>
              <a:rPr lang="en-US" sz="2200" dirty="0">
                <a:solidFill>
                  <a:srgbClr val="454240"/>
                </a:solidFill>
                <a:latin typeface="Libre Baskerville" pitchFamily="34" charset="0"/>
                <a:ea typeface="Libre Baskerville" pitchFamily="34" charset="-122"/>
                <a:cs typeface="Libre Baskerville" pitchFamily="34" charset="-120"/>
              </a:rPr>
              <a:t>Rendering</a:t>
            </a:r>
            <a:endParaRPr lang="en-US" sz="2200" dirty="0"/>
          </a:p>
        </p:txBody>
      </p:sp>
      <p:sp>
        <p:nvSpPr>
          <p:cNvPr id="14" name="Text 12"/>
          <p:cNvSpPr/>
          <p:nvPr/>
        </p:nvSpPr>
        <p:spPr>
          <a:xfrm>
            <a:off x="10377249" y="3254216"/>
            <a:ext cx="3459242" cy="3266123"/>
          </a:xfrm>
          <a:prstGeom prst="rect">
            <a:avLst/>
          </a:prstGeom>
          <a:noFill/>
          <a:ln/>
        </p:spPr>
        <p:txBody>
          <a:bodyPr wrap="square" lIns="0" tIns="0" rIns="0" bIns="0" rtlCol="0" anchor="t"/>
          <a:lstStyle/>
          <a:p>
            <a:pPr marL="0" indent="0">
              <a:lnSpc>
                <a:spcPts val="2850"/>
              </a:lnSpc>
              <a:buNone/>
            </a:pPr>
            <a:r>
              <a:rPr lang="en-US" sz="1750" dirty="0">
                <a:solidFill>
                  <a:srgbClr val="454240"/>
                </a:solidFill>
                <a:latin typeface="DM Sans" pitchFamily="34" charset="0"/>
                <a:ea typeface="DM Sans" pitchFamily="34" charset="-122"/>
                <a:cs typeface="DM Sans" pitchFamily="34" charset="-120"/>
              </a:rPr>
              <a:t>Raylib is used for rendering the game's visuals, including the game world, the paddle, the ball, and the bricks. The library's powerful graphics capabilities allow for a smooth and visually appealing gameplay experience. Audio elements are triggered based on game events.</a:t>
            </a:r>
            <a:endParaRPr lang="en-US" sz="1750" dirty="0"/>
          </a:p>
        </p:txBody>
      </p:sp>
      <p:sp>
        <p:nvSpPr>
          <p:cNvPr id="15" name="Rectangle 14">
            <a:extLst>
              <a:ext uri="{FF2B5EF4-FFF2-40B4-BE49-F238E27FC236}">
                <a16:creationId xmlns:a16="http://schemas.microsoft.com/office/drawing/2014/main" id="{507AAC6F-4FB2-0440-8579-9B2D50C682BC}"/>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18542" y="565309"/>
            <a:ext cx="9579650" cy="641509"/>
          </a:xfrm>
          <a:prstGeom prst="rect">
            <a:avLst/>
          </a:prstGeom>
          <a:noFill/>
          <a:ln/>
        </p:spPr>
        <p:txBody>
          <a:bodyPr wrap="none" lIns="0" tIns="0" rIns="0" bIns="0" rtlCol="0" anchor="t"/>
          <a:lstStyle/>
          <a:p>
            <a:pPr marL="0" indent="0">
              <a:lnSpc>
                <a:spcPts val="5050"/>
              </a:lnSpc>
              <a:buNone/>
            </a:pPr>
            <a:r>
              <a:rPr lang="en-US" sz="4000" dirty="0">
                <a:solidFill>
                  <a:srgbClr val="5C4E3D"/>
                </a:solidFill>
                <a:latin typeface="Libre Baskerville" pitchFamily="34" charset="0"/>
                <a:ea typeface="Libre Baskerville" pitchFamily="34" charset="-122"/>
                <a:cs typeface="Libre Baskerville" pitchFamily="34" charset="-120"/>
              </a:rPr>
              <a:t>Architecture: Visualizing Game Flow</a:t>
            </a:r>
            <a:endParaRPr lang="en-US" sz="4000" dirty="0"/>
          </a:p>
        </p:txBody>
      </p:sp>
      <p:pic>
        <p:nvPicPr>
          <p:cNvPr id="3" name="Image 0" descr="preencoded.png"/>
          <p:cNvPicPr>
            <a:picLocks noChangeAspect="1"/>
          </p:cNvPicPr>
          <p:nvPr/>
        </p:nvPicPr>
        <p:blipFill>
          <a:blip r:embed="rId3"/>
          <a:stretch>
            <a:fillRect/>
          </a:stretch>
        </p:blipFill>
        <p:spPr>
          <a:xfrm>
            <a:off x="718542" y="1617345"/>
            <a:ext cx="3298269" cy="821174"/>
          </a:xfrm>
          <a:prstGeom prst="rect">
            <a:avLst/>
          </a:prstGeom>
        </p:spPr>
      </p:pic>
      <p:sp>
        <p:nvSpPr>
          <p:cNvPr id="4" name="Text 1"/>
          <p:cNvSpPr/>
          <p:nvPr/>
        </p:nvSpPr>
        <p:spPr>
          <a:xfrm>
            <a:off x="923806" y="2746415"/>
            <a:ext cx="2566273" cy="320635"/>
          </a:xfrm>
          <a:prstGeom prst="rect">
            <a:avLst/>
          </a:prstGeom>
          <a:noFill/>
          <a:ln/>
        </p:spPr>
        <p:txBody>
          <a:bodyPr wrap="none" lIns="0" tIns="0" rIns="0" bIns="0" rtlCol="0" anchor="t"/>
          <a:lstStyle/>
          <a:p>
            <a:pPr marL="0" indent="0" algn="l">
              <a:lnSpc>
                <a:spcPts val="2500"/>
              </a:lnSpc>
              <a:buNone/>
            </a:pPr>
            <a:r>
              <a:rPr lang="en-US" sz="2000" dirty="0">
                <a:solidFill>
                  <a:srgbClr val="454240"/>
                </a:solidFill>
                <a:latin typeface="Libre Baskerville" pitchFamily="34" charset="0"/>
                <a:ea typeface="Libre Baskerville" pitchFamily="34" charset="-122"/>
                <a:cs typeface="Libre Baskerville" pitchFamily="34" charset="-120"/>
              </a:rPr>
              <a:t>Initialization</a:t>
            </a:r>
            <a:endParaRPr lang="en-US" sz="2000" dirty="0"/>
          </a:p>
        </p:txBody>
      </p:sp>
      <p:sp>
        <p:nvSpPr>
          <p:cNvPr id="5" name="Text 2"/>
          <p:cNvSpPr/>
          <p:nvPr/>
        </p:nvSpPr>
        <p:spPr>
          <a:xfrm>
            <a:off x="923806" y="3190161"/>
            <a:ext cx="2887742" cy="1970246"/>
          </a:xfrm>
          <a:prstGeom prst="rect">
            <a:avLst/>
          </a:prstGeom>
          <a:noFill/>
          <a:ln/>
        </p:spPr>
        <p:txBody>
          <a:bodyPr wrap="square" lIns="0" tIns="0" rIns="0" bIns="0" rtlCol="0" anchor="t"/>
          <a:lstStyle/>
          <a:p>
            <a:pPr marL="0" indent="0" algn="l">
              <a:lnSpc>
                <a:spcPts val="2550"/>
              </a:lnSpc>
              <a:buNone/>
            </a:pPr>
            <a:r>
              <a:rPr lang="en-US" sz="1600" dirty="0">
                <a:solidFill>
                  <a:srgbClr val="454240"/>
                </a:solidFill>
                <a:latin typeface="DM Sans" pitchFamily="34" charset="0"/>
                <a:ea typeface="DM Sans" pitchFamily="34" charset="-122"/>
                <a:cs typeface="DM Sans" pitchFamily="34" charset="-120"/>
              </a:rPr>
              <a:t>Upon Launching the game, the Window Console appears. It is on this console that users play the game. The game graphics and mechanics are rendered in here.</a:t>
            </a:r>
            <a:endParaRPr lang="en-US" sz="1600" dirty="0"/>
          </a:p>
        </p:txBody>
      </p:sp>
      <p:pic>
        <p:nvPicPr>
          <p:cNvPr id="6" name="Image 1" descr="preencoded.png"/>
          <p:cNvPicPr>
            <a:picLocks noChangeAspect="1"/>
          </p:cNvPicPr>
          <p:nvPr/>
        </p:nvPicPr>
        <p:blipFill>
          <a:blip r:embed="rId4"/>
          <a:stretch>
            <a:fillRect/>
          </a:stretch>
        </p:blipFill>
        <p:spPr>
          <a:xfrm>
            <a:off x="4016812" y="1617345"/>
            <a:ext cx="3298388" cy="821174"/>
          </a:xfrm>
          <a:prstGeom prst="rect">
            <a:avLst/>
          </a:prstGeom>
        </p:spPr>
      </p:pic>
      <p:sp>
        <p:nvSpPr>
          <p:cNvPr id="7" name="Text 3"/>
          <p:cNvSpPr/>
          <p:nvPr/>
        </p:nvSpPr>
        <p:spPr>
          <a:xfrm>
            <a:off x="4222075" y="2746415"/>
            <a:ext cx="2566273" cy="320635"/>
          </a:xfrm>
          <a:prstGeom prst="rect">
            <a:avLst/>
          </a:prstGeom>
          <a:noFill/>
          <a:ln/>
        </p:spPr>
        <p:txBody>
          <a:bodyPr wrap="none" lIns="0" tIns="0" rIns="0" bIns="0" rtlCol="0" anchor="t"/>
          <a:lstStyle/>
          <a:p>
            <a:pPr marL="0" indent="0" algn="l">
              <a:lnSpc>
                <a:spcPts val="2500"/>
              </a:lnSpc>
              <a:buNone/>
            </a:pPr>
            <a:r>
              <a:rPr lang="en-US" sz="2000" dirty="0">
                <a:solidFill>
                  <a:srgbClr val="454240"/>
                </a:solidFill>
                <a:latin typeface="Libre Baskerville" pitchFamily="34" charset="0"/>
                <a:ea typeface="Libre Baskerville" pitchFamily="34" charset="-122"/>
                <a:cs typeface="Libre Baskerville" pitchFamily="34" charset="-120"/>
              </a:rPr>
              <a:t>Rendering</a:t>
            </a:r>
            <a:endParaRPr lang="en-US" sz="2000" dirty="0"/>
          </a:p>
        </p:txBody>
      </p:sp>
      <p:sp>
        <p:nvSpPr>
          <p:cNvPr id="8" name="Text 4"/>
          <p:cNvSpPr/>
          <p:nvPr/>
        </p:nvSpPr>
        <p:spPr>
          <a:xfrm>
            <a:off x="4222075" y="3190161"/>
            <a:ext cx="2887861" cy="4268867"/>
          </a:xfrm>
          <a:prstGeom prst="rect">
            <a:avLst/>
          </a:prstGeom>
          <a:noFill/>
          <a:ln/>
        </p:spPr>
        <p:txBody>
          <a:bodyPr wrap="square" lIns="0" tIns="0" rIns="0" bIns="0" rtlCol="0" anchor="t"/>
          <a:lstStyle/>
          <a:p>
            <a:pPr marL="0" indent="0" algn="l">
              <a:lnSpc>
                <a:spcPts val="2550"/>
              </a:lnSpc>
              <a:buNone/>
            </a:pPr>
            <a:r>
              <a:rPr lang="en-US" sz="1600" dirty="0">
                <a:solidFill>
                  <a:srgbClr val="454240"/>
                </a:solidFill>
                <a:latin typeface="DM Sans" pitchFamily="34" charset="0"/>
                <a:ea typeface="DM Sans" pitchFamily="34" charset="-122"/>
                <a:cs typeface="DM Sans" pitchFamily="34" charset="-120"/>
              </a:rPr>
              <a:t>The rendering process uses Raylib to display the game world, including the paddle, ball and bricks. The visual elements are updated based on the game logic's calculations, providing a dynamic and responsive gameplay experience. Collisions with bricks generate distinct sounds, and background music creates an atmosphere.</a:t>
            </a:r>
            <a:endParaRPr lang="en-US" sz="1600" dirty="0"/>
          </a:p>
        </p:txBody>
      </p:sp>
      <p:pic>
        <p:nvPicPr>
          <p:cNvPr id="9" name="Image 2" descr="preencoded.png"/>
          <p:cNvPicPr>
            <a:picLocks noChangeAspect="1"/>
          </p:cNvPicPr>
          <p:nvPr/>
        </p:nvPicPr>
        <p:blipFill>
          <a:blip r:embed="rId5"/>
          <a:stretch>
            <a:fillRect/>
          </a:stretch>
        </p:blipFill>
        <p:spPr>
          <a:xfrm>
            <a:off x="7315200" y="1617345"/>
            <a:ext cx="3298269" cy="821174"/>
          </a:xfrm>
          <a:prstGeom prst="rect">
            <a:avLst/>
          </a:prstGeom>
        </p:spPr>
      </p:pic>
      <p:sp>
        <p:nvSpPr>
          <p:cNvPr id="10" name="Text 5"/>
          <p:cNvSpPr/>
          <p:nvPr/>
        </p:nvSpPr>
        <p:spPr>
          <a:xfrm>
            <a:off x="7520464" y="2746415"/>
            <a:ext cx="2566273" cy="320635"/>
          </a:xfrm>
          <a:prstGeom prst="rect">
            <a:avLst/>
          </a:prstGeom>
          <a:noFill/>
          <a:ln/>
        </p:spPr>
        <p:txBody>
          <a:bodyPr wrap="none" lIns="0" tIns="0" rIns="0" bIns="0" rtlCol="0" anchor="t"/>
          <a:lstStyle/>
          <a:p>
            <a:pPr marL="0" indent="0" algn="l">
              <a:lnSpc>
                <a:spcPts val="2500"/>
              </a:lnSpc>
              <a:buNone/>
            </a:pPr>
            <a:r>
              <a:rPr lang="en-US" sz="2000" dirty="0">
                <a:solidFill>
                  <a:srgbClr val="454240"/>
                </a:solidFill>
                <a:latin typeface="Libre Baskerville" pitchFamily="34" charset="0"/>
                <a:ea typeface="Libre Baskerville" pitchFamily="34" charset="-122"/>
                <a:cs typeface="Libre Baskerville" pitchFamily="34" charset="-120"/>
              </a:rPr>
              <a:t>Input Handling</a:t>
            </a:r>
            <a:endParaRPr lang="en-US" sz="2000" dirty="0"/>
          </a:p>
        </p:txBody>
      </p:sp>
      <p:sp>
        <p:nvSpPr>
          <p:cNvPr id="11" name="Text 6"/>
          <p:cNvSpPr/>
          <p:nvPr/>
        </p:nvSpPr>
        <p:spPr>
          <a:xfrm>
            <a:off x="7520464" y="3190161"/>
            <a:ext cx="2887742" cy="1970246"/>
          </a:xfrm>
          <a:prstGeom prst="rect">
            <a:avLst/>
          </a:prstGeom>
          <a:noFill/>
          <a:ln/>
        </p:spPr>
        <p:txBody>
          <a:bodyPr wrap="square" lIns="0" tIns="0" rIns="0" bIns="0" rtlCol="0" anchor="t"/>
          <a:lstStyle/>
          <a:p>
            <a:pPr marL="0" indent="0" algn="l">
              <a:lnSpc>
                <a:spcPts val="2550"/>
              </a:lnSpc>
              <a:buNone/>
            </a:pPr>
            <a:r>
              <a:rPr lang="en-US" sz="1600" dirty="0">
                <a:solidFill>
                  <a:srgbClr val="454240"/>
                </a:solidFill>
                <a:latin typeface="DM Sans" pitchFamily="34" charset="0"/>
                <a:ea typeface="DM Sans" pitchFamily="34" charset="-122"/>
                <a:cs typeface="DM Sans" pitchFamily="34" charset="-120"/>
              </a:rPr>
              <a:t>The game receives input from the player, from the keyboard for paddle control. The input is processed to determine the paddle's movement and direction.</a:t>
            </a:r>
            <a:endParaRPr lang="en-US" sz="1600" dirty="0"/>
          </a:p>
        </p:txBody>
      </p:sp>
      <p:pic>
        <p:nvPicPr>
          <p:cNvPr id="12" name="Image 3" descr="preencoded.png"/>
          <p:cNvPicPr>
            <a:picLocks noChangeAspect="1"/>
          </p:cNvPicPr>
          <p:nvPr/>
        </p:nvPicPr>
        <p:blipFill>
          <a:blip r:embed="rId6"/>
          <a:stretch>
            <a:fillRect/>
          </a:stretch>
        </p:blipFill>
        <p:spPr>
          <a:xfrm>
            <a:off x="10613469" y="1617345"/>
            <a:ext cx="3298388" cy="821174"/>
          </a:xfrm>
          <a:prstGeom prst="rect">
            <a:avLst/>
          </a:prstGeom>
        </p:spPr>
      </p:pic>
      <p:sp>
        <p:nvSpPr>
          <p:cNvPr id="13" name="Text 7"/>
          <p:cNvSpPr/>
          <p:nvPr/>
        </p:nvSpPr>
        <p:spPr>
          <a:xfrm>
            <a:off x="10818733" y="2746415"/>
            <a:ext cx="2595205" cy="320635"/>
          </a:xfrm>
          <a:prstGeom prst="rect">
            <a:avLst/>
          </a:prstGeom>
          <a:noFill/>
          <a:ln/>
        </p:spPr>
        <p:txBody>
          <a:bodyPr wrap="none" lIns="0" tIns="0" rIns="0" bIns="0" rtlCol="0" anchor="t"/>
          <a:lstStyle/>
          <a:p>
            <a:pPr marL="0" indent="0" algn="l">
              <a:lnSpc>
                <a:spcPts val="2500"/>
              </a:lnSpc>
              <a:buNone/>
            </a:pPr>
            <a:r>
              <a:rPr lang="en-US" sz="2000" dirty="0">
                <a:solidFill>
                  <a:srgbClr val="454240"/>
                </a:solidFill>
                <a:latin typeface="Libre Baskerville" pitchFamily="34" charset="0"/>
                <a:ea typeface="Libre Baskerville" pitchFamily="34" charset="-122"/>
                <a:cs typeface="Libre Baskerville" pitchFamily="34" charset="-120"/>
              </a:rPr>
              <a:t>Game Flow &amp; Logic</a:t>
            </a:r>
            <a:endParaRPr lang="en-US" sz="2000" dirty="0"/>
          </a:p>
        </p:txBody>
      </p:sp>
      <p:sp>
        <p:nvSpPr>
          <p:cNvPr id="14" name="Text 8"/>
          <p:cNvSpPr/>
          <p:nvPr/>
        </p:nvSpPr>
        <p:spPr>
          <a:xfrm>
            <a:off x="10818733" y="3190161"/>
            <a:ext cx="2887861" cy="2298621"/>
          </a:xfrm>
          <a:prstGeom prst="rect">
            <a:avLst/>
          </a:prstGeom>
          <a:noFill/>
          <a:ln/>
        </p:spPr>
        <p:txBody>
          <a:bodyPr wrap="square" lIns="0" tIns="0" rIns="0" bIns="0" rtlCol="0" anchor="t"/>
          <a:lstStyle/>
          <a:p>
            <a:pPr marL="0" indent="0" algn="l">
              <a:lnSpc>
                <a:spcPts val="2550"/>
              </a:lnSpc>
              <a:buNone/>
            </a:pPr>
            <a:r>
              <a:rPr lang="en-US" sz="1600" dirty="0">
                <a:solidFill>
                  <a:srgbClr val="454240"/>
                </a:solidFill>
                <a:latin typeface="DM Sans" pitchFamily="34" charset="0"/>
                <a:ea typeface="DM Sans" pitchFamily="34" charset="-122"/>
                <a:cs typeface="DM Sans" pitchFamily="34" charset="-120"/>
              </a:rPr>
              <a:t>The game logic handles the ball's movement, collisions with the paddle, bricks, and walls, as well as brick destruction. These calculations occur constantly within the game loop.</a:t>
            </a:r>
            <a:endParaRPr lang="en-US" sz="1600" dirty="0"/>
          </a:p>
        </p:txBody>
      </p:sp>
      <p:sp>
        <p:nvSpPr>
          <p:cNvPr id="15" name="Rectangle 14">
            <a:extLst>
              <a:ext uri="{FF2B5EF4-FFF2-40B4-BE49-F238E27FC236}">
                <a16:creationId xmlns:a16="http://schemas.microsoft.com/office/drawing/2014/main" id="{ED9391BB-1531-236E-529C-0B83B5E93BB4}"/>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2080855"/>
            <a:ext cx="8851106"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Advantages and Disadvantages</a:t>
            </a:r>
            <a:endParaRPr lang="en-US" sz="4450" dirty="0"/>
          </a:p>
        </p:txBody>
      </p:sp>
      <p:sp>
        <p:nvSpPr>
          <p:cNvPr id="3" name="Text 1"/>
          <p:cNvSpPr/>
          <p:nvPr/>
        </p:nvSpPr>
        <p:spPr>
          <a:xfrm>
            <a:off x="793790" y="33566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Advantages</a:t>
            </a:r>
            <a:endParaRPr lang="en-US" sz="2200" dirty="0"/>
          </a:p>
        </p:txBody>
      </p:sp>
      <p:sp>
        <p:nvSpPr>
          <p:cNvPr id="4" name="Text 2"/>
          <p:cNvSpPr/>
          <p:nvPr/>
        </p:nvSpPr>
        <p:spPr>
          <a:xfrm>
            <a:off x="793790"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Simple and Engaging Gameplay</a:t>
            </a:r>
            <a:endParaRPr lang="en-US" sz="1750" dirty="0"/>
          </a:p>
        </p:txBody>
      </p:sp>
      <p:sp>
        <p:nvSpPr>
          <p:cNvPr id="5" name="Text 3"/>
          <p:cNvSpPr/>
          <p:nvPr/>
        </p:nvSpPr>
        <p:spPr>
          <a:xfrm>
            <a:off x="793790"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Smooth Graphics and Sound Effects</a:t>
            </a:r>
            <a:endParaRPr lang="en-US" sz="1750" dirty="0"/>
          </a:p>
        </p:txBody>
      </p:sp>
      <p:sp>
        <p:nvSpPr>
          <p:cNvPr id="6" name="Text 4"/>
          <p:cNvSpPr/>
          <p:nvPr/>
        </p:nvSpPr>
        <p:spPr>
          <a:xfrm>
            <a:off x="793790"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Low resource requirements</a:t>
            </a:r>
            <a:endParaRPr lang="en-US" sz="1750" dirty="0"/>
          </a:p>
        </p:txBody>
      </p:sp>
      <p:sp>
        <p:nvSpPr>
          <p:cNvPr id="7" name="Text 5"/>
          <p:cNvSpPr/>
          <p:nvPr/>
        </p:nvSpPr>
        <p:spPr>
          <a:xfrm>
            <a:off x="793790" y="5264348"/>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Cross-Platform Support</a:t>
            </a:r>
            <a:endParaRPr lang="en-US" sz="1750" dirty="0"/>
          </a:p>
        </p:txBody>
      </p:sp>
      <p:sp>
        <p:nvSpPr>
          <p:cNvPr id="8" name="Text 6"/>
          <p:cNvSpPr/>
          <p:nvPr/>
        </p:nvSpPr>
        <p:spPr>
          <a:xfrm>
            <a:off x="793790" y="5706547"/>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Customizable (new levels, power-ups, etc.)</a:t>
            </a:r>
            <a:endParaRPr lang="en-US" sz="1750" dirty="0"/>
          </a:p>
        </p:txBody>
      </p:sp>
      <p:sp>
        <p:nvSpPr>
          <p:cNvPr id="9" name="Text 7"/>
          <p:cNvSpPr/>
          <p:nvPr/>
        </p:nvSpPr>
        <p:spPr>
          <a:xfrm>
            <a:off x="7599521" y="3356610"/>
            <a:ext cx="2835235" cy="354330"/>
          </a:xfrm>
          <a:prstGeom prst="rect">
            <a:avLst/>
          </a:prstGeom>
          <a:noFill/>
          <a:ln/>
        </p:spPr>
        <p:txBody>
          <a:bodyPr wrap="none" lIns="0" tIns="0" rIns="0" bIns="0" rtlCol="0" anchor="t"/>
          <a:lstStyle/>
          <a:p>
            <a:pPr marL="0" indent="0">
              <a:lnSpc>
                <a:spcPts val="2750"/>
              </a:lnSpc>
              <a:buNone/>
            </a:pPr>
            <a:r>
              <a:rPr lang="en-US" sz="2200" dirty="0">
                <a:solidFill>
                  <a:srgbClr val="5C4E3D"/>
                </a:solidFill>
                <a:latin typeface="Libre Baskerville" pitchFamily="34" charset="0"/>
                <a:ea typeface="Libre Baskerville" pitchFamily="34" charset="-122"/>
                <a:cs typeface="Libre Baskerville" pitchFamily="34" charset="-120"/>
              </a:rPr>
              <a:t>Disadvantages</a:t>
            </a:r>
            <a:endParaRPr lang="en-US" sz="2200" dirty="0"/>
          </a:p>
        </p:txBody>
      </p:sp>
      <p:sp>
        <p:nvSpPr>
          <p:cNvPr id="10" name="Text 8"/>
          <p:cNvSpPr/>
          <p:nvPr/>
        </p:nvSpPr>
        <p:spPr>
          <a:xfrm>
            <a:off x="7599521" y="3937754"/>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Limited Gameplay Variety</a:t>
            </a:r>
            <a:endParaRPr lang="en-US" sz="1750" dirty="0"/>
          </a:p>
        </p:txBody>
      </p:sp>
      <p:sp>
        <p:nvSpPr>
          <p:cNvPr id="11" name="Text 9"/>
          <p:cNvSpPr/>
          <p:nvPr/>
        </p:nvSpPr>
        <p:spPr>
          <a:xfrm>
            <a:off x="7599521" y="4379952"/>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Potential for Repetition</a:t>
            </a:r>
            <a:endParaRPr lang="en-US" sz="1750" dirty="0"/>
          </a:p>
        </p:txBody>
      </p:sp>
      <p:sp>
        <p:nvSpPr>
          <p:cNvPr id="12" name="Text 10"/>
          <p:cNvSpPr/>
          <p:nvPr/>
        </p:nvSpPr>
        <p:spPr>
          <a:xfrm>
            <a:off x="7599521" y="482215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No advanced AI or difficulty scaling</a:t>
            </a:r>
            <a:endParaRPr lang="en-US" sz="1750" dirty="0"/>
          </a:p>
        </p:txBody>
      </p:sp>
      <p:sp>
        <p:nvSpPr>
          <p:cNvPr id="13" name="Text 11"/>
          <p:cNvSpPr/>
          <p:nvPr/>
        </p:nvSpPr>
        <p:spPr>
          <a:xfrm>
            <a:off x="7599521" y="5264348"/>
            <a:ext cx="6244709" cy="362903"/>
          </a:xfrm>
          <a:prstGeom prst="rect">
            <a:avLst/>
          </a:prstGeom>
          <a:noFill/>
          <a:ln/>
        </p:spPr>
        <p:txBody>
          <a:bodyPr wrap="none" lIns="0" tIns="0" rIns="0" bIns="0" rtlCol="0" anchor="t"/>
          <a:lstStyle/>
          <a:p>
            <a:pPr algn="l">
              <a:lnSpc>
                <a:spcPts val="2850"/>
              </a:lnSpc>
              <a:buSzPct val="100000"/>
            </a:pPr>
            <a:endParaRPr lang="en-US" sz="1750" dirty="0"/>
          </a:p>
        </p:txBody>
      </p:sp>
      <p:sp>
        <p:nvSpPr>
          <p:cNvPr id="14" name="Rectangle 13">
            <a:extLst>
              <a:ext uri="{FF2B5EF4-FFF2-40B4-BE49-F238E27FC236}">
                <a16:creationId xmlns:a16="http://schemas.microsoft.com/office/drawing/2014/main" id="{2BBDF7D1-11AC-55A3-7081-74EE212E853C}"/>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10076" y="1036439"/>
            <a:ext cx="4358283" cy="544830"/>
          </a:xfrm>
          <a:prstGeom prst="rect">
            <a:avLst/>
          </a:prstGeom>
          <a:noFill/>
          <a:ln/>
        </p:spPr>
        <p:txBody>
          <a:bodyPr wrap="none" lIns="0" tIns="0" rIns="0" bIns="0" rtlCol="0" anchor="t"/>
          <a:lstStyle/>
          <a:p>
            <a:pPr marL="0" indent="0">
              <a:lnSpc>
                <a:spcPts val="4250"/>
              </a:lnSpc>
              <a:buNone/>
            </a:pPr>
            <a:r>
              <a:rPr lang="en-US" sz="3400" dirty="0">
                <a:solidFill>
                  <a:srgbClr val="5C4E3D"/>
                </a:solidFill>
                <a:latin typeface="Libre Baskerville" pitchFamily="34" charset="0"/>
                <a:ea typeface="Libre Baskerville" pitchFamily="34" charset="-122"/>
                <a:cs typeface="Libre Baskerville" pitchFamily="34" charset="-120"/>
              </a:rPr>
              <a:t>Future Scope</a:t>
            </a:r>
            <a:endParaRPr lang="en-US" sz="3400" dirty="0"/>
          </a:p>
        </p:txBody>
      </p:sp>
      <p:pic>
        <p:nvPicPr>
          <p:cNvPr id="3" name="Image 0" descr="preencoded.png"/>
          <p:cNvPicPr>
            <a:picLocks noChangeAspect="1"/>
          </p:cNvPicPr>
          <p:nvPr/>
        </p:nvPicPr>
        <p:blipFill>
          <a:blip r:embed="rId3"/>
          <a:stretch>
            <a:fillRect/>
          </a:stretch>
        </p:blipFill>
        <p:spPr>
          <a:xfrm>
            <a:off x="3132773" y="1929884"/>
            <a:ext cx="1659493" cy="1283137"/>
          </a:xfrm>
          <a:prstGeom prst="rect">
            <a:avLst/>
          </a:prstGeom>
        </p:spPr>
      </p:pic>
      <p:sp>
        <p:nvSpPr>
          <p:cNvPr id="4" name="Text 1"/>
          <p:cNvSpPr/>
          <p:nvPr/>
        </p:nvSpPr>
        <p:spPr>
          <a:xfrm>
            <a:off x="3913823" y="2563297"/>
            <a:ext cx="97155" cy="348615"/>
          </a:xfrm>
          <a:prstGeom prst="rect">
            <a:avLst/>
          </a:prstGeom>
          <a:noFill/>
          <a:ln/>
        </p:spPr>
        <p:txBody>
          <a:bodyPr wrap="none" lIns="0" tIns="0" rIns="0" bIns="0" rtlCol="0" anchor="t"/>
          <a:lstStyle/>
          <a:p>
            <a:pPr marL="0" indent="0" algn="ctr">
              <a:lnSpc>
                <a:spcPts val="2700"/>
              </a:lnSpc>
              <a:buNone/>
            </a:pPr>
            <a:r>
              <a:rPr lang="en-US" sz="1700" dirty="0">
                <a:solidFill>
                  <a:srgbClr val="454240"/>
                </a:solidFill>
                <a:latin typeface="Libre Baskerville" pitchFamily="34" charset="0"/>
                <a:ea typeface="Libre Baskerville" pitchFamily="34" charset="-122"/>
                <a:cs typeface="Libre Baskerville" pitchFamily="34" charset="-120"/>
              </a:rPr>
              <a:t>1</a:t>
            </a:r>
            <a:endParaRPr lang="en-US" sz="1700" dirty="0"/>
          </a:p>
        </p:txBody>
      </p:sp>
      <p:sp>
        <p:nvSpPr>
          <p:cNvPr id="5" name="Text 2"/>
          <p:cNvSpPr/>
          <p:nvPr/>
        </p:nvSpPr>
        <p:spPr>
          <a:xfrm>
            <a:off x="4966573" y="2104192"/>
            <a:ext cx="2179082" cy="272296"/>
          </a:xfrm>
          <a:prstGeom prst="rect">
            <a:avLst/>
          </a:prstGeom>
          <a:noFill/>
          <a:ln/>
        </p:spPr>
        <p:txBody>
          <a:bodyPr wrap="none" lIns="0" tIns="0" rIns="0" bIns="0" rtlCol="0" anchor="t"/>
          <a:lstStyle/>
          <a:p>
            <a:pPr marL="0" indent="0" algn="l">
              <a:lnSpc>
                <a:spcPts val="2100"/>
              </a:lnSpc>
              <a:buNone/>
            </a:pPr>
            <a:r>
              <a:rPr lang="en-US" sz="1700" dirty="0">
                <a:solidFill>
                  <a:srgbClr val="454240"/>
                </a:solidFill>
                <a:latin typeface="Libre Baskerville" pitchFamily="34" charset="0"/>
                <a:ea typeface="Libre Baskerville" pitchFamily="34" charset="-122"/>
                <a:cs typeface="Libre Baskerville" pitchFamily="34" charset="-120"/>
              </a:rPr>
              <a:t>Level Design</a:t>
            </a:r>
            <a:endParaRPr lang="en-US" sz="1700" dirty="0"/>
          </a:p>
        </p:txBody>
      </p:sp>
      <p:sp>
        <p:nvSpPr>
          <p:cNvPr id="6" name="Text 3"/>
          <p:cNvSpPr/>
          <p:nvPr/>
        </p:nvSpPr>
        <p:spPr>
          <a:xfrm>
            <a:off x="4966573" y="2481024"/>
            <a:ext cx="8879443" cy="557689"/>
          </a:xfrm>
          <a:prstGeom prst="rect">
            <a:avLst/>
          </a:prstGeom>
          <a:noFill/>
          <a:ln/>
        </p:spPr>
        <p:txBody>
          <a:bodyPr wrap="square" lIns="0" tIns="0" rIns="0" bIns="0" rtlCol="0" anchor="t"/>
          <a:lstStyle/>
          <a:p>
            <a:pPr marL="0" indent="0" algn="l">
              <a:lnSpc>
                <a:spcPts val="2150"/>
              </a:lnSpc>
              <a:buNone/>
            </a:pPr>
            <a:r>
              <a:rPr lang="en-US" sz="1350" dirty="0">
                <a:solidFill>
                  <a:srgbClr val="454240"/>
                </a:solidFill>
                <a:latin typeface="DM Sans" pitchFamily="34" charset="0"/>
                <a:ea typeface="DM Sans" pitchFamily="34" charset="-122"/>
                <a:cs typeface="DM Sans" pitchFamily="34" charset="-120"/>
              </a:rPr>
              <a:t>Implementing levels with varying brick layouts, speed variations, and unique power-ups could create a more diverse and challenging experience.</a:t>
            </a:r>
            <a:endParaRPr lang="en-US" sz="1350" dirty="0"/>
          </a:p>
        </p:txBody>
      </p:sp>
      <p:sp>
        <p:nvSpPr>
          <p:cNvPr id="7" name="Shape 4"/>
          <p:cNvSpPr/>
          <p:nvPr/>
        </p:nvSpPr>
        <p:spPr>
          <a:xfrm>
            <a:off x="4835843" y="3225284"/>
            <a:ext cx="9140904" cy="11430"/>
          </a:xfrm>
          <a:prstGeom prst="roundRect">
            <a:avLst>
              <a:gd name="adj" fmla="val 640592"/>
            </a:avLst>
          </a:prstGeom>
          <a:solidFill>
            <a:srgbClr val="DDD3BA"/>
          </a:solidFill>
          <a:ln/>
        </p:spPr>
      </p:sp>
      <p:pic>
        <p:nvPicPr>
          <p:cNvPr id="8" name="Image 1" descr="preencoded.png"/>
          <p:cNvPicPr>
            <a:picLocks noChangeAspect="1"/>
          </p:cNvPicPr>
          <p:nvPr/>
        </p:nvPicPr>
        <p:blipFill>
          <a:blip r:embed="rId4"/>
          <a:stretch>
            <a:fillRect/>
          </a:stretch>
        </p:blipFill>
        <p:spPr>
          <a:xfrm>
            <a:off x="2303026" y="3256598"/>
            <a:ext cx="3318986" cy="1283137"/>
          </a:xfrm>
          <a:prstGeom prst="rect">
            <a:avLst/>
          </a:prstGeom>
        </p:spPr>
      </p:pic>
      <p:sp>
        <p:nvSpPr>
          <p:cNvPr id="9" name="Text 5"/>
          <p:cNvSpPr/>
          <p:nvPr/>
        </p:nvSpPr>
        <p:spPr>
          <a:xfrm>
            <a:off x="3895368" y="3723799"/>
            <a:ext cx="134183" cy="348615"/>
          </a:xfrm>
          <a:prstGeom prst="rect">
            <a:avLst/>
          </a:prstGeom>
          <a:noFill/>
          <a:ln/>
        </p:spPr>
        <p:txBody>
          <a:bodyPr wrap="none" lIns="0" tIns="0" rIns="0" bIns="0" rtlCol="0" anchor="t"/>
          <a:lstStyle/>
          <a:p>
            <a:pPr marL="0" indent="0" algn="ctr">
              <a:lnSpc>
                <a:spcPts val="2700"/>
              </a:lnSpc>
              <a:buNone/>
            </a:pPr>
            <a:r>
              <a:rPr lang="en-US" sz="1700" dirty="0">
                <a:solidFill>
                  <a:srgbClr val="454240"/>
                </a:solidFill>
                <a:latin typeface="Libre Baskerville" pitchFamily="34" charset="0"/>
                <a:ea typeface="Libre Baskerville" pitchFamily="34" charset="-122"/>
                <a:cs typeface="Libre Baskerville" pitchFamily="34" charset="-120"/>
              </a:rPr>
              <a:t>2</a:t>
            </a:r>
            <a:endParaRPr lang="en-US" sz="1700" dirty="0"/>
          </a:p>
        </p:txBody>
      </p:sp>
      <p:sp>
        <p:nvSpPr>
          <p:cNvPr id="10" name="Text 6"/>
          <p:cNvSpPr/>
          <p:nvPr/>
        </p:nvSpPr>
        <p:spPr>
          <a:xfrm>
            <a:off x="5796320" y="3430905"/>
            <a:ext cx="2179082" cy="272296"/>
          </a:xfrm>
          <a:prstGeom prst="rect">
            <a:avLst/>
          </a:prstGeom>
          <a:noFill/>
          <a:ln/>
        </p:spPr>
        <p:txBody>
          <a:bodyPr wrap="none" lIns="0" tIns="0" rIns="0" bIns="0" rtlCol="0" anchor="t"/>
          <a:lstStyle/>
          <a:p>
            <a:pPr marL="0" indent="0" algn="l">
              <a:lnSpc>
                <a:spcPts val="2100"/>
              </a:lnSpc>
              <a:buNone/>
            </a:pPr>
            <a:r>
              <a:rPr lang="en-US" sz="1700" dirty="0">
                <a:solidFill>
                  <a:srgbClr val="454240"/>
                </a:solidFill>
                <a:latin typeface="Libre Baskerville" pitchFamily="34" charset="0"/>
                <a:ea typeface="Libre Baskerville" pitchFamily="34" charset="-122"/>
                <a:cs typeface="Libre Baskerville" pitchFamily="34" charset="-120"/>
              </a:rPr>
              <a:t>Game Modes</a:t>
            </a:r>
            <a:endParaRPr lang="en-US" sz="1700" dirty="0"/>
          </a:p>
        </p:txBody>
      </p:sp>
      <p:sp>
        <p:nvSpPr>
          <p:cNvPr id="11" name="Text 7"/>
          <p:cNvSpPr/>
          <p:nvPr/>
        </p:nvSpPr>
        <p:spPr>
          <a:xfrm>
            <a:off x="5796320" y="3807738"/>
            <a:ext cx="8049697" cy="557689"/>
          </a:xfrm>
          <a:prstGeom prst="rect">
            <a:avLst/>
          </a:prstGeom>
          <a:noFill/>
          <a:ln/>
        </p:spPr>
        <p:txBody>
          <a:bodyPr wrap="square" lIns="0" tIns="0" rIns="0" bIns="0" rtlCol="0" anchor="t"/>
          <a:lstStyle/>
          <a:p>
            <a:pPr marL="0" indent="0" algn="l">
              <a:lnSpc>
                <a:spcPts val="2150"/>
              </a:lnSpc>
              <a:buNone/>
            </a:pPr>
            <a:r>
              <a:rPr lang="en-US" sz="1350" dirty="0">
                <a:solidFill>
                  <a:srgbClr val="454240"/>
                </a:solidFill>
                <a:latin typeface="DM Sans" pitchFamily="34" charset="0"/>
                <a:ea typeface="DM Sans" pitchFamily="34" charset="-122"/>
                <a:cs typeface="DM Sans" pitchFamily="34" charset="-120"/>
              </a:rPr>
              <a:t>Introducing additional game modes, such as a time trial mode, a survival mode, or a multi-player mode, could enhance player engagement and provide more options for different playstyles.</a:t>
            </a:r>
            <a:endParaRPr lang="en-US" sz="1350" dirty="0"/>
          </a:p>
        </p:txBody>
      </p:sp>
      <p:sp>
        <p:nvSpPr>
          <p:cNvPr id="12" name="Shape 8"/>
          <p:cNvSpPr/>
          <p:nvPr/>
        </p:nvSpPr>
        <p:spPr>
          <a:xfrm>
            <a:off x="5665589" y="4551998"/>
            <a:ext cx="8311158" cy="11430"/>
          </a:xfrm>
          <a:prstGeom prst="roundRect">
            <a:avLst>
              <a:gd name="adj" fmla="val 640592"/>
            </a:avLst>
          </a:prstGeom>
          <a:solidFill>
            <a:srgbClr val="DDD3BA"/>
          </a:solidFill>
          <a:ln/>
        </p:spPr>
      </p:sp>
      <p:pic>
        <p:nvPicPr>
          <p:cNvPr id="13" name="Image 2" descr="preencoded.png"/>
          <p:cNvPicPr>
            <a:picLocks noChangeAspect="1"/>
          </p:cNvPicPr>
          <p:nvPr/>
        </p:nvPicPr>
        <p:blipFill>
          <a:blip r:embed="rId5"/>
          <a:stretch>
            <a:fillRect/>
          </a:stretch>
        </p:blipFill>
        <p:spPr>
          <a:xfrm>
            <a:off x="1473279" y="4583311"/>
            <a:ext cx="4978479" cy="1283137"/>
          </a:xfrm>
          <a:prstGeom prst="rect">
            <a:avLst/>
          </a:prstGeom>
        </p:spPr>
      </p:pic>
      <p:sp>
        <p:nvSpPr>
          <p:cNvPr id="14" name="Text 9"/>
          <p:cNvSpPr/>
          <p:nvPr/>
        </p:nvSpPr>
        <p:spPr>
          <a:xfrm>
            <a:off x="3895368" y="5050512"/>
            <a:ext cx="134183" cy="348615"/>
          </a:xfrm>
          <a:prstGeom prst="rect">
            <a:avLst/>
          </a:prstGeom>
          <a:noFill/>
          <a:ln/>
        </p:spPr>
        <p:txBody>
          <a:bodyPr wrap="none" lIns="0" tIns="0" rIns="0" bIns="0" rtlCol="0" anchor="t"/>
          <a:lstStyle/>
          <a:p>
            <a:pPr marL="0" indent="0" algn="ctr">
              <a:lnSpc>
                <a:spcPts val="2700"/>
              </a:lnSpc>
              <a:buNone/>
            </a:pPr>
            <a:r>
              <a:rPr lang="en-US" sz="1700" dirty="0">
                <a:solidFill>
                  <a:srgbClr val="454240"/>
                </a:solidFill>
                <a:latin typeface="Libre Baskerville" pitchFamily="34" charset="0"/>
                <a:ea typeface="Libre Baskerville" pitchFamily="34" charset="-122"/>
                <a:cs typeface="Libre Baskerville" pitchFamily="34" charset="-120"/>
              </a:rPr>
              <a:t>3</a:t>
            </a:r>
            <a:endParaRPr lang="en-US" sz="1700" dirty="0"/>
          </a:p>
        </p:txBody>
      </p:sp>
      <p:sp>
        <p:nvSpPr>
          <p:cNvPr id="15" name="Text 10"/>
          <p:cNvSpPr/>
          <p:nvPr/>
        </p:nvSpPr>
        <p:spPr>
          <a:xfrm>
            <a:off x="6626066" y="4757618"/>
            <a:ext cx="2181225" cy="272296"/>
          </a:xfrm>
          <a:prstGeom prst="rect">
            <a:avLst/>
          </a:prstGeom>
          <a:noFill/>
          <a:ln/>
        </p:spPr>
        <p:txBody>
          <a:bodyPr wrap="none" lIns="0" tIns="0" rIns="0" bIns="0" rtlCol="0" anchor="t"/>
          <a:lstStyle/>
          <a:p>
            <a:pPr marL="0" indent="0" algn="l">
              <a:lnSpc>
                <a:spcPts val="2100"/>
              </a:lnSpc>
              <a:buNone/>
            </a:pPr>
            <a:r>
              <a:rPr lang="en-US" sz="1700" dirty="0">
                <a:solidFill>
                  <a:srgbClr val="454240"/>
                </a:solidFill>
                <a:latin typeface="Libre Baskerville" pitchFamily="34" charset="0"/>
                <a:ea typeface="Libre Baskerville" pitchFamily="34" charset="-122"/>
                <a:cs typeface="Libre Baskerville" pitchFamily="34" charset="-120"/>
              </a:rPr>
              <a:t>Enhanced Graphics</a:t>
            </a:r>
            <a:endParaRPr lang="en-US" sz="1700" dirty="0"/>
          </a:p>
        </p:txBody>
      </p:sp>
      <p:sp>
        <p:nvSpPr>
          <p:cNvPr id="16" name="Text 11"/>
          <p:cNvSpPr/>
          <p:nvPr/>
        </p:nvSpPr>
        <p:spPr>
          <a:xfrm>
            <a:off x="6626066" y="5134451"/>
            <a:ext cx="7219950" cy="557689"/>
          </a:xfrm>
          <a:prstGeom prst="rect">
            <a:avLst/>
          </a:prstGeom>
          <a:noFill/>
          <a:ln/>
        </p:spPr>
        <p:txBody>
          <a:bodyPr wrap="square" lIns="0" tIns="0" rIns="0" bIns="0" rtlCol="0" anchor="t"/>
          <a:lstStyle/>
          <a:p>
            <a:pPr marL="0" indent="0" algn="l">
              <a:lnSpc>
                <a:spcPts val="2150"/>
              </a:lnSpc>
              <a:buNone/>
            </a:pPr>
            <a:r>
              <a:rPr lang="en-US" sz="1350" dirty="0">
                <a:solidFill>
                  <a:srgbClr val="454240"/>
                </a:solidFill>
                <a:latin typeface="DM Sans" pitchFamily="34" charset="0"/>
                <a:ea typeface="DM Sans" pitchFamily="34" charset="-122"/>
                <a:cs typeface="DM Sans" pitchFamily="34" charset="-120"/>
              </a:rPr>
              <a:t>Utilizing more advanced graphics techniques and better textures could create a visually stunning and immersive experience.</a:t>
            </a:r>
            <a:endParaRPr lang="en-US" sz="1350" dirty="0"/>
          </a:p>
        </p:txBody>
      </p:sp>
      <p:sp>
        <p:nvSpPr>
          <p:cNvPr id="17" name="Shape 12"/>
          <p:cNvSpPr/>
          <p:nvPr/>
        </p:nvSpPr>
        <p:spPr>
          <a:xfrm>
            <a:off x="6495336" y="5878711"/>
            <a:ext cx="7481411" cy="11430"/>
          </a:xfrm>
          <a:prstGeom prst="roundRect">
            <a:avLst>
              <a:gd name="adj" fmla="val 640592"/>
            </a:avLst>
          </a:prstGeom>
          <a:solidFill>
            <a:srgbClr val="DDD3BA"/>
          </a:solidFill>
          <a:ln/>
        </p:spPr>
      </p:sp>
      <p:pic>
        <p:nvPicPr>
          <p:cNvPr id="18" name="Image 3" descr="preencoded.png"/>
          <p:cNvPicPr>
            <a:picLocks noChangeAspect="1"/>
          </p:cNvPicPr>
          <p:nvPr/>
        </p:nvPicPr>
        <p:blipFill>
          <a:blip r:embed="rId6"/>
          <a:stretch>
            <a:fillRect/>
          </a:stretch>
        </p:blipFill>
        <p:spPr>
          <a:xfrm>
            <a:off x="643533" y="5910024"/>
            <a:ext cx="6637973" cy="1283137"/>
          </a:xfrm>
          <a:prstGeom prst="rect">
            <a:avLst/>
          </a:prstGeom>
        </p:spPr>
      </p:pic>
      <p:sp>
        <p:nvSpPr>
          <p:cNvPr id="19" name="Text 13"/>
          <p:cNvSpPr/>
          <p:nvPr/>
        </p:nvSpPr>
        <p:spPr>
          <a:xfrm>
            <a:off x="3898821" y="6377226"/>
            <a:ext cx="127397" cy="348615"/>
          </a:xfrm>
          <a:prstGeom prst="rect">
            <a:avLst/>
          </a:prstGeom>
          <a:noFill/>
          <a:ln/>
        </p:spPr>
        <p:txBody>
          <a:bodyPr wrap="none" lIns="0" tIns="0" rIns="0" bIns="0" rtlCol="0" anchor="t"/>
          <a:lstStyle/>
          <a:p>
            <a:pPr marL="0" indent="0" algn="ctr">
              <a:lnSpc>
                <a:spcPts val="2700"/>
              </a:lnSpc>
              <a:buNone/>
            </a:pPr>
            <a:r>
              <a:rPr lang="en-US" sz="1700" dirty="0">
                <a:solidFill>
                  <a:srgbClr val="454240"/>
                </a:solidFill>
                <a:latin typeface="Libre Baskerville" pitchFamily="34" charset="0"/>
                <a:ea typeface="Libre Baskerville" pitchFamily="34" charset="-122"/>
                <a:cs typeface="Libre Baskerville" pitchFamily="34" charset="-120"/>
              </a:rPr>
              <a:t>4</a:t>
            </a:r>
            <a:endParaRPr lang="en-US" sz="1700" dirty="0"/>
          </a:p>
        </p:txBody>
      </p:sp>
      <p:sp>
        <p:nvSpPr>
          <p:cNvPr id="20" name="Text 14"/>
          <p:cNvSpPr/>
          <p:nvPr/>
        </p:nvSpPr>
        <p:spPr>
          <a:xfrm>
            <a:off x="7455813" y="6223754"/>
            <a:ext cx="2179082" cy="272296"/>
          </a:xfrm>
          <a:prstGeom prst="rect">
            <a:avLst/>
          </a:prstGeom>
          <a:noFill/>
          <a:ln/>
        </p:spPr>
        <p:txBody>
          <a:bodyPr wrap="none" lIns="0" tIns="0" rIns="0" bIns="0" rtlCol="0" anchor="t"/>
          <a:lstStyle/>
          <a:p>
            <a:pPr marL="0" indent="0" algn="l">
              <a:lnSpc>
                <a:spcPts val="2100"/>
              </a:lnSpc>
              <a:buNone/>
            </a:pPr>
            <a:r>
              <a:rPr lang="en-US" sz="1700" dirty="0">
                <a:solidFill>
                  <a:srgbClr val="454240"/>
                </a:solidFill>
                <a:latin typeface="Libre Baskerville" pitchFamily="34" charset="0"/>
                <a:ea typeface="Libre Baskerville" pitchFamily="34" charset="-122"/>
                <a:cs typeface="Libre Baskerville" pitchFamily="34" charset="-120"/>
              </a:rPr>
              <a:t>Mobile version</a:t>
            </a:r>
            <a:endParaRPr lang="en-US" sz="1700" dirty="0"/>
          </a:p>
        </p:txBody>
      </p:sp>
      <p:sp>
        <p:nvSpPr>
          <p:cNvPr id="21" name="Text 15"/>
          <p:cNvSpPr/>
          <p:nvPr/>
        </p:nvSpPr>
        <p:spPr>
          <a:xfrm>
            <a:off x="7455813" y="6600587"/>
            <a:ext cx="6140291" cy="278844"/>
          </a:xfrm>
          <a:prstGeom prst="rect">
            <a:avLst/>
          </a:prstGeom>
          <a:noFill/>
          <a:ln/>
        </p:spPr>
        <p:txBody>
          <a:bodyPr wrap="none" lIns="0" tIns="0" rIns="0" bIns="0" rtlCol="0" anchor="t"/>
          <a:lstStyle/>
          <a:p>
            <a:pPr marL="0" indent="0" algn="l">
              <a:lnSpc>
                <a:spcPts val="2150"/>
              </a:lnSpc>
              <a:buNone/>
            </a:pPr>
            <a:r>
              <a:rPr lang="en-US" sz="1350" dirty="0">
                <a:solidFill>
                  <a:srgbClr val="454240"/>
                </a:solidFill>
                <a:latin typeface="DM Sans" pitchFamily="34" charset="0"/>
                <a:ea typeface="DM Sans" pitchFamily="34" charset="-122"/>
                <a:cs typeface="DM Sans" pitchFamily="34" charset="-120"/>
              </a:rPr>
              <a:t>Port the game to mobile devices using Raylib’s support for mobile platforms.</a:t>
            </a:r>
            <a:endParaRPr lang="en-US" sz="1350" dirty="0"/>
          </a:p>
        </p:txBody>
      </p:sp>
      <p:sp>
        <p:nvSpPr>
          <p:cNvPr id="22" name="Rectangle 21">
            <a:extLst>
              <a:ext uri="{FF2B5EF4-FFF2-40B4-BE49-F238E27FC236}">
                <a16:creationId xmlns:a16="http://schemas.microsoft.com/office/drawing/2014/main" id="{D562040E-3309-9E5C-1C37-1C18B2F68F9A}"/>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3" name="Text 0"/>
          <p:cNvSpPr/>
          <p:nvPr/>
        </p:nvSpPr>
        <p:spPr>
          <a:xfrm>
            <a:off x="7599521" y="2751058"/>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Conclusion</a:t>
            </a:r>
            <a:endParaRPr lang="en-US" sz="4450" dirty="0"/>
          </a:p>
        </p:txBody>
      </p:sp>
      <p:sp>
        <p:nvSpPr>
          <p:cNvPr id="4" name="Text 1"/>
          <p:cNvSpPr/>
          <p:nvPr/>
        </p:nvSpPr>
        <p:spPr>
          <a:xfrm>
            <a:off x="7599521" y="3686651"/>
            <a:ext cx="6244709" cy="1814513"/>
          </a:xfrm>
          <a:prstGeom prst="rect">
            <a:avLst/>
          </a:prstGeom>
          <a:noFill/>
          <a:ln/>
        </p:spPr>
        <p:txBody>
          <a:bodyPr wrap="square" lIns="0" tIns="0" rIns="0" bIns="0" rtlCol="0" anchor="t"/>
          <a:lstStyle/>
          <a:p>
            <a:pPr marL="0" indent="0">
              <a:lnSpc>
                <a:spcPts val="2850"/>
              </a:lnSpc>
              <a:buNone/>
            </a:pPr>
            <a:r>
              <a:rPr lang="en-US" sz="1750" b="1" dirty="0">
                <a:solidFill>
                  <a:srgbClr val="454240"/>
                </a:solidFill>
                <a:latin typeface="DM Sans" pitchFamily="34" charset="0"/>
                <a:ea typeface="DM Sans" pitchFamily="34" charset="-122"/>
                <a:cs typeface="DM Sans" pitchFamily="34" charset="-120"/>
              </a:rPr>
              <a:t>Summary</a:t>
            </a:r>
            <a:r>
              <a:rPr lang="en-US" sz="1750" dirty="0">
                <a:solidFill>
                  <a:srgbClr val="454240"/>
                </a:solidFill>
                <a:latin typeface="DM Sans" pitchFamily="34" charset="0"/>
                <a:ea typeface="DM Sans" pitchFamily="34" charset="-122"/>
                <a:cs typeface="DM Sans" pitchFamily="34" charset="-120"/>
              </a:rPr>
              <a:t>: Wall Breaker! is a fun, simple Arkanoid-style game that challenges players to break all the bricks using a ball while avoiding the ball from falling off the screen. Developed in C with Raylib, the game offers an engaging experience with smooth graphics and sounds.</a:t>
            </a:r>
            <a:endParaRPr lang="en-US" sz="1750" dirty="0"/>
          </a:p>
        </p:txBody>
      </p:sp>
      <p:pic>
        <p:nvPicPr>
          <p:cNvPr id="5" name="Picture 4">
            <a:extLst>
              <a:ext uri="{FF2B5EF4-FFF2-40B4-BE49-F238E27FC236}">
                <a16:creationId xmlns:a16="http://schemas.microsoft.com/office/drawing/2014/main" id="{8672E8AD-0EA6-627B-EACF-680EF81C85FF}"/>
              </a:ext>
            </a:extLst>
          </p:cNvPr>
          <p:cNvPicPr>
            <a:picLocks noChangeAspect="1"/>
          </p:cNvPicPr>
          <p:nvPr/>
        </p:nvPicPr>
        <p:blipFill>
          <a:blip r:embed="rId3"/>
          <a:stretch>
            <a:fillRect/>
          </a:stretch>
        </p:blipFill>
        <p:spPr>
          <a:xfrm>
            <a:off x="0" y="0"/>
            <a:ext cx="7056464" cy="8229600"/>
          </a:xfrm>
          <a:prstGeom prst="rect">
            <a:avLst/>
          </a:prstGeom>
        </p:spPr>
      </p:pic>
      <p:sp>
        <p:nvSpPr>
          <p:cNvPr id="6" name="Rectangle 5">
            <a:extLst>
              <a:ext uri="{FF2B5EF4-FFF2-40B4-BE49-F238E27FC236}">
                <a16:creationId xmlns:a16="http://schemas.microsoft.com/office/drawing/2014/main" id="{DD3150AF-3E52-0B74-AA4B-3F7B6BC59CA4}"/>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95416"/>
            <a:ext cx="5383033" cy="8006963"/>
          </a:xfrm>
          <a:prstGeom prst="rect">
            <a:avLst/>
          </a:prstGeom>
        </p:spPr>
      </p:pic>
      <p:sp>
        <p:nvSpPr>
          <p:cNvPr id="3" name="Text 0"/>
          <p:cNvSpPr/>
          <p:nvPr/>
        </p:nvSpPr>
        <p:spPr>
          <a:xfrm>
            <a:off x="793790" y="2524482"/>
            <a:ext cx="5670590" cy="708779"/>
          </a:xfrm>
          <a:prstGeom prst="rect">
            <a:avLst/>
          </a:prstGeom>
          <a:noFill/>
          <a:ln/>
        </p:spPr>
        <p:txBody>
          <a:bodyPr wrap="none" lIns="0" tIns="0" rIns="0" bIns="0" rtlCol="0" anchor="t"/>
          <a:lstStyle/>
          <a:p>
            <a:pPr marL="0" indent="0">
              <a:lnSpc>
                <a:spcPts val="5550"/>
              </a:lnSpc>
              <a:buNone/>
            </a:pPr>
            <a:r>
              <a:rPr lang="en-US" sz="4450" dirty="0">
                <a:solidFill>
                  <a:srgbClr val="5C4E3D"/>
                </a:solidFill>
                <a:latin typeface="Libre Baskerville" pitchFamily="34" charset="0"/>
                <a:ea typeface="Libre Baskerville" pitchFamily="34" charset="-122"/>
                <a:cs typeface="Libre Baskerville" pitchFamily="34" charset="-120"/>
              </a:rPr>
              <a:t>References</a:t>
            </a:r>
            <a:endParaRPr lang="en-US" sz="4450" dirty="0"/>
          </a:p>
        </p:txBody>
      </p:sp>
      <p:sp>
        <p:nvSpPr>
          <p:cNvPr id="4" name="Text 1"/>
          <p:cNvSpPr/>
          <p:nvPr/>
        </p:nvSpPr>
        <p:spPr>
          <a:xfrm>
            <a:off x="793790" y="3573423"/>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Raylib Documentation: </a:t>
            </a:r>
            <a:r>
              <a:rPr lang="en-US" sz="1750" u="sng" dirty="0">
                <a:solidFill>
                  <a:srgbClr val="AB8421"/>
                </a:solidFill>
                <a:latin typeface="DM Sans" pitchFamily="34" charset="0"/>
                <a:ea typeface="DM Sans" pitchFamily="34" charset="-122"/>
                <a:cs typeface="DM Sans" pitchFamily="34" charset="-120"/>
                <a:hlinkClick r:id="rId4">
                  <a:extLst>
                    <a:ext uri="{A12FA001-AC4F-418D-AE19-62706E023703}">
                      <ahyp:hlinkClr xmlns:ahyp="http://schemas.microsoft.com/office/drawing/2018/hyperlinkcolor" val="tx"/>
                    </a:ext>
                  </a:extLst>
                </a:hlinkClick>
              </a:rPr>
              <a:t>https://www.raylib.com/</a:t>
            </a:r>
            <a:endParaRPr lang="en-US" sz="1750" dirty="0"/>
          </a:p>
        </p:txBody>
      </p:sp>
      <p:sp>
        <p:nvSpPr>
          <p:cNvPr id="5" name="Text 2"/>
          <p:cNvSpPr/>
          <p:nvPr/>
        </p:nvSpPr>
        <p:spPr>
          <a:xfrm>
            <a:off x="793790" y="4015621"/>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Arkanoid Wikipedia Page: </a:t>
            </a:r>
            <a:r>
              <a:rPr lang="en-US" sz="1750" u="sng" dirty="0">
                <a:solidFill>
                  <a:srgbClr val="AB8421"/>
                </a:solidFill>
                <a:latin typeface="DM Sans" pitchFamily="34" charset="0"/>
                <a:ea typeface="DM Sans" pitchFamily="34" charset="-122"/>
                <a:cs typeface="DM Sans" pitchFamily="34" charset="-120"/>
                <a:hlinkClick r:id="rId5">
                  <a:extLst>
                    <a:ext uri="{A12FA001-AC4F-418D-AE19-62706E023703}">
                      <ahyp:hlinkClr xmlns:ahyp="http://schemas.microsoft.com/office/drawing/2018/hyperlinkcolor" val="tx"/>
                    </a:ext>
                  </a:extLst>
                </a:hlinkClick>
              </a:rPr>
              <a:t>https://en.wikipedia.org/wiki/Arkanoid</a:t>
            </a:r>
            <a:endParaRPr lang="en-US" sz="1750" dirty="0"/>
          </a:p>
        </p:txBody>
      </p:sp>
      <p:sp>
        <p:nvSpPr>
          <p:cNvPr id="6" name="Text 3"/>
          <p:cNvSpPr/>
          <p:nvPr/>
        </p:nvSpPr>
        <p:spPr>
          <a:xfrm>
            <a:off x="793790" y="4457819"/>
            <a:ext cx="75564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454240"/>
                </a:solidFill>
                <a:latin typeface="DM Sans" pitchFamily="34" charset="0"/>
                <a:ea typeface="DM Sans" pitchFamily="34" charset="-122"/>
                <a:cs typeface="DM Sans" pitchFamily="34" charset="-120"/>
              </a:rPr>
              <a:t>Asset Credits:</a:t>
            </a:r>
            <a:endParaRPr lang="en-US" sz="1750" dirty="0"/>
          </a:p>
        </p:txBody>
      </p:sp>
      <p:sp>
        <p:nvSpPr>
          <p:cNvPr id="7" name="Text 4"/>
          <p:cNvSpPr/>
          <p:nvPr/>
        </p:nvSpPr>
        <p:spPr>
          <a:xfrm>
            <a:off x="793790" y="4900017"/>
            <a:ext cx="7556421" cy="362903"/>
          </a:xfrm>
          <a:prstGeom prst="rect">
            <a:avLst/>
          </a:prstGeom>
          <a:noFill/>
          <a:ln/>
        </p:spPr>
        <p:txBody>
          <a:bodyPr wrap="none" lIns="0" tIns="0" rIns="0" bIns="0" rtlCol="0" anchor="t"/>
          <a:lstStyle/>
          <a:p>
            <a:pPr marL="685800" lvl="1" indent="-342900" algn="l">
              <a:lnSpc>
                <a:spcPts val="2850"/>
              </a:lnSpc>
              <a:buSzPct val="100000"/>
              <a:buFont typeface="+mj-lt"/>
              <a:buAutoNum type="arabicPeriod"/>
            </a:pPr>
            <a:r>
              <a:rPr lang="en-US" sz="1750" dirty="0">
                <a:solidFill>
                  <a:srgbClr val="454240"/>
                </a:solidFill>
                <a:latin typeface="DM Sans" pitchFamily="34" charset="0"/>
                <a:ea typeface="DM Sans" pitchFamily="34" charset="-122"/>
                <a:cs typeface="DM Sans" pitchFamily="34" charset="-120"/>
              </a:rPr>
              <a:t>Background image, ball texture, and brick textures. (Google.com)</a:t>
            </a:r>
            <a:endParaRPr lang="en-US" sz="1750" dirty="0"/>
          </a:p>
        </p:txBody>
      </p:sp>
      <p:sp>
        <p:nvSpPr>
          <p:cNvPr id="8" name="Text 5"/>
          <p:cNvSpPr/>
          <p:nvPr/>
        </p:nvSpPr>
        <p:spPr>
          <a:xfrm>
            <a:off x="793790" y="5342215"/>
            <a:ext cx="7556421" cy="362903"/>
          </a:xfrm>
          <a:prstGeom prst="rect">
            <a:avLst/>
          </a:prstGeom>
          <a:noFill/>
          <a:ln/>
        </p:spPr>
        <p:txBody>
          <a:bodyPr wrap="none" lIns="0" tIns="0" rIns="0" bIns="0" rtlCol="0" anchor="t"/>
          <a:lstStyle/>
          <a:p>
            <a:pPr marL="685800" lvl="1" indent="-342900" algn="l">
              <a:lnSpc>
                <a:spcPts val="2850"/>
              </a:lnSpc>
              <a:buSzPct val="100000"/>
              <a:buFont typeface="+mj-lt"/>
              <a:buAutoNum type="arabicPeriod" startAt="2"/>
            </a:pPr>
            <a:r>
              <a:rPr lang="en-US" sz="1750" dirty="0">
                <a:solidFill>
                  <a:srgbClr val="454240"/>
                </a:solidFill>
                <a:latin typeface="DM Sans" pitchFamily="34" charset="0"/>
                <a:ea typeface="DM Sans" pitchFamily="34" charset="-122"/>
                <a:cs typeface="DM Sans" pitchFamily="34" charset="-120"/>
              </a:rPr>
              <a:t>Music and sound effects. </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2458283"/>
          </a:xfrm>
          <a:prstGeom prst="rect">
            <a:avLst/>
          </a:prstGeom>
        </p:spPr>
      </p:pic>
      <p:sp>
        <p:nvSpPr>
          <p:cNvPr id="3" name="Text 0"/>
          <p:cNvSpPr/>
          <p:nvPr/>
        </p:nvSpPr>
        <p:spPr>
          <a:xfrm>
            <a:off x="688300" y="2999065"/>
            <a:ext cx="4916567" cy="614482"/>
          </a:xfrm>
          <a:prstGeom prst="rect">
            <a:avLst/>
          </a:prstGeom>
          <a:noFill/>
          <a:ln/>
        </p:spPr>
        <p:txBody>
          <a:bodyPr wrap="none" lIns="0" tIns="0" rIns="0" bIns="0" rtlCol="0" anchor="t"/>
          <a:lstStyle/>
          <a:p>
            <a:pPr marL="0" indent="0">
              <a:lnSpc>
                <a:spcPts val="4800"/>
              </a:lnSpc>
              <a:buNone/>
            </a:pPr>
            <a:r>
              <a:rPr lang="en-US" sz="3850" dirty="0">
                <a:solidFill>
                  <a:srgbClr val="5C4E3D"/>
                </a:solidFill>
                <a:latin typeface="Libre Baskerville" pitchFamily="34" charset="0"/>
                <a:ea typeface="Libre Baskerville" pitchFamily="34" charset="-122"/>
                <a:cs typeface="Libre Baskerville" pitchFamily="34" charset="-120"/>
              </a:rPr>
              <a:t>Thank You!</a:t>
            </a:r>
            <a:endParaRPr lang="en-US" sz="3850" dirty="0"/>
          </a:p>
        </p:txBody>
      </p:sp>
      <p:sp>
        <p:nvSpPr>
          <p:cNvPr id="4" name="Text 1"/>
          <p:cNvSpPr/>
          <p:nvPr/>
        </p:nvSpPr>
        <p:spPr>
          <a:xfrm>
            <a:off x="688300" y="3908465"/>
            <a:ext cx="13253799" cy="944047"/>
          </a:xfrm>
          <a:prstGeom prst="rect">
            <a:avLst/>
          </a:prstGeom>
          <a:noFill/>
          <a:ln/>
        </p:spPr>
        <p:txBody>
          <a:bodyPr wrap="square" lIns="0" tIns="0" rIns="0" bIns="0" rtlCol="0" anchor="t"/>
          <a:lstStyle/>
          <a:p>
            <a:pPr>
              <a:lnSpc>
                <a:spcPts val="2450"/>
              </a:lnSpc>
            </a:pPr>
            <a:r>
              <a:rPr lang="en-US" sz="1500" b="1" dirty="0">
                <a:solidFill>
                  <a:srgbClr val="454240"/>
                </a:solidFill>
                <a:latin typeface="DM Sans" pitchFamily="34" charset="0"/>
                <a:ea typeface="DM Sans" pitchFamily="34" charset="-122"/>
                <a:cs typeface="DM Sans" pitchFamily="34" charset="-120"/>
              </a:rPr>
              <a:t>Thank you, Parvathy Ma'am</a:t>
            </a:r>
            <a:r>
              <a:rPr lang="en-US" sz="1500" dirty="0">
                <a:solidFill>
                  <a:srgbClr val="454240"/>
                </a:solidFill>
                <a:latin typeface="DM Sans" pitchFamily="34" charset="0"/>
                <a:ea typeface="DM Sans" pitchFamily="34" charset="-122"/>
                <a:cs typeface="DM Sans" pitchFamily="34" charset="-120"/>
              </a:rPr>
              <a:t>,
for your guidance, support, and encouragement throughout this project. This project was a valuable learning experience, and we are grateful for the opportunity to work on it. Together, we worked hard to make this project a success!</a:t>
            </a:r>
            <a:endParaRPr lang="en-US" sz="1500" dirty="0"/>
          </a:p>
          <a:p>
            <a:pPr marL="0" indent="0">
              <a:lnSpc>
                <a:spcPts val="2450"/>
              </a:lnSpc>
              <a:buNone/>
            </a:pPr>
            <a:endParaRPr lang="en-US" sz="1500" dirty="0"/>
          </a:p>
        </p:txBody>
      </p:sp>
      <p:sp>
        <p:nvSpPr>
          <p:cNvPr id="5" name="Text 2"/>
          <p:cNvSpPr/>
          <p:nvPr/>
        </p:nvSpPr>
        <p:spPr>
          <a:xfrm>
            <a:off x="688300" y="5073729"/>
            <a:ext cx="13253799" cy="393383"/>
          </a:xfrm>
          <a:prstGeom prst="rect">
            <a:avLst/>
          </a:prstGeom>
          <a:noFill/>
          <a:ln/>
        </p:spPr>
        <p:txBody>
          <a:bodyPr wrap="none" lIns="0" tIns="0" rIns="0" bIns="0" rtlCol="0" anchor="t"/>
          <a:lstStyle/>
          <a:p>
            <a:pPr marL="0" indent="0">
              <a:lnSpc>
                <a:spcPts val="3050"/>
              </a:lnSpc>
              <a:buNone/>
            </a:pPr>
            <a:r>
              <a:rPr lang="en-US" sz="1900" b="1" dirty="0">
                <a:solidFill>
                  <a:srgbClr val="454240"/>
                </a:solidFill>
                <a:latin typeface="DM Sans" pitchFamily="34" charset="0"/>
                <a:ea typeface="DM Sans" pitchFamily="34" charset="-122"/>
                <a:cs typeface="DM Sans" pitchFamily="34" charset="-120"/>
              </a:rPr>
              <a:t>Team Members:</a:t>
            </a:r>
            <a:endParaRPr lang="en-US" sz="1900" dirty="0"/>
          </a:p>
        </p:txBody>
      </p:sp>
      <p:sp>
        <p:nvSpPr>
          <p:cNvPr id="6" name="Text 3"/>
          <p:cNvSpPr/>
          <p:nvPr/>
        </p:nvSpPr>
        <p:spPr>
          <a:xfrm>
            <a:off x="688300" y="5688330"/>
            <a:ext cx="13253799" cy="314682"/>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54240"/>
                </a:solidFill>
                <a:latin typeface="DM Sans" pitchFamily="34" charset="0"/>
                <a:ea typeface="DM Sans" pitchFamily="34" charset="-122"/>
                <a:cs typeface="DM Sans" pitchFamily="34" charset="-120"/>
              </a:rPr>
              <a:t>Anabha N N - AM.SC.U4CSE23104</a:t>
            </a:r>
            <a:endParaRPr lang="en-US" sz="1500" dirty="0"/>
          </a:p>
        </p:txBody>
      </p:sp>
      <p:sp>
        <p:nvSpPr>
          <p:cNvPr id="7" name="Text 4"/>
          <p:cNvSpPr/>
          <p:nvPr/>
        </p:nvSpPr>
        <p:spPr>
          <a:xfrm>
            <a:off x="688300" y="6071830"/>
            <a:ext cx="13253799" cy="314682"/>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54240"/>
                </a:solidFill>
                <a:latin typeface="DM Sans" pitchFamily="34" charset="0"/>
                <a:ea typeface="DM Sans" pitchFamily="34" charset="-122"/>
                <a:cs typeface="DM Sans" pitchFamily="34" charset="-120"/>
              </a:rPr>
              <a:t>Akhil Kannan - AM.SC.U4CSE23105</a:t>
            </a:r>
            <a:endParaRPr lang="en-US" sz="1500" dirty="0"/>
          </a:p>
        </p:txBody>
      </p:sp>
      <p:sp>
        <p:nvSpPr>
          <p:cNvPr id="8" name="Text 5"/>
          <p:cNvSpPr/>
          <p:nvPr/>
        </p:nvSpPr>
        <p:spPr>
          <a:xfrm>
            <a:off x="688300" y="6455331"/>
            <a:ext cx="13253799" cy="314682"/>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54240"/>
                </a:solidFill>
                <a:latin typeface="DM Sans" pitchFamily="34" charset="0"/>
                <a:ea typeface="DM Sans" pitchFamily="34" charset="-122"/>
                <a:cs typeface="DM Sans" pitchFamily="34" charset="-120"/>
              </a:rPr>
              <a:t>Abhay Mathummal - AM.SC.U4CSE23102</a:t>
            </a:r>
            <a:endParaRPr lang="en-US" sz="1500" dirty="0"/>
          </a:p>
        </p:txBody>
      </p:sp>
      <p:sp>
        <p:nvSpPr>
          <p:cNvPr id="9" name="Text 6"/>
          <p:cNvSpPr/>
          <p:nvPr/>
        </p:nvSpPr>
        <p:spPr>
          <a:xfrm>
            <a:off x="688300" y="6838831"/>
            <a:ext cx="13253799" cy="314682"/>
          </a:xfrm>
          <a:prstGeom prst="rect">
            <a:avLst/>
          </a:prstGeom>
          <a:noFill/>
          <a:ln/>
        </p:spPr>
        <p:txBody>
          <a:bodyPr wrap="none" lIns="0" tIns="0" rIns="0" bIns="0" rtlCol="0" anchor="t"/>
          <a:lstStyle/>
          <a:p>
            <a:pPr marL="342900" indent="-342900" algn="l">
              <a:lnSpc>
                <a:spcPts val="2450"/>
              </a:lnSpc>
              <a:buSzPct val="100000"/>
              <a:buChar char="•"/>
            </a:pPr>
            <a:r>
              <a:rPr lang="en-US" sz="1500" dirty="0">
                <a:solidFill>
                  <a:srgbClr val="454240"/>
                </a:solidFill>
                <a:latin typeface="DM Sans" pitchFamily="34" charset="0"/>
                <a:ea typeface="DM Sans" pitchFamily="34" charset="-122"/>
                <a:cs typeface="DM Sans" pitchFamily="34" charset="-120"/>
              </a:rPr>
              <a:t>Josewin Anto - AM.SC.U4CSE23125</a:t>
            </a:r>
            <a:endParaRPr lang="en-US" sz="1500" dirty="0"/>
          </a:p>
        </p:txBody>
      </p:sp>
      <p:sp>
        <p:nvSpPr>
          <p:cNvPr id="10" name="Text 7"/>
          <p:cNvSpPr/>
          <p:nvPr/>
        </p:nvSpPr>
        <p:spPr>
          <a:xfrm>
            <a:off x="688300" y="7374731"/>
            <a:ext cx="13253799" cy="314682"/>
          </a:xfrm>
          <a:prstGeom prst="rect">
            <a:avLst/>
          </a:prstGeom>
          <a:noFill/>
          <a:ln/>
        </p:spPr>
        <p:txBody>
          <a:bodyPr wrap="none" lIns="0" tIns="0" rIns="0" bIns="0" rtlCol="0" anchor="t"/>
          <a:lstStyle/>
          <a:p>
            <a:pPr marL="0" indent="0">
              <a:lnSpc>
                <a:spcPts val="2450"/>
              </a:lnSpc>
              <a:buNone/>
            </a:pPr>
            <a:endParaRPr lang="en-US" sz="1500" dirty="0"/>
          </a:p>
        </p:txBody>
      </p:sp>
      <p:sp>
        <p:nvSpPr>
          <p:cNvPr id="11" name="Rectangle 10">
            <a:extLst>
              <a:ext uri="{FF2B5EF4-FFF2-40B4-BE49-F238E27FC236}">
                <a16:creationId xmlns:a16="http://schemas.microsoft.com/office/drawing/2014/main" id="{8BF7116E-64C8-C2F9-E349-5794E7F3D6EC}"/>
              </a:ext>
            </a:extLst>
          </p:cNvPr>
          <p:cNvSpPr/>
          <p:nvPr/>
        </p:nvSpPr>
        <p:spPr>
          <a:xfrm>
            <a:off x="12638314" y="7532914"/>
            <a:ext cx="1872343" cy="576943"/>
          </a:xfrm>
          <a:prstGeom prst="rect">
            <a:avLst/>
          </a:prstGeom>
          <a:solidFill>
            <a:srgbClr val="FFFDFA"/>
          </a:solidFill>
          <a:ln>
            <a:solidFill>
              <a:srgbClr val="FFFDFA"/>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38</TotalTime>
  <Words>811</Words>
  <Application>Microsoft Office PowerPoint</Application>
  <PresentationFormat>Custom</PresentationFormat>
  <Paragraphs>74</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DM Sans</vt:lpstr>
      <vt:lpstr>Arial</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Akhil Kannan</cp:lastModifiedBy>
  <cp:revision>5</cp:revision>
  <dcterms:created xsi:type="dcterms:W3CDTF">2024-12-08T12:44:52Z</dcterms:created>
  <dcterms:modified xsi:type="dcterms:W3CDTF">2024-12-08T13:31:38Z</dcterms:modified>
</cp:coreProperties>
</file>