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F7D5D8-5F41-9942-B90D-CBC457C32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E3D074-7184-7147-925C-5BEBE4AD19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964C-F36A-844E-B85D-54A577A90291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399086-C3D3-9B47-A9A8-685539628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E3EC3-DA28-D44D-BA5A-619528DAE3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0155-A551-E649-A9AF-CF35CC904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99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93DE-398C-9044-87B1-9A13E5CEDD1F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F917-A8D1-9244-B4B1-91804A23BD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6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A74216-FA5A-3645-9542-E6FE23240EC5}"/>
              </a:ext>
            </a:extLst>
          </p:cNvPr>
          <p:cNvSpPr txBox="1"/>
          <p:nvPr userDrawn="1"/>
        </p:nvSpPr>
        <p:spPr>
          <a:xfrm>
            <a:off x="1" y="6422394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Projet BlockChain : Alves – Debarle – Lindental </a:t>
            </a:r>
          </a:p>
        </p:txBody>
      </p:sp>
      <p:pic>
        <p:nvPicPr>
          <p:cNvPr id="15" name="Image 14" descr="Une image contenant dessin, horloge, signe&#10;&#10;Description générée automatiquement">
            <a:extLst>
              <a:ext uri="{FF2B5EF4-FFF2-40B4-BE49-F238E27FC236}">
                <a16:creationId xmlns:a16="http://schemas.microsoft.com/office/drawing/2014/main" id="{E6D5034C-BD50-CE48-B9B1-7E455BA8C26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07" y="5986470"/>
            <a:ext cx="1266632" cy="6876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08750-D2C4-CE46-B2BC-A49D8866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Élection Présidentielle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358DF-F052-C345-9E5F-F98C9E6C8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Projet Blockchain </a:t>
            </a:r>
          </a:p>
          <a:p>
            <a:r>
              <a:rPr lang="fr-FR" sz="1600"/>
              <a:t>Groupe 3 : Alves – Debarle – lindental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97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A429-BA0F-294C-B197-4A17E166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BD53B-261A-0847-9D41-5899FC0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77FB04-9297-EE46-A994-2D78B47A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10" y="1772110"/>
            <a:ext cx="4758979" cy="39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EB11A-BD52-9B4C-88C3-699E5607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DC614-5246-D445-884A-7FC551D7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 lnSpcReduction="10000"/>
          </a:bodyPr>
          <a:lstStyle/>
          <a:p>
            <a:r>
              <a:rPr lang="fr-FR"/>
              <a:t>Présentation du sujet</a:t>
            </a:r>
          </a:p>
          <a:p>
            <a:pPr lvl="1"/>
            <a:r>
              <a:rPr lang="fr-FR"/>
              <a:t>Qui sommes-nous ?</a:t>
            </a:r>
          </a:p>
          <a:p>
            <a:pPr lvl="1"/>
            <a:r>
              <a:rPr lang="fr-FR"/>
              <a:t>Choix du sujet</a:t>
            </a:r>
          </a:p>
          <a:p>
            <a:pPr lvl="1"/>
            <a:r>
              <a:rPr lang="fr-FR"/>
              <a:t>Diagramme UML </a:t>
            </a:r>
          </a:p>
          <a:p>
            <a:pPr lvl="1"/>
            <a:endParaRPr lang="fr-FR"/>
          </a:p>
          <a:p>
            <a:r>
              <a:rPr lang="fr-FR"/>
              <a:t>Fonctionnement du système</a:t>
            </a:r>
          </a:p>
          <a:p>
            <a:pPr lvl="1"/>
            <a:r>
              <a:rPr lang="fr-FR"/>
              <a:t>Fonctionnalités</a:t>
            </a:r>
          </a:p>
          <a:p>
            <a:pPr lvl="1"/>
            <a:r>
              <a:rPr lang="fr-FR"/>
              <a:t>Smart contract</a:t>
            </a:r>
          </a:p>
          <a:p>
            <a:pPr lvl="1"/>
            <a:r>
              <a:rPr lang="fr-FR"/>
              <a:t>Avantages et inconvénients 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Démonstration</a:t>
            </a:r>
          </a:p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A300F6-30E1-574C-AA6C-1D81CB5AF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8113" l="1852" r="96605">
                        <a14:foregroundMark x1="57407" y1="5660" x2="74691" y2="5930"/>
                        <a14:foregroundMark x1="6173" y1="10782" x2="12037" y2="6739"/>
                        <a14:foregroundMark x1="2778" y1="9973" x2="1852" y2="10243"/>
                        <a14:foregroundMark x1="24074" y1="3504" x2="22840" y2="4043"/>
                        <a14:foregroundMark x1="62654" y1="4043" x2="71296" y2="2156"/>
                        <a14:foregroundMark x1="84259" y1="43127" x2="96296" y2="51213"/>
                        <a14:foregroundMark x1="96296" y1="51213" x2="96605" y2="53100"/>
                        <a14:foregroundMark x1="4012" y1="13477" x2="14506" y2="6199"/>
                        <a14:foregroundMark x1="52469" y1="98113" x2="55556" y2="87332"/>
                        <a14:foregroundMark x1="2469" y1="90296" x2="10802" y2="90027"/>
                        <a14:foregroundMark x1="2469" y1="67655" x2="9877" y2="66577"/>
                        <a14:foregroundMark x1="3704" y1="48248" x2="8025" y2="45822"/>
                        <a14:foregroundMark x1="7099" y1="24528" x2="9259" y2="256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645" y="2628190"/>
            <a:ext cx="2659189" cy="304493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D773E67-C69E-544C-A53B-DF2D1567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80D71-85C9-C344-A738-EFC239C9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FC1B2-73F6-B64B-B542-01A7F62F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Qui sommes-nous ?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Antony Alves – Réseaux 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Maxime Lindental – Réseaux 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Maxime Debarle – Informatique </a:t>
            </a:r>
            <a:r>
              <a:rPr lang="fr-FR"/>
              <a:t> </a:t>
            </a:r>
            <a:endParaRPr lang="fr-FR" dirty="0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CBEF8F-DAC1-4E4E-A1B2-750D6974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 descr="Une image contenant dessin, alimentation, lumière&#10;&#10;Description générée automatiquement">
            <a:extLst>
              <a:ext uri="{FF2B5EF4-FFF2-40B4-BE49-F238E27FC236}">
                <a16:creationId xmlns:a16="http://schemas.microsoft.com/office/drawing/2014/main" id="{A67DC189-97D8-5C4A-8355-F69818E6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546" y="2571285"/>
            <a:ext cx="2562484" cy="1549935"/>
          </a:xfrm>
          <a:prstGeom prst="rect">
            <a:avLst/>
          </a:prstGeom>
        </p:spPr>
      </p:pic>
      <p:pic>
        <p:nvPicPr>
          <p:cNvPr id="8" name="Image 7" descr="Une image contenant ordinateur, objet, portable, moniteur&#10;&#10;Description générée automatiquement">
            <a:extLst>
              <a:ext uri="{FF2B5EF4-FFF2-40B4-BE49-F238E27FC236}">
                <a16:creationId xmlns:a16="http://schemas.microsoft.com/office/drawing/2014/main" id="{8A99E9E0-9642-D243-8C86-3BD3DFA5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62" y="4121220"/>
            <a:ext cx="3409852" cy="5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C54DA-4F78-584E-8DF2-68AB038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BCEC-9A22-5042-9F88-724D22E2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Choix du sujet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Élection présidentielle 2022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 Confiance en la validité du résultat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Permettre de déléguer son vote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Voir les résultats en temps 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C1EE07-A15C-6040-90E5-C7C67F4C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 descr="Une image contenant assis, jouet, table, afficher&#10;&#10;Description générée automatiquement">
            <a:extLst>
              <a:ext uri="{FF2B5EF4-FFF2-40B4-BE49-F238E27FC236}">
                <a16:creationId xmlns:a16="http://schemas.microsoft.com/office/drawing/2014/main" id="{9DB37E94-87BA-AD4A-AD11-74A0F19A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3" b="89844" l="9961" r="89844">
                        <a14:foregroundMark x1="54492" y1="9180" x2="61523" y2="6250"/>
                        <a14:foregroundMark x1="61523" y1="6250" x2="67578" y2="8789"/>
                        <a14:foregroundMark x1="58594" y1="5273" x2="62891" y2="5273"/>
                        <a14:backgroundMark x1="50781" y1="30078" x2="53125" y2="30469"/>
                        <a14:backgroundMark x1="59766" y1="80859" x2="63281" y2="78516"/>
                        <a14:backgroundMark x1="57617" y1="75195" x2="60938" y2="68359"/>
                        <a14:backgroundMark x1="60938" y1="68359" x2="60938" y2="662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0970" y="1853248"/>
            <a:ext cx="2961640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7E40B-B202-B040-BC71-71D2D029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FC2C9-8D94-6D4D-9F2F-A9E74913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UML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89E170-9B76-074D-B6F7-F5EDD57E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A5B46DC-D06F-A041-840D-864C36D1E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" t="3126" b="1611"/>
          <a:stretch/>
        </p:blipFill>
        <p:spPr>
          <a:xfrm>
            <a:off x="2629361" y="1259907"/>
            <a:ext cx="6933278" cy="55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3FE61-6794-4740-B599-EED2169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753FB-DB8C-7A47-999C-56AD997B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Fonctionnalités</a:t>
            </a:r>
          </a:p>
          <a:p>
            <a:pPr marL="914400" lvl="2" indent="0">
              <a:buNone/>
            </a:pPr>
            <a:endParaRPr lang="fr-FR" dirty="0"/>
          </a:p>
          <a:p>
            <a:pPr lvl="2">
              <a:buFont typeface="Wingdings" charset="2"/>
              <a:buChar char="§"/>
            </a:pPr>
            <a:r>
              <a:rPr lang="fr-FR" dirty="0"/>
              <a:t>Ajout de candidats par la liste blanche</a:t>
            </a:r>
          </a:p>
          <a:p>
            <a:pPr lvl="2">
              <a:buFont typeface="Wingdings" charset="2"/>
              <a:buChar char="§"/>
            </a:pPr>
            <a:r>
              <a:rPr lang="fr-FR" dirty="0"/>
              <a:t>Droit de vote donné par la liste blanche</a:t>
            </a:r>
          </a:p>
          <a:p>
            <a:pPr lvl="2">
              <a:buFont typeface="Wingdings" charset="2"/>
              <a:buChar char="§"/>
            </a:pPr>
            <a:r>
              <a:rPr lang="fr-FR" dirty="0"/>
              <a:t>Deux choix possibles 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Voter</a:t>
            </a:r>
            <a:endParaRPr lang="fr-FR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Déléguer </a:t>
            </a:r>
            <a:endParaRPr lang="fr-FR"/>
          </a:p>
          <a:p>
            <a:pPr lvl="2">
              <a:buFont typeface="Wingdings" charset="2"/>
              <a:buChar char="§"/>
            </a:pPr>
            <a:r>
              <a:rPr lang="fr-FR" dirty="0"/>
              <a:t>Affichage </a:t>
            </a:r>
            <a:r>
              <a:rPr lang="fr-FR"/>
              <a:t>du vainqueur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6ED888-1359-FB45-9EAA-AA41905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AC4CB-D899-B043-AEF2-65B6C79E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DFDD1-22CD-F74B-B2C3-5400BB55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Smart Contract</a:t>
            </a:r>
          </a:p>
          <a:p>
            <a:endParaRPr lang="fr-FR"/>
          </a:p>
          <a:p>
            <a:pPr marL="0" indent="0" algn="ctr">
              <a:buNone/>
            </a:pPr>
            <a:r>
              <a:rPr lang="fr-FR" i="1"/>
              <a:t>Utilisation de différentes fonctions :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Tx/>
              <a:buChar char="-"/>
            </a:pPr>
            <a:r>
              <a:rPr lang="fr-FR"/>
              <a:t>ajout_candidat()</a:t>
            </a:r>
          </a:p>
          <a:p>
            <a:pPr>
              <a:buFontTx/>
              <a:buChar char="-"/>
            </a:pPr>
            <a:r>
              <a:rPr lang="fr-FR"/>
              <a:t>Nb_candidat()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683523-7A4B-DC42-AED4-C3C7F32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 descr="Une image contenant table, petit, assis, pièce&#10;&#10;Description générée automatiquement">
            <a:extLst>
              <a:ext uri="{FF2B5EF4-FFF2-40B4-BE49-F238E27FC236}">
                <a16:creationId xmlns:a16="http://schemas.microsoft.com/office/drawing/2014/main" id="{A0A4F712-8B6D-7343-8EF3-991A25CF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103" y1="45000" x2="25128" y2="52372"/>
                        <a14:foregroundMark x1="25128" y1="52372" x2="24423" y2="66154"/>
                        <a14:foregroundMark x1="56603" y1="73013" x2="61477" y2="74953"/>
                        <a14:foregroundMark x1="71887" y1="77216" x2="75158" y2="77809"/>
                        <a14:foregroundMark x1="76648" y1="79068" x2="78077" y2="79551"/>
                        <a14:foregroundMark x1="64615" y1="75000" x2="69455" y2="76636"/>
                        <a14:foregroundMark x1="78077" y1="79551" x2="71923" y2="84808"/>
                        <a14:foregroundMark x1="64615" y1="85321" x2="50962" y2="81603"/>
                        <a14:foregroundMark x1="50962" y1="81603" x2="45000" y2="77949"/>
                        <a14:foregroundMark x1="45000" y1="77949" x2="44423" y2="70962"/>
                        <a14:foregroundMark x1="44423" y1="70962" x2="44615" y2="70192"/>
                        <a14:foregroundMark x1="48141" y1="80321" x2="64808" y2="85000"/>
                        <a14:foregroundMark x1="48782" y1="80192" x2="65449" y2="85321"/>
                        <a14:foregroundMark x1="54423" y1="81667" x2="65769" y2="85513"/>
                        <a14:foregroundMark x1="57756" y1="82692" x2="64295" y2="84487"/>
                        <a14:foregroundMark x1="64103" y1="84679" x2="71282" y2="84487"/>
                        <a14:foregroundMark x1="71282" y1="84487" x2="72628" y2="83974"/>
                        <a14:foregroundMark x1="78269" y1="79808" x2="72115" y2="76474"/>
                        <a14:foregroundMark x1="72115" y1="76474" x2="59808" y2="73846"/>
                        <a14:foregroundMark x1="34103" y1="74359" x2="33782" y2="81859"/>
                        <a14:foregroundMark x1="33590" y1="78333" x2="34808" y2="80641"/>
                        <a14:backgroundMark x1="35561" y1="80275" x2="35769" y2="84359"/>
                        <a14:backgroundMark x1="34808" y1="65513" x2="35530" y2="79677"/>
                        <a14:backgroundMark x1="46795" y1="71667" x2="50769" y2="77628"/>
                        <a14:backgroundMark x1="50769" y1="77628" x2="64808" y2="83205"/>
                        <a14:backgroundMark x1="64808" y1="83205" x2="61603" y2="76218"/>
                        <a14:backgroundMark x1="61603" y1="76218" x2="46603" y2="71346"/>
                        <a14:backgroundMark x1="60962" y1="75641" x2="74679" y2="78910"/>
                        <a14:backgroundMark x1="74679" y1="78910" x2="69295" y2="83654"/>
                        <a14:backgroundMark x1="69295" y1="83654" x2="63462" y2="79872"/>
                        <a14:backgroundMark x1="63462" y1="79872" x2="70385" y2="80000"/>
                        <a14:backgroundMark x1="70385" y1="80000" x2="70449" y2="80192"/>
                        <a14:backgroundMark x1="64615" y1="70641" x2="63269" y2="73141"/>
                        <a14:backgroundMark x1="62308" y1="71667" x2="60769" y2="69359"/>
                        <a14:backgroundMark x1="59295" y1="68333" x2="58462" y2="68654"/>
                        <a14:backgroundMark x1="73590" y1="80192" x2="75769" y2="79359"/>
                        <a14:backgroundMark x1="74423" y1="78654" x2="76282" y2="79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2587" y="3280409"/>
            <a:ext cx="2967990" cy="296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BE1570A-E000-C94B-A759-906C5C71F6E9}"/>
              </a:ext>
            </a:extLst>
          </p:cNvPr>
          <p:cNvSpPr txBox="1">
            <a:spLocks/>
          </p:cNvSpPr>
          <p:nvPr/>
        </p:nvSpPr>
        <p:spPr>
          <a:xfrm>
            <a:off x="7483278" y="3326129"/>
            <a:ext cx="3288361" cy="193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/>
          </a:p>
          <a:p>
            <a:pPr marL="0" indent="0">
              <a:buFont typeface="Wingdings 3" charset="2"/>
              <a:buNone/>
            </a:pPr>
            <a:endParaRPr lang="fr-FR"/>
          </a:p>
          <a:p>
            <a:pPr>
              <a:buFontTx/>
              <a:buChar char="-"/>
            </a:pPr>
            <a:r>
              <a:rPr lang="fr-FR"/>
              <a:t>winningCandidate()</a:t>
            </a:r>
          </a:p>
          <a:p>
            <a:pPr>
              <a:buFontTx/>
              <a:buChar char="-"/>
            </a:pPr>
            <a:r>
              <a:rPr lang="fr-FR"/>
              <a:t>winnerName()</a:t>
            </a:r>
          </a:p>
          <a:p>
            <a:pPr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BC087-3969-E64E-93BD-E661F3C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 du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F11A3-779A-C94E-865D-CA06384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B9CB452-48A9-5D4E-BBBD-90E661D2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FR"/>
              <a:t>Smart Contract</a:t>
            </a:r>
          </a:p>
          <a:p>
            <a:endParaRPr lang="fr-FR"/>
          </a:p>
          <a:p>
            <a:pPr marL="0" indent="0" algn="ctr">
              <a:buNone/>
            </a:pPr>
            <a:r>
              <a:rPr lang="fr-FR" i="1"/>
              <a:t>Utilisation de différentes fonctions : 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11" name="Image 10" descr="Une image contenant transport, roue&#10;&#10;Description générée automatiquement">
            <a:extLst>
              <a:ext uri="{FF2B5EF4-FFF2-40B4-BE49-F238E27FC236}">
                <a16:creationId xmlns:a16="http://schemas.microsoft.com/office/drawing/2014/main" id="{95195CDC-377D-544E-94B7-80A0BAD8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923" l="5449" r="97308">
                        <a14:foregroundMark x1="88590" y1="31859" x2="91923" y2="38077"/>
                        <a14:foregroundMark x1="91923" y1="38077" x2="91923" y2="51474"/>
                        <a14:foregroundMark x1="91282" y1="29487" x2="92436" y2="28974"/>
                        <a14:foregroundMark x1="9615" y1="51474" x2="9423" y2="53141"/>
                        <a14:foregroundMark x1="5449" y1="51859" x2="5769" y2="52179"/>
                        <a14:foregroundMark x1="91603" y1="35192" x2="93462" y2="36987"/>
                        <a14:foregroundMark x1="49936" y1="89808" x2="49936" y2="89808"/>
                        <a14:foregroundMark x1="48590" y1="90192" x2="54615" y2="91987"/>
                        <a14:foregroundMark x1="95962" y1="43333" x2="97308" y2="43526"/>
                        <a14:backgroundMark x1="53782" y1="31026" x2="52628" y2="31987"/>
                        <a14:backgroundMark x1="46282" y1="64487" x2="46282" y2="64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2793" y="3127675"/>
            <a:ext cx="2979420" cy="297942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A2B12C9-6947-E54D-BAF4-79EF57B2D4F4}"/>
              </a:ext>
            </a:extLst>
          </p:cNvPr>
          <p:cNvSpPr txBox="1">
            <a:spLocks/>
          </p:cNvSpPr>
          <p:nvPr/>
        </p:nvSpPr>
        <p:spPr>
          <a:xfrm>
            <a:off x="7873683" y="3702649"/>
            <a:ext cx="3853498" cy="18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/>
          </a:p>
          <a:p>
            <a:pPr>
              <a:buFontTx/>
              <a:buChar char="-"/>
            </a:pPr>
            <a:r>
              <a:rPr lang="fr-FR"/>
              <a:t>delegate(address to)</a:t>
            </a:r>
          </a:p>
          <a:p>
            <a:pPr>
              <a:buFontTx/>
              <a:buChar char="-"/>
            </a:pPr>
            <a:r>
              <a:rPr lang="fr-FR"/>
              <a:t>vote(uint Candidate)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CA7AE04-8DF0-8A47-98DD-017B96F5BB0C}"/>
              </a:ext>
            </a:extLst>
          </p:cNvPr>
          <p:cNvSpPr txBox="1">
            <a:spLocks/>
          </p:cNvSpPr>
          <p:nvPr/>
        </p:nvSpPr>
        <p:spPr>
          <a:xfrm>
            <a:off x="370656" y="3702649"/>
            <a:ext cx="4740716" cy="18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/>
          </a:p>
          <a:p>
            <a:pPr>
              <a:buFontTx/>
              <a:buChar char="-"/>
            </a:pPr>
            <a:r>
              <a:rPr lang="fr-FR"/>
              <a:t>giveRightToVote(address voter) </a:t>
            </a:r>
          </a:p>
        </p:txBody>
      </p:sp>
    </p:spTree>
    <p:extLst>
      <p:ext uri="{BB962C8B-B14F-4D97-AF65-F5344CB8AC3E}">
        <p14:creationId xmlns:p14="http://schemas.microsoft.com/office/powerpoint/2010/main" val="30334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279A7-C0A8-1349-8C8E-5265A25A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3A9CC-F6E9-9E4D-A6F4-6E50B286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4" y="2048436"/>
            <a:ext cx="442880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/>
              <a:t>Avantages</a:t>
            </a:r>
          </a:p>
          <a:p>
            <a:pPr lvl="2">
              <a:buFont typeface="Wingdings" charset="2"/>
              <a:buChar char="§"/>
            </a:pPr>
            <a:r>
              <a:rPr lang="fr-FR"/>
              <a:t>Anonymat des électeurs</a:t>
            </a:r>
          </a:p>
          <a:p>
            <a:pPr lvl="2">
              <a:buFont typeface="Wingdings" charset="2"/>
              <a:buChar char="§"/>
            </a:pPr>
            <a:r>
              <a:rPr lang="fr-FR"/>
              <a:t>Gestion simple des candidats</a:t>
            </a:r>
          </a:p>
          <a:p>
            <a:pPr lvl="2">
              <a:buFont typeface="Wingdings" charset="2"/>
              <a:buChar char="§"/>
            </a:pPr>
            <a:r>
              <a:rPr lang="fr-FR"/>
              <a:t>Statistiques </a:t>
            </a:r>
          </a:p>
          <a:p>
            <a:pPr lvl="2">
              <a:buFont typeface="Wingdings" charset="2"/>
              <a:buChar char="§"/>
            </a:pPr>
            <a:r>
              <a:rPr lang="fr-FR"/>
              <a:t>Système anti-fraude</a:t>
            </a:r>
          </a:p>
          <a:p>
            <a:pPr lvl="2">
              <a:buFont typeface="Wingdings" charset="2"/>
              <a:buChar char="§"/>
            </a:pPr>
            <a:r>
              <a:rPr lang="fr-FR"/>
              <a:t>Écologique </a:t>
            </a:r>
          </a:p>
          <a:p>
            <a:pPr lvl="2">
              <a:buFont typeface="Wingdings" charset="2"/>
              <a:buChar char="§"/>
            </a:pPr>
            <a:endParaRPr lang="fr-FR"/>
          </a:p>
          <a:p>
            <a:pPr lvl="2">
              <a:buFont typeface="Wingdings" charset="2"/>
              <a:buChar char="§"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B241D5-7A1F-4242-AB8D-DEB1CE16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5F3C39DD-91F7-CA46-8132-A39C1339D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86" b="93286" l="10000" r="90000">
                        <a14:foregroundMark x1="44429" y1="11571" x2="51571" y2="11714"/>
                        <a14:foregroundMark x1="51571" y1="11714" x2="57000" y2="14000"/>
                        <a14:foregroundMark x1="46000" y1="10857" x2="53000" y2="10286"/>
                        <a14:foregroundMark x1="53000" y1="10286" x2="53571" y2="10571"/>
                        <a14:foregroundMark x1="47143" y1="10143" x2="51429" y2="10000"/>
                        <a14:foregroundMark x1="42143" y1="88857" x2="47143" y2="89000"/>
                        <a14:foregroundMark x1="55143" y1="88000" x2="59571" y2="86571"/>
                        <a14:foregroundMark x1="43429" y1="93286" x2="47571" y2="92857"/>
                        <a14:foregroundMark x1="50714" y1="10714" x2="55286" y2="11143"/>
                        <a14:foregroundMark x1="53000" y1="10857" x2="51286" y2="9571"/>
                        <a14:foregroundMark x1="48143" y1="9714" x2="55286" y2="11000"/>
                        <a14:foregroundMark x1="55286" y1="11000" x2="56000" y2="11286"/>
                        <a14:foregroundMark x1="16571" y1="31571" x2="14429" y2="27857"/>
                        <a14:foregroundMark x1="16429" y1="28857" x2="16195" y2="28695"/>
                        <a14:foregroundMark x1="12640" y1="29020" x2="11714" y2="29714"/>
                        <a14:foregroundMark x1="16057" y1="28886" x2="17429" y2="30000"/>
                        <a14:foregroundMark x1="55429" y1="11571" x2="48571" y2="9714"/>
                        <a14:foregroundMark x1="48571" y1="9714" x2="47000" y2="10143"/>
                        <a14:foregroundMark x1="55000" y1="11571" x2="49143" y2="9286"/>
                        <a14:foregroundMark x1="14429" y1="28429" x2="14571" y2="27714"/>
                        <a14:foregroundMark x1="15000" y1="29714" x2="15000" y2="27571"/>
                        <a14:foregroundMark x1="17714" y1="32286" x2="18000" y2="31286"/>
                        <a14:foregroundMark x1="15000" y1="29571" x2="14571" y2="27286"/>
                        <a14:foregroundMark x1="15429" y1="29286" x2="15286" y2="27286"/>
                        <a14:foregroundMark x1="15429" y1="29571" x2="15429" y2="27000"/>
                        <a14:foregroundMark x1="14143" y1="27286" x2="16000" y2="28143"/>
                        <a14:backgroundMark x1="20286" y1="27143" x2="19714" y2="27571"/>
                        <a14:backgroundMark x1="78571" y1="32857" x2="78571" y2="31571"/>
                        <a14:backgroundMark x1="77143" y1="32286" x2="81714" y2="32571"/>
                        <a14:backgroundMark x1="84714" y1="29571" x2="84000" y2="27714"/>
                        <a14:backgroundMark x1="81286" y1="22000" x2="82143" y2="22571"/>
                        <a14:backgroundMark x1="86143" y1="19143" x2="85571" y2="19714"/>
                        <a14:backgroundMark x1="10571" y1="29286" x2="11128" y2="29170"/>
                        <a14:backgroundMark x1="18000" y1="30714" x2="18143" y2="28857"/>
                        <a14:backgroundMark x1="20571" y1="34000" x2="21286" y2="33857"/>
                        <a14:backgroundMark x1="14286" y1="35000" x2="16143" y2="34714"/>
                        <a14:backgroundMark x1="16570" y1="27494" x2="17000" y2="27571"/>
                        <a14:backgroundMark x1="13000" y1="26857" x2="14156" y2="27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905" y="1680209"/>
            <a:ext cx="4568190" cy="45681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FEC4AEA-712B-0F47-B831-907C0B3DAB37}"/>
              </a:ext>
            </a:extLst>
          </p:cNvPr>
          <p:cNvSpPr txBox="1">
            <a:spLocks/>
          </p:cNvSpPr>
          <p:nvPr/>
        </p:nvSpPr>
        <p:spPr>
          <a:xfrm>
            <a:off x="7609206" y="2048435"/>
            <a:ext cx="4568190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Font typeface="Wingdings" charset="2"/>
              <a:buChar char="Ø"/>
            </a:pPr>
            <a:r>
              <a:rPr lang="fr-FR"/>
              <a:t>Inconvénients</a:t>
            </a:r>
          </a:p>
          <a:p>
            <a:pPr lvl="2">
              <a:buFont typeface="Wingdings" charset="2"/>
              <a:buChar char="§"/>
            </a:pPr>
            <a:r>
              <a:rPr lang="fr-FR"/>
              <a:t>Déploiement d'un smart contract couteux</a:t>
            </a:r>
          </a:p>
          <a:p>
            <a:pPr lvl="2">
              <a:buFont typeface="Wingdings" charset="2"/>
              <a:buChar char="§"/>
            </a:pPr>
            <a:r>
              <a:rPr lang="fr-FR"/>
              <a:t>Difficile d'accès aux personnes âgées</a:t>
            </a:r>
          </a:p>
          <a:p>
            <a:pPr lvl="2">
              <a:buFont typeface="Wingdings" charset="2"/>
              <a:buChar char="§"/>
            </a:pPr>
            <a:endParaRPr lang="fr-FR"/>
          </a:p>
          <a:p>
            <a:pPr lvl="2">
              <a:buFont typeface="Wingdings" charset="2"/>
              <a:buChar char="§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7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Ion</vt:lpstr>
      <vt:lpstr>Élection Présidentielle</vt:lpstr>
      <vt:lpstr>Plan de présentation</vt:lpstr>
      <vt:lpstr>Présentation du sujet</vt:lpstr>
      <vt:lpstr>Présentation du sujet</vt:lpstr>
      <vt:lpstr>Présentation du sujet</vt:lpstr>
      <vt:lpstr>Fonctionnement du système</vt:lpstr>
      <vt:lpstr>Fonctionnement du système</vt:lpstr>
      <vt:lpstr>Fonctionnement du système</vt:lpstr>
      <vt:lpstr>Fonctionnement du système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Élection présidentielle</dc:title>
  <dc:creator>Maxime Debarle</dc:creator>
  <cp:lastModifiedBy>Antony Alves</cp:lastModifiedBy>
  <cp:revision>2</cp:revision>
  <dcterms:created xsi:type="dcterms:W3CDTF">2020-09-21T09:01:34Z</dcterms:created>
  <dcterms:modified xsi:type="dcterms:W3CDTF">2020-09-24T06:38:07Z</dcterms:modified>
</cp:coreProperties>
</file>