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</p:sldMasterIdLst>
  <p:notesMasterIdLst>
    <p:notesMasterId r:id="rId5"/>
  </p:notesMasterIdLst>
  <p:sldIdLst>
    <p:sldId id="266" r:id="rId3"/>
    <p:sldId id="360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ashant.prabhu" initials="pr" lastIdx="7" clrIdx="0"/>
  <p:cmAuthor id="1" name="Alvi Skariah John" initials="AJ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7044" autoAdjust="0"/>
  </p:normalViewPr>
  <p:slideViewPr>
    <p:cSldViewPr snapToGrid="0">
      <p:cViewPr>
        <p:scale>
          <a:sx n="100" d="100"/>
          <a:sy n="100" d="100"/>
        </p:scale>
        <p:origin x="-296" y="2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39551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6219" indent="-287007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8029" indent="-229606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7241" indent="-229606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66453" indent="-229606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25664" indent="-22960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84876" indent="-22960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44088" indent="-22960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903299" indent="-229606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013AF4-A4FB-4A1F-A6F6-2C8EA532308B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85800"/>
            <a:ext cx="6099175" cy="343058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3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958836"/>
            <a:ext cx="9144000" cy="192358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ctr"/>
            <a:r>
              <a:rPr lang="en-IN" sz="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Restricted Circulation | MRF Limited</a:t>
            </a:r>
          </a:p>
        </p:txBody>
      </p:sp>
    </p:spTree>
    <p:extLst>
      <p:ext uri="{BB962C8B-B14F-4D97-AF65-F5344CB8AC3E}">
        <p14:creationId xmlns:p14="http://schemas.microsoft.com/office/powerpoint/2010/main" val="1181790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>
            <a:spLocks noGrp="1"/>
          </p:cNvSpPr>
          <p:nvPr>
            <p:ph type="title"/>
          </p:nvPr>
        </p:nvSpPr>
        <p:spPr>
          <a:xfrm>
            <a:off x="304800" y="378000"/>
            <a:ext cx="852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dt" idx="10"/>
          </p:nvPr>
        </p:nvSpPr>
        <p:spPr>
          <a:xfrm>
            <a:off x="424070" y="52760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sldNum" idx="12"/>
          </p:nvPr>
        </p:nvSpPr>
        <p:spPr>
          <a:xfrm>
            <a:off x="6700838" y="4770007"/>
            <a:ext cx="2133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>
            <a:spLocks noGrp="1"/>
          </p:cNvSpPr>
          <p:nvPr>
            <p:ph type="title"/>
          </p:nvPr>
        </p:nvSpPr>
        <p:spPr>
          <a:xfrm>
            <a:off x="312600" y="381000"/>
            <a:ext cx="8526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body" idx="1"/>
          </p:nvPr>
        </p:nvSpPr>
        <p:spPr>
          <a:xfrm>
            <a:off x="306060" y="1200151"/>
            <a:ext cx="40386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Arial"/>
              <a:buChar char="–"/>
              <a:defRPr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body" idx="2"/>
          </p:nvPr>
        </p:nvSpPr>
        <p:spPr>
          <a:xfrm>
            <a:off x="4572630" y="1200151"/>
            <a:ext cx="40386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Arial"/>
              <a:buChar char="–"/>
              <a:defRPr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dt" idx="10"/>
          </p:nvPr>
        </p:nvSpPr>
        <p:spPr>
          <a:xfrm>
            <a:off x="424070" y="52760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sldNum" idx="12"/>
          </p:nvPr>
        </p:nvSpPr>
        <p:spPr>
          <a:xfrm>
            <a:off x="6700838" y="4770007"/>
            <a:ext cx="2133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xperience 5">
  <p:cSld name="Experience 5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>
            <a:spLocks noGrp="1"/>
          </p:cNvSpPr>
          <p:nvPr>
            <p:ph type="title"/>
          </p:nvPr>
        </p:nvSpPr>
        <p:spPr>
          <a:xfrm>
            <a:off x="305501" y="1861400"/>
            <a:ext cx="24582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body" idx="1"/>
          </p:nvPr>
        </p:nvSpPr>
        <p:spPr>
          <a:xfrm>
            <a:off x="311944" y="3424657"/>
            <a:ext cx="2445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dt" idx="10"/>
          </p:nvPr>
        </p:nvSpPr>
        <p:spPr>
          <a:xfrm>
            <a:off x="424070" y="527601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ftr" idx="11"/>
          </p:nvPr>
        </p:nvSpPr>
        <p:spPr>
          <a:xfrm>
            <a:off x="311943" y="4901878"/>
            <a:ext cx="28956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sldNum" idx="12"/>
          </p:nvPr>
        </p:nvSpPr>
        <p:spPr>
          <a:xfrm>
            <a:off x="6700838" y="4770007"/>
            <a:ext cx="2133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3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24" name="Google Shape;124;p29"/>
          <p:cNvCxnSpPr/>
          <p:nvPr/>
        </p:nvCxnSpPr>
        <p:spPr>
          <a:xfrm>
            <a:off x="6077669" y="440012"/>
            <a:ext cx="0" cy="2100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p29"/>
          <p:cNvSpPr/>
          <p:nvPr/>
        </p:nvSpPr>
        <p:spPr>
          <a:xfrm rot="-5400000">
            <a:off x="553243" y="2522080"/>
            <a:ext cx="5138700" cy="10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61540" y="5628"/>
                </a:lnTo>
                <a:cubicBezTo>
                  <a:pt x="60929" y="43752"/>
                  <a:pt x="60300" y="81876"/>
                  <a:pt x="59670" y="120000"/>
                </a:cubicBezTo>
                <a:cubicBezTo>
                  <a:pt x="58965" y="81876"/>
                  <a:pt x="58269" y="43752"/>
                  <a:pt x="57553" y="5628"/>
                </a:cubicBezTo>
                <a:lnTo>
                  <a:pt x="0" y="5628"/>
                </a:lnTo>
              </a:path>
            </a:pathLst>
          </a:custGeom>
          <a:noFill/>
          <a:ln w="9525" cap="rnd" cmpd="sng">
            <a:solidFill>
              <a:srgbClr val="E130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>
            <a:spLocks noGrp="1"/>
          </p:cNvSpPr>
          <p:nvPr>
            <p:ph type="title"/>
          </p:nvPr>
        </p:nvSpPr>
        <p:spPr>
          <a:xfrm>
            <a:off x="309562" y="530352"/>
            <a:ext cx="852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body" idx="1"/>
          </p:nvPr>
        </p:nvSpPr>
        <p:spPr>
          <a:xfrm>
            <a:off x="309562" y="1327147"/>
            <a:ext cx="70491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lt2"/>
              </a:buClr>
              <a:buSzPts val="700"/>
              <a:buFont typeface="Arial"/>
              <a:buChar char="–"/>
              <a:defRPr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dt" idx="10"/>
          </p:nvPr>
        </p:nvSpPr>
        <p:spPr>
          <a:xfrm>
            <a:off x="424070" y="52760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ftr" idx="11"/>
          </p:nvPr>
        </p:nvSpPr>
        <p:spPr>
          <a:xfrm>
            <a:off x="311944" y="4901878"/>
            <a:ext cx="28956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sldNum" idx="12"/>
          </p:nvPr>
        </p:nvSpPr>
        <p:spPr>
          <a:xfrm>
            <a:off x="6700838" y="4770007"/>
            <a:ext cx="2133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Black">
  <p:cSld name="Title Slide Black">
    <p:bg>
      <p:bgPr>
        <a:solidFill>
          <a:schemeClr val="dk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>
            <a:spLocks noGrp="1"/>
          </p:cNvSpPr>
          <p:nvPr>
            <p:ph type="ctrTitle"/>
          </p:nvPr>
        </p:nvSpPr>
        <p:spPr>
          <a:xfrm>
            <a:off x="308215" y="2032598"/>
            <a:ext cx="42639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ubTitle" idx="1"/>
          </p:nvPr>
        </p:nvSpPr>
        <p:spPr>
          <a:xfrm>
            <a:off x="308215" y="1129219"/>
            <a:ext cx="42573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dt" idx="10"/>
          </p:nvPr>
        </p:nvSpPr>
        <p:spPr>
          <a:xfrm>
            <a:off x="424070" y="52760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31"/>
          <p:cNvSpPr txBox="1">
            <a:spLocks noGrp="1"/>
          </p:cNvSpPr>
          <p:nvPr>
            <p:ph type="ftr" idx="11"/>
          </p:nvPr>
        </p:nvSpPr>
        <p:spPr>
          <a:xfrm>
            <a:off x="191323" y="5734085"/>
            <a:ext cx="28956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sldNum" idx="12"/>
          </p:nvPr>
        </p:nvSpPr>
        <p:spPr>
          <a:xfrm>
            <a:off x="6700838" y="5427553"/>
            <a:ext cx="2133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body" idx="2"/>
          </p:nvPr>
        </p:nvSpPr>
        <p:spPr>
          <a:xfrm>
            <a:off x="309563" y="380356"/>
            <a:ext cx="3424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Arial"/>
              <a:buChar char="–"/>
              <a:defRPr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body" idx="3"/>
          </p:nvPr>
        </p:nvSpPr>
        <p:spPr>
          <a:xfrm>
            <a:off x="6869681" y="4499653"/>
            <a:ext cx="1941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None/>
              <a:defRPr sz="800" b="0" i="1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Arial"/>
              <a:buChar char="–"/>
              <a:defRPr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1"/>
          <p:cNvSpPr/>
          <p:nvPr/>
        </p:nvSpPr>
        <p:spPr>
          <a:xfrm>
            <a:off x="-9524" y="3346064"/>
            <a:ext cx="9141559" cy="98425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E130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31" descr="C:\Users\OFFICE~1\AppData\Local\Temp\vmware-Office ROI\VMwareDnD\d95b34d1\pwc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093" y="4145767"/>
            <a:ext cx="767897" cy="58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xperience 6">
  <p:cSld name="Experience 6">
    <p:bg>
      <p:bgPr>
        <a:solidFill>
          <a:srgbClr val="33333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dt" idx="10"/>
          </p:nvPr>
        </p:nvSpPr>
        <p:spPr>
          <a:xfrm>
            <a:off x="424070" y="52760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32"/>
          <p:cNvSpPr txBox="1"/>
          <p:nvPr/>
        </p:nvSpPr>
        <p:spPr>
          <a:xfrm>
            <a:off x="311944" y="4800785"/>
            <a:ext cx="25599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PwC’s Data &amp; Analytics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 txBox="1">
            <a:spLocks noGrp="1"/>
          </p:cNvSpPr>
          <p:nvPr>
            <p:ph type="sldNum" idx="12"/>
          </p:nvPr>
        </p:nvSpPr>
        <p:spPr>
          <a:xfrm>
            <a:off x="6700838" y="4770007"/>
            <a:ext cx="2133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title"/>
          </p:nvPr>
        </p:nvSpPr>
        <p:spPr>
          <a:xfrm>
            <a:off x="309563" y="1771688"/>
            <a:ext cx="2653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  <a:defRPr sz="20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body" idx="1"/>
          </p:nvPr>
        </p:nvSpPr>
        <p:spPr>
          <a:xfrm>
            <a:off x="309563" y="2791259"/>
            <a:ext cx="23478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Arial"/>
              <a:buChar char="–"/>
              <a:defRPr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32"/>
          <p:cNvSpPr/>
          <p:nvPr/>
        </p:nvSpPr>
        <p:spPr>
          <a:xfrm rot="-5400000">
            <a:off x="553173" y="2522111"/>
            <a:ext cx="5138740" cy="101600"/>
          </a:xfrm>
          <a:custGeom>
            <a:avLst/>
            <a:gdLst/>
            <a:ahLst/>
            <a:cxnLst/>
            <a:rect l="l" t="t" r="r" b="b"/>
            <a:pathLst>
              <a:path w="12583" h="10000" extrusionOk="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Small">
  <p:cSld name="Title and Content Small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309562" y="530352"/>
            <a:ext cx="852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309563" y="1308039"/>
            <a:ext cx="5579700" cy="11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Arial"/>
              <a:buChar char="–"/>
              <a:defRPr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dt" idx="10"/>
          </p:nvPr>
        </p:nvSpPr>
        <p:spPr>
          <a:xfrm>
            <a:off x="424070" y="52760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sldNum" idx="12"/>
          </p:nvPr>
        </p:nvSpPr>
        <p:spPr>
          <a:xfrm>
            <a:off x="6700838" y="4770007"/>
            <a:ext cx="2133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4" name="Google Shape;154;p33"/>
          <p:cNvSpPr>
            <a:spLocks noGrp="1"/>
          </p:cNvSpPr>
          <p:nvPr>
            <p:ph type="pic" idx="2"/>
          </p:nvPr>
        </p:nvSpPr>
        <p:spPr>
          <a:xfrm>
            <a:off x="6076950" y="1333500"/>
            <a:ext cx="2757600" cy="21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Arial"/>
              <a:buChar char="–"/>
              <a:defRPr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ork Showcase">
  <p:cSld name="Work Showcase"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34"/>
          <p:cNvGrpSpPr/>
          <p:nvPr/>
        </p:nvGrpSpPr>
        <p:grpSpPr>
          <a:xfrm>
            <a:off x="3079757" y="4146"/>
            <a:ext cx="109200" cy="5138740"/>
            <a:chOff x="3079757" y="14779"/>
            <a:chExt cx="109200" cy="5138740"/>
          </a:xfrm>
        </p:grpSpPr>
        <p:sp>
          <p:nvSpPr>
            <p:cNvPr id="157" name="Google Shape;157;p34"/>
            <p:cNvSpPr/>
            <p:nvPr/>
          </p:nvSpPr>
          <p:spPr>
            <a:xfrm rot="5400000">
              <a:off x="3048857" y="2543605"/>
              <a:ext cx="171000" cy="1092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4"/>
            <p:cNvSpPr/>
            <p:nvPr/>
          </p:nvSpPr>
          <p:spPr>
            <a:xfrm rot="-5400000">
              <a:off x="568785" y="2533349"/>
              <a:ext cx="5138740" cy="101600"/>
            </a:xfrm>
            <a:custGeom>
              <a:avLst/>
              <a:gdLst/>
              <a:ahLst/>
              <a:cxnLst/>
              <a:rect l="l" t="t" r="r" b="b"/>
              <a:pathLst>
                <a:path w="12583" h="10000" extrusionOk="0">
                  <a:moveTo>
                    <a:pt x="12583" y="0"/>
                  </a:moveTo>
                  <a:lnTo>
                    <a:pt x="6453" y="469"/>
                  </a:lnTo>
                  <a:cubicBezTo>
                    <a:pt x="6389" y="3646"/>
                    <a:pt x="6323" y="6823"/>
                    <a:pt x="6257" y="10000"/>
                  </a:cubicBezTo>
                  <a:cubicBezTo>
                    <a:pt x="6183" y="6823"/>
                    <a:pt x="6110" y="3646"/>
                    <a:pt x="6035" y="469"/>
                  </a:cubicBezTo>
                  <a:lnTo>
                    <a:pt x="0" y="469"/>
                  </a:lnTo>
                </a:path>
              </a:pathLst>
            </a:custGeom>
            <a:noFill/>
            <a:ln w="9525" cap="rnd" cmpd="sng">
              <a:solidFill>
                <a:srgbClr val="E130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34"/>
          <p:cNvSpPr/>
          <p:nvPr/>
        </p:nvSpPr>
        <p:spPr>
          <a:xfrm>
            <a:off x="7815418" y="-2877"/>
            <a:ext cx="1329286" cy="5156396"/>
          </a:xfrm>
          <a:custGeom>
            <a:avLst/>
            <a:gdLst/>
            <a:ahLst/>
            <a:cxnLst/>
            <a:rect l="l" t="t" r="r" b="b"/>
            <a:pathLst>
              <a:path w="1329286" h="5156396" extrusionOk="0">
                <a:moveTo>
                  <a:pt x="0" y="2384"/>
                </a:moveTo>
                <a:lnTo>
                  <a:pt x="1329286" y="0"/>
                </a:lnTo>
                <a:cubicBezTo>
                  <a:pt x="1328492" y="1715624"/>
                  <a:pt x="1325318" y="3436010"/>
                  <a:pt x="1324524" y="5151634"/>
                </a:cubicBezTo>
                <a:lnTo>
                  <a:pt x="2382" y="5156396"/>
                </a:lnTo>
                <a:cubicBezTo>
                  <a:pt x="2296" y="5021223"/>
                  <a:pt x="1886" y="3122225"/>
                  <a:pt x="2210" y="2685777"/>
                </a:cubicBezTo>
                <a:cubicBezTo>
                  <a:pt x="38342" y="2644078"/>
                  <a:pt x="58949" y="2620282"/>
                  <a:pt x="93432" y="2586873"/>
                </a:cubicBezTo>
                <a:cubicBezTo>
                  <a:pt x="58859" y="2558226"/>
                  <a:pt x="45218" y="2538246"/>
                  <a:pt x="1943" y="2504372"/>
                </a:cubicBezTo>
                <a:cubicBezTo>
                  <a:pt x="1295" y="1634054"/>
                  <a:pt x="648" y="872702"/>
                  <a:pt x="0" y="238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362702" y="3181435"/>
            <a:ext cx="24582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34"/>
          <p:cNvSpPr txBox="1">
            <a:spLocks noGrp="1"/>
          </p:cNvSpPr>
          <p:nvPr>
            <p:ph type="body" idx="1"/>
          </p:nvPr>
        </p:nvSpPr>
        <p:spPr>
          <a:xfrm>
            <a:off x="311945" y="3692783"/>
            <a:ext cx="2445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dt" idx="10"/>
          </p:nvPr>
        </p:nvSpPr>
        <p:spPr>
          <a:xfrm>
            <a:off x="424070" y="52760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34"/>
          <p:cNvSpPr txBox="1"/>
          <p:nvPr/>
        </p:nvSpPr>
        <p:spPr>
          <a:xfrm>
            <a:off x="311944" y="4800785"/>
            <a:ext cx="25599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PwC’s Data &amp; Analytics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4"/>
          <p:cNvSpPr txBox="1">
            <a:spLocks noGrp="1"/>
          </p:cNvSpPr>
          <p:nvPr>
            <p:ph type="sldNum" idx="12"/>
          </p:nvPr>
        </p:nvSpPr>
        <p:spPr>
          <a:xfrm>
            <a:off x="6700838" y="4770007"/>
            <a:ext cx="2133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body" idx="2"/>
          </p:nvPr>
        </p:nvSpPr>
        <p:spPr>
          <a:xfrm>
            <a:off x="3465488" y="385200"/>
            <a:ext cx="37260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30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Arial"/>
              <a:buChar char="–"/>
              <a:defRPr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Arial"/>
              <a:buChar char="–"/>
              <a:defRPr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/>
          <p:nvPr/>
        </p:nvSpPr>
        <p:spPr>
          <a:xfrm>
            <a:off x="1588" y="1588"/>
            <a:ext cx="1500" cy="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309563" y="561130"/>
            <a:ext cx="8526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1"/>
          </p:nvPr>
        </p:nvSpPr>
        <p:spPr>
          <a:xfrm>
            <a:off x="309563" y="1255152"/>
            <a:ext cx="85266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Arial"/>
              <a:buChar char="–"/>
              <a:defRPr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dt" idx="10"/>
          </p:nvPr>
        </p:nvSpPr>
        <p:spPr>
          <a:xfrm>
            <a:off x="424070" y="52760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6700838" y="4770007"/>
            <a:ext cx="2133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26"/>
          <p:cNvSpPr/>
          <p:nvPr/>
        </p:nvSpPr>
        <p:spPr>
          <a:xfrm>
            <a:off x="-3347" y="1004580"/>
            <a:ext cx="9141559" cy="98425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E130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4599536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144" descr="Image result for mrf logo"/>
          <p:cNvSpPr>
            <a:spLocks noChangeAspect="1" noChangeArrowheads="1"/>
          </p:cNvSpPr>
          <p:nvPr/>
        </p:nvSpPr>
        <p:spPr bwMode="auto">
          <a:xfrm>
            <a:off x="116681" y="-108346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9043" name="Picture 147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1" b="100000" l="50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622" y="285749"/>
            <a:ext cx="1142754" cy="148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968733" y="1966323"/>
            <a:ext cx="3326050" cy="830997"/>
            <a:chOff x="8382000" y="4134343"/>
            <a:chExt cx="4275379" cy="1107999"/>
          </a:xfrm>
        </p:grpSpPr>
        <p:sp>
          <p:nvSpPr>
            <p:cNvPr id="6" name="TextBox 5"/>
            <p:cNvSpPr txBox="1"/>
            <p:nvPr/>
          </p:nvSpPr>
          <p:spPr>
            <a:xfrm>
              <a:off x="10343033" y="4134343"/>
              <a:ext cx="2314346" cy="1107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22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  <a:ea typeface="Microsoft Sans Serif" pitchFamily="34" charset="0"/>
                  <a:cs typeface="Microsoft Sans Serif" pitchFamily="34" charset="0"/>
                </a:rPr>
                <a:t>DIGITAL</a:t>
              </a:r>
            </a:p>
          </p:txBody>
        </p:sp>
        <p:pic>
          <p:nvPicPr>
            <p:cNvPr id="7" name="Picture 11" descr="MRF-CLEARLOGO"/>
            <p:cNvPicPr>
              <a:picLocks noChangeAspect="1" noChangeArrowheads="1"/>
            </p:cNvPicPr>
            <p:nvPr/>
          </p:nvPicPr>
          <p:blipFill>
            <a:blip r:embed="rId9" cstate="screen">
              <a:lum bright="1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4240013"/>
              <a:ext cx="2032000" cy="373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1" y="2286000"/>
            <a:ext cx="9143999" cy="17697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/>
            <a:r>
              <a:rPr lang="en-US"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Microsoft Sans Serif" pitchFamily="34" charset="0"/>
                <a:cs typeface="Microsoft Sans Serif" pitchFamily="34" charset="0"/>
              </a:rPr>
              <a:t>EMPOWERING DATA DRIVEN DECISION</a:t>
            </a:r>
            <a:endParaRPr lang="en-IN" sz="700" spc="30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07135" y="4945350"/>
            <a:ext cx="533400" cy="194284"/>
          </a:xfrm>
          <a:prstGeom prst="rect">
            <a:avLst/>
          </a:prstGeom>
        </p:spPr>
        <p:txBody>
          <a:bodyPr anchor="b"/>
          <a:lstStyle/>
          <a:p>
            <a:pPr algn="r"/>
            <a:fld id="{B6F15528-21DE-4FAA-801E-634DDDAF4B2B}" type="slidenum">
              <a:rPr lang="en-US" sz="800">
                <a:latin typeface="+mn-lt"/>
              </a:rPr>
              <a:pPr algn="r"/>
              <a:t>1</a:t>
            </a:fld>
            <a:endParaRPr lang="en-US" sz="80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" y="3511772"/>
            <a:ext cx="9144000" cy="4001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Dimension Optimization Model</a:t>
            </a:r>
            <a:endParaRPr lang="en-IN" sz="2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8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50" y="647700"/>
            <a:ext cx="8526600" cy="276900"/>
          </a:xfrm>
        </p:spPr>
        <p:txBody>
          <a:bodyPr/>
          <a:lstStyle/>
          <a:p>
            <a:r>
              <a:rPr lang="en-US" dirty="0" smtClean="0"/>
              <a:t>Dimension Optimization Model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61950" y="1231900"/>
            <a:ext cx="814070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Status</a:t>
            </a: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/>
              <a:t>Developed </a:t>
            </a:r>
            <a:r>
              <a:rPr lang="en-US" sz="1000" dirty="0"/>
              <a:t>the model and a web application to predict the value for </a:t>
            </a:r>
            <a:r>
              <a:rPr lang="en-US" sz="1000" dirty="0" err="1"/>
              <a:t>FPIndex</a:t>
            </a:r>
            <a:r>
              <a:rPr lang="en-US" sz="1000" dirty="0"/>
              <a:t> and Contact </a:t>
            </a:r>
            <a:r>
              <a:rPr lang="en-US" sz="1000" dirty="0" smtClean="0"/>
              <a:t>area assuming that </a:t>
            </a:r>
            <a:r>
              <a:rPr lang="en-US" sz="1000" dirty="0" err="1" smtClean="0"/>
              <a:t>Mould</a:t>
            </a:r>
            <a:r>
              <a:rPr lang="en-US" sz="1000" dirty="0" smtClean="0"/>
              <a:t> SD and Target OD as the only independent variables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/>
              <a:t># Data points considered - 15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000" dirty="0" smtClean="0"/>
          </a:p>
          <a:p>
            <a:r>
              <a:rPr lang="en-US" sz="1100" b="1" dirty="0" smtClean="0"/>
              <a:t>Methodology</a:t>
            </a:r>
            <a:endParaRPr lang="en-US" sz="11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/>
              <a:t>Separate models were considered for </a:t>
            </a:r>
            <a:r>
              <a:rPr lang="en-US" sz="1000" dirty="0" err="1" smtClean="0"/>
              <a:t>FPIndex</a:t>
            </a:r>
            <a:r>
              <a:rPr lang="en-US" sz="1000" dirty="0" smtClean="0"/>
              <a:t> and Contact Area. Using AUTOML approach,</a:t>
            </a:r>
            <a:r>
              <a:rPr lang="en-US" sz="1000" dirty="0"/>
              <a:t> </a:t>
            </a:r>
            <a:r>
              <a:rPr lang="en-US" sz="1000" dirty="0" smtClean="0"/>
              <a:t>25 </a:t>
            </a:r>
            <a:r>
              <a:rPr lang="en-US" sz="1000" dirty="0"/>
              <a:t>different models were run on the dataset with </a:t>
            </a:r>
            <a:r>
              <a:rPr lang="en-US" sz="1000" dirty="0" smtClean="0"/>
              <a:t>‘</a:t>
            </a:r>
            <a:r>
              <a:rPr lang="en-US" sz="1000" dirty="0" err="1" smtClean="0"/>
              <a:t>FPindex</a:t>
            </a:r>
            <a:r>
              <a:rPr lang="en-US" sz="1000" dirty="0" smtClean="0"/>
              <a:t>’ and ‘</a:t>
            </a:r>
            <a:r>
              <a:rPr lang="en-US" sz="1000" dirty="0" err="1" smtClean="0"/>
              <a:t>ContactArea</a:t>
            </a:r>
            <a:r>
              <a:rPr lang="en-US" sz="1000" dirty="0" smtClean="0"/>
              <a:t>’ as target variables and the model with highest R2 was taken as final model</a:t>
            </a:r>
          </a:p>
          <a:p>
            <a:endParaRPr lang="en-US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/>
              <a:t>Additionally models </a:t>
            </a:r>
            <a:r>
              <a:rPr lang="en-US" sz="1000" dirty="0"/>
              <a:t>were run using </a:t>
            </a:r>
            <a:r>
              <a:rPr lang="en-US" sz="1000" b="1" dirty="0"/>
              <a:t>3 fold cross validation technique</a:t>
            </a:r>
            <a:r>
              <a:rPr lang="en-US" sz="1000" dirty="0"/>
              <a:t> to prevent any over fitting - the original sample is randomly partitioned into </a:t>
            </a:r>
            <a:r>
              <a:rPr lang="en-US" sz="1000" i="1" dirty="0"/>
              <a:t>3</a:t>
            </a:r>
            <a:r>
              <a:rPr lang="en-US" sz="1000" dirty="0"/>
              <a:t> equal sized subsamples. Of the </a:t>
            </a:r>
            <a:r>
              <a:rPr lang="en-US" sz="1000" i="1" dirty="0"/>
              <a:t>3 </a:t>
            </a:r>
            <a:r>
              <a:rPr lang="en-US" sz="1000" dirty="0"/>
              <a:t>subsamples, a single subsample is retained as the validation data for testing the model, and the remaining was used as training dataset. </a:t>
            </a:r>
          </a:p>
          <a:p>
            <a:endParaRPr lang="en-US" sz="1200" dirty="0" smtClean="0"/>
          </a:p>
          <a:p>
            <a:r>
              <a:rPr lang="en-US" sz="1100" b="1" dirty="0" smtClean="0"/>
              <a:t>Results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Model is showing an error rate of 2.5 and ~400 for </a:t>
            </a:r>
            <a:r>
              <a:rPr lang="en-US" sz="1000" dirty="0" err="1"/>
              <a:t>FPindex</a:t>
            </a:r>
            <a:r>
              <a:rPr lang="en-US" sz="1000" dirty="0"/>
              <a:t> and contact area respectively</a:t>
            </a:r>
            <a:endParaRPr lang="en-US" sz="1000" dirty="0" smtClean="0"/>
          </a:p>
          <a:p>
            <a:endParaRPr lang="en-US" sz="1100" b="1" dirty="0" smtClean="0"/>
          </a:p>
          <a:p>
            <a:r>
              <a:rPr lang="en-US" sz="1100" b="1" dirty="0" smtClean="0"/>
              <a:t>Caveats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/>
              <a:t>Model won’t be able do predictions for input value ranges beyond the historical values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/>
              <a:t>Model prediction is a function approximation of </a:t>
            </a:r>
            <a:r>
              <a:rPr lang="en-US" sz="1000" smtClean="0"/>
              <a:t>historical </a:t>
            </a:r>
            <a:r>
              <a:rPr lang="en-US" sz="1000" smtClean="0"/>
              <a:t>data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9823176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WC001_PowerPoint_Template_Final_150831_5b">
  <a:themeElements>
    <a:clrScheme name="Custom 2">
      <a:dk1>
        <a:srgbClr val="000000"/>
      </a:dk1>
      <a:lt1>
        <a:srgbClr val="FFFFFF"/>
      </a:lt1>
      <a:dk2>
        <a:srgbClr val="E0301E"/>
      </a:dk2>
      <a:lt2>
        <a:srgbClr val="7C7C7B"/>
      </a:lt2>
      <a:accent1>
        <a:srgbClr val="E0301E"/>
      </a:accent1>
      <a:accent2>
        <a:srgbClr val="000000"/>
      </a:accent2>
      <a:accent3>
        <a:srgbClr val="2D2D2D"/>
      </a:accent3>
      <a:accent4>
        <a:srgbClr val="5A5A5A"/>
      </a:accent4>
      <a:accent5>
        <a:srgbClr val="878787"/>
      </a:accent5>
      <a:accent6>
        <a:srgbClr val="B4B4B4"/>
      </a:accent6>
      <a:hlink>
        <a:srgbClr val="E0301E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14602</TotalTime>
  <Words>116</Words>
  <Application>Microsoft Office PowerPoint</Application>
  <PresentationFormat>On-screen Show (16:9)</PresentationFormat>
  <Paragraphs>21</Paragraphs>
  <Slides>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Simple Light</vt:lpstr>
      <vt:lpstr>PWC001_PowerPoint_Template_Final_150831_5b</vt:lpstr>
      <vt:lpstr>think-cell Slide</vt:lpstr>
      <vt:lpstr>PowerPoint Presentation</vt:lpstr>
      <vt:lpstr>Dimension Optimization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 Log Analysis</dc:title>
  <dc:creator>Alvi John</dc:creator>
  <cp:lastModifiedBy>Alvi John</cp:lastModifiedBy>
  <cp:revision>377</cp:revision>
  <dcterms:modified xsi:type="dcterms:W3CDTF">2022-03-21T11:38:38Z</dcterms:modified>
</cp:coreProperties>
</file>