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84" r:id="rId2"/>
    <p:sldId id="646" r:id="rId3"/>
    <p:sldId id="647" r:id="rId4"/>
    <p:sldId id="423" r:id="rId5"/>
    <p:sldId id="615" r:id="rId6"/>
    <p:sldId id="485" r:id="rId7"/>
    <p:sldId id="487" r:id="rId8"/>
    <p:sldId id="616" r:id="rId9"/>
    <p:sldId id="507" r:id="rId10"/>
    <p:sldId id="617" r:id="rId11"/>
    <p:sldId id="618" r:id="rId12"/>
    <p:sldId id="534" r:id="rId13"/>
    <p:sldId id="622" r:id="rId14"/>
    <p:sldId id="623" r:id="rId15"/>
    <p:sldId id="624" r:id="rId16"/>
    <p:sldId id="569" r:id="rId17"/>
    <p:sldId id="625" r:id="rId18"/>
    <p:sldId id="626" r:id="rId19"/>
    <p:sldId id="627" r:id="rId20"/>
    <p:sldId id="628" r:id="rId21"/>
    <p:sldId id="629" r:id="rId22"/>
    <p:sldId id="630" r:id="rId23"/>
    <p:sldId id="570" r:id="rId24"/>
    <p:sldId id="571" r:id="rId25"/>
    <p:sldId id="631" r:id="rId26"/>
    <p:sldId id="632" r:id="rId27"/>
    <p:sldId id="633" r:id="rId28"/>
    <p:sldId id="634" r:id="rId29"/>
    <p:sldId id="575" r:id="rId30"/>
    <p:sldId id="635" r:id="rId31"/>
    <p:sldId id="518" r:id="rId32"/>
    <p:sldId id="576" r:id="rId33"/>
    <p:sldId id="636" r:id="rId34"/>
    <p:sldId id="637" r:id="rId35"/>
    <p:sldId id="638" r:id="rId36"/>
    <p:sldId id="639" r:id="rId37"/>
    <p:sldId id="640" r:id="rId38"/>
    <p:sldId id="641" r:id="rId39"/>
    <p:sldId id="643" r:id="rId40"/>
    <p:sldId id="644" r:id="rId41"/>
    <p:sldId id="645" r:id="rId42"/>
    <p:sldId id="611" r:id="rId43"/>
    <p:sldId id="597" r:id="rId44"/>
    <p:sldId id="620" r:id="rId45"/>
    <p:sldId id="619" r:id="rId46"/>
    <p:sldId id="598" r:id="rId47"/>
    <p:sldId id="594" r:id="rId48"/>
    <p:sldId id="621" r:id="rId49"/>
    <p:sldId id="511" r:id="rId50"/>
    <p:sldId id="512" r:id="rId51"/>
    <p:sldId id="514" r:id="rId52"/>
    <p:sldId id="515" r:id="rId53"/>
    <p:sldId id="516" r:id="rId54"/>
    <p:sldId id="486" r:id="rId5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78" autoAdjust="0"/>
    <p:restoredTop sz="98611" autoAdjust="0"/>
  </p:normalViewPr>
  <p:slideViewPr>
    <p:cSldViewPr>
      <p:cViewPr>
        <p:scale>
          <a:sx n="50" d="100"/>
          <a:sy n="50" d="100"/>
        </p:scale>
        <p:origin x="-830" y="-307"/>
      </p:cViewPr>
      <p:guideLst>
        <p:guide orient="horz" pos="1620"/>
        <p:guide pos="288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pPr/>
              <a:t>2018/11/8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D91D3B-2275-434E-9A12-A9E944C71E94}" type="slidenum">
              <a:rPr lang="zh-CN" altLang="en-US" smtClean="0"/>
              <a:pPr/>
              <a:t>1</a:t>
            </a:fld>
            <a:endParaRPr lang="zh-CN" altLang="en-US"/>
          </a:p>
        </p:txBody>
      </p:sp>
    </p:spTree>
    <p:extLst>
      <p:ext uri="{BB962C8B-B14F-4D97-AF65-F5344CB8AC3E}">
        <p14:creationId xmlns:p14="http://schemas.microsoft.com/office/powerpoint/2010/main" xmlns="" val="245686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2018/11/8 Thursday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3"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a:solidFill>
                  <a:schemeClr val="bg1"/>
                </a:solidFill>
                <a:latin typeface="黑体" pitchFamily="49" charset="-122"/>
                <a:ea typeface="黑体" pitchFamily="49" charset="-122"/>
                <a:cs typeface="+mj-cs"/>
              </a:rPr>
              <a:t>云计算原理与实践</a:t>
            </a:r>
            <a:r>
              <a:rPr kumimoji="0" lang="en-US" altLang="zh-CN" sz="4400" b="0" i="0" u="none" strike="noStrike" kern="1200" cap="none" spc="0" normalizeH="0" baseline="0" noProof="0" dirty="0">
                <a:ln>
                  <a:noFill/>
                </a:ln>
                <a:solidFill>
                  <a:schemeClr val="bg1"/>
                </a:solidFill>
                <a:effectLst/>
                <a:uLnTx/>
                <a:uFillTx/>
                <a:latin typeface="黑体" pitchFamily="49" charset="-122"/>
                <a:ea typeface="黑体" pitchFamily="49" charset="-122"/>
                <a:cs typeface="+mj-cs"/>
              </a:rPr>
              <a:t/>
            </a:r>
            <a:br>
              <a:rPr kumimoji="0" lang="en-US" altLang="zh-CN" sz="4400" b="0" i="0" u="none" strike="noStrike" kern="1200" cap="none" spc="0" normalizeH="0" baseline="0" noProof="0" dirty="0">
                <a:ln>
                  <a:noFill/>
                </a:ln>
                <a:solidFill>
                  <a:schemeClr val="bg1"/>
                </a:solidFill>
                <a:effectLst/>
                <a:uLnTx/>
                <a:uFillTx/>
                <a:latin typeface="黑体" pitchFamily="49" charset="-122"/>
                <a:ea typeface="黑体" pitchFamily="49" charset="-122"/>
                <a:cs typeface="+mj-cs"/>
              </a:rPr>
            </a:br>
            <a:r>
              <a:rPr lang="en-US" altLang="zh-CN" sz="3300" dirty="0">
                <a:solidFill>
                  <a:schemeClr val="bg1"/>
                </a:solidFill>
                <a:latin typeface="+mj-lt"/>
                <a:ea typeface="+mj-ea"/>
                <a:cs typeface="+mj-cs"/>
              </a:rPr>
              <a:t>Principles and Practice of Cloud Computing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a:t>分布式表系统</a:t>
            </a:r>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0972" y="1131590"/>
            <a:ext cx="8513516"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分布式表系统</a:t>
            </a:r>
            <a:r>
              <a:rPr lang="zh-CN" altLang="en-US" sz="2400" dirty="0"/>
              <a:t>主要用于存储</a:t>
            </a:r>
            <a:r>
              <a:rPr lang="zh-CN" altLang="en-US" sz="2400" dirty="0">
                <a:solidFill>
                  <a:srgbClr val="C00000"/>
                </a:solidFill>
              </a:rPr>
              <a:t>半结构化数据</a:t>
            </a:r>
            <a:r>
              <a:rPr lang="zh-CN" altLang="en-US" sz="2400" dirty="0"/>
              <a:t>。</a:t>
            </a:r>
            <a:endParaRPr lang="en-US" altLang="zh-CN" sz="2400" dirty="0"/>
          </a:p>
          <a:p>
            <a:r>
              <a:rPr lang="zh-CN" altLang="en-US" sz="2400" dirty="0"/>
              <a:t>与分布式键值系统相比，分布式表系统不仅仅支持简单的</a:t>
            </a:r>
            <a:r>
              <a:rPr lang="en-US" altLang="zh-CN" sz="2400" dirty="0"/>
              <a:t>CRUD</a:t>
            </a:r>
            <a:r>
              <a:rPr lang="zh-CN" altLang="en-US" sz="2400" dirty="0"/>
              <a:t>操作，而且支持</a:t>
            </a:r>
            <a:r>
              <a:rPr lang="zh-CN" altLang="en-US" sz="2400" dirty="0">
                <a:solidFill>
                  <a:srgbClr val="C00000"/>
                </a:solidFill>
              </a:rPr>
              <a:t>扫描某个主键范围</a:t>
            </a:r>
            <a:r>
              <a:rPr lang="zh-CN" altLang="en-US" sz="2400" dirty="0"/>
              <a:t>。</a:t>
            </a:r>
            <a:endParaRPr lang="en-US" altLang="zh-CN" sz="2400" dirty="0"/>
          </a:p>
          <a:p>
            <a:r>
              <a:rPr lang="zh-CN" altLang="en-US" sz="2400" dirty="0"/>
              <a:t>分布式表系统以</a:t>
            </a:r>
            <a:r>
              <a:rPr lang="zh-CN" altLang="en-US" sz="2400" dirty="0">
                <a:solidFill>
                  <a:srgbClr val="C00000"/>
                </a:solidFill>
              </a:rPr>
              <a:t>表格</a:t>
            </a:r>
            <a:r>
              <a:rPr lang="zh-CN" altLang="en-US" sz="2400" dirty="0"/>
              <a:t>为单位组织数据，每个表格包括很多行，通过主键标识一行，支持根据主键的</a:t>
            </a:r>
            <a:r>
              <a:rPr lang="en-US" altLang="zh-CN" sz="2400" dirty="0"/>
              <a:t>CRUD</a:t>
            </a:r>
            <a:r>
              <a:rPr lang="zh-CN" altLang="en-US" sz="2400" dirty="0"/>
              <a:t>功能以及范围查找功能。</a:t>
            </a:r>
            <a:endParaRPr lang="en-US" altLang="zh-CN" sz="2400" dirty="0"/>
          </a:p>
          <a:p>
            <a:r>
              <a:rPr lang="zh-CN" altLang="en-US" sz="2400" dirty="0"/>
              <a:t>典型的分布式表系统包括</a:t>
            </a:r>
            <a:r>
              <a:rPr lang="en-US" altLang="zh-CN" sz="2400" dirty="0"/>
              <a:t>Google Bigtable</a:t>
            </a:r>
            <a:r>
              <a:rPr lang="zh-CN" altLang="en-US" sz="2400" dirty="0"/>
              <a:t>、</a:t>
            </a:r>
            <a:r>
              <a:rPr lang="en-US" altLang="zh-CN" sz="2400" dirty="0"/>
              <a:t>Microsoft Azure Table Storage</a:t>
            </a:r>
            <a:r>
              <a:rPr lang="zh-CN" altLang="en-US" sz="2400" dirty="0"/>
              <a:t>、</a:t>
            </a:r>
            <a:r>
              <a:rPr lang="en-US" altLang="zh-CN" sz="2400" dirty="0"/>
              <a:t>Amazon DynamoDB</a:t>
            </a:r>
            <a:r>
              <a:rPr lang="zh-CN" altLang="en-US" sz="2400" dirty="0"/>
              <a:t>等。</a:t>
            </a:r>
            <a:endParaRPr lang="en-US" altLang="zh-CN" sz="2400" dirty="0"/>
          </a:p>
          <a:p>
            <a:endParaRPr lang="zh-CN" altLang="en-US" sz="2400" dirty="0"/>
          </a:p>
        </p:txBody>
      </p:sp>
    </p:spTree>
    <p:extLst>
      <p:ext uri="{BB962C8B-B14F-4D97-AF65-F5344CB8AC3E}">
        <p14:creationId xmlns:p14="http://schemas.microsoft.com/office/powerpoint/2010/main" xmlns="" val="81982858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  </a:t>
            </a:r>
            <a:r>
              <a:rPr lang="zh-CN" altLang="en-US" dirty="0"/>
              <a:t>分布式数据库</a:t>
            </a:r>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0972" y="1131590"/>
            <a:ext cx="8513516" cy="367240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分布式数据库</a:t>
            </a:r>
            <a:r>
              <a:rPr lang="zh-CN" altLang="en-US" sz="2400" dirty="0"/>
              <a:t>是从传统的基于单机的关系型数据库扩展而来，用于存储</a:t>
            </a:r>
            <a:r>
              <a:rPr lang="zh-CN" altLang="en-US" sz="2400" dirty="0">
                <a:solidFill>
                  <a:srgbClr val="C00000"/>
                </a:solidFill>
              </a:rPr>
              <a:t>大规模的结构化数据</a:t>
            </a:r>
            <a:r>
              <a:rPr lang="zh-CN" altLang="en-US" sz="2400" dirty="0"/>
              <a:t>。</a:t>
            </a:r>
            <a:endParaRPr lang="en-US" altLang="zh-CN" sz="2400" dirty="0"/>
          </a:p>
          <a:p>
            <a:r>
              <a:rPr lang="zh-CN" altLang="en-US" sz="2400" dirty="0"/>
              <a:t>分布式数据库采用</a:t>
            </a:r>
            <a:r>
              <a:rPr lang="zh-CN" altLang="en-US" sz="2400" dirty="0">
                <a:solidFill>
                  <a:srgbClr val="C00000"/>
                </a:solidFill>
              </a:rPr>
              <a:t>二维表格</a:t>
            </a:r>
            <a:r>
              <a:rPr lang="zh-CN" altLang="en-US" sz="2400" dirty="0"/>
              <a:t>组织数据，提供经典的</a:t>
            </a:r>
            <a:r>
              <a:rPr lang="en-US" altLang="zh-CN" sz="2400" dirty="0">
                <a:solidFill>
                  <a:srgbClr val="C00000"/>
                </a:solidFill>
              </a:rPr>
              <a:t>SQL</a:t>
            </a:r>
            <a:r>
              <a:rPr lang="zh-CN" altLang="en-US" sz="2400" dirty="0">
                <a:solidFill>
                  <a:srgbClr val="C00000"/>
                </a:solidFill>
              </a:rPr>
              <a:t>关系查询语言</a:t>
            </a:r>
            <a:r>
              <a:rPr lang="zh-CN" altLang="en-US" sz="2400" dirty="0"/>
              <a:t>，支持嵌套子查询、多表关联等复杂操作，并提供数据库事务以及并发控制。</a:t>
            </a:r>
            <a:endParaRPr lang="en-US" altLang="zh-CN" sz="2400" dirty="0"/>
          </a:p>
          <a:p>
            <a:r>
              <a:rPr lang="zh-CN" altLang="en-US" sz="2400" dirty="0">
                <a:solidFill>
                  <a:srgbClr val="C00000"/>
                </a:solidFill>
              </a:rPr>
              <a:t>关系数据库</a:t>
            </a:r>
            <a:r>
              <a:rPr lang="zh-CN" altLang="en-US" sz="2400" dirty="0"/>
              <a:t>是目前为止最为成熟的存储技术，功能丰富，有完善的商业关系数据库软件的支持。</a:t>
            </a:r>
            <a:endParaRPr lang="en-US" altLang="zh-CN" sz="2400" dirty="0"/>
          </a:p>
          <a:p>
            <a:r>
              <a:rPr lang="zh-CN" altLang="en-US" sz="2400" dirty="0"/>
              <a:t>随着大数据时代的到来，为了解决关系数据库面临的可扩展性、高并发以及性能方面的问题，各种各样的非关系数据库不断涌现，这类被称为</a:t>
            </a:r>
            <a:r>
              <a:rPr lang="en-US" altLang="zh-CN" sz="2400" dirty="0">
                <a:solidFill>
                  <a:srgbClr val="C00000"/>
                </a:solidFill>
              </a:rPr>
              <a:t>NoSQL</a:t>
            </a:r>
            <a:r>
              <a:rPr lang="zh-CN" altLang="en-US" sz="2400" dirty="0"/>
              <a:t>的系统，可以理解为“</a:t>
            </a:r>
            <a:r>
              <a:rPr lang="en-US" altLang="zh-CN" sz="2400" dirty="0"/>
              <a:t>Not Only SQL”</a:t>
            </a:r>
            <a:r>
              <a:rPr lang="zh-CN" altLang="en-US" sz="2400" dirty="0"/>
              <a:t>的含义。</a:t>
            </a:r>
            <a:endParaRPr lang="en-US" altLang="zh-CN" sz="2400" dirty="0"/>
          </a:p>
          <a:p>
            <a:endParaRPr lang="zh-CN" altLang="en-US" sz="2400" dirty="0"/>
          </a:p>
        </p:txBody>
      </p:sp>
    </p:spTree>
    <p:extLst>
      <p:ext uri="{BB962C8B-B14F-4D97-AF65-F5344CB8AC3E}">
        <p14:creationId xmlns:p14="http://schemas.microsoft.com/office/powerpoint/2010/main" xmlns="" val="2143357054"/>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515966"/>
            <a:ext cx="7272808" cy="493902"/>
          </a:xfrm>
        </p:spPr>
        <p:txBody>
          <a:bodyPr>
            <a:normAutofit/>
          </a:bodyPr>
          <a:lstStyle/>
          <a:p>
            <a:r>
              <a:rPr lang="zh-CN" altLang="en-US" sz="2400" dirty="0"/>
              <a:t>图</a:t>
            </a:r>
            <a:r>
              <a:rPr lang="en-US" altLang="zh-CN" sz="2400" dirty="0"/>
              <a:t>5.2  </a:t>
            </a:r>
            <a:r>
              <a:rPr lang="zh-CN" altLang="en-US" sz="2400" dirty="0"/>
              <a:t>分布式文件系统的发展</a:t>
            </a:r>
          </a:p>
        </p:txBody>
      </p:sp>
      <p:sp>
        <p:nvSpPr>
          <p:cNvPr id="4" name="标题 1">
            <a:extLst>
              <a:ext uri="{FF2B5EF4-FFF2-40B4-BE49-F238E27FC236}">
                <a16:creationId xmlns:a16="http://schemas.microsoft.com/office/drawing/2014/main" xmlns="" id="{D34EF164-C5D1-4D8B-928C-1CC5C801486A}"/>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pic>
        <p:nvPicPr>
          <p:cNvPr id="3" name="Picture 3" descr="0502">
            <a:extLst>
              <a:ext uri="{FF2B5EF4-FFF2-40B4-BE49-F238E27FC236}">
                <a16:creationId xmlns:a16="http://schemas.microsoft.com/office/drawing/2014/main" xmlns="" id="{7C7022F3-E48F-4321-8BB1-9006B2884FA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39652" y="1203598"/>
            <a:ext cx="6264696" cy="324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1</a:t>
            </a:r>
            <a:r>
              <a:rPr lang="zh-CN" altLang="en-US" sz="2400" dirty="0"/>
              <a:t>．</a:t>
            </a:r>
            <a:r>
              <a:rPr lang="en-US" altLang="zh-CN" sz="2400" dirty="0"/>
              <a:t>20</a:t>
            </a:r>
            <a:r>
              <a:rPr lang="zh-CN" altLang="en-US" sz="2400" dirty="0"/>
              <a:t>世纪</a:t>
            </a:r>
            <a:r>
              <a:rPr lang="en-US" altLang="zh-CN" sz="2400" dirty="0"/>
              <a:t>80</a:t>
            </a:r>
            <a:r>
              <a:rPr lang="zh-CN" altLang="en-US" sz="2400" dirty="0"/>
              <a:t>年代的代表：</a:t>
            </a:r>
            <a:r>
              <a:rPr lang="en-US" altLang="zh-CN" sz="2400" dirty="0"/>
              <a:t>AFS</a:t>
            </a:r>
            <a:r>
              <a:rPr lang="zh-CN" altLang="en-US" sz="2400" dirty="0"/>
              <a:t>、</a:t>
            </a:r>
            <a:r>
              <a:rPr lang="en-US" altLang="zh-CN" sz="2400" dirty="0"/>
              <a:t>NFS</a:t>
            </a:r>
            <a:r>
              <a:rPr lang="zh-CN" altLang="en-US" sz="2400" dirty="0"/>
              <a:t>、</a:t>
            </a:r>
            <a:r>
              <a:rPr lang="en-US" altLang="zh-CN" sz="2400" dirty="0"/>
              <a:t>Coda</a:t>
            </a:r>
            <a:endParaRPr lang="zh-CN" altLang="en-US" sz="2400" dirty="0"/>
          </a:p>
          <a:p>
            <a:pPr indent="15875">
              <a:buNone/>
            </a:pP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AFS</a:t>
            </a:r>
            <a:r>
              <a:rPr lang="zh-CN" altLang="en-US" sz="2400" dirty="0">
                <a:solidFill>
                  <a:srgbClr val="C00000"/>
                </a:solidFill>
              </a:rPr>
              <a:t>：</a:t>
            </a:r>
            <a:r>
              <a:rPr lang="en-US" altLang="zh-CN" sz="2400" dirty="0"/>
              <a:t>1983</a:t>
            </a:r>
            <a:r>
              <a:rPr lang="zh-CN" altLang="en-US" sz="2400" dirty="0"/>
              <a:t>年</a:t>
            </a:r>
            <a:r>
              <a:rPr lang="en-US" altLang="zh-CN" sz="2400" dirty="0"/>
              <a:t>CMU</a:t>
            </a:r>
            <a:r>
              <a:rPr lang="zh-CN" altLang="en-US" sz="2400" dirty="0"/>
              <a:t>和</a:t>
            </a:r>
            <a:r>
              <a:rPr lang="en-US" altLang="zh-CN" sz="2400" dirty="0"/>
              <a:t>IBM</a:t>
            </a:r>
            <a:r>
              <a:rPr lang="zh-CN" altLang="en-US" sz="2400" dirty="0"/>
              <a:t>共同合作开发了</a:t>
            </a:r>
            <a:r>
              <a:rPr lang="en-US" altLang="zh-CN" sz="2400" dirty="0"/>
              <a:t>Andrew</a:t>
            </a:r>
            <a:r>
              <a:rPr lang="zh-CN" altLang="en-US" sz="2400" dirty="0"/>
              <a:t>文件系统</a:t>
            </a:r>
            <a:r>
              <a:rPr lang="zh-CN" altLang="en-US" sz="2400" dirty="0">
                <a:solidFill>
                  <a:srgbClr val="C00000"/>
                </a:solidFill>
              </a:rPr>
              <a:t>（</a:t>
            </a:r>
            <a:r>
              <a:rPr lang="en-US" altLang="zh-CN" sz="2400" dirty="0">
                <a:solidFill>
                  <a:srgbClr val="C00000"/>
                </a:solidFill>
              </a:rPr>
              <a:t>Andrew File System</a:t>
            </a:r>
            <a:r>
              <a:rPr lang="zh-CN" altLang="en-US" sz="2400" dirty="0">
                <a:solidFill>
                  <a:srgbClr val="C00000"/>
                </a:solidFill>
              </a:rPr>
              <a:t>，</a:t>
            </a:r>
            <a:r>
              <a:rPr lang="en-US" altLang="zh-CN" sz="2400" dirty="0">
                <a:solidFill>
                  <a:srgbClr val="C00000"/>
                </a:solidFill>
              </a:rPr>
              <a:t>AFS</a:t>
            </a:r>
            <a:r>
              <a:rPr lang="zh-CN" altLang="en-US" sz="2400" dirty="0">
                <a:solidFill>
                  <a:srgbClr val="C00000"/>
                </a:solidFill>
              </a:rPr>
              <a:t>）</a:t>
            </a:r>
          </a:p>
          <a:p>
            <a:pPr indent="15875">
              <a:buNone/>
            </a:pPr>
            <a:r>
              <a:rPr lang="zh-CN" altLang="en-US" sz="2400" dirty="0"/>
              <a:t>（</a:t>
            </a:r>
            <a:r>
              <a:rPr lang="en-US" altLang="zh-CN" sz="2400" dirty="0"/>
              <a:t>2</a:t>
            </a:r>
            <a:r>
              <a:rPr lang="zh-CN" altLang="en-US" sz="2400" dirty="0"/>
              <a:t>）</a:t>
            </a:r>
            <a:r>
              <a:rPr lang="en-US" altLang="zh-CN" sz="2400" dirty="0"/>
              <a:t> </a:t>
            </a:r>
            <a:r>
              <a:rPr lang="en-US" altLang="zh-CN" sz="2400" dirty="0">
                <a:solidFill>
                  <a:srgbClr val="C00000"/>
                </a:solidFill>
              </a:rPr>
              <a:t>NFS</a:t>
            </a:r>
            <a:r>
              <a:rPr lang="zh-CN" altLang="en-US" sz="2400" dirty="0">
                <a:solidFill>
                  <a:srgbClr val="C00000"/>
                </a:solidFill>
              </a:rPr>
              <a:t>：</a:t>
            </a:r>
            <a:r>
              <a:rPr lang="en-US" altLang="zh-CN" sz="2400" dirty="0"/>
              <a:t>1985</a:t>
            </a:r>
            <a:r>
              <a:rPr lang="zh-CN" altLang="en-US" sz="2400" dirty="0"/>
              <a:t>年，</a:t>
            </a:r>
            <a:r>
              <a:rPr lang="en-US" altLang="zh-CN" sz="2400" dirty="0"/>
              <a:t>Sun</a:t>
            </a:r>
            <a:r>
              <a:rPr lang="zh-CN" altLang="en-US" sz="2400" dirty="0"/>
              <a:t>公司基于</a:t>
            </a:r>
            <a:r>
              <a:rPr lang="en-US" altLang="zh-CN" sz="2400" dirty="0"/>
              <a:t>UDP</a:t>
            </a:r>
            <a:r>
              <a:rPr lang="zh-CN" altLang="en-US" sz="2400" dirty="0"/>
              <a:t>开发了网络共享文件系统</a:t>
            </a:r>
            <a:r>
              <a:rPr lang="zh-CN" altLang="en-US" sz="2400" dirty="0">
                <a:solidFill>
                  <a:srgbClr val="C00000"/>
                </a:solidFill>
              </a:rPr>
              <a:t>（</a:t>
            </a:r>
            <a:r>
              <a:rPr lang="en-US" altLang="zh-CN" sz="2400" dirty="0">
                <a:solidFill>
                  <a:srgbClr val="C00000"/>
                </a:solidFill>
              </a:rPr>
              <a:t>Network File System, NFS</a:t>
            </a:r>
            <a:r>
              <a:rPr lang="zh-CN" altLang="en-US" sz="2400" dirty="0">
                <a:solidFill>
                  <a:srgbClr val="C00000"/>
                </a:solidFill>
              </a:rPr>
              <a:t>）</a:t>
            </a:r>
            <a:endParaRPr lang="en-US" altLang="zh-CN" sz="2400" dirty="0">
              <a:solidFill>
                <a:srgbClr val="C00000"/>
              </a:solidFill>
            </a:endParaRPr>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Coda</a:t>
            </a:r>
            <a:r>
              <a:rPr lang="zh-CN" altLang="en-US" sz="2400" dirty="0">
                <a:solidFill>
                  <a:srgbClr val="C00000"/>
                </a:solidFill>
              </a:rPr>
              <a:t>：</a:t>
            </a:r>
            <a:r>
              <a:rPr lang="en-US" altLang="zh-CN" sz="2400" dirty="0"/>
              <a:t>1987</a:t>
            </a:r>
            <a:r>
              <a:rPr lang="zh-CN" altLang="en-US" sz="2400" dirty="0"/>
              <a:t>年，</a:t>
            </a:r>
            <a:r>
              <a:rPr lang="en-US" altLang="zh-CN" sz="2400" dirty="0"/>
              <a:t>CMU</a:t>
            </a:r>
            <a:r>
              <a:rPr lang="zh-CN" altLang="en-US" sz="2400" dirty="0"/>
              <a:t>在基于</a:t>
            </a:r>
            <a:r>
              <a:rPr lang="en-US" altLang="zh-CN" sz="2400" dirty="0"/>
              <a:t>AFS</a:t>
            </a:r>
            <a:r>
              <a:rPr lang="zh-CN" altLang="en-US" sz="2400" dirty="0"/>
              <a:t>的基础上开发了</a:t>
            </a:r>
            <a:r>
              <a:rPr lang="en-US" altLang="zh-CN" sz="2400" dirty="0"/>
              <a:t>Coda</a:t>
            </a:r>
            <a:r>
              <a:rPr lang="zh-CN" altLang="en-US" sz="2400" dirty="0"/>
              <a:t>文件系统</a:t>
            </a:r>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363272" cy="648072"/>
          </a:xfrm>
        </p:spPr>
        <p:txBody>
          <a:bodyPr>
            <a:normAutofit/>
          </a:bodyPr>
          <a:lstStyle/>
          <a:p>
            <a:pPr>
              <a:buNone/>
            </a:pPr>
            <a:r>
              <a:rPr lang="en-US" altLang="zh-CN" sz="2400" dirty="0"/>
              <a:t>2</a:t>
            </a:r>
            <a:r>
              <a:rPr lang="zh-CN" altLang="en-US" sz="2400" dirty="0"/>
              <a:t>．</a:t>
            </a:r>
            <a:r>
              <a:rPr lang="en-US" altLang="zh-CN" sz="2400" dirty="0"/>
              <a:t>20</a:t>
            </a:r>
            <a:r>
              <a:rPr lang="zh-CN" altLang="en-US" sz="2400" dirty="0"/>
              <a:t>世纪</a:t>
            </a:r>
            <a:r>
              <a:rPr lang="en-US" altLang="zh-CN" sz="2400" dirty="0"/>
              <a:t>90</a:t>
            </a:r>
            <a:r>
              <a:rPr lang="zh-CN" altLang="en-US" sz="2400" dirty="0"/>
              <a:t>年代的代表：</a:t>
            </a:r>
            <a:r>
              <a:rPr lang="en-US" altLang="zh-CN" sz="2400" dirty="0"/>
              <a:t>XFS</a:t>
            </a:r>
            <a:r>
              <a:rPr lang="zh-CN" altLang="en-US" sz="2400" dirty="0"/>
              <a:t>、</a:t>
            </a:r>
            <a:r>
              <a:rPr lang="en-US" altLang="zh-CN" sz="2400" dirty="0"/>
              <a:t>Tiger Shark</a:t>
            </a:r>
            <a:r>
              <a:rPr lang="zh-CN" altLang="en-US" sz="2400" dirty="0"/>
              <a:t>、</a:t>
            </a:r>
            <a:r>
              <a:rPr lang="en-US" altLang="zh-CN" sz="2400" dirty="0"/>
              <a:t>SFS</a:t>
            </a:r>
          </a:p>
          <a:p>
            <a:pPr marL="0" indent="0">
              <a:buNone/>
            </a:pPr>
            <a:endParaRPr lang="zh-CN" altLang="en-US" sz="2400" dirty="0"/>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sp>
        <p:nvSpPr>
          <p:cNvPr id="5" name="内容占位符 2">
            <a:extLst>
              <a:ext uri="{FF2B5EF4-FFF2-40B4-BE49-F238E27FC236}">
                <a16:creationId xmlns:a16="http://schemas.microsoft.com/office/drawing/2014/main" xmlns="" id="{99C756C8-2399-4180-951B-5C8A82BB95F0}"/>
              </a:ext>
            </a:extLst>
          </p:cNvPr>
          <p:cNvSpPr txBox="1">
            <a:spLocks/>
          </p:cNvSpPr>
          <p:nvPr/>
        </p:nvSpPr>
        <p:spPr>
          <a:xfrm>
            <a:off x="827584" y="1707654"/>
            <a:ext cx="8064896" cy="25159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a:solidFill>
                  <a:srgbClr val="C00000"/>
                </a:solidFill>
              </a:rPr>
              <a:t>XFS</a:t>
            </a:r>
            <a:r>
              <a:rPr lang="zh-CN" altLang="en-US" sz="2000" dirty="0">
                <a:solidFill>
                  <a:srgbClr val="C00000"/>
                </a:solidFill>
              </a:rPr>
              <a:t>：</a:t>
            </a:r>
            <a:r>
              <a:rPr lang="zh-CN" altLang="en-US" sz="2000" dirty="0"/>
              <a:t>加州大学伯克利分校（</a:t>
            </a:r>
            <a:r>
              <a:rPr lang="en-US" altLang="zh-CN" sz="2000" dirty="0"/>
              <a:t>UC Berkeley</a:t>
            </a:r>
            <a:r>
              <a:rPr lang="zh-CN" altLang="en-US" sz="2000" dirty="0"/>
              <a:t>）开发了</a:t>
            </a:r>
            <a:r>
              <a:rPr lang="en-US" altLang="zh-CN" sz="2000" dirty="0"/>
              <a:t>XFS</a:t>
            </a:r>
            <a:r>
              <a:rPr lang="zh-CN" altLang="en-US" sz="2000" dirty="0"/>
              <a:t>文件系统，克服了以往分布式文件系统只适用于局域网而不适用于广域网和大数据存储的问题，提出了广域网进行缓存较少网络流量设计思想，采用层次命名结构，减少</a:t>
            </a:r>
            <a:r>
              <a:rPr lang="en-US" altLang="zh-CN" sz="2000" dirty="0"/>
              <a:t>Cache</a:t>
            </a:r>
            <a:r>
              <a:rPr lang="zh-CN" altLang="en-US" sz="2000" dirty="0"/>
              <a:t>一致性状态和无效写回</a:t>
            </a:r>
            <a:r>
              <a:rPr lang="en-US" altLang="zh-CN" sz="2000" dirty="0"/>
              <a:t>Cache</a:t>
            </a:r>
            <a:r>
              <a:rPr lang="zh-CN" altLang="en-US" sz="2000" dirty="0"/>
              <a:t>一致性协议，从而减少了网络负载，在当时获得了一定的成功。</a:t>
            </a:r>
          </a:p>
        </p:txBody>
      </p:sp>
    </p:spTree>
    <p:extLst>
      <p:ext uri="{BB962C8B-B14F-4D97-AF65-F5344CB8AC3E}">
        <p14:creationId xmlns:p14="http://schemas.microsoft.com/office/powerpoint/2010/main" xmlns="" val="2753244737"/>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3</a:t>
            </a:r>
            <a:r>
              <a:rPr lang="zh-CN" altLang="en-US" sz="2400" dirty="0"/>
              <a:t>．</a:t>
            </a:r>
            <a:r>
              <a:rPr lang="en-US" altLang="zh-CN" sz="2400" dirty="0"/>
              <a:t>20</a:t>
            </a:r>
            <a:r>
              <a:rPr lang="zh-CN" altLang="en-US" sz="2400" dirty="0"/>
              <a:t>世纪末的代表：</a:t>
            </a:r>
            <a:endParaRPr lang="en-US" altLang="zh-CN" sz="2400" dirty="0"/>
          </a:p>
          <a:p>
            <a:pPr>
              <a:buNone/>
            </a:pPr>
            <a:r>
              <a:rPr lang="en-US" altLang="zh-CN" sz="2400" dirty="0"/>
              <a:t>     </a:t>
            </a: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SAN</a:t>
            </a:r>
            <a:r>
              <a:rPr lang="zh-CN" altLang="en-US" sz="2400" dirty="0"/>
              <a:t>（</a:t>
            </a:r>
            <a:r>
              <a:rPr lang="en-US" altLang="zh-CN" sz="2400" dirty="0"/>
              <a:t>Storage Area Network</a:t>
            </a:r>
            <a:r>
              <a:rPr lang="zh-CN" altLang="en-US" sz="2400" dirty="0"/>
              <a:t>）</a:t>
            </a:r>
            <a:endParaRPr lang="zh-CN" altLang="en-US" sz="2400" dirty="0">
              <a:solidFill>
                <a:srgbClr val="C00000"/>
              </a:solidFill>
            </a:endParaRPr>
          </a:p>
          <a:p>
            <a:pPr indent="15875">
              <a:buNone/>
            </a:pPr>
            <a:r>
              <a:rPr lang="zh-CN" altLang="en-US" sz="2400" dirty="0"/>
              <a:t>（</a:t>
            </a:r>
            <a:r>
              <a:rPr lang="en-US" altLang="zh-CN" sz="2400" dirty="0"/>
              <a:t>2</a:t>
            </a:r>
            <a:r>
              <a:rPr lang="zh-CN" altLang="en-US" sz="2400" dirty="0"/>
              <a:t>）</a:t>
            </a:r>
            <a:r>
              <a:rPr lang="en-US" altLang="zh-CN" sz="2400" dirty="0">
                <a:solidFill>
                  <a:srgbClr val="C00000"/>
                </a:solidFill>
              </a:rPr>
              <a:t> NAS</a:t>
            </a:r>
            <a:r>
              <a:rPr lang="zh-CN" altLang="en-US" sz="2400" dirty="0"/>
              <a:t>（</a:t>
            </a:r>
            <a:r>
              <a:rPr lang="en-US" altLang="zh-CN" sz="2400" dirty="0"/>
              <a:t>Network Attached Storage</a:t>
            </a:r>
            <a:r>
              <a:rPr lang="zh-CN" altLang="en-US" sz="2400" dirty="0"/>
              <a:t>）</a:t>
            </a:r>
            <a:endParaRPr lang="en-US" altLang="zh-CN" sz="2400" dirty="0"/>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GPFS </a:t>
            </a:r>
            <a:r>
              <a:rPr lang="zh-CN" altLang="en-US" sz="2400" dirty="0"/>
              <a:t>（</a:t>
            </a:r>
            <a:r>
              <a:rPr lang="en-US" altLang="zh-CN" sz="2400" dirty="0"/>
              <a:t>General Parallel File System</a:t>
            </a:r>
            <a:r>
              <a:rPr lang="zh-CN" altLang="en-US" sz="2400" dirty="0"/>
              <a:t>）</a:t>
            </a:r>
            <a:endParaRPr lang="en-US" altLang="zh-CN" sz="2400" dirty="0"/>
          </a:p>
          <a:p>
            <a:pPr indent="15875">
              <a:buNone/>
            </a:pPr>
            <a:r>
              <a:rPr lang="zh-CN" altLang="en-US" sz="2400" dirty="0"/>
              <a:t>（</a:t>
            </a:r>
            <a:r>
              <a:rPr lang="en-US" altLang="zh-CN" sz="2400" dirty="0"/>
              <a:t>4</a:t>
            </a:r>
            <a:r>
              <a:rPr lang="zh-CN" altLang="en-US" sz="2400" dirty="0"/>
              <a:t>）</a:t>
            </a:r>
            <a:r>
              <a:rPr lang="en-US" altLang="zh-CN" sz="2400" dirty="0"/>
              <a:t> </a:t>
            </a:r>
            <a:r>
              <a:rPr lang="en-US" altLang="zh-CN" sz="2400" dirty="0">
                <a:solidFill>
                  <a:srgbClr val="C00000"/>
                </a:solidFill>
              </a:rPr>
              <a:t>GFS </a:t>
            </a:r>
            <a:r>
              <a:rPr lang="zh-CN" altLang="en-US" sz="2400" dirty="0"/>
              <a:t>（</a:t>
            </a:r>
            <a:r>
              <a:rPr lang="en-US" altLang="zh-CN" sz="2400" dirty="0"/>
              <a:t>Google File System</a:t>
            </a:r>
            <a:r>
              <a:rPr lang="zh-CN" altLang="en-US" sz="2400" dirty="0"/>
              <a:t>）</a:t>
            </a:r>
            <a:endParaRPr lang="en-US" altLang="zh-CN" sz="2400" dirty="0"/>
          </a:p>
          <a:p>
            <a:pPr indent="0">
              <a:buNone/>
            </a:pPr>
            <a:r>
              <a:rPr lang="zh-CN" altLang="en-US" sz="2400" dirty="0"/>
              <a:t>（</a:t>
            </a:r>
            <a:r>
              <a:rPr lang="en-US" altLang="zh-CN" sz="2400" dirty="0"/>
              <a:t>5</a:t>
            </a:r>
            <a:r>
              <a:rPr lang="zh-CN" altLang="en-US" sz="2400" dirty="0"/>
              <a:t>）</a:t>
            </a:r>
            <a:r>
              <a:rPr lang="en-US" altLang="zh-CN" sz="2400" dirty="0"/>
              <a:t> </a:t>
            </a:r>
            <a:r>
              <a:rPr lang="en-US" altLang="zh-CN" sz="2400" dirty="0">
                <a:solidFill>
                  <a:srgbClr val="C00000"/>
                </a:solidFill>
              </a:rPr>
              <a:t>HDFS</a:t>
            </a:r>
            <a:r>
              <a:rPr lang="en-US" altLang="zh-CN" sz="2400" dirty="0"/>
              <a:t> </a:t>
            </a:r>
            <a:r>
              <a:rPr lang="zh-CN" altLang="en-US" sz="2400" dirty="0"/>
              <a:t>（</a:t>
            </a:r>
            <a:r>
              <a:rPr lang="en-US" altLang="zh-CN" sz="2400" dirty="0"/>
              <a:t>Hadoop Distributed File System</a:t>
            </a:r>
            <a:r>
              <a:rPr lang="zh-CN" altLang="en-US" sz="2400" dirty="0"/>
              <a:t>）</a:t>
            </a:r>
            <a:endParaRPr lang="en-US" altLang="zh-CN" sz="2400" dirty="0">
              <a:solidFill>
                <a:srgbClr val="C00000"/>
              </a:solidFill>
            </a:endParaRPr>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spTree>
    <p:extLst>
      <p:ext uri="{BB962C8B-B14F-4D97-AF65-F5344CB8AC3E}">
        <p14:creationId xmlns:p14="http://schemas.microsoft.com/office/powerpoint/2010/main" xmlns="" val="3118476888"/>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r>
              <a:rPr lang="zh-CN" altLang="en-US" sz="3200" dirty="0"/>
              <a:t>（</a:t>
            </a:r>
            <a:r>
              <a:rPr lang="en-US" altLang="zh-CN" sz="3200" dirty="0"/>
              <a:t>1</a:t>
            </a:r>
            <a:r>
              <a:rPr lang="zh-CN" altLang="en-US" sz="3200" dirty="0"/>
              <a:t>）</a:t>
            </a:r>
            <a:r>
              <a:rPr lang="en-US" altLang="zh-CN" sz="3200" dirty="0"/>
              <a:t>SAN</a:t>
            </a:r>
            <a:r>
              <a:rPr lang="zh-CN" altLang="en-US" sz="3200" dirty="0"/>
              <a:t>（</a:t>
            </a:r>
            <a:r>
              <a:rPr lang="en-US" altLang="zh-CN" sz="3200" dirty="0"/>
              <a:t>Storage Area Network</a:t>
            </a:r>
            <a:r>
              <a:rPr lang="zh-CN" altLang="en-US" sz="3200" dirty="0"/>
              <a:t>）</a:t>
            </a:r>
            <a:endParaRPr lang="zh-CN" altLang="en-US" sz="3200" dirty="0">
              <a:solidFill>
                <a:srgbClr val="C00000"/>
              </a:solidFill>
            </a:endParaRPr>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395536" y="1131590"/>
            <a:ext cx="3854450" cy="359355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zh-CN" sz="2400" dirty="0"/>
              <a:t>通过将磁盘存储系统和服务器</a:t>
            </a:r>
            <a:r>
              <a:rPr lang="zh-TW" altLang="zh-CN" sz="2400" dirty="0">
                <a:solidFill>
                  <a:srgbClr val="C00000"/>
                </a:solidFill>
              </a:rPr>
              <a:t>直接相连</a:t>
            </a:r>
            <a:r>
              <a:rPr lang="zh-TW" altLang="zh-CN" sz="2400" dirty="0"/>
              <a:t>的方式提供一个易扩展、高可靠的存储环境，高可靠的</a:t>
            </a:r>
            <a:r>
              <a:rPr lang="zh-TW" altLang="zh-CN" sz="2400" dirty="0">
                <a:solidFill>
                  <a:srgbClr val="C00000"/>
                </a:solidFill>
              </a:rPr>
              <a:t>光纤通道交换机</a:t>
            </a:r>
            <a:r>
              <a:rPr lang="zh-TW" altLang="zh-CN" sz="2400" dirty="0"/>
              <a:t>和</a:t>
            </a:r>
            <a:r>
              <a:rPr lang="zh-TW" altLang="zh-CN" sz="2400" dirty="0">
                <a:solidFill>
                  <a:srgbClr val="C00000"/>
                </a:solidFill>
              </a:rPr>
              <a:t>光纤通道网络协议</a:t>
            </a:r>
            <a:r>
              <a:rPr lang="zh-TW" altLang="zh-CN" sz="2400" dirty="0"/>
              <a:t>保证各个设备间链接的可靠性和高效性</a:t>
            </a:r>
            <a:r>
              <a:rPr lang="zh-CN" altLang="zh-CN" sz="2400" dirty="0"/>
              <a:t>。</a:t>
            </a:r>
            <a:r>
              <a:rPr lang="zh-TW" altLang="zh-CN" sz="2400" dirty="0"/>
              <a:t>设备间的连接接口主要是采用</a:t>
            </a:r>
            <a:r>
              <a:rPr lang="en-US" altLang="zh-CN" sz="2400" dirty="0">
                <a:solidFill>
                  <a:srgbClr val="C00000"/>
                </a:solidFill>
              </a:rPr>
              <a:t>FC</a:t>
            </a:r>
            <a:r>
              <a:rPr lang="zh-TW" altLang="zh-CN" sz="2400" dirty="0">
                <a:solidFill>
                  <a:srgbClr val="C00000"/>
                </a:solidFill>
              </a:rPr>
              <a:t>或者</a:t>
            </a:r>
            <a:r>
              <a:rPr lang="en-US" altLang="zh-CN" sz="2400" dirty="0">
                <a:solidFill>
                  <a:srgbClr val="C00000"/>
                </a:solidFill>
              </a:rPr>
              <a:t>SCSI</a:t>
            </a:r>
            <a:r>
              <a:rPr lang="zh-CN" altLang="en-US" sz="2400" dirty="0"/>
              <a:t>。</a:t>
            </a:r>
            <a:endParaRPr lang="zh-CN" altLang="en-US" sz="1400" dirty="0"/>
          </a:p>
        </p:txBody>
      </p:sp>
      <p:pic>
        <p:nvPicPr>
          <p:cNvPr id="6146" name="Picture 2" descr="0503">
            <a:extLst>
              <a:ext uri="{FF2B5EF4-FFF2-40B4-BE49-F238E27FC236}">
                <a16:creationId xmlns:a16="http://schemas.microsoft.com/office/drawing/2014/main" xmlns="" id="{7EFE96E6-3328-45D8-B23C-0DB4479DC28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11650" y="1063228"/>
            <a:ext cx="4388224" cy="2876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a:extLst>
              <a:ext uri="{FF2B5EF4-FFF2-40B4-BE49-F238E27FC236}">
                <a16:creationId xmlns:a16="http://schemas.microsoft.com/office/drawing/2014/main" xmlns="" id="{AA97EABF-E548-4337-9794-B29676515DE9}"/>
              </a:ext>
            </a:extLst>
          </p:cNvPr>
          <p:cNvSpPr txBox="1">
            <a:spLocks/>
          </p:cNvSpPr>
          <p:nvPr/>
        </p:nvSpPr>
        <p:spPr>
          <a:xfrm>
            <a:off x="2555776" y="4011910"/>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800" dirty="0"/>
              <a:t>图</a:t>
            </a:r>
            <a:r>
              <a:rPr lang="en-US" altLang="zh-CN" sz="2800" dirty="0"/>
              <a:t>5.3  SAN</a:t>
            </a:r>
            <a:r>
              <a:rPr lang="zh-CN" altLang="en-US" sz="2800" dirty="0"/>
              <a:t>网络结构</a:t>
            </a:r>
          </a:p>
        </p:txBody>
      </p:sp>
    </p:spTree>
    <p:extLst>
      <p:ext uri="{BB962C8B-B14F-4D97-AF65-F5344CB8AC3E}">
        <p14:creationId xmlns:p14="http://schemas.microsoft.com/office/powerpoint/2010/main" xmlns="" val="2689926258"/>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2</a:t>
            </a:r>
            <a:r>
              <a:rPr lang="zh-CN" altLang="en-US" sz="3200" dirty="0"/>
              <a:t>）</a:t>
            </a:r>
            <a:r>
              <a:rPr lang="en-US" altLang="zh-CN" sz="3200" dirty="0">
                <a:solidFill>
                  <a:srgbClr val="C00000"/>
                </a:solidFill>
              </a:rPr>
              <a:t> </a:t>
            </a:r>
            <a:r>
              <a:rPr lang="en-US" altLang="zh-CN" sz="3200" dirty="0"/>
              <a:t>NAS</a:t>
            </a:r>
            <a:r>
              <a:rPr lang="zh-CN" altLang="en-US" sz="3200" dirty="0"/>
              <a:t>（</a:t>
            </a:r>
            <a:r>
              <a:rPr lang="en-US" altLang="zh-CN" sz="3200" dirty="0"/>
              <a:t>Network Attached Storage</a:t>
            </a:r>
            <a:r>
              <a:rPr lang="zh-CN" altLang="en-US" sz="3200" dirty="0"/>
              <a:t>）</a:t>
            </a:r>
            <a:endParaRPr lang="en-US" altLang="zh-CN" sz="3200"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395536" y="1131590"/>
            <a:ext cx="3854450" cy="359355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CN" altLang="en-US" sz="2400" dirty="0"/>
              <a:t>通过基于</a:t>
            </a:r>
            <a:r>
              <a:rPr lang="en-US" altLang="zh-CN" sz="2400" dirty="0"/>
              <a:t>TCP/IP</a:t>
            </a:r>
            <a:r>
              <a:rPr lang="zh-CN" altLang="en-US" sz="2400" dirty="0"/>
              <a:t>的各种上层应用在各工作站和服务器之间进行文件访问，直接在</a:t>
            </a:r>
            <a:r>
              <a:rPr lang="zh-CN" altLang="en-US" sz="2400" dirty="0">
                <a:solidFill>
                  <a:srgbClr val="C00000"/>
                </a:solidFill>
              </a:rPr>
              <a:t>工作站客户端</a:t>
            </a:r>
            <a:r>
              <a:rPr lang="zh-CN" altLang="en-US" sz="2400" dirty="0"/>
              <a:t>和</a:t>
            </a:r>
            <a:r>
              <a:rPr lang="en-US" altLang="zh-CN" sz="2400" dirty="0">
                <a:solidFill>
                  <a:srgbClr val="C00000"/>
                </a:solidFill>
              </a:rPr>
              <a:t>NAS</a:t>
            </a:r>
            <a:r>
              <a:rPr lang="zh-CN" altLang="en-US" sz="2400" dirty="0">
                <a:solidFill>
                  <a:srgbClr val="C00000"/>
                </a:solidFill>
              </a:rPr>
              <a:t>文件共享设备</a:t>
            </a:r>
            <a:r>
              <a:rPr lang="zh-CN" altLang="en-US" sz="2400" dirty="0"/>
              <a:t>之间建立连接，</a:t>
            </a:r>
            <a:r>
              <a:rPr lang="en-US" altLang="zh-CN" sz="2400" dirty="0"/>
              <a:t>NAS</a:t>
            </a:r>
            <a:r>
              <a:rPr lang="zh-CN" altLang="en-US" sz="2400" dirty="0"/>
              <a:t>隐藏了文件系统的底层实现，注重上层的文件服务实现，具有良好的扩展性</a:t>
            </a:r>
            <a:endParaRPr lang="zh-CN" altLang="en-US" sz="1400" dirty="0"/>
          </a:p>
        </p:txBody>
      </p:sp>
      <p:sp>
        <p:nvSpPr>
          <p:cNvPr id="5" name="标题 1">
            <a:extLst>
              <a:ext uri="{FF2B5EF4-FFF2-40B4-BE49-F238E27FC236}">
                <a16:creationId xmlns:a16="http://schemas.microsoft.com/office/drawing/2014/main" xmlns="" id="{AA97EABF-E548-4337-9794-B29676515DE9}"/>
              </a:ext>
            </a:extLst>
          </p:cNvPr>
          <p:cNvSpPr txBox="1">
            <a:spLocks/>
          </p:cNvSpPr>
          <p:nvPr/>
        </p:nvSpPr>
        <p:spPr>
          <a:xfrm>
            <a:off x="2915816"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800" dirty="0"/>
              <a:t>图</a:t>
            </a:r>
            <a:r>
              <a:rPr lang="en-US" altLang="zh-CN" sz="2800" dirty="0"/>
              <a:t>5.4  NAS</a:t>
            </a:r>
            <a:r>
              <a:rPr lang="zh-CN" altLang="en-US" sz="2800" dirty="0"/>
              <a:t>存储网络结构</a:t>
            </a:r>
          </a:p>
        </p:txBody>
      </p:sp>
      <p:pic>
        <p:nvPicPr>
          <p:cNvPr id="7170" name="Picture 2" descr="0504">
            <a:extLst>
              <a:ext uri="{FF2B5EF4-FFF2-40B4-BE49-F238E27FC236}">
                <a16:creationId xmlns:a16="http://schemas.microsoft.com/office/drawing/2014/main" xmlns="" id="{C921F5FE-011E-486D-95D7-CACC3E141FA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32185" y="1129843"/>
            <a:ext cx="4551820" cy="3240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55020153"/>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3</a:t>
            </a:r>
            <a:r>
              <a:rPr lang="zh-CN" altLang="en-US" sz="3200" dirty="0"/>
              <a:t>）</a:t>
            </a:r>
            <a:r>
              <a:rPr lang="en-US" altLang="zh-CN" sz="3200" dirty="0"/>
              <a:t> GPFS </a:t>
            </a:r>
            <a:r>
              <a:rPr lang="zh-CN" altLang="en-US" sz="3200" dirty="0"/>
              <a:t>（</a:t>
            </a:r>
            <a:r>
              <a:rPr lang="en-US" altLang="zh-CN" sz="3200" dirty="0"/>
              <a:t>General Parallel File System</a:t>
            </a:r>
            <a:r>
              <a:rPr lang="zh-CN" altLang="en-US" sz="3200" dirty="0"/>
              <a:t>）</a:t>
            </a:r>
            <a:endParaRPr lang="en-US" altLang="zh-CN" sz="3200"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395536" y="1131590"/>
            <a:ext cx="8352928" cy="37444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zh-CN" sz="2400" dirty="0"/>
              <a:t>GPFS</a:t>
            </a:r>
            <a:r>
              <a:rPr lang="zh-CN" altLang="en-US" sz="2400" dirty="0"/>
              <a:t>是</a:t>
            </a:r>
            <a:r>
              <a:rPr lang="en-US" altLang="zh-CN" sz="2400" dirty="0"/>
              <a:t>IBM</a:t>
            </a:r>
            <a:r>
              <a:rPr lang="zh-CN" altLang="en-US" sz="2400" dirty="0"/>
              <a:t>公司开发的共享文件系统，起源于</a:t>
            </a:r>
            <a:r>
              <a:rPr lang="en-US" altLang="zh-CN" sz="2400" dirty="0"/>
              <a:t>IBM SP</a:t>
            </a:r>
            <a:r>
              <a:rPr lang="zh-CN" altLang="en-US" sz="2400" dirty="0"/>
              <a:t>系统上使用的虚拟共享磁盘技术。</a:t>
            </a:r>
            <a:endParaRPr lang="en-US" altLang="zh-CN" sz="2400" dirty="0"/>
          </a:p>
          <a:p>
            <a:pPr>
              <a:lnSpc>
                <a:spcPct val="110000"/>
              </a:lnSpc>
            </a:pPr>
            <a:r>
              <a:rPr lang="en-US" altLang="zh-CN" sz="2400" dirty="0"/>
              <a:t>GPFS</a:t>
            </a:r>
            <a:r>
              <a:rPr lang="zh-CN" altLang="en-US" sz="2400" dirty="0"/>
              <a:t>是一个</a:t>
            </a:r>
            <a:r>
              <a:rPr lang="zh-CN" altLang="en-US" sz="2400" dirty="0">
                <a:solidFill>
                  <a:srgbClr val="C00000"/>
                </a:solidFill>
              </a:rPr>
              <a:t>并行的磁盘文件系统</a:t>
            </a:r>
            <a:r>
              <a:rPr lang="zh-CN" altLang="en-US" sz="2400" dirty="0"/>
              <a:t>，它保证在资源组内的所有节点可以并行访问整个文件系统。</a:t>
            </a:r>
            <a:endParaRPr lang="en-US" altLang="zh-CN" sz="2400" dirty="0"/>
          </a:p>
          <a:p>
            <a:pPr>
              <a:lnSpc>
                <a:spcPct val="110000"/>
              </a:lnSpc>
            </a:pPr>
            <a:r>
              <a:rPr lang="en-US" altLang="zh-CN" sz="2400" dirty="0"/>
              <a:t>GPFS</a:t>
            </a:r>
            <a:r>
              <a:rPr lang="zh-CN" altLang="en-US" sz="2400" dirty="0"/>
              <a:t>允许客户</a:t>
            </a:r>
            <a:r>
              <a:rPr lang="zh-CN" altLang="en-US" sz="2400" dirty="0">
                <a:solidFill>
                  <a:srgbClr val="C00000"/>
                </a:solidFill>
              </a:rPr>
              <a:t>共享</a:t>
            </a:r>
            <a:r>
              <a:rPr lang="zh-CN" altLang="en-US" sz="2400" dirty="0"/>
              <a:t>文件，而这些文件可能分布在不同节点的不同硬盘上。它同时还提供了许多标准的</a:t>
            </a:r>
            <a:r>
              <a:rPr lang="en-US" altLang="zh-CN" sz="2400" dirty="0"/>
              <a:t>UNIX</a:t>
            </a:r>
            <a:r>
              <a:rPr lang="zh-CN" altLang="en-US" sz="2400" dirty="0"/>
              <a:t>文件系统接口，允许应用不需修改或者重新编辑就可以在其上运行。</a:t>
            </a:r>
            <a:endParaRPr lang="en-US" altLang="zh-CN" sz="2400" dirty="0"/>
          </a:p>
          <a:p>
            <a:pPr>
              <a:lnSpc>
                <a:spcPct val="110000"/>
              </a:lnSpc>
            </a:pPr>
            <a:endParaRPr lang="zh-CN" altLang="en-US" sz="1400" dirty="0"/>
          </a:p>
        </p:txBody>
      </p:sp>
    </p:spTree>
    <p:extLst>
      <p:ext uri="{BB962C8B-B14F-4D97-AF65-F5344CB8AC3E}">
        <p14:creationId xmlns:p14="http://schemas.microsoft.com/office/powerpoint/2010/main" xmlns="" val="67629876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pPr indent="15875"/>
            <a:r>
              <a:rPr lang="zh-CN" altLang="en-US" sz="3200" dirty="0"/>
              <a:t>（</a:t>
            </a:r>
            <a:r>
              <a:rPr lang="en-US" altLang="zh-CN" sz="3200" dirty="0"/>
              <a:t>4</a:t>
            </a:r>
            <a:r>
              <a:rPr lang="zh-CN" altLang="en-US" sz="3200" dirty="0"/>
              <a:t>）</a:t>
            </a:r>
            <a:r>
              <a:rPr lang="en-US" altLang="zh-CN" sz="3200" dirty="0"/>
              <a:t> GFS </a:t>
            </a:r>
            <a:r>
              <a:rPr lang="zh-CN" altLang="en-US" sz="3200" dirty="0"/>
              <a:t>（</a:t>
            </a:r>
            <a:r>
              <a:rPr lang="en-US" altLang="zh-CN" sz="3200" dirty="0"/>
              <a:t>Google File System</a:t>
            </a:r>
            <a:r>
              <a:rPr lang="zh-CN" altLang="en-US" sz="3200" dirty="0"/>
              <a:t>）</a:t>
            </a:r>
            <a:endParaRPr lang="en-US" altLang="zh-CN" sz="3200" dirty="0"/>
          </a:p>
        </p:txBody>
      </p:sp>
      <p:sp>
        <p:nvSpPr>
          <p:cNvPr id="5" name="标题 1">
            <a:extLst>
              <a:ext uri="{FF2B5EF4-FFF2-40B4-BE49-F238E27FC236}">
                <a16:creationId xmlns:a16="http://schemas.microsoft.com/office/drawing/2014/main" xmlns="" id="{AA97EABF-E548-4337-9794-B29676515DE9}"/>
              </a:ext>
            </a:extLst>
          </p:cNvPr>
          <p:cNvSpPr txBox="1">
            <a:spLocks/>
          </p:cNvSpPr>
          <p:nvPr/>
        </p:nvSpPr>
        <p:spPr>
          <a:xfrm>
            <a:off x="323528"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000" dirty="0"/>
              <a:t>图</a:t>
            </a:r>
            <a:r>
              <a:rPr lang="en-US" altLang="zh-CN" sz="2000" dirty="0"/>
              <a:t>5.5  GFS</a:t>
            </a:r>
            <a:r>
              <a:rPr lang="zh-CN" altLang="en-US" sz="2000" dirty="0"/>
              <a:t>架构图</a:t>
            </a:r>
          </a:p>
        </p:txBody>
      </p:sp>
      <p:pic>
        <p:nvPicPr>
          <p:cNvPr id="8194" name="Picture 2" descr="0505">
            <a:extLst>
              <a:ext uri="{FF2B5EF4-FFF2-40B4-BE49-F238E27FC236}">
                <a16:creationId xmlns:a16="http://schemas.microsoft.com/office/drawing/2014/main" xmlns="" id="{A5D9924F-8F4F-4F11-A595-7FBD272012A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1223934"/>
            <a:ext cx="7632848" cy="3333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8138741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579067" y="627534"/>
            <a:ext cx="7990656" cy="1102519"/>
          </a:xfrm>
        </p:spPr>
        <p:txBody>
          <a:bodyPr>
            <a:normAutofit/>
          </a:bodyPr>
          <a:lstStyle/>
          <a:p>
            <a:r>
              <a:rPr lang="zh-CN" altLang="en-US" sz="4400" dirty="0" smtClean="0">
                <a:ea typeface="黑体" pitchFamily="49" charset="-122"/>
              </a:rPr>
              <a:t>云计算原理与实践</a:t>
            </a:r>
            <a:endParaRPr lang="zh-CN" altLang="en-US" sz="4400" dirty="0">
              <a:ea typeface="黑体" pitchFamily="49" charset="-122"/>
            </a:endParaRPr>
          </a:p>
        </p:txBody>
      </p:sp>
      <p:sp>
        <p:nvSpPr>
          <p:cNvPr id="7" name="副标题 2"/>
          <p:cNvSpPr>
            <a:spLocks noGrp="1"/>
          </p:cNvSpPr>
          <p:nvPr>
            <p:ph type="subTitle" idx="1"/>
          </p:nvPr>
        </p:nvSpPr>
        <p:spPr>
          <a:xfrm>
            <a:off x="1371600" y="1707654"/>
            <a:ext cx="6400800" cy="576064"/>
          </a:xfrm>
        </p:spPr>
        <p:txBody>
          <a:bodyPr>
            <a:normAutofit fontScale="85000" lnSpcReduction="10000"/>
          </a:bodyPr>
          <a:lstStyle/>
          <a:p>
            <a:r>
              <a:rPr lang="en-US" altLang="zh-CN" b="1" dirty="0" smtClean="0">
                <a:solidFill>
                  <a:srgbClr val="00B0F0"/>
                </a:solidFill>
              </a:rPr>
              <a:t>Principles and Practice of Cloud Computing</a:t>
            </a:r>
            <a:endParaRPr lang="en-US" altLang="zh-CN" b="1" dirty="0" smtClean="0">
              <a:solidFill>
                <a:srgbClr val="00B0F0"/>
              </a:solidFill>
              <a:ea typeface="黑体" pitchFamily="49" charset="-122"/>
            </a:endParaRPr>
          </a:p>
        </p:txBody>
      </p:sp>
      <p:pic>
        <p:nvPicPr>
          <p:cNvPr id="8" name="Picture 2" descr="C:\Users\Administrator\Desktop\嘉数汇.jpg"/>
          <p:cNvPicPr>
            <a:picLocks noChangeAspect="1" noChangeArrowheads="1"/>
          </p:cNvPicPr>
          <p:nvPr/>
        </p:nvPicPr>
        <p:blipFill>
          <a:blip r:embed="rId2" cstate="print"/>
          <a:stretch>
            <a:fillRect/>
          </a:stretch>
        </p:blipFill>
        <p:spPr bwMode="auto">
          <a:xfrm>
            <a:off x="7502584" y="3507854"/>
            <a:ext cx="1461904" cy="1461904"/>
          </a:xfrm>
          <a:prstGeom prst="rect">
            <a:avLst/>
          </a:prstGeom>
          <a:noFill/>
          <a:ln>
            <a:noFill/>
          </a:ln>
        </p:spPr>
      </p:pic>
      <p:pic>
        <p:nvPicPr>
          <p:cNvPr id="10" name="Picture 2" descr="E:\000 2016年度教学活动\000 书籍写作\0000 云计算原理与实践\Cover.jpg"/>
          <p:cNvPicPr>
            <a:picLocks noChangeAspect="1" noChangeArrowheads="1"/>
          </p:cNvPicPr>
          <p:nvPr/>
        </p:nvPicPr>
        <p:blipFill>
          <a:blip r:embed="rId3" cstate="print"/>
          <a:srcRect/>
          <a:stretch>
            <a:fillRect/>
          </a:stretch>
        </p:blipFill>
        <p:spPr bwMode="auto">
          <a:xfrm>
            <a:off x="3679638" y="2381434"/>
            <a:ext cx="1800200" cy="2520280"/>
          </a:xfrm>
          <a:prstGeom prst="rect">
            <a:avLst/>
          </a:prstGeom>
          <a:ln>
            <a:noFill/>
          </a:ln>
          <a:effectLst>
            <a:outerShdw blurRad="190500" algn="tl" rotWithShape="0">
              <a:srgbClr val="000000">
                <a:alpha val="70000"/>
              </a:srgbClr>
            </a:outerShdw>
          </a:effec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850" y="205978"/>
            <a:ext cx="8695630" cy="785242"/>
          </a:xfrm>
        </p:spPr>
        <p:txBody>
          <a:bodyPr>
            <a:normAutofit/>
          </a:bodyPr>
          <a:lstStyle/>
          <a:p>
            <a:r>
              <a:rPr lang="zh-CN" altLang="en-US" sz="3200" dirty="0"/>
              <a:t>（</a:t>
            </a:r>
            <a:r>
              <a:rPr lang="en-US" altLang="zh-CN" sz="3200" dirty="0"/>
              <a:t>5</a:t>
            </a:r>
            <a:r>
              <a:rPr lang="zh-CN" altLang="en-US" sz="3200" dirty="0"/>
              <a:t>）</a:t>
            </a:r>
            <a:r>
              <a:rPr lang="en-US" altLang="zh-CN" sz="3200" dirty="0"/>
              <a:t> HDFS </a:t>
            </a:r>
            <a:r>
              <a:rPr lang="zh-CN" altLang="en-US" sz="3200" dirty="0"/>
              <a:t>（</a:t>
            </a:r>
            <a:r>
              <a:rPr lang="en-US" altLang="zh-CN" sz="3200" dirty="0"/>
              <a:t>Hadoop Distributed File System</a:t>
            </a:r>
            <a:r>
              <a:rPr lang="zh-CN" altLang="en-US" sz="3200" dirty="0"/>
              <a:t>）</a:t>
            </a:r>
            <a:endParaRPr lang="en-US" altLang="zh-CN" sz="3200" dirty="0">
              <a:solidFill>
                <a:srgbClr val="C00000"/>
              </a:solidFill>
            </a:endParaRPr>
          </a:p>
        </p:txBody>
      </p:sp>
      <p:sp>
        <p:nvSpPr>
          <p:cNvPr id="5" name="标题 1">
            <a:extLst>
              <a:ext uri="{FF2B5EF4-FFF2-40B4-BE49-F238E27FC236}">
                <a16:creationId xmlns:a16="http://schemas.microsoft.com/office/drawing/2014/main" xmlns="" id="{AA97EABF-E548-4337-9794-B29676515DE9}"/>
              </a:ext>
            </a:extLst>
          </p:cNvPr>
          <p:cNvSpPr txBox="1">
            <a:spLocks/>
          </p:cNvSpPr>
          <p:nvPr/>
        </p:nvSpPr>
        <p:spPr>
          <a:xfrm>
            <a:off x="323528" y="4368527"/>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000" dirty="0"/>
              <a:t>图</a:t>
            </a:r>
            <a:r>
              <a:rPr lang="en-US" altLang="zh-CN" sz="2000" dirty="0"/>
              <a:t>5.6  HDFS</a:t>
            </a:r>
            <a:r>
              <a:rPr lang="zh-CN" altLang="en-US" sz="2000" dirty="0"/>
              <a:t>总体结构示意图</a:t>
            </a:r>
          </a:p>
        </p:txBody>
      </p:sp>
      <p:pic>
        <p:nvPicPr>
          <p:cNvPr id="9218" name="Picture 2" descr="0506">
            <a:extLst>
              <a:ext uri="{FF2B5EF4-FFF2-40B4-BE49-F238E27FC236}">
                <a16:creationId xmlns:a16="http://schemas.microsoft.com/office/drawing/2014/main" xmlns="" id="{A47E7EDE-2999-4B5E-8087-DB98E769912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3648" y="1003948"/>
            <a:ext cx="5976664" cy="3542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1613726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4</a:t>
            </a:r>
            <a:r>
              <a:rPr lang="zh-CN" altLang="en-US" sz="2400" dirty="0"/>
              <a:t>．</a:t>
            </a:r>
            <a:r>
              <a:rPr lang="en-US" altLang="zh-CN" sz="2400" dirty="0"/>
              <a:t>21</a:t>
            </a:r>
            <a:r>
              <a:rPr lang="zh-CN" altLang="en-US" sz="2400" dirty="0"/>
              <a:t>世纪的代表：</a:t>
            </a:r>
            <a:r>
              <a:rPr lang="en-US" altLang="zh-CN" sz="2400" dirty="0"/>
              <a:t>Cassandra</a:t>
            </a:r>
            <a:r>
              <a:rPr lang="zh-CN" altLang="en-US" sz="2400" dirty="0"/>
              <a:t>、</a:t>
            </a:r>
            <a:r>
              <a:rPr lang="en-US" altLang="zh-CN" sz="2400" dirty="0"/>
              <a:t>HBase</a:t>
            </a:r>
            <a:r>
              <a:rPr lang="zh-CN" altLang="en-US" sz="2400" dirty="0"/>
              <a:t>、</a:t>
            </a:r>
            <a:r>
              <a:rPr lang="en-US" altLang="zh-CN" sz="2400" dirty="0"/>
              <a:t>MongoDB</a:t>
            </a:r>
            <a:r>
              <a:rPr lang="zh-CN" altLang="en-US" sz="2400" dirty="0"/>
              <a:t>、</a:t>
            </a:r>
            <a:r>
              <a:rPr lang="en-US" altLang="zh-CN" sz="2400" dirty="0"/>
              <a:t>DynamoDB</a:t>
            </a:r>
            <a:endParaRPr lang="zh-CN" altLang="en-US" sz="2400" dirty="0"/>
          </a:p>
          <a:p>
            <a:pPr indent="15875">
              <a:buNone/>
            </a:pPr>
            <a:r>
              <a:rPr lang="zh-CN" altLang="en-US" sz="2400" dirty="0"/>
              <a:t>（</a:t>
            </a:r>
            <a:r>
              <a:rPr lang="en-US" altLang="zh-CN" sz="2400" dirty="0"/>
              <a:t>1</a:t>
            </a:r>
            <a:r>
              <a:rPr lang="zh-CN" altLang="en-US" sz="2400" dirty="0"/>
              <a:t>）</a:t>
            </a:r>
            <a:r>
              <a:rPr lang="en-US" altLang="zh-CN" sz="2400" dirty="0"/>
              <a:t> </a:t>
            </a:r>
            <a:r>
              <a:rPr lang="en-US" altLang="zh-CN" sz="2400" dirty="0">
                <a:solidFill>
                  <a:srgbClr val="C00000"/>
                </a:solidFill>
              </a:rPr>
              <a:t>Cassandra</a:t>
            </a:r>
            <a:r>
              <a:rPr lang="zh-CN" altLang="en-US" sz="2400" dirty="0">
                <a:solidFill>
                  <a:srgbClr val="C00000"/>
                </a:solidFill>
              </a:rPr>
              <a:t>：</a:t>
            </a:r>
            <a:r>
              <a:rPr lang="zh-CN" altLang="en-US" sz="2400" dirty="0"/>
              <a:t>是一套开源分布式</a:t>
            </a:r>
            <a:r>
              <a:rPr lang="en-US" altLang="zh-CN" sz="2400" dirty="0"/>
              <a:t>NoSQL</a:t>
            </a:r>
            <a:r>
              <a:rPr lang="zh-CN" altLang="en-US" sz="2400" dirty="0"/>
              <a:t>数据库系统，最初由</a:t>
            </a:r>
            <a:r>
              <a:rPr lang="en-US" altLang="zh-CN" sz="2400" dirty="0"/>
              <a:t>Facebook</a:t>
            </a:r>
            <a:r>
              <a:rPr lang="zh-CN" altLang="en-US" sz="2400" dirty="0"/>
              <a:t>开发，用于储存收件箱等简单格式数据，集</a:t>
            </a:r>
            <a:r>
              <a:rPr lang="en-US" altLang="zh-CN" sz="2400" dirty="0" err="1"/>
              <a:t>GoogleBigTable</a:t>
            </a:r>
            <a:r>
              <a:rPr lang="zh-CN" altLang="en-US" sz="2400" dirty="0"/>
              <a:t>的数据模型与</a:t>
            </a:r>
            <a:r>
              <a:rPr lang="en-US" altLang="zh-CN" sz="2400" dirty="0"/>
              <a:t>Amazon Dynamo</a:t>
            </a:r>
            <a:r>
              <a:rPr lang="zh-CN" altLang="en-US" sz="2400" dirty="0"/>
              <a:t>的完全分布式的架构于一身。</a:t>
            </a:r>
            <a:endParaRPr lang="en-US" altLang="zh-CN" sz="2400" dirty="0"/>
          </a:p>
          <a:p>
            <a:pPr indent="15875">
              <a:buNone/>
            </a:pPr>
            <a:r>
              <a:rPr lang="zh-CN" altLang="en-US" sz="2400" dirty="0"/>
              <a:t>（</a:t>
            </a:r>
            <a:r>
              <a:rPr lang="en-US" altLang="zh-CN" sz="2400" dirty="0"/>
              <a:t>2</a:t>
            </a:r>
            <a:r>
              <a:rPr lang="zh-CN" altLang="en-US" sz="2400" dirty="0"/>
              <a:t>）</a:t>
            </a:r>
            <a:r>
              <a:rPr lang="en-US" altLang="zh-CN" sz="2400" dirty="0"/>
              <a:t> </a:t>
            </a:r>
            <a:r>
              <a:rPr lang="en-US" altLang="zh-CN" sz="2400" dirty="0">
                <a:solidFill>
                  <a:srgbClr val="C00000"/>
                </a:solidFill>
              </a:rPr>
              <a:t>HBase</a:t>
            </a:r>
            <a:r>
              <a:rPr lang="zh-CN" altLang="en-US" sz="2400" dirty="0">
                <a:solidFill>
                  <a:srgbClr val="C00000"/>
                </a:solidFill>
              </a:rPr>
              <a:t>：</a:t>
            </a:r>
            <a:r>
              <a:rPr lang="zh-CN" altLang="en-US" sz="2400" dirty="0"/>
              <a:t>列存储数据库，擅长以</a:t>
            </a:r>
            <a:r>
              <a:rPr lang="zh-CN" altLang="en-US" sz="2400" dirty="0">
                <a:solidFill>
                  <a:srgbClr val="C00000"/>
                </a:solidFill>
              </a:rPr>
              <a:t>列</a:t>
            </a:r>
            <a:r>
              <a:rPr lang="zh-CN" altLang="en-US" sz="2400" dirty="0"/>
              <a:t>为单位读取数据，面向列存储的数据库具有高扩展性，即使数据大量增加也不会降低相应的处理速度，特别是写入速度。</a:t>
            </a:r>
            <a:endParaRPr lang="en-US" altLang="zh-CN" sz="2400" dirty="0"/>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spTree>
    <p:extLst>
      <p:ext uri="{BB962C8B-B14F-4D97-AF65-F5344CB8AC3E}">
        <p14:creationId xmlns:p14="http://schemas.microsoft.com/office/powerpoint/2010/main" xmlns="" val="24520921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4</a:t>
            </a:r>
            <a:r>
              <a:rPr lang="zh-CN" altLang="en-US" sz="2400" dirty="0"/>
              <a:t>．</a:t>
            </a:r>
            <a:r>
              <a:rPr lang="en-US" altLang="zh-CN" sz="2400" dirty="0"/>
              <a:t>21</a:t>
            </a:r>
            <a:r>
              <a:rPr lang="zh-CN" altLang="en-US" sz="2400" dirty="0"/>
              <a:t>世纪的代表：</a:t>
            </a:r>
            <a:r>
              <a:rPr lang="en-US" altLang="zh-CN" sz="2400" dirty="0"/>
              <a:t>Cassandra</a:t>
            </a:r>
            <a:r>
              <a:rPr lang="zh-CN" altLang="en-US" sz="2400" dirty="0"/>
              <a:t>、</a:t>
            </a:r>
            <a:r>
              <a:rPr lang="en-US" altLang="zh-CN" sz="2400" dirty="0"/>
              <a:t>HBase</a:t>
            </a:r>
            <a:r>
              <a:rPr lang="zh-CN" altLang="en-US" sz="2400" dirty="0"/>
              <a:t>、</a:t>
            </a:r>
            <a:r>
              <a:rPr lang="en-US" altLang="zh-CN" sz="2400" dirty="0"/>
              <a:t>MongoDB</a:t>
            </a:r>
            <a:r>
              <a:rPr lang="zh-CN" altLang="en-US" sz="2400" dirty="0"/>
              <a:t>、</a:t>
            </a:r>
            <a:r>
              <a:rPr lang="en-US" altLang="zh-CN" sz="2400" dirty="0"/>
              <a:t>DynamoDB</a:t>
            </a:r>
            <a:endParaRPr lang="zh-CN" altLang="en-US" sz="2400" dirty="0"/>
          </a:p>
          <a:p>
            <a:pPr indent="15875">
              <a:buNone/>
            </a:pPr>
            <a:r>
              <a:rPr lang="zh-CN" altLang="en-US" sz="2400" dirty="0"/>
              <a:t>（</a:t>
            </a:r>
            <a:r>
              <a:rPr lang="en-US" altLang="zh-CN" sz="2400" dirty="0"/>
              <a:t>3</a:t>
            </a:r>
            <a:r>
              <a:rPr lang="zh-CN" altLang="en-US" sz="2400" dirty="0"/>
              <a:t>）</a:t>
            </a:r>
            <a:r>
              <a:rPr lang="en-US" altLang="zh-CN" sz="2400" dirty="0"/>
              <a:t> </a:t>
            </a:r>
            <a:r>
              <a:rPr lang="en-US" altLang="zh-CN" sz="2400" dirty="0">
                <a:solidFill>
                  <a:srgbClr val="C00000"/>
                </a:solidFill>
              </a:rPr>
              <a:t>MongoDB</a:t>
            </a:r>
            <a:r>
              <a:rPr lang="zh-CN" altLang="en-US" sz="2400" dirty="0">
                <a:solidFill>
                  <a:srgbClr val="C00000"/>
                </a:solidFill>
              </a:rPr>
              <a:t>：</a:t>
            </a:r>
            <a:r>
              <a:rPr lang="zh-CN" altLang="en-US" sz="2400" dirty="0"/>
              <a:t>文档型数据库同键值（</a:t>
            </a:r>
            <a:r>
              <a:rPr lang="en-US" altLang="zh-CN" sz="2400" dirty="0"/>
              <a:t>Key-Value</a:t>
            </a:r>
            <a:r>
              <a:rPr lang="zh-CN" altLang="en-US" sz="2400" dirty="0"/>
              <a:t>）型的数据库类似，是键值型数据库的升级版，允许嵌套键值，</a:t>
            </a:r>
            <a:r>
              <a:rPr lang="en-US" altLang="zh-CN" sz="2400" dirty="0"/>
              <a:t>Value</a:t>
            </a:r>
            <a:r>
              <a:rPr lang="zh-CN" altLang="en-US" sz="2400" dirty="0"/>
              <a:t>值是结构化数据，数据库可以理解</a:t>
            </a:r>
            <a:r>
              <a:rPr lang="en-US" altLang="zh-CN" sz="2400" dirty="0"/>
              <a:t>Value</a:t>
            </a:r>
            <a:r>
              <a:rPr lang="zh-CN" altLang="en-US" sz="2400" dirty="0"/>
              <a:t>的内容，提供复杂的查询，类似于</a:t>
            </a:r>
            <a:r>
              <a:rPr lang="en-US" altLang="zh-CN" sz="2400" dirty="0"/>
              <a:t>RDBMS</a:t>
            </a:r>
            <a:r>
              <a:rPr lang="zh-CN" altLang="en-US" sz="2400" dirty="0"/>
              <a:t>的查询条件。</a:t>
            </a:r>
            <a:endParaRPr lang="en-US" altLang="zh-CN" sz="2400" dirty="0"/>
          </a:p>
          <a:p>
            <a:pPr indent="15875">
              <a:buNone/>
            </a:pPr>
            <a:r>
              <a:rPr lang="zh-CN" altLang="en-US" sz="2400" dirty="0"/>
              <a:t>（</a:t>
            </a:r>
            <a:r>
              <a:rPr lang="en-US" altLang="zh-CN" sz="2400" dirty="0"/>
              <a:t>4</a:t>
            </a:r>
            <a:r>
              <a:rPr lang="zh-CN" altLang="en-US" sz="2400" dirty="0"/>
              <a:t>）</a:t>
            </a:r>
            <a:r>
              <a:rPr lang="en-US" altLang="zh-CN" sz="2400" dirty="0"/>
              <a:t> </a:t>
            </a:r>
            <a:r>
              <a:rPr lang="en-US" altLang="zh-CN" sz="2400" dirty="0">
                <a:solidFill>
                  <a:srgbClr val="C00000"/>
                </a:solidFill>
              </a:rPr>
              <a:t>DynamoDB</a:t>
            </a:r>
            <a:r>
              <a:rPr lang="zh-CN" altLang="en-US" sz="2400" dirty="0">
                <a:solidFill>
                  <a:srgbClr val="C00000"/>
                </a:solidFill>
              </a:rPr>
              <a:t>：</a:t>
            </a:r>
            <a:r>
              <a:rPr lang="en-US" altLang="zh-CN" sz="2400" dirty="0"/>
              <a:t>Amazon</a:t>
            </a:r>
            <a:r>
              <a:rPr lang="zh-CN" altLang="en-US" sz="2400" dirty="0"/>
              <a:t>公司的一个分布式存储引擎，是一个经典的分布式</a:t>
            </a:r>
            <a:r>
              <a:rPr lang="en-US" altLang="zh-CN" sz="2400" dirty="0"/>
              <a:t>Key-Value</a:t>
            </a:r>
            <a:r>
              <a:rPr lang="zh-CN" altLang="en-US" sz="2400" dirty="0"/>
              <a:t>存储系统，具备去中心化、高可用性、高扩展性的特点。</a:t>
            </a:r>
            <a:endParaRPr lang="en-US" altLang="zh-CN" sz="2400" dirty="0"/>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5.1.3  </a:t>
            </a:r>
            <a:r>
              <a:rPr lang="zh-CN" altLang="zh-CN" dirty="0"/>
              <a:t>分布式存储的发展历史</a:t>
            </a:r>
            <a:endParaRPr lang="zh-CN" altLang="en-US" dirty="0"/>
          </a:p>
        </p:txBody>
      </p:sp>
    </p:spTree>
    <p:extLst>
      <p:ext uri="{BB962C8B-B14F-4D97-AF65-F5344CB8AC3E}">
        <p14:creationId xmlns:p14="http://schemas.microsoft.com/office/powerpoint/2010/main" xmlns="" val="86770004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pPr>
            <a:r>
              <a:rPr lang="en-US" altLang="zh-CN" dirty="0"/>
              <a:t>5.2  </a:t>
            </a:r>
            <a:r>
              <a:rPr lang="zh-CN" altLang="en-US" dirty="0"/>
              <a:t>文件存储</a:t>
            </a:r>
            <a:endParaRPr lang="en-US" altLang="zh-CN" dirty="0"/>
          </a:p>
        </p:txBody>
      </p:sp>
      <p:sp>
        <p:nvSpPr>
          <p:cNvPr id="5" name="内容占位符 2">
            <a:extLst>
              <a:ext uri="{FF2B5EF4-FFF2-40B4-BE49-F238E27FC236}">
                <a16:creationId xmlns:a16="http://schemas.microsoft.com/office/drawing/2014/main" xmlns="" id="{1C7357B2-AE5F-493A-9629-9EEDEC10F6E7}"/>
              </a:ext>
            </a:extLst>
          </p:cNvPr>
          <p:cNvSpPr>
            <a:spLocks noGrp="1"/>
          </p:cNvSpPr>
          <p:nvPr>
            <p:ph idx="1"/>
          </p:nvPr>
        </p:nvSpPr>
        <p:spPr>
          <a:xfrm>
            <a:off x="457200" y="1200151"/>
            <a:ext cx="8003232" cy="3171799"/>
          </a:xfrm>
        </p:spPr>
        <p:txBody>
          <a:bodyPr>
            <a:normAutofit/>
          </a:bodyPr>
          <a:lstStyle/>
          <a:p>
            <a:pPr>
              <a:buNone/>
            </a:pPr>
            <a:r>
              <a:rPr lang="en-US" altLang="zh-CN" dirty="0"/>
              <a:t>5.2.1  </a:t>
            </a:r>
            <a:r>
              <a:rPr lang="zh-CN" altLang="zh-CN" dirty="0"/>
              <a:t>单机文件系统</a:t>
            </a:r>
            <a:endParaRPr lang="en-US" altLang="zh-CN" dirty="0"/>
          </a:p>
          <a:p>
            <a:pPr>
              <a:buNone/>
            </a:pPr>
            <a:r>
              <a:rPr lang="en-US" altLang="zh-CN" dirty="0"/>
              <a:t>5.2.2  </a:t>
            </a:r>
            <a:r>
              <a:rPr lang="zh-CN" altLang="zh-CN" dirty="0"/>
              <a:t>网络文件系统</a:t>
            </a:r>
            <a:endParaRPr lang="en-US" altLang="zh-CN" dirty="0"/>
          </a:p>
          <a:p>
            <a:pPr>
              <a:buNone/>
            </a:pPr>
            <a:r>
              <a:rPr lang="en-US" altLang="zh-CN" dirty="0"/>
              <a:t>5.2.3  </a:t>
            </a:r>
            <a:r>
              <a:rPr lang="zh-CN" altLang="zh-CN" dirty="0"/>
              <a:t>并行文件系统</a:t>
            </a:r>
            <a:endParaRPr lang="en-US" altLang="zh-CN" dirty="0"/>
          </a:p>
          <a:p>
            <a:pPr>
              <a:buNone/>
            </a:pPr>
            <a:r>
              <a:rPr lang="en-US" altLang="zh-CN" dirty="0"/>
              <a:t>5.2.4  </a:t>
            </a:r>
            <a:r>
              <a:rPr lang="zh-CN" altLang="zh-CN" dirty="0"/>
              <a:t>分布式文件系统</a:t>
            </a:r>
            <a:endParaRPr lang="en-US" altLang="zh-CN" dirty="0"/>
          </a:p>
          <a:p>
            <a:pPr>
              <a:buNone/>
            </a:pPr>
            <a:r>
              <a:rPr lang="en-US" altLang="zh-CN" dirty="0"/>
              <a:t>5.2.5  </a:t>
            </a:r>
            <a:r>
              <a:rPr lang="zh-CN" altLang="zh-CN" dirty="0"/>
              <a:t>高通量文件系统</a:t>
            </a:r>
            <a:endParaRPr lang="zh-CN" altLang="en-US" dirty="0"/>
          </a:p>
          <a:p>
            <a:endParaRPr lang="zh-CN" altLang="en-US" dirty="0"/>
          </a:p>
        </p:txBody>
      </p:sp>
    </p:spTree>
    <p:extLst>
      <p:ext uri="{BB962C8B-B14F-4D97-AF65-F5344CB8AC3E}">
        <p14:creationId xmlns:p14="http://schemas.microsoft.com/office/powerpoint/2010/main" xmlns="" val="2637745860"/>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5.2.1  </a:t>
            </a:r>
            <a:r>
              <a:rPr lang="zh-CN" altLang="zh-CN" dirty="0"/>
              <a:t>单机文件系统</a:t>
            </a:r>
            <a:endParaRPr lang="en-US" altLang="zh-CN"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现代文件系统的起源要追溯到分时操作系统时期。</a:t>
            </a:r>
            <a:r>
              <a:rPr lang="en-US" altLang="zh-CN" sz="2000" dirty="0"/>
              <a:t>1965</a:t>
            </a:r>
            <a:r>
              <a:rPr lang="zh-CN" altLang="en-US" sz="2000" dirty="0"/>
              <a:t>年，在</a:t>
            </a:r>
            <a:r>
              <a:rPr lang="en-US" altLang="zh-CN" sz="2000" dirty="0"/>
              <a:t>Multics</a:t>
            </a:r>
            <a:r>
              <a:rPr lang="zh-CN" altLang="en-US" sz="2000" dirty="0"/>
              <a:t>操作系统中首次提出使用</a:t>
            </a:r>
            <a:r>
              <a:rPr lang="zh-CN" altLang="en-US" sz="2000" dirty="0">
                <a:solidFill>
                  <a:srgbClr val="C00000"/>
                </a:solidFill>
              </a:rPr>
              <a:t>树型结构</a:t>
            </a:r>
            <a:r>
              <a:rPr lang="zh-CN" altLang="en-US" sz="2000" dirty="0"/>
              <a:t>来组织文件、目录以及访问控制的思想。这些思想被后来的</a:t>
            </a:r>
            <a:r>
              <a:rPr lang="en-US" altLang="zh-CN" sz="2000" dirty="0"/>
              <a:t>UNIX</a:t>
            </a:r>
            <a:r>
              <a:rPr lang="zh-CN" altLang="en-US" sz="2000" dirty="0"/>
              <a:t>文件系统（</a:t>
            </a:r>
            <a:r>
              <a:rPr lang="en-US" altLang="zh-CN" sz="2000" dirty="0"/>
              <a:t>1973</a:t>
            </a:r>
            <a:r>
              <a:rPr lang="zh-CN" altLang="en-US" sz="2000" dirty="0"/>
              <a:t>年）所借鉴。从结构上看，它包括四个模块：</a:t>
            </a:r>
            <a:r>
              <a:rPr lang="zh-CN" altLang="en-US" sz="2000" dirty="0">
                <a:solidFill>
                  <a:srgbClr val="C00000"/>
                </a:solidFill>
              </a:rPr>
              <a:t>引导块、超级块、索引节点和数据块</a:t>
            </a:r>
            <a:r>
              <a:rPr lang="zh-CN" altLang="en-US" sz="2000" dirty="0"/>
              <a:t>。</a:t>
            </a:r>
            <a:endParaRPr lang="en-US" altLang="zh-CN" sz="2000" dirty="0"/>
          </a:p>
          <a:p>
            <a:r>
              <a:rPr lang="zh-CN" altLang="en-US" sz="2000" dirty="0"/>
              <a:t>为解决</a:t>
            </a:r>
            <a:r>
              <a:rPr lang="en-US" altLang="zh-CN" sz="2000" dirty="0"/>
              <a:t>UNIX</a:t>
            </a:r>
            <a:r>
              <a:rPr lang="zh-CN" altLang="en-US" sz="2000" dirty="0"/>
              <a:t>文件系统</a:t>
            </a:r>
            <a:r>
              <a:rPr lang="en-US" altLang="zh-CN" sz="2000" dirty="0"/>
              <a:t>I/O</a:t>
            </a:r>
            <a:r>
              <a:rPr lang="zh-CN" altLang="en-US" sz="2000" dirty="0"/>
              <a:t>性能低的问题，先后出现了</a:t>
            </a:r>
            <a:r>
              <a:rPr lang="en-US" altLang="zh-CN" sz="2000" dirty="0"/>
              <a:t>1984</a:t>
            </a:r>
            <a:r>
              <a:rPr lang="zh-CN" altLang="en-US" sz="2000" dirty="0"/>
              <a:t>年的</a:t>
            </a:r>
            <a:r>
              <a:rPr lang="zh-CN" altLang="en-US" sz="2000" dirty="0">
                <a:solidFill>
                  <a:srgbClr val="C00000"/>
                </a:solidFill>
              </a:rPr>
              <a:t>快速文件系统（</a:t>
            </a:r>
            <a:r>
              <a:rPr lang="en-US" altLang="zh-CN" sz="2000" dirty="0">
                <a:solidFill>
                  <a:srgbClr val="C00000"/>
                </a:solidFill>
              </a:rPr>
              <a:t>Fast File System</a:t>
            </a:r>
            <a:r>
              <a:rPr lang="zh-CN" altLang="en-US" sz="2000" dirty="0">
                <a:solidFill>
                  <a:srgbClr val="C00000"/>
                </a:solidFill>
              </a:rPr>
              <a:t>，</a:t>
            </a:r>
            <a:r>
              <a:rPr lang="en-US" altLang="zh-CN" sz="2000" dirty="0">
                <a:solidFill>
                  <a:srgbClr val="C00000"/>
                </a:solidFill>
              </a:rPr>
              <a:t>FFS</a:t>
            </a:r>
            <a:r>
              <a:rPr lang="zh-CN" altLang="en-US" sz="2000" dirty="0">
                <a:solidFill>
                  <a:srgbClr val="C00000"/>
                </a:solidFill>
              </a:rPr>
              <a:t>）</a:t>
            </a:r>
            <a:r>
              <a:rPr lang="zh-CN" altLang="en-US" sz="2000" dirty="0"/>
              <a:t>和</a:t>
            </a:r>
            <a:r>
              <a:rPr lang="en-US" altLang="zh-CN" sz="2000" dirty="0"/>
              <a:t>1992</a:t>
            </a:r>
            <a:r>
              <a:rPr lang="zh-CN" altLang="en-US" sz="2000" dirty="0"/>
              <a:t>年的</a:t>
            </a:r>
            <a:r>
              <a:rPr lang="zh-CN" altLang="en-US" sz="2000" dirty="0">
                <a:solidFill>
                  <a:srgbClr val="C00000"/>
                </a:solidFill>
              </a:rPr>
              <a:t>日志结构文件系统（</a:t>
            </a:r>
            <a:r>
              <a:rPr lang="en-US" altLang="zh-CN" sz="2000" dirty="0">
                <a:solidFill>
                  <a:srgbClr val="C00000"/>
                </a:solidFill>
              </a:rPr>
              <a:t>Log-Structured File</a:t>
            </a:r>
            <a:r>
              <a:rPr lang="zh-CN" altLang="en-US" sz="2000" dirty="0">
                <a:solidFill>
                  <a:srgbClr val="C00000"/>
                </a:solidFill>
              </a:rPr>
              <a:t>，</a:t>
            </a:r>
            <a:r>
              <a:rPr lang="en-US" altLang="zh-CN" sz="2000" dirty="0">
                <a:solidFill>
                  <a:srgbClr val="C00000"/>
                </a:solidFill>
              </a:rPr>
              <a:t>LFS</a:t>
            </a:r>
            <a:r>
              <a:rPr lang="zh-CN" altLang="en-US" sz="2000" dirty="0">
                <a:solidFill>
                  <a:srgbClr val="C00000"/>
                </a:solidFill>
              </a:rPr>
              <a:t>）。</a:t>
            </a:r>
            <a:endParaRPr lang="en-US" altLang="zh-CN" sz="2000" dirty="0">
              <a:solidFill>
                <a:srgbClr val="C00000"/>
              </a:solidFill>
            </a:endParaRPr>
          </a:p>
          <a:p>
            <a:r>
              <a:rPr lang="en-US" altLang="zh-CN" sz="2000" dirty="0"/>
              <a:t>20</a:t>
            </a:r>
            <a:r>
              <a:rPr lang="zh-CN" altLang="en-US" sz="2000" dirty="0"/>
              <a:t>世纪</a:t>
            </a:r>
            <a:r>
              <a:rPr lang="en-US" altLang="zh-CN" sz="2000" dirty="0"/>
              <a:t>90</a:t>
            </a:r>
            <a:r>
              <a:rPr lang="zh-CN" altLang="en-US" sz="2000" dirty="0"/>
              <a:t>年代至今，出现了很多单机文件系统。包括</a:t>
            </a:r>
            <a:r>
              <a:rPr lang="en-US" altLang="zh-CN" sz="2000" dirty="0"/>
              <a:t>SGI</a:t>
            </a:r>
            <a:r>
              <a:rPr lang="zh-CN" altLang="en-US" sz="2000" dirty="0"/>
              <a:t>公司于</a:t>
            </a:r>
            <a:r>
              <a:rPr lang="en-US" altLang="zh-CN" sz="2000" dirty="0"/>
              <a:t>1994</a:t>
            </a:r>
            <a:r>
              <a:rPr lang="zh-CN" altLang="en-US" sz="2000" dirty="0"/>
              <a:t>年发布的</a:t>
            </a:r>
            <a:r>
              <a:rPr lang="en-US" altLang="zh-CN" sz="2000" dirty="0">
                <a:solidFill>
                  <a:srgbClr val="C00000"/>
                </a:solidFill>
              </a:rPr>
              <a:t>XFS</a:t>
            </a:r>
            <a:r>
              <a:rPr lang="zh-CN" altLang="en-US" sz="2000" dirty="0"/>
              <a:t>，以及</a:t>
            </a:r>
            <a:r>
              <a:rPr lang="en-US" altLang="zh-CN" sz="2000" dirty="0"/>
              <a:t>Sun</a:t>
            </a:r>
            <a:r>
              <a:rPr lang="zh-CN" altLang="en-US" sz="2000" dirty="0"/>
              <a:t>公司于</a:t>
            </a:r>
            <a:r>
              <a:rPr lang="en-US" altLang="zh-CN" sz="2000" dirty="0"/>
              <a:t>2004</a:t>
            </a:r>
            <a:r>
              <a:rPr lang="zh-CN" altLang="en-US" sz="2000" dirty="0"/>
              <a:t>年发布的</a:t>
            </a:r>
            <a:r>
              <a:rPr lang="en-US" altLang="zh-CN" sz="2000" dirty="0">
                <a:solidFill>
                  <a:srgbClr val="C00000"/>
                </a:solidFill>
              </a:rPr>
              <a:t>ZFS</a:t>
            </a:r>
            <a:r>
              <a:rPr lang="zh-CN" altLang="en-US" sz="2000" dirty="0">
                <a:solidFill>
                  <a:srgbClr val="C00000"/>
                </a:solidFill>
              </a:rPr>
              <a:t>。</a:t>
            </a:r>
          </a:p>
        </p:txBody>
      </p:sp>
    </p:spTree>
    <p:extLst>
      <p:ext uri="{BB962C8B-B14F-4D97-AF65-F5344CB8AC3E}">
        <p14:creationId xmlns:p14="http://schemas.microsoft.com/office/powerpoint/2010/main" xmlns="" val="396170529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5.2.2  </a:t>
            </a:r>
            <a:r>
              <a:rPr lang="zh-CN" altLang="zh-CN" dirty="0"/>
              <a:t>网络文件系统</a:t>
            </a:r>
            <a:endParaRPr lang="en-US" altLang="zh-CN"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solidFill>
                  <a:srgbClr val="C00000"/>
                </a:solidFill>
              </a:rPr>
              <a:t>NFS</a:t>
            </a:r>
            <a:r>
              <a:rPr lang="zh-CN" altLang="en-US" sz="2000" dirty="0">
                <a:solidFill>
                  <a:srgbClr val="C00000"/>
                </a:solidFill>
              </a:rPr>
              <a:t>（</a:t>
            </a:r>
            <a:r>
              <a:rPr lang="en-US" altLang="zh-CN" sz="2000" dirty="0">
                <a:solidFill>
                  <a:srgbClr val="C00000"/>
                </a:solidFill>
              </a:rPr>
              <a:t>Network File System</a:t>
            </a:r>
            <a:r>
              <a:rPr lang="zh-CN" altLang="en-US" sz="2000" dirty="0">
                <a:solidFill>
                  <a:srgbClr val="C00000"/>
                </a:solidFill>
              </a:rPr>
              <a:t>，网络文件系统）</a:t>
            </a:r>
            <a:r>
              <a:rPr lang="zh-CN" altLang="en-US" sz="2000" dirty="0"/>
              <a:t>由</a:t>
            </a:r>
            <a:r>
              <a:rPr lang="en-US" altLang="zh-CN" sz="2000" dirty="0"/>
              <a:t>Sun</a:t>
            </a:r>
            <a:r>
              <a:rPr lang="zh-CN" altLang="en-US" sz="2000" dirty="0"/>
              <a:t>公司在</a:t>
            </a:r>
            <a:r>
              <a:rPr lang="en-US" altLang="zh-CN" sz="2000" dirty="0"/>
              <a:t>1984</a:t>
            </a:r>
            <a:r>
              <a:rPr lang="zh-CN" altLang="en-US" sz="2000" dirty="0"/>
              <a:t>年开发，被认为是第一个广泛应用的现代网络文件系统。</a:t>
            </a:r>
            <a:r>
              <a:rPr lang="en-US" altLang="zh-CN" sz="2000" dirty="0"/>
              <a:t>NFS</a:t>
            </a:r>
            <a:r>
              <a:rPr lang="zh-CN" altLang="en-US" sz="2000" dirty="0"/>
              <a:t>的</a:t>
            </a:r>
            <a:r>
              <a:rPr lang="zh-CN" altLang="en-US" sz="2000" dirty="0">
                <a:solidFill>
                  <a:srgbClr val="C00000"/>
                </a:solidFill>
              </a:rPr>
              <a:t>设计目标</a:t>
            </a:r>
            <a:r>
              <a:rPr lang="zh-CN" altLang="en-US" sz="2000" dirty="0"/>
              <a:t>是提供跨平台的文件共享系统。由于</a:t>
            </a:r>
            <a:r>
              <a:rPr lang="en-US" altLang="zh-CN" sz="2000" dirty="0"/>
              <a:t>NFS</a:t>
            </a:r>
            <a:r>
              <a:rPr lang="zh-CN" altLang="en-US" sz="2000" dirty="0"/>
              <a:t>的实现和设计思想都相对简单，该协议很快被纳入到</a:t>
            </a:r>
            <a:r>
              <a:rPr lang="en-US" altLang="zh-CN" sz="2000" dirty="0"/>
              <a:t>RFC</a:t>
            </a:r>
            <a:r>
              <a:rPr lang="zh-CN" altLang="en-US" sz="2000" dirty="0"/>
              <a:t>标准，并开始大量应用。然而，</a:t>
            </a:r>
            <a:r>
              <a:rPr lang="en-US" altLang="zh-CN" sz="2000" dirty="0"/>
              <a:t>NFS</a:t>
            </a:r>
            <a:r>
              <a:rPr lang="zh-CN" altLang="en-US" sz="2000" dirty="0"/>
              <a:t>单一服务器的结构也决定了它的扩展性有限。</a:t>
            </a:r>
            <a:endParaRPr lang="en-US" altLang="zh-CN" sz="2000" dirty="0"/>
          </a:p>
          <a:p>
            <a:r>
              <a:rPr lang="en-US" altLang="zh-CN" sz="2000" dirty="0">
                <a:solidFill>
                  <a:srgbClr val="C00000"/>
                </a:solidFill>
              </a:rPr>
              <a:t>AFS</a:t>
            </a:r>
            <a:r>
              <a:rPr lang="zh-CN" altLang="en-US" sz="2000" dirty="0">
                <a:solidFill>
                  <a:srgbClr val="C00000"/>
                </a:solidFill>
              </a:rPr>
              <a:t>（</a:t>
            </a:r>
            <a:r>
              <a:rPr lang="en-US" altLang="zh-CN" sz="2000" dirty="0">
                <a:solidFill>
                  <a:srgbClr val="C00000"/>
                </a:solidFill>
              </a:rPr>
              <a:t>Andrew File System</a:t>
            </a:r>
            <a:r>
              <a:rPr lang="zh-CN" altLang="en-US" sz="2000" dirty="0">
                <a:solidFill>
                  <a:srgbClr val="C00000"/>
                </a:solidFill>
              </a:rPr>
              <a:t>）</a:t>
            </a:r>
            <a:r>
              <a:rPr lang="zh-CN" altLang="en-US" sz="2000" dirty="0"/>
              <a:t>是美国卡耐基</a:t>
            </a:r>
            <a:r>
              <a:rPr lang="en-US" altLang="zh-CN" sz="2000" dirty="0"/>
              <a:t>·</a:t>
            </a:r>
            <a:r>
              <a:rPr lang="zh-CN" altLang="en-US" sz="2000" dirty="0"/>
              <a:t>梅隆大学</a:t>
            </a:r>
            <a:r>
              <a:rPr lang="en-US" altLang="zh-CN" sz="2000" dirty="0"/>
              <a:t>1982</a:t>
            </a:r>
            <a:r>
              <a:rPr lang="zh-CN" altLang="en-US" sz="2000" dirty="0"/>
              <a:t>年开发的分布式文件系统。其设计目标是支持</a:t>
            </a:r>
            <a:r>
              <a:rPr lang="en-US" altLang="zh-CN" sz="2000" dirty="0"/>
              <a:t>5000</a:t>
            </a:r>
            <a:r>
              <a:rPr lang="zh-CN" altLang="en-US" sz="2000" dirty="0"/>
              <a:t>～</a:t>
            </a:r>
            <a:r>
              <a:rPr lang="en-US" altLang="zh-CN" sz="2000" dirty="0"/>
              <a:t>10000</a:t>
            </a:r>
            <a:r>
              <a:rPr lang="zh-CN" altLang="en-US" sz="2000" dirty="0"/>
              <a:t>个节点的集群，扩展性是首要考虑的因素。与</a:t>
            </a:r>
            <a:r>
              <a:rPr lang="en-US" altLang="zh-CN" sz="2000" dirty="0"/>
              <a:t>NFS</a:t>
            </a:r>
            <a:r>
              <a:rPr lang="zh-CN" altLang="en-US" sz="2000" dirty="0"/>
              <a:t>等系统不同的是，</a:t>
            </a:r>
            <a:r>
              <a:rPr lang="en-US" altLang="zh-CN" sz="2000" dirty="0"/>
              <a:t>AFS</a:t>
            </a:r>
            <a:r>
              <a:rPr lang="zh-CN" altLang="en-US" sz="2000" dirty="0"/>
              <a:t>中有多个服务器，整个命名空间被静态地划分到各个服务器上，因此，</a:t>
            </a:r>
            <a:r>
              <a:rPr lang="en-US" altLang="zh-CN" sz="2000" dirty="0"/>
              <a:t>AFS</a:t>
            </a:r>
            <a:r>
              <a:rPr lang="zh-CN" altLang="en-US" sz="2000" dirty="0"/>
              <a:t>具有更好的扩展性。</a:t>
            </a:r>
            <a:endParaRPr lang="zh-CN" altLang="en-US" sz="2000" dirty="0">
              <a:solidFill>
                <a:srgbClr val="C00000"/>
              </a:solidFill>
            </a:endParaRPr>
          </a:p>
        </p:txBody>
      </p:sp>
    </p:spTree>
    <p:extLst>
      <p:ext uri="{BB962C8B-B14F-4D97-AF65-F5344CB8AC3E}">
        <p14:creationId xmlns:p14="http://schemas.microsoft.com/office/powerpoint/2010/main" xmlns="" val="1400007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5.2.3  </a:t>
            </a:r>
            <a:r>
              <a:rPr lang="zh-CN" altLang="zh-CN" dirty="0"/>
              <a:t>并行文件系统</a:t>
            </a:r>
            <a:endParaRPr lang="en-US" altLang="zh-CN"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早期的并行文件系统有</a:t>
            </a:r>
            <a:r>
              <a:rPr lang="en-US" altLang="zh-CN" sz="2000" dirty="0">
                <a:solidFill>
                  <a:srgbClr val="C00000"/>
                </a:solidFill>
              </a:rPr>
              <a:t>BFS</a:t>
            </a:r>
            <a:r>
              <a:rPr lang="zh-CN" altLang="en-US" sz="2000" dirty="0">
                <a:solidFill>
                  <a:srgbClr val="C00000"/>
                </a:solidFill>
              </a:rPr>
              <a:t>（</a:t>
            </a:r>
            <a:r>
              <a:rPr lang="en-US" altLang="zh-CN" sz="2000" dirty="0">
                <a:solidFill>
                  <a:srgbClr val="C00000"/>
                </a:solidFill>
              </a:rPr>
              <a:t>Bridge File System</a:t>
            </a:r>
            <a:r>
              <a:rPr lang="zh-CN" altLang="en-US" sz="2000" dirty="0">
                <a:solidFill>
                  <a:srgbClr val="C00000"/>
                </a:solidFill>
              </a:rPr>
              <a:t>）</a:t>
            </a:r>
            <a:r>
              <a:rPr lang="zh-CN" altLang="en-US" sz="2000" dirty="0"/>
              <a:t>和</a:t>
            </a:r>
            <a:r>
              <a:rPr lang="en-US" altLang="zh-CN" sz="2000" dirty="0">
                <a:solidFill>
                  <a:srgbClr val="C00000"/>
                </a:solidFill>
              </a:rPr>
              <a:t>CFS</a:t>
            </a:r>
            <a:r>
              <a:rPr lang="zh-CN" altLang="en-US" sz="2000" dirty="0">
                <a:solidFill>
                  <a:srgbClr val="C00000"/>
                </a:solidFill>
              </a:rPr>
              <a:t>（</a:t>
            </a:r>
            <a:r>
              <a:rPr lang="en-US" altLang="zh-CN" sz="2000" dirty="0">
                <a:solidFill>
                  <a:srgbClr val="C00000"/>
                </a:solidFill>
              </a:rPr>
              <a:t>Concurrent File System</a:t>
            </a:r>
            <a:r>
              <a:rPr lang="zh-CN" altLang="en-US" sz="2000" dirty="0">
                <a:solidFill>
                  <a:srgbClr val="C00000"/>
                </a:solidFill>
              </a:rPr>
              <a:t>）</a:t>
            </a:r>
            <a:r>
              <a:rPr lang="zh-CN" altLang="en-US" sz="2000" dirty="0"/>
              <a:t>等。它们运行在</a:t>
            </a:r>
            <a:r>
              <a:rPr lang="en-US" altLang="zh-CN" sz="2000" dirty="0">
                <a:solidFill>
                  <a:srgbClr val="C00000"/>
                </a:solidFill>
              </a:rPr>
              <a:t>MPP</a:t>
            </a:r>
            <a:r>
              <a:rPr lang="zh-CN" altLang="en-US" sz="2000" dirty="0">
                <a:solidFill>
                  <a:srgbClr val="C00000"/>
                </a:solidFill>
              </a:rPr>
              <a:t>（</a:t>
            </a:r>
            <a:r>
              <a:rPr lang="en-US" altLang="zh-CN" sz="2000" dirty="0">
                <a:solidFill>
                  <a:srgbClr val="C00000"/>
                </a:solidFill>
              </a:rPr>
              <a:t>Massively Parallel Processing</a:t>
            </a:r>
            <a:r>
              <a:rPr lang="zh-CN" altLang="en-US" sz="2000" dirty="0">
                <a:solidFill>
                  <a:srgbClr val="C00000"/>
                </a:solidFill>
              </a:rPr>
              <a:t>，</a:t>
            </a:r>
            <a:r>
              <a:rPr lang="en-US" altLang="zh-CN" sz="2000" dirty="0">
                <a:solidFill>
                  <a:srgbClr val="C00000"/>
                </a:solidFill>
              </a:rPr>
              <a:t>MPP</a:t>
            </a:r>
            <a:r>
              <a:rPr lang="zh-CN" altLang="en-US" sz="2000" dirty="0">
                <a:solidFill>
                  <a:srgbClr val="C00000"/>
                </a:solidFill>
              </a:rPr>
              <a:t>）</a:t>
            </a:r>
            <a:r>
              <a:rPr lang="zh-CN" altLang="en-US" sz="2000" dirty="0"/>
              <a:t>结构的超级计算机上。。</a:t>
            </a:r>
            <a:endParaRPr lang="en-US" altLang="zh-CN" sz="2000" dirty="0"/>
          </a:p>
          <a:p>
            <a:r>
              <a:rPr lang="en-US" altLang="zh-CN" sz="2000" dirty="0"/>
              <a:t>20</a:t>
            </a:r>
            <a:r>
              <a:rPr lang="zh-CN" altLang="en-US" sz="2000" dirty="0"/>
              <a:t>世纪</a:t>
            </a:r>
            <a:r>
              <a:rPr lang="en-US" altLang="zh-CN" sz="2000" dirty="0"/>
              <a:t>90</a:t>
            </a:r>
            <a:r>
              <a:rPr lang="zh-CN" altLang="en-US" sz="2000" dirty="0"/>
              <a:t>年代中期，开源的</a:t>
            </a:r>
            <a:r>
              <a:rPr lang="en-US" altLang="zh-CN" sz="2000" dirty="0"/>
              <a:t>Linux</a:t>
            </a:r>
            <a:r>
              <a:rPr lang="zh-CN" altLang="en-US" sz="2000" dirty="0"/>
              <a:t>操作系统逐渐成熟并得到广泛使用，为了能在越来越多的</a:t>
            </a:r>
            <a:r>
              <a:rPr lang="en-US" altLang="zh-CN" sz="2000" dirty="0"/>
              <a:t>Linux</a:t>
            </a:r>
            <a:r>
              <a:rPr lang="zh-CN" altLang="en-US" sz="2000" dirty="0"/>
              <a:t>集群上运行，出现了以</a:t>
            </a:r>
            <a:r>
              <a:rPr lang="en-US" altLang="zh-CN" sz="2000" dirty="0">
                <a:solidFill>
                  <a:srgbClr val="C00000"/>
                </a:solidFill>
              </a:rPr>
              <a:t>PVFS</a:t>
            </a:r>
            <a:r>
              <a:rPr lang="zh-CN" altLang="en-US" sz="2000" dirty="0"/>
              <a:t>和</a:t>
            </a:r>
            <a:r>
              <a:rPr lang="en-US" altLang="zh-CN" sz="2000" dirty="0" err="1">
                <a:solidFill>
                  <a:srgbClr val="C00000"/>
                </a:solidFill>
              </a:rPr>
              <a:t>Lustr</a:t>
            </a:r>
            <a:r>
              <a:rPr lang="zh-CN" altLang="en-US" sz="2000" dirty="0"/>
              <a:t>为代表的</a:t>
            </a:r>
            <a:r>
              <a:rPr lang="en-US" altLang="zh-CN" sz="2000" dirty="0"/>
              <a:t>Linux</a:t>
            </a:r>
            <a:r>
              <a:rPr lang="zh-CN" altLang="en-US" sz="2000" dirty="0"/>
              <a:t>集群上的并行文件系统。它们吸收了</a:t>
            </a:r>
            <a:r>
              <a:rPr lang="en-US" altLang="zh-CN" sz="2000" dirty="0"/>
              <a:t>MPP</a:t>
            </a:r>
            <a:r>
              <a:rPr lang="zh-CN" altLang="en-US" sz="2000" dirty="0"/>
              <a:t>并行文件系统的很多思想，包括采用一个专门的元数据服务器来维护和管理文件系统的命名空间，以及将文件数据条带化并分散存储在所有的存储服务器上等。</a:t>
            </a:r>
            <a:endParaRPr lang="zh-CN" altLang="en-US" sz="2000" dirty="0">
              <a:solidFill>
                <a:srgbClr val="C00000"/>
              </a:solidFill>
            </a:endParaRPr>
          </a:p>
        </p:txBody>
      </p:sp>
    </p:spTree>
    <p:extLst>
      <p:ext uri="{BB962C8B-B14F-4D97-AF65-F5344CB8AC3E}">
        <p14:creationId xmlns:p14="http://schemas.microsoft.com/office/powerpoint/2010/main" xmlns="" val="39692938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5.2.4  </a:t>
            </a:r>
            <a:r>
              <a:rPr lang="zh-CN" altLang="zh-CN" dirty="0"/>
              <a:t>分布式文件系统</a:t>
            </a:r>
            <a:endParaRPr lang="en-US" altLang="zh-CN"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t>20</a:t>
            </a:r>
            <a:r>
              <a:rPr lang="zh-CN" altLang="en-US" sz="2000" dirty="0"/>
              <a:t>世纪</a:t>
            </a:r>
            <a:r>
              <a:rPr lang="en-US" altLang="zh-CN" sz="2000" dirty="0"/>
              <a:t>90</a:t>
            </a:r>
            <a:r>
              <a:rPr lang="zh-CN" altLang="en-US" sz="2000" dirty="0"/>
              <a:t>年代后期，随着互联网的发展，出现了</a:t>
            </a:r>
            <a:r>
              <a:rPr lang="zh-CN" altLang="en-US" sz="2000" dirty="0">
                <a:solidFill>
                  <a:srgbClr val="C00000"/>
                </a:solidFill>
              </a:rPr>
              <a:t>搜索引擎</a:t>
            </a:r>
            <a:r>
              <a:rPr lang="zh-CN" altLang="en-US" sz="2000" dirty="0"/>
              <a:t>这样的海量文本数据检索工具。搜索引擎需要高吞吐率、低成本、高可靠的系统，而非高峰值处理性能的系统。于是产生了以谷歌的</a:t>
            </a:r>
            <a:r>
              <a:rPr lang="en-US" altLang="zh-CN" sz="2000" dirty="0"/>
              <a:t>Google File System</a:t>
            </a:r>
            <a:r>
              <a:rPr lang="zh-CN" altLang="en-US" sz="2000" dirty="0"/>
              <a:t>（</a:t>
            </a:r>
            <a:r>
              <a:rPr lang="en-US" altLang="zh-CN" sz="2000" dirty="0"/>
              <a:t>GFS</a:t>
            </a:r>
            <a:r>
              <a:rPr lang="zh-CN" altLang="en-US" sz="2000" dirty="0"/>
              <a:t>）、</a:t>
            </a:r>
            <a:r>
              <a:rPr lang="en-US" altLang="zh-CN" sz="2000" dirty="0"/>
              <a:t>MapReduce </a:t>
            </a:r>
            <a:r>
              <a:rPr lang="zh-CN" altLang="en-US" sz="2000" dirty="0"/>
              <a:t>为代表的新型数据处理架构。</a:t>
            </a:r>
            <a:endParaRPr lang="en-US" altLang="zh-CN" sz="2000" dirty="0"/>
          </a:p>
          <a:p>
            <a:r>
              <a:rPr lang="en-US" altLang="zh-CN" sz="2000" dirty="0">
                <a:solidFill>
                  <a:srgbClr val="C00000"/>
                </a:solidFill>
              </a:rPr>
              <a:t>GFS</a:t>
            </a:r>
            <a:r>
              <a:rPr lang="zh-CN" altLang="en-US" sz="2000" dirty="0"/>
              <a:t>的底层平台是大规模（数千台到数万台）的、廉价的、可靠性较低的</a:t>
            </a:r>
            <a:r>
              <a:rPr lang="en-US" altLang="zh-CN" sz="2000" dirty="0"/>
              <a:t>PC</a:t>
            </a:r>
            <a:r>
              <a:rPr lang="zh-CN" altLang="en-US" sz="2000" dirty="0"/>
              <a:t>集群，存储设备是集群中每个节点上的多块</a:t>
            </a:r>
            <a:r>
              <a:rPr lang="en-US" altLang="zh-CN" sz="2000" dirty="0"/>
              <a:t>IDE</a:t>
            </a:r>
            <a:r>
              <a:rPr lang="zh-CN" altLang="en-US" sz="2000" dirty="0"/>
              <a:t>磁盘</a:t>
            </a:r>
            <a:endParaRPr lang="en-US" altLang="zh-CN" sz="2000" dirty="0"/>
          </a:p>
          <a:p>
            <a:r>
              <a:rPr lang="zh-CN" altLang="en-US" sz="2000" dirty="0"/>
              <a:t>谷歌架构被互联网企业广泛采用，现在流行的</a:t>
            </a:r>
            <a:r>
              <a:rPr lang="en-US" altLang="zh-CN" sz="2000" dirty="0">
                <a:solidFill>
                  <a:srgbClr val="C00000"/>
                </a:solidFill>
              </a:rPr>
              <a:t>Hadoop</a:t>
            </a:r>
            <a:r>
              <a:rPr lang="zh-CN" altLang="en-US" sz="2000" dirty="0"/>
              <a:t>就是</a:t>
            </a:r>
            <a:r>
              <a:rPr lang="en-US" altLang="zh-CN" sz="2000" dirty="0"/>
              <a:t>GFS</a:t>
            </a:r>
            <a:r>
              <a:rPr lang="zh-CN" altLang="en-US" sz="2000" dirty="0"/>
              <a:t>和</a:t>
            </a:r>
            <a:r>
              <a:rPr lang="en-US" altLang="zh-CN" sz="2000" dirty="0"/>
              <a:t>MapReduce</a:t>
            </a:r>
            <a:r>
              <a:rPr lang="zh-CN" altLang="en-US" sz="2000" dirty="0"/>
              <a:t>的一种开源实现，被很多企业采用。</a:t>
            </a:r>
            <a:endParaRPr lang="zh-CN" altLang="en-US" sz="2000" dirty="0">
              <a:solidFill>
                <a:srgbClr val="C00000"/>
              </a:solidFill>
            </a:endParaRPr>
          </a:p>
        </p:txBody>
      </p:sp>
    </p:spTree>
    <p:extLst>
      <p:ext uri="{BB962C8B-B14F-4D97-AF65-F5344CB8AC3E}">
        <p14:creationId xmlns:p14="http://schemas.microsoft.com/office/powerpoint/2010/main" xmlns="" val="1898044669"/>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5.2.5  </a:t>
            </a:r>
            <a:r>
              <a:rPr lang="zh-CN" altLang="zh-CN" dirty="0"/>
              <a:t>高通量文件系统</a:t>
            </a:r>
            <a:endParaRPr lang="zh-CN" altLang="en-US" dirty="0"/>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7200" y="1203598"/>
            <a:ext cx="8147248" cy="3939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solidFill>
                  <a:srgbClr val="C00000"/>
                </a:solidFill>
              </a:rPr>
              <a:t>高通量文件系统</a:t>
            </a:r>
            <a:r>
              <a:rPr lang="zh-CN" altLang="en-US" sz="2000" dirty="0"/>
              <a:t>是为大型数据中心设计的文件系统，它将数据中心中大量低成本的存储资源有效地组织起来，服务于上层多种应用的数据存储需求和数据访问需求。</a:t>
            </a:r>
            <a:endParaRPr lang="en-US" altLang="zh-CN" sz="2000" dirty="0"/>
          </a:p>
          <a:p>
            <a:r>
              <a:rPr lang="zh-CN" altLang="en-US" sz="2000" dirty="0"/>
              <a:t>随着云计算技术的发展，数据中心的数据存储需求逐渐成为数据存储技术和文件系统发展的主要驱动力，高通量文件系统将成为一种重要的文件系统。</a:t>
            </a:r>
            <a:endParaRPr lang="en-US" altLang="zh-CN" sz="2000" dirty="0"/>
          </a:p>
          <a:p>
            <a:r>
              <a:rPr lang="zh-CN" altLang="en-US" sz="2000" dirty="0">
                <a:solidFill>
                  <a:srgbClr val="C00000"/>
                </a:solidFill>
              </a:rPr>
              <a:t>大型数据中心</a:t>
            </a:r>
            <a:r>
              <a:rPr lang="zh-CN" altLang="en-US" sz="2000" dirty="0"/>
              <a:t>在数据存储和数据访问方面有着与先前的应用非常不同的需求特征，主要包括：数据量庞大、访问的并发度高、文件数量巨大、数据访问语义和访问接口不同于传统的文件系统、数据共享与数据安全的保障越来越重要等。</a:t>
            </a:r>
            <a:endParaRPr lang="zh-CN" altLang="en-US" sz="2000" dirty="0">
              <a:solidFill>
                <a:srgbClr val="C00000"/>
              </a:solidFill>
            </a:endParaRPr>
          </a:p>
        </p:txBody>
      </p:sp>
    </p:spTree>
    <p:extLst>
      <p:ext uri="{BB962C8B-B14F-4D97-AF65-F5344CB8AC3E}">
        <p14:creationId xmlns:p14="http://schemas.microsoft.com/office/powerpoint/2010/main" xmlns="" val="1703493242"/>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3478"/>
            <a:ext cx="1800200" cy="720080"/>
          </a:xfrm>
        </p:spPr>
        <p:txBody>
          <a:bodyPr>
            <a:normAutofit/>
          </a:bodyPr>
          <a:lstStyle/>
          <a:p>
            <a:r>
              <a:rPr lang="zh-CN" altLang="en-US" sz="1800" dirty="0"/>
              <a:t>表</a:t>
            </a:r>
            <a:r>
              <a:rPr lang="en-US" altLang="zh-CN" sz="1800" dirty="0"/>
              <a:t>5.1  </a:t>
            </a:r>
            <a:r>
              <a:rPr lang="zh-CN" altLang="en-US" sz="1800" dirty="0"/>
              <a:t>文件系统</a:t>
            </a:r>
            <a:r>
              <a:rPr lang="en-US" altLang="zh-CN" sz="1800" dirty="0"/>
              <a:t/>
            </a:r>
            <a:br>
              <a:rPr lang="en-US" altLang="zh-CN" sz="1800" dirty="0"/>
            </a:br>
            <a:r>
              <a:rPr lang="zh-CN" altLang="en-US" sz="1800" dirty="0"/>
              <a:t>的发展脉络</a:t>
            </a:r>
          </a:p>
        </p:txBody>
      </p:sp>
      <p:pic>
        <p:nvPicPr>
          <p:cNvPr id="8" name="图片 7">
            <a:extLst>
              <a:ext uri="{FF2B5EF4-FFF2-40B4-BE49-F238E27FC236}">
                <a16:creationId xmlns:a16="http://schemas.microsoft.com/office/drawing/2014/main" xmlns="" id="{9D355635-3775-408A-BEB5-71A4982C4019}"/>
              </a:ext>
            </a:extLst>
          </p:cNvPr>
          <p:cNvPicPr>
            <a:picLocks noChangeAspect="1"/>
          </p:cNvPicPr>
          <p:nvPr/>
        </p:nvPicPr>
        <p:blipFill>
          <a:blip r:embed="rId2" cstate="print"/>
          <a:stretch>
            <a:fillRect/>
          </a:stretch>
        </p:blipFill>
        <p:spPr>
          <a:xfrm>
            <a:off x="1834868" y="51470"/>
            <a:ext cx="5995547" cy="5218118"/>
          </a:xfrm>
          <a:prstGeom prst="rect">
            <a:avLst/>
          </a:prstGeom>
        </p:spPr>
      </p:pic>
    </p:spTree>
    <p:extLst>
      <p:ext uri="{BB962C8B-B14F-4D97-AF65-F5344CB8AC3E}">
        <p14:creationId xmlns:p14="http://schemas.microsoft.com/office/powerpoint/2010/main" xmlns="" val="540836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p:oleObj spid="_x0000_s1026" name="Visio" r:id="rId3" imgW="5723178" imgH="2249303" progId="Visio.Drawing.11">
              <p:embed/>
            </p:oleObj>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20000"/>
              </a:lnSpc>
            </a:pPr>
            <a:r>
              <a:rPr lang="en-US" altLang="zh-CN" dirty="0"/>
              <a:t>5.3  </a:t>
            </a:r>
            <a:r>
              <a:rPr lang="zh-CN" altLang="zh-CN" dirty="0"/>
              <a:t>从单机存储系统到分布式存储系统</a:t>
            </a:r>
            <a:endParaRPr lang="en-US" altLang="zh-CN" dirty="0"/>
          </a:p>
        </p:txBody>
      </p:sp>
      <p:sp>
        <p:nvSpPr>
          <p:cNvPr id="5" name="内容占位符 2">
            <a:extLst>
              <a:ext uri="{FF2B5EF4-FFF2-40B4-BE49-F238E27FC236}">
                <a16:creationId xmlns:a16="http://schemas.microsoft.com/office/drawing/2014/main" xmlns="" id="{1C7357B2-AE5F-493A-9629-9EEDEC10F6E7}"/>
              </a:ext>
            </a:extLst>
          </p:cNvPr>
          <p:cNvSpPr>
            <a:spLocks noGrp="1"/>
          </p:cNvSpPr>
          <p:nvPr>
            <p:ph idx="1"/>
          </p:nvPr>
        </p:nvSpPr>
        <p:spPr>
          <a:xfrm>
            <a:off x="457200" y="1200151"/>
            <a:ext cx="8003232" cy="3171799"/>
          </a:xfrm>
        </p:spPr>
        <p:txBody>
          <a:bodyPr>
            <a:normAutofit/>
          </a:bodyPr>
          <a:lstStyle/>
          <a:p>
            <a:pPr>
              <a:buNone/>
            </a:pPr>
            <a:r>
              <a:rPr lang="en-US" altLang="zh-CN" dirty="0"/>
              <a:t>5.3.1  </a:t>
            </a:r>
            <a:r>
              <a:rPr lang="zh-CN" altLang="zh-CN" dirty="0"/>
              <a:t>单机存储系统</a:t>
            </a:r>
            <a:endParaRPr lang="en-US" altLang="zh-CN" dirty="0"/>
          </a:p>
          <a:p>
            <a:pPr>
              <a:buNone/>
            </a:pPr>
            <a:r>
              <a:rPr lang="en-US" altLang="zh-CN" dirty="0"/>
              <a:t>5.3.2  </a:t>
            </a:r>
            <a:r>
              <a:rPr lang="zh-CN" altLang="zh-CN" dirty="0"/>
              <a:t>分布式存储系统</a:t>
            </a:r>
            <a:endParaRPr lang="en-US" altLang="zh-CN" dirty="0"/>
          </a:p>
          <a:p>
            <a:endParaRPr lang="zh-CN" altLang="en-US" dirty="0"/>
          </a:p>
        </p:txBody>
      </p:sp>
    </p:spTree>
    <p:extLst>
      <p:ext uri="{BB962C8B-B14F-4D97-AF65-F5344CB8AC3E}">
        <p14:creationId xmlns:p14="http://schemas.microsoft.com/office/powerpoint/2010/main" xmlns="" val="84761236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a:t>．硬件基础</a:t>
            </a:r>
            <a:endParaRPr lang="en-US" altLang="zh-CN" sz="2400" dirty="0"/>
          </a:p>
          <a:p>
            <a:r>
              <a:rPr lang="zh-CN" altLang="en-US" sz="2000" dirty="0"/>
              <a:t>简单来说，</a:t>
            </a:r>
            <a:r>
              <a:rPr lang="zh-CN" altLang="en-US" sz="2000" dirty="0">
                <a:solidFill>
                  <a:srgbClr val="C00000"/>
                </a:solidFill>
              </a:rPr>
              <a:t>单机存储</a:t>
            </a:r>
            <a:r>
              <a:rPr lang="zh-CN" altLang="en-US" sz="2000" dirty="0"/>
              <a:t>就是散列表、</a:t>
            </a:r>
            <a:r>
              <a:rPr lang="en-US" altLang="zh-CN" sz="2000" dirty="0"/>
              <a:t>B </a:t>
            </a:r>
            <a:r>
              <a:rPr lang="zh-CN" altLang="en-US" sz="2000" dirty="0"/>
              <a:t>树等数据结构在机械硬盘、</a:t>
            </a:r>
            <a:r>
              <a:rPr lang="en-US" altLang="zh-CN" sz="2000" dirty="0"/>
              <a:t>SSD </a:t>
            </a:r>
            <a:r>
              <a:rPr lang="zh-CN" altLang="en-US" sz="2000" dirty="0"/>
              <a:t>等持久化介质上的实现。单机存储系统的理论来源于关系数据库，是单机存储引擎的封装，对外提供文件、键值、表或者关系模型。</a:t>
            </a:r>
            <a:endParaRPr lang="en-US" altLang="zh-CN" sz="2000" dirty="0"/>
          </a:p>
          <a:p>
            <a:r>
              <a:rPr lang="zh-CN" altLang="en-US" sz="2000" dirty="0"/>
              <a:t>由摩尔定律可知，相同性能的计算机等 </a:t>
            </a:r>
            <a:r>
              <a:rPr lang="en-US" altLang="zh-CN" sz="2000" dirty="0"/>
              <a:t>IT</a:t>
            </a:r>
            <a:r>
              <a:rPr lang="zh-CN" altLang="en-US" sz="2000" dirty="0"/>
              <a:t>产品，每</a:t>
            </a:r>
            <a:r>
              <a:rPr lang="en-US" altLang="zh-CN" sz="2000" dirty="0"/>
              <a:t>18</a:t>
            </a:r>
            <a:r>
              <a:rPr lang="zh-CN" altLang="en-US" sz="2000" dirty="0"/>
              <a:t>个月价钱会下降一半。而计算机的硬件体系架构却保持相对稳定，一个重要原因就是希望最大限度地发挥底层硬件的价值。计算机架构中常见硬件的大致性能参数如表</a:t>
            </a:r>
            <a:r>
              <a:rPr lang="en-US" altLang="zh-CN" sz="2000" dirty="0"/>
              <a:t>5.2</a:t>
            </a:r>
            <a:r>
              <a:rPr lang="zh-CN" altLang="en-US" sz="2000" dirty="0"/>
              <a:t>所示。</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7494"/>
            <a:ext cx="3466728" cy="493564"/>
          </a:xfrm>
        </p:spPr>
        <p:txBody>
          <a:bodyPr>
            <a:normAutofit/>
          </a:bodyPr>
          <a:lstStyle/>
          <a:p>
            <a:r>
              <a:rPr lang="zh-CN" altLang="zh-CN" sz="2400" dirty="0"/>
              <a:t>表</a:t>
            </a:r>
            <a:r>
              <a:rPr lang="en-US" altLang="zh-CN" sz="2400" dirty="0"/>
              <a:t>5.2  </a:t>
            </a:r>
            <a:r>
              <a:rPr lang="zh-CN" altLang="zh-CN" sz="2400" dirty="0"/>
              <a:t>常用硬件性能参数</a:t>
            </a:r>
            <a:endParaRPr lang="zh-CN" altLang="en-US" sz="2400" dirty="0"/>
          </a:p>
        </p:txBody>
      </p:sp>
      <p:pic>
        <p:nvPicPr>
          <p:cNvPr id="4" name="图片 3">
            <a:extLst>
              <a:ext uri="{FF2B5EF4-FFF2-40B4-BE49-F238E27FC236}">
                <a16:creationId xmlns:a16="http://schemas.microsoft.com/office/drawing/2014/main" xmlns="" id="{5FFE3F8C-4CE2-4FAD-AB3C-83E030326337}"/>
              </a:ext>
            </a:extLst>
          </p:cNvPr>
          <p:cNvPicPr>
            <a:picLocks noChangeAspect="1"/>
          </p:cNvPicPr>
          <p:nvPr/>
        </p:nvPicPr>
        <p:blipFill>
          <a:blip r:embed="rId2" cstate="print"/>
          <a:stretch>
            <a:fillRect/>
          </a:stretch>
        </p:blipFill>
        <p:spPr>
          <a:xfrm>
            <a:off x="359264" y="699542"/>
            <a:ext cx="7381088" cy="4450053"/>
          </a:xfrm>
          <a:prstGeom prst="rect">
            <a:avLst/>
          </a:prstGeom>
        </p:spPr>
      </p:pic>
    </p:spTree>
    <p:extLst>
      <p:ext uri="{BB962C8B-B14F-4D97-AF65-F5344CB8AC3E}">
        <p14:creationId xmlns:p14="http://schemas.microsoft.com/office/powerpoint/2010/main" xmlns="" val="3184934082"/>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2</a:t>
            </a:r>
            <a:r>
              <a:rPr lang="zh-CN" altLang="en-US" sz="2400" dirty="0"/>
              <a:t>．存储引擎</a:t>
            </a:r>
            <a:endParaRPr lang="en-US" altLang="zh-CN" sz="2400" dirty="0"/>
          </a:p>
          <a:p>
            <a:r>
              <a:rPr lang="zh-CN" altLang="en-US" sz="2000" dirty="0">
                <a:solidFill>
                  <a:srgbClr val="C00000"/>
                </a:solidFill>
              </a:rPr>
              <a:t>存储引擎</a:t>
            </a:r>
            <a:r>
              <a:rPr lang="zh-CN" altLang="en-US" sz="2000" dirty="0"/>
              <a:t>直接决定了存储系统能够提供的性能和功能，其基本功能包括：增、删、改、查，而读取操作又分为随机读取和顺序扫描两种。</a:t>
            </a:r>
            <a:endParaRPr lang="en-US" altLang="zh-CN" sz="2000" dirty="0"/>
          </a:p>
          <a:p>
            <a:r>
              <a:rPr lang="zh-CN" altLang="en-US" sz="2000" dirty="0">
                <a:solidFill>
                  <a:srgbClr val="C00000"/>
                </a:solidFill>
              </a:rPr>
              <a:t>散列存储引擎</a:t>
            </a:r>
            <a:r>
              <a:rPr lang="zh-CN" altLang="en-US" sz="2000" dirty="0"/>
              <a:t>是散列表的持久化实现，支持增、删、改，以及随机读取操作，但不支持顺序扫描，对应的存储系统为键值（</a:t>
            </a:r>
            <a:r>
              <a:rPr lang="en-US" altLang="zh-CN" sz="2000" dirty="0"/>
              <a:t>Key-Value</a:t>
            </a:r>
            <a:r>
              <a:rPr lang="zh-CN" altLang="en-US" sz="2000" dirty="0"/>
              <a:t>）存储系统。</a:t>
            </a:r>
            <a:endParaRPr lang="en-US" altLang="zh-CN" sz="2000" dirty="0"/>
          </a:p>
          <a:p>
            <a:r>
              <a:rPr lang="en-US" altLang="zh-CN" sz="2000" dirty="0">
                <a:solidFill>
                  <a:srgbClr val="C00000"/>
                </a:solidFill>
              </a:rPr>
              <a:t>B</a:t>
            </a:r>
            <a:r>
              <a:rPr lang="zh-CN" altLang="en-US" sz="2000" dirty="0">
                <a:solidFill>
                  <a:srgbClr val="C00000"/>
                </a:solidFill>
              </a:rPr>
              <a:t>树（</a:t>
            </a:r>
            <a:r>
              <a:rPr lang="en-US" altLang="zh-CN" sz="2000" dirty="0">
                <a:solidFill>
                  <a:srgbClr val="C00000"/>
                </a:solidFill>
              </a:rPr>
              <a:t>B-Tree</a:t>
            </a:r>
            <a:r>
              <a:rPr lang="zh-CN" altLang="en-US" sz="2000" dirty="0">
                <a:solidFill>
                  <a:srgbClr val="C00000"/>
                </a:solidFill>
              </a:rPr>
              <a:t>）存储引擎</a:t>
            </a:r>
            <a:r>
              <a:rPr lang="zh-CN" altLang="en-US" sz="2000" dirty="0"/>
              <a:t>是树的持久化实现，不仅支持单条记录的增、删、读、改操作，还支持顺序扫描，对应的存储系统是关系数据库。</a:t>
            </a:r>
            <a:endParaRPr lang="en-US" altLang="zh-CN" sz="2000" dirty="0"/>
          </a:p>
          <a:p>
            <a:r>
              <a:rPr lang="en-US" altLang="zh-CN" sz="2000" dirty="0">
                <a:solidFill>
                  <a:srgbClr val="C00000"/>
                </a:solidFill>
              </a:rPr>
              <a:t>LSM</a:t>
            </a:r>
            <a:r>
              <a:rPr lang="zh-CN" altLang="en-US" sz="2000" dirty="0">
                <a:solidFill>
                  <a:srgbClr val="C00000"/>
                </a:solidFill>
              </a:rPr>
              <a:t>树（</a:t>
            </a:r>
            <a:r>
              <a:rPr lang="en-US" altLang="zh-CN" sz="2000" dirty="0">
                <a:solidFill>
                  <a:srgbClr val="C00000"/>
                </a:solidFill>
              </a:rPr>
              <a:t>Log-Structured Merge Tree</a:t>
            </a:r>
            <a:r>
              <a:rPr lang="zh-CN" altLang="en-US" sz="2000" dirty="0">
                <a:solidFill>
                  <a:srgbClr val="C00000"/>
                </a:solidFill>
              </a:rPr>
              <a:t>）存储引擎</a:t>
            </a:r>
            <a:r>
              <a:rPr lang="zh-CN" altLang="en-US" sz="2000" dirty="0"/>
              <a:t>和</a:t>
            </a:r>
            <a:r>
              <a:rPr lang="en-US" altLang="zh-CN" sz="2000" dirty="0"/>
              <a:t>B</a:t>
            </a:r>
            <a:r>
              <a:rPr lang="zh-CN" altLang="en-US" sz="2000" dirty="0"/>
              <a:t>树存储引擎一样，支持增、删、改、随机读取以及顺序扫描，它通过批量转储技术规避了磁盘随机写入问题，广泛应用于互联网的后台存储系统，例如 </a:t>
            </a:r>
            <a:r>
              <a:rPr lang="en-US" altLang="zh-CN" sz="2000" dirty="0"/>
              <a:t>Google Bigtable</a:t>
            </a:r>
            <a:r>
              <a:rPr lang="zh-CN" altLang="en-US" sz="2000" dirty="0"/>
              <a:t>、</a:t>
            </a:r>
            <a:r>
              <a:rPr lang="en-US" altLang="zh-CN" sz="2000" dirty="0"/>
              <a:t>Google </a:t>
            </a:r>
            <a:r>
              <a:rPr lang="en-US" altLang="zh-CN" sz="2000" dirty="0" err="1"/>
              <a:t>LevelDB</a:t>
            </a:r>
            <a:r>
              <a:rPr lang="en-US" altLang="zh-CN" sz="2000" dirty="0"/>
              <a:t> </a:t>
            </a:r>
            <a:r>
              <a:rPr lang="zh-CN" altLang="en-US" sz="2000" dirty="0"/>
              <a:t>以及</a:t>
            </a:r>
            <a:r>
              <a:rPr lang="en-US" altLang="zh-CN" sz="2000" dirty="0"/>
              <a:t>Cassandra</a:t>
            </a:r>
            <a:r>
              <a:rPr lang="zh-CN" altLang="en-US" sz="2000" dirty="0"/>
              <a:t>系统等。</a:t>
            </a:r>
          </a:p>
        </p:txBody>
      </p:sp>
    </p:spTree>
    <p:extLst>
      <p:ext uri="{BB962C8B-B14F-4D97-AF65-F5344CB8AC3E}">
        <p14:creationId xmlns:p14="http://schemas.microsoft.com/office/powerpoint/2010/main" xmlns="" val="318925115"/>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5.3.1  </a:t>
            </a:r>
            <a:r>
              <a:rPr lang="zh-CN" altLang="zh-CN" dirty="0"/>
              <a:t>单机存储系统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3</a:t>
            </a:r>
            <a:r>
              <a:rPr lang="zh-CN" altLang="en-US" sz="2400" dirty="0"/>
              <a:t>．数据模型</a:t>
            </a:r>
            <a:endParaRPr lang="en-US" altLang="zh-CN" sz="2000" dirty="0"/>
          </a:p>
          <a:p>
            <a:r>
              <a:rPr lang="zh-CN" altLang="en-US" sz="2000" dirty="0"/>
              <a:t>如果说存储引擎相当于存储系统的发动机，那么，数据模型就是存储系统的外壳。</a:t>
            </a:r>
            <a:endParaRPr lang="en-US" altLang="zh-CN" sz="2000" dirty="0"/>
          </a:p>
          <a:p>
            <a:r>
              <a:rPr lang="zh-CN" altLang="en-US" sz="2000" dirty="0"/>
              <a:t>存储系统的</a:t>
            </a:r>
            <a:r>
              <a:rPr lang="zh-CN" altLang="en-US" sz="2000" dirty="0">
                <a:solidFill>
                  <a:srgbClr val="C00000"/>
                </a:solidFill>
              </a:rPr>
              <a:t>数据模型</a:t>
            </a:r>
            <a:r>
              <a:rPr lang="zh-CN" altLang="en-US" sz="2000" dirty="0"/>
              <a:t>主要包括三类：</a:t>
            </a:r>
            <a:r>
              <a:rPr lang="zh-CN" altLang="en-US" sz="2000" dirty="0">
                <a:solidFill>
                  <a:srgbClr val="C00000"/>
                </a:solidFill>
              </a:rPr>
              <a:t>文件</a:t>
            </a:r>
            <a:r>
              <a:rPr lang="zh-CN" altLang="en-US" sz="2000" dirty="0"/>
              <a:t>、</a:t>
            </a:r>
            <a:r>
              <a:rPr lang="zh-CN" altLang="en-US" sz="2000" dirty="0">
                <a:solidFill>
                  <a:srgbClr val="C00000"/>
                </a:solidFill>
              </a:rPr>
              <a:t>关系</a:t>
            </a:r>
            <a:r>
              <a:rPr lang="zh-CN" altLang="en-US" sz="2000" dirty="0"/>
              <a:t>以及</a:t>
            </a:r>
            <a:r>
              <a:rPr lang="zh-CN" altLang="en-US" sz="2000" dirty="0">
                <a:solidFill>
                  <a:srgbClr val="C00000"/>
                </a:solidFill>
              </a:rPr>
              <a:t>键值模型</a:t>
            </a:r>
            <a:r>
              <a:rPr lang="zh-CN" altLang="en-US" sz="2000" dirty="0"/>
              <a:t>。</a:t>
            </a:r>
            <a:endParaRPr lang="en-US" altLang="zh-CN" sz="2000" dirty="0"/>
          </a:p>
          <a:p>
            <a:r>
              <a:rPr lang="zh-CN" altLang="en-US" sz="2000" dirty="0"/>
              <a:t>传统的文件系统和关系数据库系统分别采用</a:t>
            </a:r>
            <a:r>
              <a:rPr lang="zh-CN" altLang="en-US" sz="2000" dirty="0">
                <a:solidFill>
                  <a:srgbClr val="C00000"/>
                </a:solidFill>
              </a:rPr>
              <a:t>文件和关系模型</a:t>
            </a:r>
            <a:r>
              <a:rPr lang="zh-CN" altLang="en-US" sz="2000" dirty="0"/>
              <a:t>。关系模型描述能力强，生态好，是目前存储系统的业界标准。</a:t>
            </a:r>
            <a:endParaRPr lang="en-US" altLang="zh-CN" sz="2000" dirty="0"/>
          </a:p>
          <a:p>
            <a:r>
              <a:rPr lang="zh-CN" altLang="en-US" sz="2000" dirty="0"/>
              <a:t>而新产生的</a:t>
            </a:r>
            <a:r>
              <a:rPr lang="zh-CN" altLang="en-US" sz="2000" dirty="0">
                <a:solidFill>
                  <a:srgbClr val="C00000"/>
                </a:solidFill>
              </a:rPr>
              <a:t>键值模型</a:t>
            </a:r>
            <a:r>
              <a:rPr lang="zh-CN" altLang="en-US" sz="2000" dirty="0"/>
              <a:t>、</a:t>
            </a:r>
            <a:r>
              <a:rPr lang="zh-CN" altLang="en-US" sz="2000" dirty="0">
                <a:solidFill>
                  <a:srgbClr val="C00000"/>
                </a:solidFill>
              </a:rPr>
              <a:t>关系弱化的表格模型</a:t>
            </a:r>
            <a:r>
              <a:rPr lang="zh-CN" altLang="en-US" sz="2000" dirty="0"/>
              <a:t>等，因为其可扩展性、高并发以及性能上的优势，开始在越来越多的大数据应用场景中发挥重要作用。</a:t>
            </a:r>
          </a:p>
        </p:txBody>
      </p:sp>
    </p:spTree>
    <p:extLst>
      <p:ext uri="{BB962C8B-B14F-4D97-AF65-F5344CB8AC3E}">
        <p14:creationId xmlns:p14="http://schemas.microsoft.com/office/powerpoint/2010/main" xmlns="" val="2622090823"/>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4" name="内容占位符 2">
            <a:extLst>
              <a:ext uri="{FF2B5EF4-FFF2-40B4-BE49-F238E27FC236}">
                <a16:creationId xmlns:a16="http://schemas.microsoft.com/office/drawing/2014/main" xmlns="" id="{C56BB6C4-E494-47DB-AAF8-7BBD679DE7C0}"/>
              </a:ext>
            </a:extLst>
          </p:cNvPr>
          <p:cNvSpPr txBox="1">
            <a:spLocks/>
          </p:cNvSpPr>
          <p:nvPr/>
        </p:nvSpPr>
        <p:spPr>
          <a:xfrm>
            <a:off x="251520" y="1255068"/>
            <a:ext cx="8568952" cy="38884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altLang="zh-CN" sz="2400" dirty="0"/>
              <a:t>1</a:t>
            </a:r>
            <a:r>
              <a:rPr lang="zh-CN" altLang="en-US" sz="2400" dirty="0"/>
              <a:t>．基本概念</a:t>
            </a:r>
          </a:p>
          <a:p>
            <a:pPr indent="15875">
              <a:buNone/>
            </a:pPr>
            <a:r>
              <a:rPr lang="zh-CN" altLang="en-US" sz="2400" dirty="0"/>
              <a:t>（</a:t>
            </a:r>
            <a:r>
              <a:rPr lang="en-US" altLang="zh-CN" sz="2400" dirty="0"/>
              <a:t>1</a:t>
            </a:r>
            <a:r>
              <a:rPr lang="zh-CN" altLang="en-US" sz="2400" dirty="0"/>
              <a:t>）异常</a:t>
            </a:r>
            <a:endParaRPr lang="en-US" altLang="zh-CN" sz="2400" dirty="0"/>
          </a:p>
          <a:p>
            <a:pPr indent="15875">
              <a:buNone/>
            </a:pPr>
            <a:r>
              <a:rPr lang="zh-CN" altLang="en-US" sz="2400" dirty="0"/>
              <a:t>（</a:t>
            </a:r>
            <a:r>
              <a:rPr lang="en-US" altLang="zh-CN" sz="2400" dirty="0"/>
              <a:t>2</a:t>
            </a:r>
            <a:r>
              <a:rPr lang="zh-CN" altLang="en-US" sz="2400" dirty="0"/>
              <a:t>）超时</a:t>
            </a:r>
            <a:endParaRPr lang="en-US" altLang="zh-CN" sz="2400" dirty="0"/>
          </a:p>
          <a:p>
            <a:pPr indent="15875">
              <a:buNone/>
            </a:pPr>
            <a:r>
              <a:rPr lang="zh-CN" altLang="en-US" sz="2400" dirty="0"/>
              <a:t>（</a:t>
            </a:r>
            <a:r>
              <a:rPr lang="en-US" altLang="zh-CN" sz="2400" dirty="0"/>
              <a:t>3</a:t>
            </a:r>
            <a:r>
              <a:rPr lang="zh-CN" altLang="en-US" sz="2400" dirty="0"/>
              <a:t>）一致性</a:t>
            </a:r>
            <a:endParaRPr lang="en-US" altLang="zh-CN" sz="2400" dirty="0"/>
          </a:p>
          <a:p>
            <a:pPr indent="15875">
              <a:buNone/>
            </a:pPr>
            <a:r>
              <a:rPr lang="zh-CN" altLang="en-US" sz="2400" dirty="0"/>
              <a:t>（</a:t>
            </a:r>
            <a:r>
              <a:rPr lang="en-US" altLang="zh-CN" sz="2400" dirty="0"/>
              <a:t>4</a:t>
            </a:r>
            <a:r>
              <a:rPr lang="zh-CN" altLang="en-US" sz="2400" dirty="0"/>
              <a:t>）衡量指标</a:t>
            </a:r>
            <a:endParaRPr lang="en-US" altLang="zh-CN" sz="2400" dirty="0"/>
          </a:p>
          <a:p>
            <a:pPr marL="1085850" lvl="1"/>
            <a:r>
              <a:rPr lang="zh-CN" altLang="en-US" sz="2000" dirty="0"/>
              <a:t>性能</a:t>
            </a:r>
            <a:endParaRPr lang="en-US" altLang="zh-CN" sz="2000" dirty="0"/>
          </a:p>
          <a:p>
            <a:pPr marL="1085850" lvl="1"/>
            <a:r>
              <a:rPr lang="zh-CN" altLang="en-US" sz="2000" dirty="0"/>
              <a:t>可用性</a:t>
            </a:r>
            <a:endParaRPr lang="en-US" altLang="zh-CN" sz="2000" dirty="0"/>
          </a:p>
          <a:p>
            <a:pPr marL="1085850" lvl="1"/>
            <a:r>
              <a:rPr lang="zh-CN" altLang="en-US" sz="2000" dirty="0"/>
              <a:t>一致性</a:t>
            </a:r>
            <a:endParaRPr lang="en-US" altLang="zh-CN" sz="2000" dirty="0"/>
          </a:p>
          <a:p>
            <a:pPr marL="1085850" lvl="1"/>
            <a:r>
              <a:rPr lang="zh-CN" altLang="en-US" sz="2000" dirty="0"/>
              <a:t>可扩展性</a:t>
            </a:r>
            <a:endParaRPr lang="en-US" altLang="zh-CN" sz="2000" dirty="0"/>
          </a:p>
          <a:p>
            <a:pPr indent="15875">
              <a:buNone/>
            </a:pPr>
            <a:endParaRPr lang="en-US" altLang="zh-CN" sz="2400" dirty="0"/>
          </a:p>
        </p:txBody>
      </p:sp>
    </p:spTree>
    <p:extLst>
      <p:ext uri="{BB962C8B-B14F-4D97-AF65-F5344CB8AC3E}">
        <p14:creationId xmlns:p14="http://schemas.microsoft.com/office/powerpoint/2010/main" xmlns="" val="3252719198"/>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2</a:t>
            </a:r>
            <a:r>
              <a:rPr lang="zh-CN" altLang="en-US" sz="2400" dirty="0"/>
              <a:t>．性能分析</a:t>
            </a:r>
            <a:endParaRPr lang="en-US" altLang="zh-CN" sz="2400" dirty="0"/>
          </a:p>
          <a:p>
            <a:r>
              <a:rPr lang="zh-CN" altLang="en-US" sz="2000" dirty="0">
                <a:solidFill>
                  <a:srgbClr val="C00000"/>
                </a:solidFill>
              </a:rPr>
              <a:t>性能分析</a:t>
            </a:r>
            <a:r>
              <a:rPr lang="zh-CN" altLang="en-US" sz="2000" dirty="0"/>
              <a:t>是用来判断设计方案是否存在瓶颈点，权衡多种设计方案的一种手段，也可作为后续性能优化的依据。</a:t>
            </a:r>
            <a:endParaRPr lang="en-US" altLang="zh-CN" sz="2000" dirty="0"/>
          </a:p>
          <a:p>
            <a:r>
              <a:rPr lang="zh-CN" altLang="en-US" sz="2000" dirty="0"/>
              <a:t>性能分析与性能优化是相对的，系统设计之初通过</a:t>
            </a:r>
            <a:r>
              <a:rPr lang="zh-CN" altLang="en-US" sz="2000" dirty="0">
                <a:solidFill>
                  <a:srgbClr val="C00000"/>
                </a:solidFill>
              </a:rPr>
              <a:t>性能分析</a:t>
            </a:r>
            <a:r>
              <a:rPr lang="zh-CN" altLang="en-US" sz="2000" dirty="0"/>
              <a:t>确定设计目标，防止出现重大的设计失误，等到系统试运行后，需要通过</a:t>
            </a:r>
            <a:r>
              <a:rPr lang="zh-CN" altLang="en-US" sz="2000" dirty="0">
                <a:solidFill>
                  <a:srgbClr val="C00000"/>
                </a:solidFill>
              </a:rPr>
              <a:t>性能优化</a:t>
            </a:r>
            <a:r>
              <a:rPr lang="zh-CN" altLang="en-US" sz="2000" dirty="0"/>
              <a:t>方法找出系统中的瓶颈点并逐步消除，使系统达到设计之初确定的设计目标。</a:t>
            </a:r>
            <a:endParaRPr lang="en-US" altLang="zh-CN" sz="2000" dirty="0"/>
          </a:p>
          <a:p>
            <a:r>
              <a:rPr lang="zh-CN" altLang="en-US" sz="2000" dirty="0"/>
              <a:t>设计之初首先分析整体架构，接着重点分析可能成为瓶颈的单机模块。系统中的资源（</a:t>
            </a:r>
            <a:r>
              <a:rPr lang="en-US" altLang="zh-CN" sz="2000" dirty="0"/>
              <a:t>CPU</a:t>
            </a:r>
            <a:r>
              <a:rPr lang="zh-CN" altLang="en-US" sz="2000" dirty="0"/>
              <a:t>、内存、磁盘、网络）是有限的，性能分析就是需要找出可能出现的资源瓶颈。</a:t>
            </a:r>
          </a:p>
        </p:txBody>
      </p:sp>
    </p:spTree>
    <p:extLst>
      <p:ext uri="{BB962C8B-B14F-4D97-AF65-F5344CB8AC3E}">
        <p14:creationId xmlns:p14="http://schemas.microsoft.com/office/powerpoint/2010/main" xmlns="" val="3763489489"/>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3</a:t>
            </a:r>
            <a:r>
              <a:rPr lang="zh-CN" altLang="en-US" sz="2400" dirty="0"/>
              <a:t>．数据分布</a:t>
            </a:r>
            <a:endParaRPr lang="en-US" altLang="zh-CN" sz="2400" dirty="0"/>
          </a:p>
          <a:p>
            <a:r>
              <a:rPr lang="zh-CN" altLang="en-US" sz="2000" dirty="0"/>
              <a:t>分布式系统能够将数据分布到多个节点，并在多个节点之间实现负载均衡。其方式主要有两种：</a:t>
            </a:r>
          </a:p>
          <a:p>
            <a:pPr lvl="1"/>
            <a:r>
              <a:rPr lang="zh-CN" altLang="en-US" sz="2000" dirty="0">
                <a:solidFill>
                  <a:srgbClr val="C00000"/>
                </a:solidFill>
              </a:rPr>
              <a:t>散列分布，</a:t>
            </a:r>
            <a:r>
              <a:rPr lang="zh-CN" altLang="en-US" sz="2000" dirty="0"/>
              <a:t>如一致性散列，代表系统为</a:t>
            </a:r>
            <a:r>
              <a:rPr lang="en-US" altLang="zh-CN" sz="2000" dirty="0"/>
              <a:t>Amazon</a:t>
            </a:r>
            <a:r>
              <a:rPr lang="zh-CN" altLang="en-US" sz="2000" dirty="0"/>
              <a:t>的</a:t>
            </a:r>
            <a:r>
              <a:rPr lang="en-US" altLang="zh-CN" sz="2000" dirty="0"/>
              <a:t>Dynamo</a:t>
            </a:r>
            <a:r>
              <a:rPr lang="zh-CN" altLang="en-US" sz="2000" dirty="0"/>
              <a:t>系统；</a:t>
            </a:r>
            <a:endParaRPr lang="en-US" altLang="zh-CN" sz="2000" dirty="0"/>
          </a:p>
          <a:p>
            <a:pPr lvl="1"/>
            <a:r>
              <a:rPr lang="zh-CN" altLang="en-US" sz="2000" dirty="0">
                <a:solidFill>
                  <a:srgbClr val="C00000"/>
                </a:solidFill>
              </a:rPr>
              <a:t>顺序分布，</a:t>
            </a:r>
            <a:r>
              <a:rPr lang="zh-CN" altLang="en-US" sz="2000" dirty="0"/>
              <a:t>即每张表格上的数据按照主键整体有序，代表系统为</a:t>
            </a:r>
            <a:r>
              <a:rPr lang="en-US" altLang="zh-CN" sz="2000" dirty="0"/>
              <a:t>Google</a:t>
            </a:r>
            <a:r>
              <a:rPr lang="zh-CN" altLang="en-US" sz="2000" dirty="0"/>
              <a:t>的</a:t>
            </a:r>
            <a:r>
              <a:rPr lang="en-US" altLang="zh-CN" sz="2000" dirty="0"/>
              <a:t>Bigtable</a:t>
            </a:r>
            <a:r>
              <a:rPr lang="zh-CN" altLang="en-US" sz="2000" dirty="0"/>
              <a:t>。</a:t>
            </a:r>
          </a:p>
          <a:p>
            <a:r>
              <a:rPr lang="zh-CN" altLang="en-US" sz="2000" dirty="0"/>
              <a:t>将数据分散到多台机器后，需要尽量保证多台机器之间的负载是比较均衡的。分布式存储系统需要能够自动识别负载高的节点，当某台机器的负载较高时，将它服务的部分数据迁移到其他机器，实现</a:t>
            </a:r>
            <a:r>
              <a:rPr lang="zh-CN" altLang="en-US" sz="2000" dirty="0">
                <a:solidFill>
                  <a:srgbClr val="C00000"/>
                </a:solidFill>
              </a:rPr>
              <a:t>自动负载均衡</a:t>
            </a:r>
            <a:r>
              <a:rPr lang="zh-CN" altLang="en-US" sz="2000" dirty="0"/>
              <a:t>。</a:t>
            </a:r>
          </a:p>
        </p:txBody>
      </p:sp>
    </p:spTree>
    <p:extLst>
      <p:ext uri="{BB962C8B-B14F-4D97-AF65-F5344CB8AC3E}">
        <p14:creationId xmlns:p14="http://schemas.microsoft.com/office/powerpoint/2010/main" xmlns="" val="4285285042"/>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4</a:t>
            </a:r>
            <a:r>
              <a:rPr lang="zh-CN" altLang="en-US" sz="2400" dirty="0"/>
              <a:t>．复制</a:t>
            </a:r>
            <a:endParaRPr lang="en-US" altLang="zh-CN" sz="2400" dirty="0"/>
          </a:p>
          <a:p>
            <a:r>
              <a:rPr lang="zh-CN" altLang="en-US" sz="2000" dirty="0"/>
              <a:t>为了保证分布式存储系统的高可靠和高可用，数据在系统中一般存储多个</a:t>
            </a:r>
            <a:r>
              <a:rPr lang="zh-CN" altLang="en-US" sz="2000" dirty="0">
                <a:solidFill>
                  <a:srgbClr val="C00000"/>
                </a:solidFill>
              </a:rPr>
              <a:t>副本</a:t>
            </a:r>
            <a:r>
              <a:rPr lang="zh-CN" altLang="en-US" sz="2000" dirty="0"/>
              <a:t>。当某个副本所在的存储节点出现故障时，分布式存储系统能够自动将服务切换到其他的副本，从而实现自动容错。</a:t>
            </a:r>
            <a:endParaRPr lang="en-US" altLang="zh-CN" sz="2000" dirty="0"/>
          </a:p>
          <a:p>
            <a:r>
              <a:rPr lang="zh-CN" altLang="en-US" sz="2000" dirty="0"/>
              <a:t>分布式存储系统通过复制协议将数据同步到多个存储节点，并确保多个副本之间的数据一致性。</a:t>
            </a:r>
            <a:endParaRPr lang="en-US" altLang="zh-CN" sz="2000" dirty="0"/>
          </a:p>
          <a:p>
            <a:r>
              <a:rPr lang="zh-CN" altLang="en-US" sz="2000" dirty="0"/>
              <a:t>同一份数据的多个副本中往往有一个副本为</a:t>
            </a:r>
            <a:r>
              <a:rPr lang="zh-CN" altLang="en-US" sz="2000" dirty="0">
                <a:solidFill>
                  <a:srgbClr val="C00000"/>
                </a:solidFill>
              </a:rPr>
              <a:t>主副本（</a:t>
            </a:r>
            <a:r>
              <a:rPr lang="en-US" altLang="zh-CN" sz="2000" dirty="0">
                <a:solidFill>
                  <a:srgbClr val="C00000"/>
                </a:solidFill>
              </a:rPr>
              <a:t>Primary</a:t>
            </a:r>
            <a:r>
              <a:rPr lang="zh-CN" altLang="en-US" sz="2000" dirty="0">
                <a:solidFill>
                  <a:srgbClr val="C00000"/>
                </a:solidFill>
              </a:rPr>
              <a:t>）</a:t>
            </a:r>
            <a:r>
              <a:rPr lang="zh-CN" altLang="en-US" sz="2000" dirty="0"/>
              <a:t>，其他副本为</a:t>
            </a:r>
            <a:r>
              <a:rPr lang="zh-CN" altLang="en-US" sz="2000" dirty="0">
                <a:solidFill>
                  <a:srgbClr val="C00000"/>
                </a:solidFill>
              </a:rPr>
              <a:t>备用副本（</a:t>
            </a:r>
            <a:r>
              <a:rPr lang="en-US" altLang="zh-CN" sz="2000" dirty="0">
                <a:solidFill>
                  <a:srgbClr val="C00000"/>
                </a:solidFill>
              </a:rPr>
              <a:t>Backup</a:t>
            </a:r>
            <a:r>
              <a:rPr lang="zh-CN" altLang="en-US" sz="2000" dirty="0">
                <a:solidFill>
                  <a:srgbClr val="C00000"/>
                </a:solidFill>
              </a:rPr>
              <a:t>），</a:t>
            </a:r>
            <a:r>
              <a:rPr lang="zh-CN" altLang="en-US" sz="2000" dirty="0"/>
              <a:t>由主副本将数据复制到备用副本。当主副本出现故障时，分布式存储系统能够将服务自动切换到某个备用副本，实现自动容错。</a:t>
            </a:r>
          </a:p>
        </p:txBody>
      </p:sp>
    </p:spTree>
    <p:extLst>
      <p:ext uri="{BB962C8B-B14F-4D97-AF65-F5344CB8AC3E}">
        <p14:creationId xmlns:p14="http://schemas.microsoft.com/office/powerpoint/2010/main" xmlns="" val="3144111186"/>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14" name="内容占位符 2">
            <a:extLst>
              <a:ext uri="{FF2B5EF4-FFF2-40B4-BE49-F238E27FC236}">
                <a16:creationId xmlns:a16="http://schemas.microsoft.com/office/drawing/2014/main" xmlns="" id="{20C58F40-A7CF-443D-A0CC-FE53EDE8362D}"/>
              </a:ext>
            </a:extLst>
          </p:cNvPr>
          <p:cNvSpPr>
            <a:spLocks noGrp="1"/>
          </p:cNvSpPr>
          <p:nvPr>
            <p:ph idx="1"/>
          </p:nvPr>
        </p:nvSpPr>
        <p:spPr>
          <a:xfrm>
            <a:off x="251520" y="987574"/>
            <a:ext cx="8784976" cy="4032448"/>
          </a:xfrm>
        </p:spPr>
        <p:txBody>
          <a:bodyPr>
            <a:normAutofit/>
          </a:bodyPr>
          <a:lstStyle/>
          <a:p>
            <a:pPr>
              <a:buNone/>
            </a:pPr>
            <a:r>
              <a:rPr lang="en-US" altLang="zh-CN" sz="2400" dirty="0"/>
              <a:t>5</a:t>
            </a:r>
            <a:r>
              <a:rPr lang="zh-CN" altLang="en-US" sz="2400" dirty="0"/>
              <a:t>．容错</a:t>
            </a:r>
            <a:endParaRPr lang="en-US" altLang="zh-CN" sz="2400" dirty="0"/>
          </a:p>
          <a:p>
            <a:r>
              <a:rPr lang="zh-CN" altLang="en-US" sz="2000" dirty="0"/>
              <a:t>分布式存储系统首先需要能够检测到机器故障，然后需要将服务复制或者迁移到集群中的其他正常节点。</a:t>
            </a:r>
          </a:p>
        </p:txBody>
      </p:sp>
      <p:pic>
        <p:nvPicPr>
          <p:cNvPr id="13" name="图片 12">
            <a:extLst>
              <a:ext uri="{FF2B5EF4-FFF2-40B4-BE49-F238E27FC236}">
                <a16:creationId xmlns:a16="http://schemas.microsoft.com/office/drawing/2014/main" xmlns="" id="{E3C246AF-BDB2-43E4-8155-F87A53DA431B}"/>
              </a:ext>
            </a:extLst>
          </p:cNvPr>
          <p:cNvPicPr>
            <a:picLocks noChangeAspect="1"/>
          </p:cNvPicPr>
          <p:nvPr/>
        </p:nvPicPr>
        <p:blipFill>
          <a:blip r:embed="rId2" cstate="print"/>
          <a:stretch>
            <a:fillRect/>
          </a:stretch>
        </p:blipFill>
        <p:spPr>
          <a:xfrm>
            <a:off x="485546" y="2560617"/>
            <a:ext cx="7992888" cy="1889984"/>
          </a:xfrm>
          <a:prstGeom prst="rect">
            <a:avLst/>
          </a:prstGeom>
        </p:spPr>
      </p:pic>
      <p:pic>
        <p:nvPicPr>
          <p:cNvPr id="11" name="图片 10">
            <a:extLst>
              <a:ext uri="{FF2B5EF4-FFF2-40B4-BE49-F238E27FC236}">
                <a16:creationId xmlns:a16="http://schemas.microsoft.com/office/drawing/2014/main" xmlns="" id="{8AA888C0-97B2-48BB-94CC-5D9F75CF5163}"/>
              </a:ext>
            </a:extLst>
          </p:cNvPr>
          <p:cNvPicPr>
            <a:picLocks noChangeAspect="1"/>
          </p:cNvPicPr>
          <p:nvPr/>
        </p:nvPicPr>
        <p:blipFill rotWithShape="1">
          <a:blip r:embed="rId3" cstate="print"/>
          <a:srcRect t="17988"/>
          <a:stretch/>
        </p:blipFill>
        <p:spPr>
          <a:xfrm>
            <a:off x="503548" y="4069325"/>
            <a:ext cx="7956884" cy="1279537"/>
          </a:xfrm>
          <a:prstGeom prst="rect">
            <a:avLst/>
          </a:prstGeom>
        </p:spPr>
      </p:pic>
      <p:sp>
        <p:nvSpPr>
          <p:cNvPr id="15" name="标题 1">
            <a:extLst>
              <a:ext uri="{FF2B5EF4-FFF2-40B4-BE49-F238E27FC236}">
                <a16:creationId xmlns:a16="http://schemas.microsoft.com/office/drawing/2014/main" xmlns="" id="{86ED29AC-39A6-4567-95D7-E0894ABF8AE9}"/>
              </a:ext>
            </a:extLst>
          </p:cNvPr>
          <p:cNvSpPr txBox="1">
            <a:spLocks/>
          </p:cNvSpPr>
          <p:nvPr/>
        </p:nvSpPr>
        <p:spPr>
          <a:xfrm>
            <a:off x="457200" y="2236632"/>
            <a:ext cx="4320480" cy="375724"/>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400" dirty="0"/>
              <a:t>表</a:t>
            </a:r>
            <a:r>
              <a:rPr lang="en-US" altLang="zh-CN" sz="2400" dirty="0"/>
              <a:t>5.3	    Google</a:t>
            </a:r>
            <a:r>
              <a:rPr lang="zh-CN" altLang="en-US" sz="2400" dirty="0"/>
              <a:t>某数据中心第一年运行故障</a:t>
            </a:r>
          </a:p>
        </p:txBody>
      </p:sp>
    </p:spTree>
    <p:extLst>
      <p:ext uri="{BB962C8B-B14F-4D97-AF65-F5344CB8AC3E}">
        <p14:creationId xmlns:p14="http://schemas.microsoft.com/office/powerpoint/2010/main" xmlns="" val="256093044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3100" dirty="0"/>
              <a:t>5.1  </a:t>
            </a:r>
            <a:r>
              <a:rPr lang="zh-CN" altLang="zh-CN" dirty="0"/>
              <a:t>分布式存储的基础</a:t>
            </a:r>
            <a:endParaRPr lang="en-US" altLang="zh-CN" sz="3100" dirty="0"/>
          </a:p>
          <a:p>
            <a:pPr>
              <a:lnSpc>
                <a:spcPct val="120000"/>
              </a:lnSpc>
            </a:pPr>
            <a:r>
              <a:rPr lang="en-US" altLang="zh-CN" sz="3100" dirty="0"/>
              <a:t>5.2  </a:t>
            </a:r>
            <a:r>
              <a:rPr lang="zh-CN" altLang="en-US" sz="3100" dirty="0"/>
              <a:t>文件存储</a:t>
            </a:r>
            <a:endParaRPr lang="en-US" altLang="zh-CN" sz="3100" dirty="0"/>
          </a:p>
          <a:p>
            <a:pPr>
              <a:lnSpc>
                <a:spcPct val="120000"/>
              </a:lnSpc>
            </a:pPr>
            <a:r>
              <a:rPr lang="en-US" altLang="zh-CN" sz="3100" dirty="0"/>
              <a:t>5.3  </a:t>
            </a:r>
            <a:r>
              <a:rPr lang="zh-CN" altLang="zh-CN" dirty="0"/>
              <a:t>从单机存储系统到分布式存储系统</a:t>
            </a:r>
            <a:endParaRPr lang="en-US" altLang="zh-CN" sz="3100" dirty="0"/>
          </a:p>
          <a:p>
            <a:pPr>
              <a:lnSpc>
                <a:spcPct val="120000"/>
              </a:lnSpc>
            </a:pPr>
            <a:r>
              <a:rPr lang="en-US" altLang="zh-CN" sz="3100" dirty="0"/>
              <a:t>5.4  </a:t>
            </a:r>
            <a:r>
              <a:rPr lang="zh-CN" altLang="zh-CN" dirty="0"/>
              <a:t>实践：分布式存储系统</a:t>
            </a:r>
            <a:r>
              <a:rPr lang="en-US" altLang="zh-CN" dirty="0" err="1"/>
              <a:t>Ceph</a:t>
            </a:r>
            <a:endParaRPr lang="en-US" altLang="zh-CN" sz="2800" dirty="0">
              <a:latin typeface="+mj-lt"/>
              <a:ea typeface="黑体" pitchFamily="49" charset="-122"/>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5.3.2  </a:t>
            </a:r>
            <a:r>
              <a:rPr lang="zh-CN" altLang="zh-CN" dirty="0"/>
              <a:t>分布式存储系统</a:t>
            </a:r>
            <a:endParaRPr lang="en-US" altLang="zh-CN" dirty="0"/>
          </a:p>
        </p:txBody>
      </p:sp>
      <p:sp>
        <p:nvSpPr>
          <p:cNvPr id="3" name="内容占位符 2"/>
          <p:cNvSpPr>
            <a:spLocks noGrp="1"/>
          </p:cNvSpPr>
          <p:nvPr>
            <p:ph idx="1"/>
          </p:nvPr>
        </p:nvSpPr>
        <p:spPr>
          <a:xfrm>
            <a:off x="323528" y="1203598"/>
            <a:ext cx="8712968" cy="3816424"/>
          </a:xfrm>
        </p:spPr>
        <p:txBody>
          <a:bodyPr>
            <a:normAutofit/>
          </a:bodyPr>
          <a:lstStyle/>
          <a:p>
            <a:pPr>
              <a:buNone/>
            </a:pPr>
            <a:r>
              <a:rPr lang="en-US" altLang="zh-CN" sz="2400" dirty="0"/>
              <a:t>6</a:t>
            </a:r>
            <a:r>
              <a:rPr lang="zh-CN" altLang="en-US" sz="2400" dirty="0"/>
              <a:t>．可扩展性</a:t>
            </a:r>
            <a:endParaRPr lang="en-US" altLang="zh-CN" sz="2400" dirty="0"/>
          </a:p>
          <a:p>
            <a:r>
              <a:rPr lang="zh-CN" altLang="en-US" sz="2000" dirty="0"/>
              <a:t>可扩展性的实现手段很多，如通过增加副本个数或者缓存来提高读取能力，将数据分片使每个分片可以被分配到不同的工作节点以实现分布式处理，把数据复制到多个数据中心等。</a:t>
            </a:r>
            <a:endParaRPr lang="en-US" altLang="zh-CN" sz="2000" dirty="0"/>
          </a:p>
          <a:p>
            <a:r>
              <a:rPr lang="zh-CN" altLang="en-US" sz="2000" dirty="0"/>
              <a:t>同时，衡量分布式存储系统的可扩展性应该综合考虑节点故障后的恢复时间、扩容的自动化程度、扩容的灵活性等。</a:t>
            </a:r>
          </a:p>
        </p:txBody>
      </p:sp>
    </p:spTree>
    <p:extLst>
      <p:ext uri="{BB962C8B-B14F-4D97-AF65-F5344CB8AC3E}">
        <p14:creationId xmlns:p14="http://schemas.microsoft.com/office/powerpoint/2010/main" xmlns="" val="1814310219"/>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203598"/>
            <a:ext cx="8568952" cy="3888432"/>
          </a:xfrm>
        </p:spPr>
        <p:txBody>
          <a:bodyPr>
            <a:normAutofit/>
          </a:bodyPr>
          <a:lstStyle/>
          <a:p>
            <a:pPr>
              <a:buNone/>
            </a:pPr>
            <a:r>
              <a:rPr lang="en-US" altLang="zh-CN" sz="2400" dirty="0"/>
              <a:t>7</a:t>
            </a:r>
            <a:r>
              <a:rPr lang="zh-CN" altLang="en-US" sz="2400" dirty="0"/>
              <a:t>．分布式协议</a:t>
            </a:r>
          </a:p>
          <a:p>
            <a:pPr indent="15875">
              <a:buNone/>
            </a:pPr>
            <a:r>
              <a:rPr lang="zh-CN" altLang="en-US" sz="2200" dirty="0"/>
              <a:t>（</a:t>
            </a:r>
            <a:r>
              <a:rPr lang="en-US" altLang="zh-CN" sz="2200" dirty="0"/>
              <a:t>1</a:t>
            </a:r>
            <a:r>
              <a:rPr lang="zh-CN" altLang="en-US" sz="2200" dirty="0"/>
              <a:t>）</a:t>
            </a:r>
            <a:r>
              <a:rPr lang="zh-CN" altLang="en-US" sz="2200" dirty="0">
                <a:solidFill>
                  <a:srgbClr val="C00000"/>
                </a:solidFill>
              </a:rPr>
              <a:t>两阶段提交协议（</a:t>
            </a:r>
            <a:r>
              <a:rPr lang="en-US" altLang="zh-CN" sz="2200" dirty="0">
                <a:solidFill>
                  <a:srgbClr val="C00000"/>
                </a:solidFill>
              </a:rPr>
              <a:t>Two-Phase Commit</a:t>
            </a:r>
            <a:r>
              <a:rPr lang="zh-CN" altLang="en-US" sz="2200" dirty="0">
                <a:solidFill>
                  <a:srgbClr val="C00000"/>
                </a:solidFill>
              </a:rPr>
              <a:t>，</a:t>
            </a:r>
            <a:r>
              <a:rPr lang="en-US" altLang="zh-CN" sz="2200" dirty="0">
                <a:solidFill>
                  <a:srgbClr val="C00000"/>
                </a:solidFill>
              </a:rPr>
              <a:t>2PC</a:t>
            </a:r>
            <a:r>
              <a:rPr lang="zh-CN" altLang="en-US" sz="2200" dirty="0">
                <a:solidFill>
                  <a:srgbClr val="C00000"/>
                </a:solidFill>
              </a:rPr>
              <a:t>）</a:t>
            </a:r>
            <a:r>
              <a:rPr lang="zh-CN" altLang="en-US" sz="2200" dirty="0"/>
              <a:t>：由</a:t>
            </a:r>
            <a:r>
              <a:rPr lang="zh-CN" altLang="en-US" sz="2200" dirty="0">
                <a:solidFill>
                  <a:srgbClr val="C00000"/>
                </a:solidFill>
              </a:rPr>
              <a:t>阶段</a:t>
            </a:r>
            <a:r>
              <a:rPr lang="en-US" altLang="zh-CN" sz="2200" dirty="0">
                <a:solidFill>
                  <a:srgbClr val="C00000"/>
                </a:solidFill>
              </a:rPr>
              <a:t>1</a:t>
            </a:r>
            <a:r>
              <a:rPr lang="zh-CN" altLang="en-US" sz="2200" dirty="0">
                <a:solidFill>
                  <a:srgbClr val="C00000"/>
                </a:solidFill>
              </a:rPr>
              <a:t>请求阶段（</a:t>
            </a:r>
            <a:r>
              <a:rPr lang="en-US" altLang="zh-CN" sz="2200" dirty="0">
                <a:solidFill>
                  <a:srgbClr val="C00000"/>
                </a:solidFill>
              </a:rPr>
              <a:t>Prepare Phase</a:t>
            </a:r>
            <a:r>
              <a:rPr lang="zh-CN" altLang="en-US" sz="2200" dirty="0">
                <a:solidFill>
                  <a:srgbClr val="C00000"/>
                </a:solidFill>
              </a:rPr>
              <a:t>）和阶段</a:t>
            </a:r>
            <a:r>
              <a:rPr lang="en-US" altLang="zh-CN" sz="2200" dirty="0">
                <a:solidFill>
                  <a:srgbClr val="C00000"/>
                </a:solidFill>
              </a:rPr>
              <a:t>2</a:t>
            </a:r>
            <a:r>
              <a:rPr lang="zh-CN" altLang="en-US" sz="2200" dirty="0">
                <a:solidFill>
                  <a:srgbClr val="C00000"/>
                </a:solidFill>
              </a:rPr>
              <a:t>提交阶段（</a:t>
            </a:r>
            <a:r>
              <a:rPr lang="en-US" altLang="zh-CN" sz="2200" dirty="0">
                <a:solidFill>
                  <a:srgbClr val="C00000"/>
                </a:solidFill>
              </a:rPr>
              <a:t>Commit Phase</a:t>
            </a:r>
            <a:r>
              <a:rPr lang="zh-CN" altLang="en-US" sz="2200" dirty="0">
                <a:solidFill>
                  <a:srgbClr val="C00000"/>
                </a:solidFill>
              </a:rPr>
              <a:t>）</a:t>
            </a:r>
            <a:r>
              <a:rPr lang="zh-CN" altLang="en-US" sz="2200" dirty="0"/>
              <a:t>组成，经常用来实现分布式事务，以保证跨多个节点操作的原子性。</a:t>
            </a:r>
            <a:endParaRPr lang="en-US" altLang="zh-CN" sz="2200" dirty="0"/>
          </a:p>
          <a:p>
            <a:pPr indent="15875">
              <a:buNone/>
            </a:pPr>
            <a:r>
              <a:rPr lang="zh-CN" altLang="en-US" sz="2200" dirty="0"/>
              <a:t>（</a:t>
            </a:r>
            <a:r>
              <a:rPr lang="en-US" altLang="zh-CN" sz="2200" dirty="0"/>
              <a:t>2</a:t>
            </a:r>
            <a:r>
              <a:rPr lang="zh-CN" altLang="en-US" sz="2200" dirty="0"/>
              <a:t>）</a:t>
            </a:r>
            <a:r>
              <a:rPr lang="en-US" altLang="zh-CN" sz="2200" dirty="0"/>
              <a:t> </a:t>
            </a:r>
            <a:r>
              <a:rPr lang="en-US" altLang="zh-CN" sz="2200" dirty="0" err="1">
                <a:solidFill>
                  <a:srgbClr val="C00000"/>
                </a:solidFill>
              </a:rPr>
              <a:t>Paxos</a:t>
            </a:r>
            <a:r>
              <a:rPr lang="zh-CN" altLang="en-US" sz="2200" dirty="0">
                <a:solidFill>
                  <a:srgbClr val="C00000"/>
                </a:solidFill>
              </a:rPr>
              <a:t>协议：</a:t>
            </a:r>
            <a:r>
              <a:rPr lang="zh-CN" altLang="en-US" sz="2200" dirty="0"/>
              <a:t>用于解决多个节点之间的</a:t>
            </a:r>
            <a:r>
              <a:rPr lang="zh-CN" altLang="en-US" sz="2200" dirty="0">
                <a:solidFill>
                  <a:srgbClr val="C00000"/>
                </a:solidFill>
              </a:rPr>
              <a:t>一致性问题</a:t>
            </a:r>
            <a:r>
              <a:rPr lang="zh-CN" altLang="en-US" sz="2200" dirty="0"/>
              <a:t>。</a:t>
            </a:r>
            <a:r>
              <a:rPr lang="en-US" altLang="zh-CN" sz="2200" dirty="0" err="1"/>
              <a:t>Paxos</a:t>
            </a:r>
            <a:r>
              <a:rPr lang="zh-CN" altLang="en-US" sz="2200" dirty="0"/>
              <a:t>协议考虑到主节点可能出现故障，系统需要选举出新的主节点的问题，该协议可以保证多个节点之间操作日志的一致性，并在这些节点上构建高可用的全局服务，例如分布式锁服务、全局命名和配置服务等。</a:t>
            </a:r>
            <a:endParaRPr lang="en-US" altLang="zh-CN" sz="2200" dirty="0"/>
          </a:p>
        </p:txBody>
      </p:sp>
      <p:sp>
        <p:nvSpPr>
          <p:cNvPr id="4" name="标题 1">
            <a:extLst>
              <a:ext uri="{FF2B5EF4-FFF2-40B4-BE49-F238E27FC236}">
                <a16:creationId xmlns:a16="http://schemas.microsoft.com/office/drawing/2014/main" xmlns="" id="{2703D60A-9A3A-4289-B9E2-3C80BAB6DC1D}"/>
              </a:ext>
            </a:extLst>
          </p:cNvPr>
          <p:cNvSpPr txBox="1">
            <a:spLocks/>
          </p:cNvSpPr>
          <p:nvPr/>
        </p:nvSpPr>
        <p:spPr>
          <a:xfrm>
            <a:off x="457200" y="205978"/>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en-US" altLang="zh-CN" dirty="0"/>
              <a:t>5.3.2  </a:t>
            </a:r>
            <a:r>
              <a:rPr lang="zh-CN" altLang="zh-CN" dirty="0"/>
              <a:t>分布式存储的发展历史</a:t>
            </a:r>
            <a:endParaRPr lang="zh-CN" altLang="en-US" dirty="0"/>
          </a:p>
        </p:txBody>
      </p:sp>
    </p:spTree>
    <p:extLst>
      <p:ext uri="{BB962C8B-B14F-4D97-AF65-F5344CB8AC3E}">
        <p14:creationId xmlns:p14="http://schemas.microsoft.com/office/powerpoint/2010/main" xmlns="" val="516581005"/>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  </a:t>
            </a:r>
            <a:r>
              <a:rPr lang="zh-CN" altLang="zh-CN" dirty="0"/>
              <a:t>实践：分布式存储系统</a:t>
            </a:r>
            <a:r>
              <a:rPr lang="en-US" altLang="zh-CN" dirty="0" err="1"/>
              <a:t>Ceph</a:t>
            </a:r>
            <a:endParaRPr lang="zh-CN" altLang="en-US" dirty="0"/>
          </a:p>
        </p:txBody>
      </p:sp>
      <p:sp>
        <p:nvSpPr>
          <p:cNvPr id="3" name="内容占位符 2"/>
          <p:cNvSpPr>
            <a:spLocks noGrp="1"/>
          </p:cNvSpPr>
          <p:nvPr>
            <p:ph idx="1"/>
          </p:nvPr>
        </p:nvSpPr>
        <p:spPr>
          <a:xfrm>
            <a:off x="457200" y="1200151"/>
            <a:ext cx="8003232" cy="3027783"/>
          </a:xfrm>
        </p:spPr>
        <p:txBody>
          <a:bodyPr>
            <a:normAutofit/>
          </a:bodyPr>
          <a:lstStyle/>
          <a:p>
            <a:pPr>
              <a:buNone/>
            </a:pPr>
            <a:r>
              <a:rPr lang="en-US" altLang="zh-CN" dirty="0"/>
              <a:t>5.4.1  </a:t>
            </a:r>
            <a:r>
              <a:rPr lang="zh-CN" altLang="zh-CN" dirty="0"/>
              <a:t>概述</a:t>
            </a:r>
            <a:endParaRPr lang="en-US" altLang="zh-CN" dirty="0"/>
          </a:p>
          <a:p>
            <a:pPr>
              <a:buNone/>
            </a:pPr>
            <a:r>
              <a:rPr lang="en-US" altLang="zh-CN" dirty="0"/>
              <a:t>5.4.2  </a:t>
            </a:r>
            <a:r>
              <a:rPr lang="zh-CN" altLang="zh-CN" dirty="0"/>
              <a:t>设计思想</a:t>
            </a:r>
            <a:endParaRPr lang="en-US" altLang="zh-CN" dirty="0"/>
          </a:p>
          <a:p>
            <a:pPr>
              <a:buNone/>
            </a:pPr>
            <a:r>
              <a:rPr lang="en-US" altLang="zh-CN" dirty="0"/>
              <a:t>5.4.3  </a:t>
            </a:r>
            <a:r>
              <a:rPr lang="zh-CN" altLang="en-US" dirty="0"/>
              <a:t>整体架构</a:t>
            </a:r>
            <a:endParaRPr lang="en-US" altLang="zh-CN" dirty="0"/>
          </a:p>
          <a:p>
            <a:pPr>
              <a:buNone/>
            </a:pPr>
            <a:r>
              <a:rPr lang="en-US" altLang="zh-CN" dirty="0"/>
              <a:t>5.4.4  </a:t>
            </a:r>
            <a:r>
              <a:rPr lang="zh-CN" altLang="en-US" dirty="0"/>
              <a:t>集群部署</a:t>
            </a:r>
          </a:p>
        </p:txBody>
      </p:sp>
    </p:spTree>
    <p:extLst>
      <p:ext uri="{BB962C8B-B14F-4D97-AF65-F5344CB8AC3E}">
        <p14:creationId xmlns:p14="http://schemas.microsoft.com/office/powerpoint/2010/main" xmlns="" val="3316854579"/>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151"/>
            <a:ext cx="8363272" cy="3387823"/>
          </a:xfrm>
        </p:spPr>
        <p:txBody>
          <a:bodyPr>
            <a:noAutofit/>
          </a:bodyPr>
          <a:lstStyle/>
          <a:p>
            <a:r>
              <a:rPr lang="en-US" altLang="zh-CN" sz="2400" dirty="0" err="1"/>
              <a:t>Ceph</a:t>
            </a:r>
            <a:r>
              <a:rPr lang="zh-CN" altLang="en-US" sz="2400" dirty="0"/>
              <a:t>最初是一项关于存储系统的研究项目，由塞奇</a:t>
            </a:r>
            <a:r>
              <a:rPr lang="en-US" altLang="zh-CN" sz="2400" dirty="0"/>
              <a:t>·</a:t>
            </a:r>
            <a:r>
              <a:rPr lang="zh-CN" altLang="en-US" sz="2400" dirty="0"/>
              <a:t>维尔（</a:t>
            </a:r>
            <a:r>
              <a:rPr lang="en-US" altLang="zh-CN" sz="2400" dirty="0"/>
              <a:t>Sage Weil</a:t>
            </a:r>
            <a:r>
              <a:rPr lang="zh-CN" altLang="en-US" sz="2400" dirty="0"/>
              <a:t>）在加州大学圣克鲁兹分校（</a:t>
            </a:r>
            <a:r>
              <a:rPr lang="en-US" altLang="zh-CN" sz="2400" dirty="0"/>
              <a:t>UCSC</a:t>
            </a:r>
            <a:r>
              <a:rPr lang="zh-CN" altLang="en-US" sz="2400" dirty="0"/>
              <a:t>）开发。</a:t>
            </a:r>
            <a:r>
              <a:rPr lang="en-US" altLang="zh-CN" sz="2400" dirty="0" err="1"/>
              <a:t>Ceph</a:t>
            </a:r>
            <a:r>
              <a:rPr lang="zh-CN" altLang="en-US" sz="2400" dirty="0"/>
              <a:t>是一个统一的、分布式的存储系统，具有出众的性能、可靠性和可扩展性。其中</a:t>
            </a:r>
            <a:r>
              <a:rPr lang="en-US" altLang="zh-CN" sz="2400" dirty="0"/>
              <a:t>,</a:t>
            </a:r>
            <a:r>
              <a:rPr lang="zh-CN" altLang="en-US" sz="2400" dirty="0"/>
              <a:t>“统一”和“分布式”是理解</a:t>
            </a:r>
            <a:r>
              <a:rPr lang="en-US" altLang="zh-CN" sz="2400" dirty="0" err="1"/>
              <a:t>Ceph</a:t>
            </a:r>
            <a:r>
              <a:rPr lang="zh-CN" altLang="en-US" sz="2400" dirty="0"/>
              <a:t>的设计思想的出发点。</a:t>
            </a:r>
            <a:endParaRPr lang="en-US" altLang="zh-CN" sz="2400" dirty="0"/>
          </a:p>
          <a:p>
            <a:pPr marL="400050" lvl="1" indent="0">
              <a:buNone/>
            </a:pPr>
            <a:r>
              <a:rPr lang="zh-CN" altLang="en-US" sz="2000" dirty="0">
                <a:solidFill>
                  <a:srgbClr val="C00000"/>
                </a:solidFill>
              </a:rPr>
              <a:t>① 统一：</a:t>
            </a:r>
            <a:r>
              <a:rPr lang="zh-CN" altLang="en-US" sz="2000" dirty="0"/>
              <a:t>意味着</a:t>
            </a:r>
            <a:r>
              <a:rPr lang="en-US" altLang="zh-CN" sz="2000" dirty="0" err="1"/>
              <a:t>Ceph</a:t>
            </a:r>
            <a:r>
              <a:rPr lang="zh-CN" altLang="en-US" sz="2000" dirty="0"/>
              <a:t>可以以一套存储系统同时提供“对象存储”“块存储”和“文件系统”三种功能，以满足不同应用的需求。</a:t>
            </a:r>
          </a:p>
          <a:p>
            <a:pPr marL="400050" lvl="1" indent="0">
              <a:buNone/>
            </a:pPr>
            <a:r>
              <a:rPr lang="zh-CN" altLang="en-US" sz="2000" dirty="0">
                <a:solidFill>
                  <a:srgbClr val="C00000"/>
                </a:solidFill>
              </a:rPr>
              <a:t>② 分布式：</a:t>
            </a:r>
            <a:r>
              <a:rPr lang="zh-CN" altLang="en-US" sz="2000" dirty="0"/>
              <a:t>意味着无中心结构和系统规模的无限（至少理论上没有限制）扩展。在实践当中，</a:t>
            </a:r>
            <a:r>
              <a:rPr lang="en-US" altLang="zh-CN" sz="2000" dirty="0" err="1"/>
              <a:t>Ceph</a:t>
            </a:r>
            <a:r>
              <a:rPr lang="zh-CN" altLang="en-US" sz="2000" dirty="0"/>
              <a:t>可以被部署于成千上万台服务器上。</a:t>
            </a:r>
          </a:p>
        </p:txBody>
      </p:sp>
      <p:sp>
        <p:nvSpPr>
          <p:cNvPr id="6" name="标题 1">
            <a:extLst>
              <a:ext uri="{FF2B5EF4-FFF2-40B4-BE49-F238E27FC236}">
                <a16:creationId xmlns:a16="http://schemas.microsoft.com/office/drawing/2014/main" xmlns="" id="{155D3966-115A-4B85-A493-12DAC4F5EC93}"/>
              </a:ext>
            </a:extLst>
          </p:cNvPr>
          <p:cNvSpPr>
            <a:spLocks noGrp="1"/>
          </p:cNvSpPr>
          <p:nvPr>
            <p:ph type="title"/>
          </p:nvPr>
        </p:nvSpPr>
        <p:spPr>
          <a:xfrm>
            <a:off x="457200" y="205978"/>
            <a:ext cx="8229600" cy="857250"/>
          </a:xfrm>
        </p:spPr>
        <p:txBody>
          <a:bodyPr>
            <a:normAutofit/>
          </a:bodyPr>
          <a:lstStyle/>
          <a:p>
            <a:r>
              <a:rPr lang="en-US" altLang="zh-CN" dirty="0"/>
              <a:t>5.4.1  </a:t>
            </a:r>
            <a:r>
              <a:rPr lang="zh-CN" altLang="zh-CN" dirty="0"/>
              <a:t>概述</a:t>
            </a:r>
            <a:endParaRPr lang="zh-CN" altLang="en-US" dirty="0"/>
          </a:p>
        </p:txBody>
      </p:sp>
    </p:spTree>
    <p:extLst>
      <p:ext uri="{BB962C8B-B14F-4D97-AF65-F5344CB8AC3E}">
        <p14:creationId xmlns:p14="http://schemas.microsoft.com/office/powerpoint/2010/main" xmlns="" val="3371253271"/>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xmlns="" id="{155D3966-115A-4B85-A493-12DAC4F5EC93}"/>
              </a:ext>
            </a:extLst>
          </p:cNvPr>
          <p:cNvSpPr>
            <a:spLocks noGrp="1"/>
          </p:cNvSpPr>
          <p:nvPr>
            <p:ph type="title"/>
          </p:nvPr>
        </p:nvSpPr>
        <p:spPr>
          <a:xfrm>
            <a:off x="457200" y="205978"/>
            <a:ext cx="8229600" cy="857250"/>
          </a:xfrm>
        </p:spPr>
        <p:txBody>
          <a:bodyPr>
            <a:normAutofit/>
          </a:bodyPr>
          <a:lstStyle/>
          <a:p>
            <a:r>
              <a:rPr lang="en-US" altLang="zh-CN" dirty="0"/>
              <a:t>5.4.2  </a:t>
            </a:r>
            <a:r>
              <a:rPr lang="zh-CN" altLang="en-US" dirty="0"/>
              <a:t>设计思想</a:t>
            </a:r>
          </a:p>
        </p:txBody>
      </p:sp>
      <p:sp>
        <p:nvSpPr>
          <p:cNvPr id="7" name="内容占位符 2">
            <a:extLst>
              <a:ext uri="{FF2B5EF4-FFF2-40B4-BE49-F238E27FC236}">
                <a16:creationId xmlns:a16="http://schemas.microsoft.com/office/drawing/2014/main" xmlns="" id="{7A0EF713-285B-48E2-84E4-3BD8E803BAAF}"/>
              </a:ext>
            </a:extLst>
          </p:cNvPr>
          <p:cNvSpPr>
            <a:spLocks noGrp="1"/>
          </p:cNvSpPr>
          <p:nvPr>
            <p:ph idx="1"/>
          </p:nvPr>
        </p:nvSpPr>
        <p:spPr>
          <a:xfrm>
            <a:off x="162388" y="1131590"/>
            <a:ext cx="8802100" cy="3960440"/>
          </a:xfrm>
        </p:spPr>
        <p:txBody>
          <a:bodyPr>
            <a:normAutofit/>
          </a:bodyPr>
          <a:lstStyle/>
          <a:p>
            <a:pPr>
              <a:lnSpc>
                <a:spcPct val="120000"/>
              </a:lnSpc>
            </a:pPr>
            <a:r>
              <a:rPr lang="en-US" altLang="zh-CN" sz="2000" dirty="0" err="1"/>
              <a:t>Ceph</a:t>
            </a:r>
            <a:r>
              <a:rPr lang="zh-CN" altLang="en-US" sz="2000" dirty="0"/>
              <a:t>最初设计的</a:t>
            </a:r>
            <a:r>
              <a:rPr lang="zh-CN" altLang="en-US" sz="2000" dirty="0">
                <a:solidFill>
                  <a:srgbClr val="C00000"/>
                </a:solidFill>
              </a:rPr>
              <a:t>目标应用场景</a:t>
            </a:r>
            <a:r>
              <a:rPr lang="zh-CN" altLang="en-US" sz="2000" dirty="0"/>
              <a:t>就是</a:t>
            </a:r>
            <a:r>
              <a:rPr lang="zh-CN" altLang="en-US" sz="2000" dirty="0">
                <a:solidFill>
                  <a:srgbClr val="C00000"/>
                </a:solidFill>
              </a:rPr>
              <a:t>大规模的、分布式的存储系统</a:t>
            </a:r>
            <a:r>
              <a:rPr lang="zh-CN" altLang="en-US" sz="2000" dirty="0"/>
              <a:t>，是指至少能够承载</a:t>
            </a:r>
            <a:r>
              <a:rPr lang="en-US" altLang="zh-CN" sz="2000" dirty="0"/>
              <a:t>PB</a:t>
            </a:r>
            <a:r>
              <a:rPr lang="zh-CN" altLang="en-US" sz="2000" dirty="0"/>
              <a:t>量级的数据，并且由成千上万的存储节点组成。</a:t>
            </a:r>
            <a:endParaRPr lang="en-US" altLang="zh-CN" sz="2000" dirty="0"/>
          </a:p>
          <a:p>
            <a:pPr>
              <a:lnSpc>
                <a:spcPct val="120000"/>
              </a:lnSpc>
            </a:pPr>
            <a:r>
              <a:rPr lang="zh-CN" altLang="en-US" sz="2000" dirty="0"/>
              <a:t>在</a:t>
            </a:r>
            <a:r>
              <a:rPr lang="en-US" altLang="zh-CN" sz="2000" dirty="0" err="1"/>
              <a:t>Ceph</a:t>
            </a:r>
            <a:r>
              <a:rPr lang="zh-CN" altLang="en-US" sz="2000" dirty="0"/>
              <a:t>的设计思想中，对于一个大规模的存储系统，主要考虑了三个场景变化特征：</a:t>
            </a:r>
            <a:r>
              <a:rPr lang="zh-CN" altLang="en-US" sz="2000" dirty="0">
                <a:solidFill>
                  <a:srgbClr val="C00000"/>
                </a:solidFill>
              </a:rPr>
              <a:t>存储系统的规模变化、存储系统中的设备变化</a:t>
            </a:r>
            <a:r>
              <a:rPr lang="zh-CN" altLang="en-US" sz="2000" dirty="0"/>
              <a:t>以及</a:t>
            </a:r>
            <a:r>
              <a:rPr lang="zh-CN" altLang="en-US" sz="2000" dirty="0">
                <a:solidFill>
                  <a:srgbClr val="C00000"/>
                </a:solidFill>
              </a:rPr>
              <a:t>存储系统中的数据变化。</a:t>
            </a:r>
            <a:endParaRPr lang="en-US" altLang="zh-CN" sz="2000" dirty="0">
              <a:solidFill>
                <a:srgbClr val="C00000"/>
              </a:solidFill>
            </a:endParaRPr>
          </a:p>
          <a:p>
            <a:pPr>
              <a:lnSpc>
                <a:spcPct val="120000"/>
              </a:lnSpc>
            </a:pPr>
            <a:r>
              <a:rPr lang="en-US" altLang="zh-CN" sz="2000" dirty="0" err="1"/>
              <a:t>Ceph</a:t>
            </a:r>
            <a:r>
              <a:rPr lang="zh-CN" altLang="en-US" sz="2000" dirty="0"/>
              <a:t>的</a:t>
            </a:r>
            <a:r>
              <a:rPr lang="zh-CN" altLang="en-US" sz="2000" dirty="0">
                <a:solidFill>
                  <a:srgbClr val="C00000"/>
                </a:solidFill>
              </a:rPr>
              <a:t>设计思路</a:t>
            </a:r>
            <a:r>
              <a:rPr lang="zh-CN" altLang="en-US" sz="2000" dirty="0"/>
              <a:t>基本上可以概括为以下两点。</a:t>
            </a:r>
          </a:p>
          <a:p>
            <a:pPr lvl="1">
              <a:lnSpc>
                <a:spcPct val="120000"/>
              </a:lnSpc>
            </a:pPr>
            <a:r>
              <a:rPr lang="zh-CN" altLang="en-US" sz="1800" dirty="0">
                <a:solidFill>
                  <a:srgbClr val="C00000"/>
                </a:solidFill>
              </a:rPr>
              <a:t>充分发挥存储设备自身的计算能力</a:t>
            </a:r>
            <a:endParaRPr lang="en-US" altLang="zh-CN" sz="1800" dirty="0"/>
          </a:p>
          <a:p>
            <a:pPr lvl="1">
              <a:lnSpc>
                <a:spcPct val="120000"/>
              </a:lnSpc>
            </a:pPr>
            <a:r>
              <a:rPr lang="zh-CN" altLang="en-US" sz="1800" dirty="0">
                <a:solidFill>
                  <a:srgbClr val="C00000"/>
                </a:solidFill>
              </a:rPr>
              <a:t>去除所有的中心点</a:t>
            </a:r>
            <a:endParaRPr lang="zh-CN" altLang="en-US" sz="1800" dirty="0"/>
          </a:p>
          <a:p>
            <a:pPr>
              <a:lnSpc>
                <a:spcPct val="120000"/>
              </a:lnSpc>
            </a:pPr>
            <a:endParaRPr lang="zh-CN" altLang="en-US" sz="2000" dirty="0">
              <a:solidFill>
                <a:srgbClr val="C00000"/>
              </a:solidFill>
            </a:endParaRPr>
          </a:p>
        </p:txBody>
      </p:sp>
    </p:spTree>
    <p:extLst>
      <p:ext uri="{BB962C8B-B14F-4D97-AF65-F5344CB8AC3E}">
        <p14:creationId xmlns:p14="http://schemas.microsoft.com/office/powerpoint/2010/main" xmlns="" val="3196724487"/>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xmlns="" id="{155D3966-115A-4B85-A493-12DAC4F5EC93}"/>
              </a:ext>
            </a:extLst>
          </p:cNvPr>
          <p:cNvSpPr>
            <a:spLocks noGrp="1"/>
          </p:cNvSpPr>
          <p:nvPr>
            <p:ph type="title"/>
          </p:nvPr>
        </p:nvSpPr>
        <p:spPr>
          <a:xfrm>
            <a:off x="457200" y="205978"/>
            <a:ext cx="8229600" cy="857250"/>
          </a:xfrm>
        </p:spPr>
        <p:txBody>
          <a:bodyPr>
            <a:normAutofit/>
          </a:bodyPr>
          <a:lstStyle/>
          <a:p>
            <a:r>
              <a:rPr lang="en-US" altLang="zh-CN" dirty="0"/>
              <a:t>5.4.3  </a:t>
            </a:r>
            <a:r>
              <a:rPr lang="zh-CN" altLang="en-US" dirty="0"/>
              <a:t>整体架构</a:t>
            </a:r>
          </a:p>
        </p:txBody>
      </p:sp>
      <p:pic>
        <p:nvPicPr>
          <p:cNvPr id="3074" name="Picture 2" descr="0507">
            <a:extLst>
              <a:ext uri="{FF2B5EF4-FFF2-40B4-BE49-F238E27FC236}">
                <a16:creationId xmlns:a16="http://schemas.microsoft.com/office/drawing/2014/main" xmlns="" id="{C2914F2D-4423-4F0B-9BB6-C9E08145BE7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1057993"/>
            <a:ext cx="5256584" cy="3601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标题 1">
            <a:extLst>
              <a:ext uri="{FF2B5EF4-FFF2-40B4-BE49-F238E27FC236}">
                <a16:creationId xmlns:a16="http://schemas.microsoft.com/office/drawing/2014/main" xmlns="" id="{6F138401-2EDC-4207-893B-80BE140ABA51}"/>
              </a:ext>
            </a:extLst>
          </p:cNvPr>
          <p:cNvSpPr txBox="1">
            <a:spLocks/>
          </p:cNvSpPr>
          <p:nvPr/>
        </p:nvSpPr>
        <p:spPr>
          <a:xfrm>
            <a:off x="2339752" y="4637101"/>
            <a:ext cx="4536504" cy="48003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1600" dirty="0"/>
              <a:t>图</a:t>
            </a:r>
            <a:r>
              <a:rPr lang="en-US" altLang="zh-CN" sz="1600" dirty="0"/>
              <a:t>5.7  </a:t>
            </a:r>
            <a:r>
              <a:rPr lang="en-US" altLang="zh-CN" sz="1600" dirty="0" err="1"/>
              <a:t>Ceph</a:t>
            </a:r>
            <a:r>
              <a:rPr lang="zh-CN" altLang="en-US" sz="1600" dirty="0"/>
              <a:t>存储系统整体架构</a:t>
            </a:r>
            <a:endParaRPr lang="zh-CN" altLang="zh-CN" sz="1600" dirty="0"/>
          </a:p>
        </p:txBody>
      </p:sp>
    </p:spTree>
    <p:extLst>
      <p:ext uri="{BB962C8B-B14F-4D97-AF65-F5344CB8AC3E}">
        <p14:creationId xmlns:p14="http://schemas.microsoft.com/office/powerpoint/2010/main" xmlns="" val="1373434735"/>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5.4.4  </a:t>
            </a:r>
            <a:r>
              <a:rPr lang="zh-CN" altLang="zh-CN" dirty="0"/>
              <a:t>集群部署</a:t>
            </a:r>
            <a:endParaRPr lang="zh-CN" altLang="en-US" dirty="0"/>
          </a:p>
        </p:txBody>
      </p:sp>
      <p:sp>
        <p:nvSpPr>
          <p:cNvPr id="3" name="内容占位符 2"/>
          <p:cNvSpPr>
            <a:spLocks noGrp="1"/>
          </p:cNvSpPr>
          <p:nvPr>
            <p:ph idx="1"/>
          </p:nvPr>
        </p:nvSpPr>
        <p:spPr>
          <a:xfrm>
            <a:off x="457200" y="1347614"/>
            <a:ext cx="6995120" cy="3456384"/>
          </a:xfrm>
        </p:spPr>
        <p:txBody>
          <a:bodyPr>
            <a:normAutofit/>
          </a:bodyPr>
          <a:lstStyle/>
          <a:p>
            <a:pPr>
              <a:buNone/>
            </a:pPr>
            <a:r>
              <a:rPr lang="en-US" altLang="zh-CN" sz="2400" dirty="0"/>
              <a:t>1</a:t>
            </a:r>
            <a:r>
              <a:rPr lang="zh-CN" altLang="en-US" sz="2400" dirty="0"/>
              <a:t>．环境准备</a:t>
            </a:r>
            <a:endParaRPr lang="en-US" altLang="zh-CN" sz="2400" dirty="0"/>
          </a:p>
          <a:p>
            <a:pPr>
              <a:buNone/>
            </a:pPr>
            <a:r>
              <a:rPr lang="en-US" altLang="zh-CN" sz="2400" dirty="0"/>
              <a:t>2</a:t>
            </a:r>
            <a:r>
              <a:rPr lang="zh-CN" altLang="en-US" sz="2400" dirty="0"/>
              <a:t>．安装</a:t>
            </a:r>
            <a:r>
              <a:rPr lang="en-US" altLang="zh-CN" sz="2400" dirty="0" err="1"/>
              <a:t>Ceph</a:t>
            </a:r>
            <a:r>
              <a:rPr lang="zh-CN" altLang="en-US" sz="2400" dirty="0"/>
              <a:t>部署工具（仅主控节点）</a:t>
            </a:r>
            <a:endParaRPr lang="en-US" altLang="zh-CN" sz="2400" dirty="0"/>
          </a:p>
          <a:p>
            <a:pPr>
              <a:buNone/>
            </a:pPr>
            <a:r>
              <a:rPr lang="en-US" altLang="zh-CN" sz="2400" dirty="0"/>
              <a:t>3</a:t>
            </a:r>
            <a:r>
              <a:rPr lang="zh-CN" altLang="en-US" sz="2400" dirty="0"/>
              <a:t>．</a:t>
            </a:r>
            <a:r>
              <a:rPr lang="en-US" altLang="zh-CN" sz="2400" dirty="0" err="1"/>
              <a:t>Ceph</a:t>
            </a:r>
            <a:r>
              <a:rPr lang="zh-CN" altLang="en-US" sz="2400" dirty="0"/>
              <a:t>节点配置</a:t>
            </a:r>
            <a:endParaRPr lang="en-US" altLang="zh-CN" sz="2400" dirty="0"/>
          </a:p>
          <a:p>
            <a:pPr marL="457200" indent="-457200">
              <a:buAutoNum type="arabicPeriod" startAt="4"/>
            </a:pPr>
            <a:r>
              <a:rPr lang="en-US" altLang="zh-CN" sz="2400" dirty="0" err="1"/>
              <a:t>Ceph</a:t>
            </a:r>
            <a:r>
              <a:rPr lang="zh-CN" altLang="en-US" sz="2400" dirty="0"/>
              <a:t>安装</a:t>
            </a:r>
            <a:endParaRPr lang="en-US" altLang="zh-CN" sz="2400" dirty="0"/>
          </a:p>
          <a:p>
            <a:pPr marL="457200" indent="-457200">
              <a:buAutoNum type="arabicPeriod" startAt="4"/>
            </a:pPr>
            <a:r>
              <a:rPr lang="zh-CN" altLang="en-US" sz="2400" dirty="0"/>
              <a:t>添加</a:t>
            </a:r>
            <a:r>
              <a:rPr lang="en-US" altLang="zh-CN" sz="2400" dirty="0"/>
              <a:t>OSD</a:t>
            </a:r>
            <a:r>
              <a:rPr lang="zh-CN" altLang="en-US" sz="2400" dirty="0"/>
              <a:t>节点</a:t>
            </a:r>
            <a:endParaRPr lang="en-US" altLang="zh-CN" sz="2400" dirty="0"/>
          </a:p>
        </p:txBody>
      </p:sp>
    </p:spTree>
    <p:extLst>
      <p:ext uri="{BB962C8B-B14F-4D97-AF65-F5344CB8AC3E}">
        <p14:creationId xmlns:p14="http://schemas.microsoft.com/office/powerpoint/2010/main" xmlns="" val="1302302477"/>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4171A210-AB6F-4F87-BEAD-DA74CDA04932}"/>
              </a:ext>
            </a:extLst>
          </p:cNvPr>
          <p:cNvSpPr txBox="1">
            <a:spLocks/>
          </p:cNvSpPr>
          <p:nvPr/>
        </p:nvSpPr>
        <p:spPr>
          <a:xfrm>
            <a:off x="457200" y="150655"/>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zh-CN" dirty="0"/>
              <a:t>图</a:t>
            </a:r>
            <a:r>
              <a:rPr lang="en-US" altLang="zh-CN" dirty="0"/>
              <a:t>5.8  </a:t>
            </a:r>
            <a:r>
              <a:rPr lang="en-US" altLang="zh-CN" dirty="0" err="1"/>
              <a:t>Ceph</a:t>
            </a:r>
            <a:r>
              <a:rPr lang="zh-CN" altLang="zh-CN" dirty="0"/>
              <a:t>存储集群准备</a:t>
            </a:r>
          </a:p>
        </p:txBody>
      </p:sp>
      <p:pic>
        <p:nvPicPr>
          <p:cNvPr id="4098" name="Picture 2" descr="0508">
            <a:extLst>
              <a:ext uri="{FF2B5EF4-FFF2-40B4-BE49-F238E27FC236}">
                <a16:creationId xmlns:a16="http://schemas.microsoft.com/office/drawing/2014/main" xmlns="" id="{BABF2E5E-2FE1-46CF-ABB1-BD91F0D24DC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1563637"/>
            <a:ext cx="4824536" cy="3124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2753515"/>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xmlns="" id="{4171A210-AB6F-4F87-BEAD-DA74CDA04932}"/>
              </a:ext>
            </a:extLst>
          </p:cNvPr>
          <p:cNvSpPr txBox="1">
            <a:spLocks/>
          </p:cNvSpPr>
          <p:nvPr/>
        </p:nvSpPr>
        <p:spPr>
          <a:xfrm>
            <a:off x="179512" y="411510"/>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zh-CN" dirty="0"/>
              <a:t>表</a:t>
            </a:r>
            <a:r>
              <a:rPr lang="en-US" altLang="zh-CN" dirty="0"/>
              <a:t>5.4  </a:t>
            </a:r>
            <a:r>
              <a:rPr lang="zh-CN" altLang="zh-CN" dirty="0"/>
              <a:t>主机信息</a:t>
            </a:r>
          </a:p>
        </p:txBody>
      </p:sp>
      <p:pic>
        <p:nvPicPr>
          <p:cNvPr id="3" name="图片 2">
            <a:extLst>
              <a:ext uri="{FF2B5EF4-FFF2-40B4-BE49-F238E27FC236}">
                <a16:creationId xmlns:a16="http://schemas.microsoft.com/office/drawing/2014/main" xmlns="" id="{BD754243-FA43-4549-9F89-E7890FC841B6}"/>
              </a:ext>
            </a:extLst>
          </p:cNvPr>
          <p:cNvPicPr>
            <a:picLocks noChangeAspect="1"/>
          </p:cNvPicPr>
          <p:nvPr/>
        </p:nvPicPr>
        <p:blipFill>
          <a:blip r:embed="rId2" cstate="print"/>
          <a:stretch>
            <a:fillRect/>
          </a:stretch>
        </p:blipFill>
        <p:spPr>
          <a:xfrm>
            <a:off x="550211" y="1707654"/>
            <a:ext cx="8427181" cy="2088232"/>
          </a:xfrm>
          <a:prstGeom prst="rect">
            <a:avLst/>
          </a:prstGeom>
        </p:spPr>
      </p:pic>
    </p:spTree>
    <p:extLst>
      <p:ext uri="{BB962C8B-B14F-4D97-AF65-F5344CB8AC3E}">
        <p14:creationId xmlns:p14="http://schemas.microsoft.com/office/powerpoint/2010/main" xmlns="" val="217492517"/>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847403" y="2125107"/>
            <a:ext cx="5117085" cy="2174835"/>
          </a:xfrm>
          <a:prstGeom prst="rect">
            <a:avLst/>
          </a:prstGeom>
        </p:spPr>
        <p:txBody>
          <a:bodyPr vert="horz" lIns="91440" tIns="45720" rIns="91440" bIns="45720" rtlCol="0">
            <a:normAutofit/>
          </a:bodyPr>
          <a:lstStyle/>
          <a:p>
            <a:pPr marL="342900" lvl="0" indent="-342900">
              <a:spcBef>
                <a:spcPts val="600"/>
              </a:spcBef>
              <a:buFont typeface="Arial" pitchFamily="34" charset="0"/>
              <a:buChar char="•"/>
              <a:defRPr/>
            </a:pPr>
            <a:r>
              <a:rPr lang="zh-CN" altLang="en-US" sz="2400" dirty="0">
                <a:latin typeface="+mj-lt"/>
                <a:ea typeface="黑体" pitchFamily="49" charset="-122"/>
              </a:rPr>
              <a:t>分布式存储的基础</a:t>
            </a:r>
          </a:p>
          <a:p>
            <a:pPr marL="342900" lvl="0" indent="-342900">
              <a:spcBef>
                <a:spcPts val="600"/>
              </a:spcBef>
              <a:buFont typeface="Arial" pitchFamily="34" charset="0"/>
              <a:buChar char="•"/>
              <a:defRPr/>
            </a:pPr>
            <a:r>
              <a:rPr lang="zh-CN" altLang="en-US" sz="2400" dirty="0">
                <a:latin typeface="+mj-lt"/>
                <a:ea typeface="黑体" pitchFamily="49" charset="-122"/>
              </a:rPr>
              <a:t>文件存储</a:t>
            </a:r>
          </a:p>
          <a:p>
            <a:pPr marL="342900" lvl="0" indent="-342900">
              <a:spcBef>
                <a:spcPts val="600"/>
              </a:spcBef>
              <a:buFont typeface="Arial" pitchFamily="34" charset="0"/>
              <a:buChar char="•"/>
              <a:defRPr/>
            </a:pPr>
            <a:r>
              <a:rPr lang="zh-CN" altLang="en-US" sz="2400" dirty="0">
                <a:latin typeface="+mj-lt"/>
                <a:ea typeface="黑体" pitchFamily="49" charset="-122"/>
              </a:rPr>
              <a:t>从单机存储系统到分布式存储系统</a:t>
            </a:r>
          </a:p>
          <a:p>
            <a:pPr marL="342900" lvl="0" indent="-342900">
              <a:spcBef>
                <a:spcPts val="600"/>
              </a:spcBef>
              <a:buFont typeface="Arial" pitchFamily="34" charset="0"/>
              <a:buChar char="•"/>
              <a:defRPr/>
            </a:pPr>
            <a:r>
              <a:rPr lang="zh-CN" altLang="en-US" sz="2400" dirty="0">
                <a:latin typeface="+mj-lt"/>
                <a:ea typeface="黑体" pitchFamily="49" charset="-122"/>
              </a:rPr>
              <a:t>实践：分布式存储系统</a:t>
            </a:r>
            <a:r>
              <a:rPr lang="en-US" altLang="zh-CN" sz="2400" dirty="0" err="1">
                <a:latin typeface="+mj-lt"/>
                <a:ea typeface="黑体" pitchFamily="49" charset="-122"/>
              </a:rPr>
              <a:t>Ceph</a:t>
            </a:r>
            <a:endParaRPr lang="en-US" altLang="zh-CN" sz="2400" dirty="0">
              <a:latin typeface="+mj-lt"/>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a:spLocks/>
          </p:cNvSpPr>
          <p:nvPr/>
        </p:nvSpPr>
        <p:spPr>
          <a:xfrm>
            <a:off x="467544" y="73893"/>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noProof="0" dirty="0">
                <a:latin typeface="黑体" pitchFamily="49" charset="-122"/>
                <a:ea typeface="黑体" pitchFamily="49" charset="-122"/>
                <a:cs typeface="+mj-cs"/>
              </a:rPr>
              <a:t>小</a:t>
            </a:r>
            <a:r>
              <a:rPr kumimoji="0" lang="zh-CN" altLang="en-US" sz="44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rPr>
              <a:t>结</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  </a:t>
            </a:r>
            <a:r>
              <a:rPr lang="zh-CN" altLang="en-US" dirty="0"/>
              <a:t>分布式存储的基础</a:t>
            </a:r>
          </a:p>
        </p:txBody>
      </p:sp>
      <p:sp>
        <p:nvSpPr>
          <p:cNvPr id="3" name="内容占位符 2"/>
          <p:cNvSpPr>
            <a:spLocks noGrp="1"/>
          </p:cNvSpPr>
          <p:nvPr>
            <p:ph idx="1"/>
          </p:nvPr>
        </p:nvSpPr>
        <p:spPr/>
        <p:txBody>
          <a:bodyPr/>
          <a:lstStyle/>
          <a:p>
            <a:pPr>
              <a:buNone/>
            </a:pPr>
            <a:r>
              <a:rPr lang="en-US" altLang="zh-CN" dirty="0"/>
              <a:t>5.1.1  </a:t>
            </a:r>
            <a:r>
              <a:rPr lang="zh-CN" altLang="zh-CN" dirty="0"/>
              <a:t>基本概念</a:t>
            </a:r>
            <a:endParaRPr lang="en-US" altLang="zh-CN" dirty="0"/>
          </a:p>
          <a:p>
            <a:pPr>
              <a:buNone/>
            </a:pPr>
            <a:r>
              <a:rPr lang="en-US" altLang="zh-CN" dirty="0"/>
              <a:t>5.1.2  </a:t>
            </a:r>
            <a:r>
              <a:rPr lang="zh-CN" altLang="zh-CN" dirty="0"/>
              <a:t>分布式存储分类</a:t>
            </a:r>
            <a:endParaRPr lang="en-US" altLang="zh-CN" dirty="0"/>
          </a:p>
          <a:p>
            <a:pPr>
              <a:buNone/>
            </a:pPr>
            <a:r>
              <a:rPr lang="en-US" altLang="zh-CN" dirty="0"/>
              <a:t>5.1.3  </a:t>
            </a:r>
            <a:r>
              <a:rPr lang="zh-CN" altLang="zh-CN" dirty="0"/>
              <a:t>分布式存储的发展历史</a:t>
            </a:r>
            <a:endParaRPr lang="zh-CN" altLang="en-US" dirty="0"/>
          </a:p>
          <a:p>
            <a:endParaRPr lang="zh-CN" altLang="en-US" dirty="0"/>
          </a:p>
        </p:txBody>
      </p:sp>
    </p:spTree>
    <p:extLst>
      <p:ext uri="{BB962C8B-B14F-4D97-AF65-F5344CB8AC3E}">
        <p14:creationId xmlns:p14="http://schemas.microsoft.com/office/powerpoint/2010/main" xmlns="" val="967694365"/>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课内复习</a:t>
            </a:r>
          </a:p>
        </p:txBody>
      </p:sp>
      <p:sp>
        <p:nvSpPr>
          <p:cNvPr id="3" name="内容占位符 2"/>
          <p:cNvSpPr>
            <a:spLocks noGrp="1"/>
          </p:cNvSpPr>
          <p:nvPr>
            <p:ph idx="1"/>
          </p:nvPr>
        </p:nvSpPr>
        <p:spPr/>
        <p:txBody>
          <a:bodyPr>
            <a:normAutofit/>
          </a:bodyPr>
          <a:lstStyle/>
          <a:p>
            <a:pPr>
              <a:buNone/>
            </a:pPr>
            <a:r>
              <a:rPr lang="en-US" altLang="zh-CN" sz="2400" dirty="0"/>
              <a:t>1</a:t>
            </a:r>
            <a:r>
              <a:rPr lang="zh-CN" altLang="en-US" sz="2400" dirty="0"/>
              <a:t>．分布式存储的定义是什么？</a:t>
            </a:r>
            <a:endParaRPr lang="en-US" altLang="zh-CN" sz="2400" dirty="0"/>
          </a:p>
          <a:p>
            <a:pPr>
              <a:buNone/>
            </a:pPr>
            <a:r>
              <a:rPr lang="en-US" altLang="zh-CN" sz="2400" dirty="0"/>
              <a:t>2</a:t>
            </a:r>
            <a:r>
              <a:rPr lang="zh-CN" altLang="en-US" sz="2400" dirty="0"/>
              <a:t>．分布式存储有哪几种类型？</a:t>
            </a:r>
            <a:endParaRPr lang="en-US" altLang="zh-CN" sz="2400" dirty="0"/>
          </a:p>
          <a:p>
            <a:pPr>
              <a:buNone/>
            </a:pPr>
            <a:r>
              <a:rPr lang="en-US" altLang="zh-CN" sz="2400" dirty="0"/>
              <a:t>3</a:t>
            </a:r>
            <a:r>
              <a:rPr lang="zh-CN" altLang="en-US" sz="2400" dirty="0"/>
              <a:t>．</a:t>
            </a:r>
            <a:r>
              <a:rPr lang="en-US" altLang="zh-CN" sz="2400" dirty="0"/>
              <a:t>SAN</a:t>
            </a:r>
            <a:r>
              <a:rPr lang="zh-CN" altLang="en-US" sz="2400" dirty="0"/>
              <a:t>和</a:t>
            </a:r>
            <a:r>
              <a:rPr lang="en-US" altLang="zh-CN" sz="2400" dirty="0"/>
              <a:t>NAS</a:t>
            </a:r>
            <a:r>
              <a:rPr lang="zh-CN" altLang="en-US" sz="2400" dirty="0"/>
              <a:t>的区别是什么？</a:t>
            </a:r>
          </a:p>
          <a:p>
            <a:pPr>
              <a:buNone/>
            </a:pPr>
            <a:r>
              <a:rPr lang="en-US" altLang="zh-CN" sz="2400" dirty="0"/>
              <a:t>4</a:t>
            </a:r>
            <a:r>
              <a:rPr lang="zh-CN" altLang="en-US" sz="2400" dirty="0"/>
              <a:t>．比较不同文件系统的特点。</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课外思考</a:t>
            </a:r>
          </a:p>
        </p:txBody>
      </p:sp>
      <p:sp>
        <p:nvSpPr>
          <p:cNvPr id="3" name="内容占位符 2"/>
          <p:cNvSpPr>
            <a:spLocks noGrp="1"/>
          </p:cNvSpPr>
          <p:nvPr>
            <p:ph idx="1"/>
          </p:nvPr>
        </p:nvSpPr>
        <p:spPr>
          <a:xfrm>
            <a:off x="457200" y="1200151"/>
            <a:ext cx="8147248" cy="3603848"/>
          </a:xfrm>
        </p:spPr>
        <p:txBody>
          <a:bodyPr>
            <a:normAutofit/>
          </a:bodyPr>
          <a:lstStyle/>
          <a:p>
            <a:pPr>
              <a:buNone/>
            </a:pPr>
            <a:r>
              <a:rPr lang="en-US" altLang="zh-CN" dirty="0"/>
              <a:t>1</a:t>
            </a:r>
            <a:r>
              <a:rPr lang="zh-CN" altLang="en-US" dirty="0"/>
              <a:t>．是否存在一种文件系统能够应对所有类型的文件存储？为什么？</a:t>
            </a:r>
            <a:endParaRPr lang="en-US" altLang="zh-CN" dirty="0"/>
          </a:p>
          <a:p>
            <a:pPr>
              <a:buNone/>
            </a:pPr>
            <a:r>
              <a:rPr lang="en-US" altLang="zh-CN" dirty="0"/>
              <a:t>2</a:t>
            </a:r>
            <a:r>
              <a:rPr lang="zh-CN" altLang="en-US" dirty="0"/>
              <a:t>．</a:t>
            </a:r>
            <a:r>
              <a:rPr lang="en-US" altLang="zh-CN" dirty="0" err="1"/>
              <a:t>Paxos</a:t>
            </a:r>
            <a:r>
              <a:rPr lang="zh-CN" altLang="en-US" dirty="0"/>
              <a:t>的原理和机制是什么？</a:t>
            </a:r>
            <a:endParaRPr lang="en-US" altLang="zh-CN" dirty="0"/>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动手实践</a:t>
            </a:r>
            <a:r>
              <a:rPr lang="en-US" altLang="zh-CN" dirty="0"/>
              <a:t>1</a:t>
            </a:r>
            <a:endParaRPr lang="zh-CN" altLang="en-US" dirty="0"/>
          </a:p>
        </p:txBody>
      </p:sp>
      <p:sp>
        <p:nvSpPr>
          <p:cNvPr id="3" name="内容占位符 2"/>
          <p:cNvSpPr>
            <a:spLocks noGrp="1"/>
          </p:cNvSpPr>
          <p:nvPr>
            <p:ph idx="1"/>
          </p:nvPr>
        </p:nvSpPr>
        <p:spPr/>
        <p:txBody>
          <a:bodyPr>
            <a:normAutofit lnSpcReduction="10000"/>
          </a:bodyPr>
          <a:lstStyle/>
          <a:p>
            <a:pPr marL="514350" indent="-514350">
              <a:spcBef>
                <a:spcPts val="600"/>
              </a:spcBef>
              <a:buFont typeface="Wingdings" pitchFamily="2" charset="2"/>
              <a:buChar char="l"/>
            </a:pPr>
            <a:r>
              <a:rPr lang="en-US" altLang="zh-CN" sz="2400" dirty="0" err="1"/>
              <a:t>Ceph</a:t>
            </a:r>
            <a:r>
              <a:rPr lang="zh-CN" altLang="en-US" sz="2400" dirty="0"/>
              <a:t>从</a:t>
            </a:r>
            <a:r>
              <a:rPr lang="en-US" altLang="zh-CN" sz="2400" dirty="0"/>
              <a:t>2004</a:t>
            </a:r>
            <a:r>
              <a:rPr lang="zh-CN" altLang="en-US" sz="2400" dirty="0"/>
              <a:t>年提交了第一行代码，至今为止已经十多年了。这个起源于</a:t>
            </a:r>
            <a:r>
              <a:rPr lang="en-US" altLang="zh-CN" sz="2400" dirty="0"/>
              <a:t>Sage</a:t>
            </a:r>
            <a:r>
              <a:rPr lang="zh-CN" altLang="en-US" sz="2400" dirty="0"/>
              <a:t>博士论文，最早致力于开发下一代高性能分布式文件系统的项目，现在也成为了开源社区众人皆知的明星项目。随着云计算的发展，</a:t>
            </a:r>
            <a:r>
              <a:rPr lang="en-US" altLang="zh-CN" sz="2400" dirty="0" err="1"/>
              <a:t>Ceph</a:t>
            </a:r>
            <a:r>
              <a:rPr lang="zh-CN" altLang="en-US" sz="2400" dirty="0"/>
              <a:t>乘上了</a:t>
            </a:r>
            <a:r>
              <a:rPr lang="en-US" altLang="zh-CN" sz="2400" dirty="0"/>
              <a:t>OpenStack</a:t>
            </a:r>
            <a:r>
              <a:rPr lang="zh-CN" altLang="en-US" sz="2400" dirty="0"/>
              <a:t>的春风，受到各大厂商的欢迎，成为</a:t>
            </a:r>
            <a:r>
              <a:rPr lang="en-US" altLang="zh-CN" sz="2400" dirty="0"/>
              <a:t>IaaS</a:t>
            </a:r>
            <a:r>
              <a:rPr lang="zh-CN" altLang="en-US" sz="2400" dirty="0"/>
              <a:t>三大组件计算、网络、存储之一。</a:t>
            </a:r>
            <a:endParaRPr lang="en-US" altLang="zh-CN" sz="2400" dirty="0"/>
          </a:p>
          <a:p>
            <a:pPr marL="914400" lvl="1" indent="-514350">
              <a:spcBef>
                <a:spcPts val="600"/>
              </a:spcBef>
              <a:buFont typeface="Wingdings" pitchFamily="2" charset="2"/>
              <a:buChar char="Ø"/>
            </a:pPr>
            <a:r>
              <a:rPr lang="zh-CN" altLang="en-US" sz="2000" dirty="0"/>
              <a:t>任务：通过</a:t>
            </a:r>
            <a:r>
              <a:rPr lang="en-US" altLang="zh-CN" sz="2000" dirty="0" err="1"/>
              <a:t>Ceph</a:t>
            </a:r>
            <a:r>
              <a:rPr lang="zh-CN" altLang="en-US" sz="2000" dirty="0"/>
              <a:t>的官方网站下载并安装使用最新的软件，进一步了解</a:t>
            </a:r>
            <a:r>
              <a:rPr lang="en-US" altLang="zh-CN" sz="2000" dirty="0" err="1"/>
              <a:t>Ceph</a:t>
            </a:r>
            <a:r>
              <a:rPr lang="zh-CN" altLang="en-US" sz="2000" dirty="0"/>
              <a:t>的原理。</a:t>
            </a:r>
            <a:endParaRPr lang="en-US" altLang="zh-CN" sz="2000" dirty="0"/>
          </a:p>
          <a:p>
            <a:pPr marL="914400" lvl="1" indent="-514350">
              <a:spcBef>
                <a:spcPts val="600"/>
              </a:spcBef>
              <a:buFont typeface="Wingdings" pitchFamily="2" charset="2"/>
              <a:buChar char="Ø"/>
            </a:pPr>
            <a:r>
              <a:rPr lang="zh-CN" altLang="en-US" sz="2000" dirty="0"/>
              <a:t>任务：理解并实践</a:t>
            </a:r>
            <a:r>
              <a:rPr lang="en-US" altLang="zh-CN" sz="2000" dirty="0"/>
              <a:t>CRUSH</a:t>
            </a:r>
            <a:r>
              <a:rPr lang="zh-CN" altLang="en-US" sz="2000" dirty="0"/>
              <a:t>（</a:t>
            </a:r>
            <a:r>
              <a:rPr lang="en-US" altLang="zh-CN" sz="2000" dirty="0"/>
              <a:t>Controlled Replication Under Scalable Hashing</a:t>
            </a:r>
            <a:r>
              <a:rPr lang="zh-CN" altLang="en-US" sz="2000" dirty="0"/>
              <a:t>）算法。</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动手实践</a:t>
            </a:r>
            <a:r>
              <a:rPr lang="en-US" altLang="zh-CN" dirty="0"/>
              <a:t>2</a:t>
            </a:r>
            <a:endParaRPr lang="zh-CN" altLang="en-US" dirty="0"/>
          </a:p>
        </p:txBody>
      </p:sp>
      <p:sp>
        <p:nvSpPr>
          <p:cNvPr id="3" name="内容占位符 2"/>
          <p:cNvSpPr>
            <a:spLocks noGrp="1"/>
          </p:cNvSpPr>
          <p:nvPr>
            <p:ph idx="1"/>
          </p:nvPr>
        </p:nvSpPr>
        <p:spPr/>
        <p:txBody>
          <a:bodyPr>
            <a:normAutofit/>
          </a:bodyPr>
          <a:lstStyle/>
          <a:p>
            <a:pPr marL="514350" indent="-514350">
              <a:spcBef>
                <a:spcPts val="600"/>
              </a:spcBef>
              <a:buFont typeface="Wingdings" pitchFamily="2" charset="2"/>
              <a:buChar char="l"/>
            </a:pPr>
            <a:r>
              <a:rPr lang="en-US" altLang="zh-CN" sz="2400" dirty="0"/>
              <a:t>Hadoop</a:t>
            </a:r>
            <a:r>
              <a:rPr lang="zh-CN" altLang="en-US" sz="2400" dirty="0"/>
              <a:t>分布式文件系统（</a:t>
            </a:r>
            <a:r>
              <a:rPr lang="en-US" altLang="zh-CN" sz="2400" dirty="0"/>
              <a:t>HDFS</a:t>
            </a:r>
            <a:r>
              <a:rPr lang="zh-CN" altLang="en-US" sz="2400" dirty="0"/>
              <a:t>）是一个高度容错性的系统，适合部署在廉价的机器上。</a:t>
            </a:r>
            <a:r>
              <a:rPr lang="en-US" altLang="zh-CN" sz="2400" dirty="0"/>
              <a:t>HDFS</a:t>
            </a:r>
            <a:r>
              <a:rPr lang="zh-CN" altLang="en-US" sz="2400" dirty="0"/>
              <a:t>能提供高吞吐量的数据访问，非常适合大规模数据集上的应用。</a:t>
            </a:r>
            <a:r>
              <a:rPr lang="en-US" altLang="zh-CN" sz="2400" dirty="0"/>
              <a:t>HDFS</a:t>
            </a:r>
            <a:r>
              <a:rPr lang="zh-CN" altLang="en-US" sz="2400" dirty="0"/>
              <a:t>是</a:t>
            </a:r>
            <a:r>
              <a:rPr lang="en-US" altLang="zh-CN" sz="2400" dirty="0"/>
              <a:t>Apache Hadoop Core</a:t>
            </a:r>
            <a:r>
              <a:rPr lang="zh-CN" altLang="en-US" sz="2400" dirty="0"/>
              <a:t>项目的一部分。</a:t>
            </a:r>
          </a:p>
          <a:p>
            <a:pPr marL="914400" lvl="1" indent="-514350">
              <a:spcBef>
                <a:spcPts val="600"/>
              </a:spcBef>
              <a:buFont typeface="Wingdings" pitchFamily="2" charset="2"/>
              <a:buChar char="Ø"/>
            </a:pPr>
            <a:r>
              <a:rPr lang="zh-CN" altLang="en-US" sz="2000" dirty="0"/>
              <a:t>任务：通过</a:t>
            </a:r>
            <a:r>
              <a:rPr lang="en-US" altLang="zh-CN" sz="2000" dirty="0"/>
              <a:t>Hadoop</a:t>
            </a:r>
            <a:r>
              <a:rPr lang="zh-CN" altLang="en-US" sz="2000" dirty="0"/>
              <a:t>的官方网站下载并安装使用最新的</a:t>
            </a:r>
            <a:r>
              <a:rPr lang="en-US" altLang="zh-CN" sz="2000" dirty="0"/>
              <a:t>Hadoop</a:t>
            </a:r>
            <a:r>
              <a:rPr lang="zh-CN" altLang="en-US" sz="2000" dirty="0"/>
              <a:t>软件，进一步了解</a:t>
            </a:r>
            <a:r>
              <a:rPr lang="en-US" altLang="zh-CN" sz="2000" dirty="0"/>
              <a:t>HDFS</a:t>
            </a:r>
            <a:r>
              <a:rPr lang="zh-CN" altLang="en-US" sz="2000" dirty="0"/>
              <a:t>的工作原理。</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95536" y="1347614"/>
            <a:ext cx="5528429" cy="1368152"/>
          </a:xfrm>
        </p:spPr>
        <p:txBody>
          <a:bodyPr>
            <a:noAutofit/>
          </a:bodyPr>
          <a:lstStyle/>
          <a:p>
            <a:r>
              <a:rPr lang="en-US" altLang="zh-CN" sz="6000" b="1" i="1" dirty="0">
                <a:latin typeface="+mn-lt"/>
                <a:ea typeface="宋体" charset="-122"/>
              </a:rPr>
              <a:t>Thanks!</a:t>
            </a:r>
            <a:endParaRPr lang="zh-CN" altLang="en-US" sz="6000" b="1" i="1" dirty="0">
              <a:latin typeface="+mn-lt"/>
              <a:ea typeface="宋体" charset="-122"/>
            </a:endParaRPr>
          </a:p>
        </p:txBody>
      </p:sp>
      <p:pic>
        <p:nvPicPr>
          <p:cNvPr id="4" name="Picture 2" descr="E:\000 2016年度教学活动\000 书籍写作\0000 云计算原理与实践\Cover.jpg"/>
          <p:cNvPicPr>
            <a:picLocks noChangeAspect="1" noChangeArrowheads="1"/>
          </p:cNvPicPr>
          <p:nvPr/>
        </p:nvPicPr>
        <p:blipFill>
          <a:blip r:embed="rId3" cstate="print"/>
          <a:srcRect/>
          <a:stretch>
            <a:fillRect/>
          </a:stretch>
        </p:blipFill>
        <p:spPr bwMode="auto">
          <a:xfrm>
            <a:off x="5580112" y="1275606"/>
            <a:ext cx="2376264" cy="3326769"/>
          </a:xfrm>
          <a:prstGeom prst="rect">
            <a:avLst/>
          </a:prstGeom>
          <a:ln>
            <a:noFill/>
          </a:ln>
          <a:effectLst>
            <a:outerShdw blurRad="190500" algn="tl" rotWithShape="0">
              <a:srgbClr val="000000">
                <a:alpha val="70000"/>
              </a:srgbClr>
            </a:outerShdw>
          </a:effectLst>
        </p:spPr>
      </p:pic>
      <p:pic>
        <p:nvPicPr>
          <p:cNvPr id="6" name="Picture 2" descr="C:\Users\Administrator\Desktop\嘉数汇.jpg"/>
          <p:cNvPicPr>
            <a:picLocks noChangeAspect="1" noChangeArrowheads="1"/>
          </p:cNvPicPr>
          <p:nvPr/>
        </p:nvPicPr>
        <p:blipFill>
          <a:blip r:embed="rId4" cstate="print"/>
          <a:srcRect/>
          <a:stretch>
            <a:fillRect/>
          </a:stretch>
        </p:blipFill>
        <p:spPr bwMode="auto">
          <a:xfrm>
            <a:off x="2361986" y="2886923"/>
            <a:ext cx="1662701" cy="1713684"/>
          </a:xfrm>
          <a:prstGeom prst="rect">
            <a:avLst/>
          </a:prstGeom>
          <a:noFill/>
          <a:ln w="28575">
            <a:solidFill>
              <a:schemeClr val="tx1"/>
            </a:solidFill>
          </a:ln>
        </p:spPr>
      </p:pic>
    </p:spTree>
  </p:cSld>
  <p:clrMapOvr>
    <a:masterClrMapping/>
  </p:clrMapOvr>
  <p:transition spd="slow" advTm="11091">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5.1.1  </a:t>
            </a:r>
            <a:r>
              <a:rPr lang="zh-CN" altLang="zh-CN" dirty="0"/>
              <a:t>基本概念</a:t>
            </a:r>
            <a:endParaRPr lang="en-US" altLang="zh-CN" dirty="0"/>
          </a:p>
        </p:txBody>
      </p:sp>
      <p:sp>
        <p:nvSpPr>
          <p:cNvPr id="5" name="内容占位符 2">
            <a:extLst>
              <a:ext uri="{FF2B5EF4-FFF2-40B4-BE49-F238E27FC236}">
                <a16:creationId xmlns:a16="http://schemas.microsoft.com/office/drawing/2014/main" xmlns="" id="{37613E6B-CEEC-4EEF-835A-63FAED1A5390}"/>
              </a:ext>
            </a:extLst>
          </p:cNvPr>
          <p:cNvSpPr>
            <a:spLocks noGrp="1"/>
          </p:cNvSpPr>
          <p:nvPr>
            <p:ph idx="1"/>
          </p:nvPr>
        </p:nvSpPr>
        <p:spPr>
          <a:xfrm>
            <a:off x="457200" y="1200150"/>
            <a:ext cx="8075240" cy="3819872"/>
          </a:xfrm>
        </p:spPr>
        <p:txBody>
          <a:bodyPr>
            <a:normAutofit fontScale="92500" lnSpcReduction="20000"/>
          </a:bodyPr>
          <a:lstStyle/>
          <a:p>
            <a:pPr>
              <a:lnSpc>
                <a:spcPct val="120000"/>
              </a:lnSpc>
              <a:tabLst>
                <a:tab pos="0" algn="l"/>
              </a:tabLst>
            </a:pPr>
            <a:r>
              <a:rPr lang="zh-CN" altLang="zh-CN" sz="2400" dirty="0">
                <a:solidFill>
                  <a:srgbClr val="C00000"/>
                </a:solidFill>
              </a:rPr>
              <a:t>分布式存储系统的定义</a:t>
            </a:r>
            <a:r>
              <a:rPr lang="zh-CN" altLang="zh-CN" sz="2400" dirty="0"/>
              <a:t>：分布式存储系统是将为数众多的普通计算机或服务器通过网络进行连接，同时对外提供一个整体的存储服务。</a:t>
            </a:r>
            <a:endParaRPr lang="en-US" altLang="zh-CN" sz="2400" dirty="0"/>
          </a:p>
          <a:p>
            <a:pPr>
              <a:lnSpc>
                <a:spcPct val="120000"/>
              </a:lnSpc>
              <a:tabLst>
                <a:tab pos="0" algn="l"/>
              </a:tabLst>
            </a:pPr>
            <a:r>
              <a:rPr lang="zh-CN" altLang="zh-CN" sz="2400" dirty="0"/>
              <a:t>分布式存储系统包括以下几个</a:t>
            </a:r>
            <a:r>
              <a:rPr lang="zh-CN" altLang="zh-CN" sz="2400" dirty="0">
                <a:solidFill>
                  <a:srgbClr val="C00000"/>
                </a:solidFill>
              </a:rPr>
              <a:t>特性</a:t>
            </a:r>
            <a:r>
              <a:rPr lang="zh-CN" altLang="en-US" sz="2400" dirty="0"/>
              <a:t>：</a:t>
            </a:r>
            <a:endParaRPr lang="en-US" altLang="zh-CN" sz="2400" dirty="0"/>
          </a:p>
          <a:p>
            <a:pPr lvl="1">
              <a:lnSpc>
                <a:spcPct val="120000"/>
              </a:lnSpc>
              <a:tabLst>
                <a:tab pos="0" algn="l"/>
              </a:tabLst>
            </a:pPr>
            <a:r>
              <a:rPr lang="zh-CN" altLang="zh-CN" sz="1800" dirty="0"/>
              <a:t>高性能</a:t>
            </a:r>
            <a:endParaRPr lang="en-US" altLang="zh-CN" sz="1800" dirty="0"/>
          </a:p>
          <a:p>
            <a:pPr lvl="1">
              <a:lnSpc>
                <a:spcPct val="120000"/>
              </a:lnSpc>
              <a:tabLst>
                <a:tab pos="0" algn="l"/>
              </a:tabLst>
            </a:pPr>
            <a:r>
              <a:rPr lang="zh-CN" altLang="zh-CN" sz="1800" dirty="0"/>
              <a:t>可扩展</a:t>
            </a:r>
            <a:endParaRPr lang="en-US" altLang="zh-CN" sz="1800" dirty="0"/>
          </a:p>
          <a:p>
            <a:pPr lvl="1">
              <a:lnSpc>
                <a:spcPct val="120000"/>
              </a:lnSpc>
              <a:tabLst>
                <a:tab pos="0" algn="l"/>
              </a:tabLst>
            </a:pPr>
            <a:r>
              <a:rPr lang="zh-CN" altLang="zh-CN" sz="1800" dirty="0"/>
              <a:t>低成本</a:t>
            </a:r>
            <a:endParaRPr lang="en-US" altLang="zh-CN" sz="1800" dirty="0"/>
          </a:p>
          <a:p>
            <a:pPr lvl="1">
              <a:lnSpc>
                <a:spcPct val="120000"/>
              </a:lnSpc>
              <a:tabLst>
                <a:tab pos="0" algn="l"/>
              </a:tabLst>
            </a:pPr>
            <a:r>
              <a:rPr lang="zh-CN" altLang="zh-CN" sz="1800" dirty="0"/>
              <a:t>易用性</a:t>
            </a:r>
            <a:endParaRPr lang="en-US" altLang="zh-CN" sz="1800" dirty="0"/>
          </a:p>
          <a:p>
            <a:pPr>
              <a:lnSpc>
                <a:spcPct val="120000"/>
              </a:lnSpc>
              <a:tabLst>
                <a:tab pos="0" algn="l"/>
              </a:tabLst>
            </a:pPr>
            <a:r>
              <a:rPr lang="zh-CN" altLang="zh-CN" sz="2400" dirty="0"/>
              <a:t>分布式存储系统的技术挑战包括：数据和状态信息的持久化、数据的自动迁移、系统的自动容错、并发读写的数据的一致性等方</a:t>
            </a:r>
            <a:r>
              <a:rPr lang="zh-CN" altLang="en-US" sz="2400" dirty="0"/>
              <a:t>面。</a:t>
            </a:r>
            <a:endParaRPr lang="en-US" altLang="zh-CN" sz="2400" dirty="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5.1.2  </a:t>
            </a:r>
            <a:r>
              <a:rPr lang="zh-CN" altLang="zh-CN" dirty="0"/>
              <a:t>分布式存储分类</a:t>
            </a:r>
            <a:endParaRPr lang="zh-CN" altLang="en-US" dirty="0"/>
          </a:p>
        </p:txBody>
      </p:sp>
      <p:sp>
        <p:nvSpPr>
          <p:cNvPr id="6" name="内容占位符 2">
            <a:extLst>
              <a:ext uri="{FF2B5EF4-FFF2-40B4-BE49-F238E27FC236}">
                <a16:creationId xmlns:a16="http://schemas.microsoft.com/office/drawing/2014/main" xmlns="" id="{617513F2-D921-45C0-B097-97F539470591}"/>
              </a:ext>
            </a:extLst>
          </p:cNvPr>
          <p:cNvSpPr txBox="1">
            <a:spLocks/>
          </p:cNvSpPr>
          <p:nvPr/>
        </p:nvSpPr>
        <p:spPr>
          <a:xfrm>
            <a:off x="251520" y="1203598"/>
            <a:ext cx="8712968"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200" dirty="0"/>
              <a:t>分布式存储面临的应用场景和数据需求都比较复杂，根据数据类型，可以将其分为</a:t>
            </a:r>
            <a:r>
              <a:rPr lang="zh-CN" altLang="en-US" sz="2200" dirty="0">
                <a:solidFill>
                  <a:srgbClr val="C00000"/>
                </a:solidFill>
              </a:rPr>
              <a:t>非结构化数据、结构化数据、半结构化数据</a:t>
            </a:r>
            <a:r>
              <a:rPr lang="zh-CN" altLang="en-US" sz="2200" dirty="0"/>
              <a:t>三类。</a:t>
            </a:r>
            <a:endParaRPr lang="en-US" altLang="zh-CN" sz="2200" dirty="0"/>
          </a:p>
          <a:p>
            <a:r>
              <a:rPr lang="zh-CN" altLang="en-US" sz="2200" dirty="0"/>
              <a:t>正因为数据类型的多样性，不同的分布式存储系统适合处理不同类型的数据，因此可以将分布式存储系统分为四类：</a:t>
            </a:r>
            <a:endParaRPr lang="en-US" altLang="zh-CN" sz="2200" dirty="0"/>
          </a:p>
          <a:p>
            <a:pPr marL="914400" lvl="1" indent="-457200">
              <a:buFont typeface="+mj-lt"/>
              <a:buAutoNum type="arabicPeriod"/>
            </a:pPr>
            <a:r>
              <a:rPr lang="zh-CN" altLang="en-US" sz="2200" dirty="0"/>
              <a:t>分布式文件系统</a:t>
            </a:r>
            <a:endParaRPr lang="zh-CN" altLang="zh-CN" sz="2200" dirty="0"/>
          </a:p>
          <a:p>
            <a:pPr marL="914400" lvl="1" indent="-457200">
              <a:buFont typeface="+mj-lt"/>
              <a:buAutoNum type="arabicPeriod"/>
            </a:pPr>
            <a:r>
              <a:rPr lang="zh-CN" altLang="en-US" sz="2200" dirty="0"/>
              <a:t>分布式键值（</a:t>
            </a:r>
            <a:r>
              <a:rPr lang="en-US" altLang="zh-CN" sz="2200" dirty="0"/>
              <a:t>Key-Value</a:t>
            </a:r>
            <a:r>
              <a:rPr lang="zh-CN" altLang="en-US" sz="2200" dirty="0"/>
              <a:t>）系统</a:t>
            </a:r>
            <a:endParaRPr lang="zh-CN" altLang="zh-CN" sz="2200" dirty="0"/>
          </a:p>
          <a:p>
            <a:pPr marL="914400" lvl="1" indent="-457200">
              <a:buFont typeface="+mj-lt"/>
              <a:buAutoNum type="arabicPeriod"/>
            </a:pPr>
            <a:r>
              <a:rPr lang="zh-CN" altLang="en-US" sz="2200" dirty="0"/>
              <a:t>分布式表系统</a:t>
            </a:r>
            <a:endParaRPr lang="en-US" altLang="zh-CN" sz="2200" dirty="0"/>
          </a:p>
          <a:p>
            <a:pPr marL="914400" lvl="1" indent="-457200">
              <a:buFont typeface="+mj-lt"/>
              <a:buAutoNum type="arabicPeriod"/>
            </a:pPr>
            <a:r>
              <a:rPr lang="zh-CN" altLang="en-US" sz="2200" dirty="0"/>
              <a:t>分布式数据库</a:t>
            </a:r>
            <a:endParaRPr lang="en-US" altLang="zh-CN" sz="2200"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316" y="123478"/>
            <a:ext cx="8229600" cy="857250"/>
          </a:xfrm>
        </p:spPr>
        <p:txBody>
          <a:bodyPr>
            <a:normAutofit/>
          </a:bodyPr>
          <a:lstStyle/>
          <a:p>
            <a:r>
              <a:rPr lang="en-US" altLang="zh-CN" dirty="0"/>
              <a:t>1.  </a:t>
            </a:r>
            <a:r>
              <a:rPr lang="zh-CN" altLang="en-US" dirty="0"/>
              <a:t>分布式文件系统</a:t>
            </a:r>
          </a:p>
        </p:txBody>
      </p:sp>
      <p:sp>
        <p:nvSpPr>
          <p:cNvPr id="6" name="内容占位符 2">
            <a:extLst>
              <a:ext uri="{FF2B5EF4-FFF2-40B4-BE49-F238E27FC236}">
                <a16:creationId xmlns:a16="http://schemas.microsoft.com/office/drawing/2014/main" xmlns="" id="{617513F2-D921-45C0-B097-97F539470591}"/>
              </a:ext>
            </a:extLst>
          </p:cNvPr>
          <p:cNvSpPr txBox="1">
            <a:spLocks/>
          </p:cNvSpPr>
          <p:nvPr/>
        </p:nvSpPr>
        <p:spPr>
          <a:xfrm>
            <a:off x="0" y="1203598"/>
            <a:ext cx="9217024" cy="4939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200" dirty="0"/>
              <a:t>分布式文件系统存储三种类型的数据：</a:t>
            </a:r>
            <a:r>
              <a:rPr lang="en-US" altLang="zh-CN" sz="2200" dirty="0">
                <a:solidFill>
                  <a:srgbClr val="C00000"/>
                </a:solidFill>
              </a:rPr>
              <a:t>Blob</a:t>
            </a:r>
            <a:r>
              <a:rPr lang="zh-CN" altLang="en-US" sz="2200" dirty="0">
                <a:solidFill>
                  <a:srgbClr val="C00000"/>
                </a:solidFill>
              </a:rPr>
              <a:t>对象、定长块以及大文件</a:t>
            </a:r>
            <a:r>
              <a:rPr lang="zh-CN" altLang="en-US" sz="2200" dirty="0"/>
              <a:t>。</a:t>
            </a:r>
            <a:endParaRPr lang="en-US" altLang="zh-CN" sz="2200" dirty="0"/>
          </a:p>
        </p:txBody>
      </p:sp>
      <p:pic>
        <p:nvPicPr>
          <p:cNvPr id="1026" name="Picture 2" descr="0501">
            <a:extLst>
              <a:ext uri="{FF2B5EF4-FFF2-40B4-BE49-F238E27FC236}">
                <a16:creationId xmlns:a16="http://schemas.microsoft.com/office/drawing/2014/main" xmlns="" id="{FD028C53-80EE-427C-9173-2F9213FCADB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9612" y="1779662"/>
            <a:ext cx="6480720" cy="26848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标题 1">
            <a:extLst>
              <a:ext uri="{FF2B5EF4-FFF2-40B4-BE49-F238E27FC236}">
                <a16:creationId xmlns:a16="http://schemas.microsoft.com/office/drawing/2014/main" xmlns="" id="{183EA2D5-6FF8-4E66-8C90-9D5376340979}"/>
              </a:ext>
            </a:extLst>
          </p:cNvPr>
          <p:cNvSpPr txBox="1">
            <a:spLocks/>
          </p:cNvSpPr>
          <p:nvPr/>
        </p:nvSpPr>
        <p:spPr>
          <a:xfrm>
            <a:off x="683568" y="4626947"/>
            <a:ext cx="7272808" cy="49390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000" kern="1200">
                <a:solidFill>
                  <a:schemeClr val="tx1"/>
                </a:solidFill>
                <a:latin typeface="+mj-lt"/>
                <a:ea typeface="黑体" pitchFamily="49" charset="-122"/>
                <a:cs typeface="+mj-cs"/>
              </a:defRPr>
            </a:lvl1pPr>
          </a:lstStyle>
          <a:p>
            <a:r>
              <a:rPr lang="zh-CN" altLang="en-US" sz="2400" dirty="0"/>
              <a:t>图</a:t>
            </a:r>
            <a:r>
              <a:rPr lang="en-US" altLang="zh-CN" sz="2400" dirty="0"/>
              <a:t>5.1  </a:t>
            </a:r>
            <a:r>
              <a:rPr lang="zh-CN" altLang="en-US" sz="2400" dirty="0"/>
              <a:t>数据块与</a:t>
            </a:r>
            <a:r>
              <a:rPr lang="en-US" altLang="zh-CN" sz="2400" dirty="0"/>
              <a:t>Blob</a:t>
            </a:r>
            <a:r>
              <a:rPr lang="zh-CN" altLang="en-US" sz="2400" dirty="0"/>
              <a:t>对象、定长块、大文件之间的关系</a:t>
            </a:r>
          </a:p>
        </p:txBody>
      </p:sp>
    </p:spTree>
    <p:extLst>
      <p:ext uri="{BB962C8B-B14F-4D97-AF65-F5344CB8AC3E}">
        <p14:creationId xmlns:p14="http://schemas.microsoft.com/office/powerpoint/2010/main" xmlns="" val="15926237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分布式键值（</a:t>
            </a:r>
            <a:r>
              <a:rPr lang="en-US" altLang="zh-CN" dirty="0"/>
              <a:t>Key-Value</a:t>
            </a:r>
            <a:r>
              <a:rPr lang="zh-CN" altLang="en-US" dirty="0"/>
              <a:t>）系统</a:t>
            </a:r>
          </a:p>
        </p:txBody>
      </p:sp>
      <p:sp>
        <p:nvSpPr>
          <p:cNvPr id="4" name="内容占位符 2">
            <a:extLst>
              <a:ext uri="{FF2B5EF4-FFF2-40B4-BE49-F238E27FC236}">
                <a16:creationId xmlns:a16="http://schemas.microsoft.com/office/drawing/2014/main" xmlns="" id="{3705374A-8BBF-4379-9283-AC84EF6C45D3}"/>
              </a:ext>
            </a:extLst>
          </p:cNvPr>
          <p:cNvSpPr txBox="1">
            <a:spLocks/>
          </p:cNvSpPr>
          <p:nvPr/>
        </p:nvSpPr>
        <p:spPr>
          <a:xfrm>
            <a:off x="450972" y="1131590"/>
            <a:ext cx="8513516" cy="367240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a:solidFill>
                  <a:srgbClr val="C00000"/>
                </a:solidFill>
              </a:rPr>
              <a:t>分布式键值系统</a:t>
            </a:r>
            <a:r>
              <a:rPr lang="zh-CN" altLang="en-US" sz="2400" dirty="0"/>
              <a:t>用于存储关系简单的</a:t>
            </a:r>
            <a:r>
              <a:rPr lang="zh-CN" altLang="en-US" sz="2400" dirty="0">
                <a:solidFill>
                  <a:srgbClr val="C00000"/>
                </a:solidFill>
              </a:rPr>
              <a:t>半结构化数据</a:t>
            </a:r>
            <a:r>
              <a:rPr lang="zh-CN" altLang="en-US" sz="2400" dirty="0"/>
              <a:t>，它提供</a:t>
            </a:r>
            <a:r>
              <a:rPr lang="zh-CN" altLang="en-US" sz="2400" dirty="0">
                <a:solidFill>
                  <a:srgbClr val="C00000"/>
                </a:solidFill>
              </a:rPr>
              <a:t>基于主键的</a:t>
            </a:r>
            <a:r>
              <a:rPr lang="en-US" altLang="zh-CN" sz="2400" dirty="0">
                <a:solidFill>
                  <a:srgbClr val="C00000"/>
                </a:solidFill>
              </a:rPr>
              <a:t>CRUD</a:t>
            </a:r>
            <a:r>
              <a:rPr lang="zh-CN" altLang="en-US" sz="2400" dirty="0">
                <a:solidFill>
                  <a:srgbClr val="C00000"/>
                </a:solidFill>
              </a:rPr>
              <a:t>（</a:t>
            </a:r>
            <a:r>
              <a:rPr lang="en-US" altLang="zh-CN" sz="2400" dirty="0">
                <a:solidFill>
                  <a:srgbClr val="C00000"/>
                </a:solidFill>
              </a:rPr>
              <a:t>Create/Read/ Update/Delete</a:t>
            </a:r>
            <a:r>
              <a:rPr lang="zh-CN" altLang="en-US" sz="2400" dirty="0">
                <a:solidFill>
                  <a:srgbClr val="C00000"/>
                </a:solidFill>
              </a:rPr>
              <a:t>）功能</a:t>
            </a:r>
            <a:r>
              <a:rPr lang="zh-CN" altLang="en-US" sz="2400" dirty="0"/>
              <a:t>，即根据主键创建、读取、更新或者删除一条键值记录。典型的系统有</a:t>
            </a:r>
            <a:r>
              <a:rPr lang="en-US" altLang="zh-CN" sz="2400" dirty="0"/>
              <a:t>Amazon Dynamo</a:t>
            </a:r>
            <a:r>
              <a:rPr lang="zh-CN" altLang="en-US" sz="2400" dirty="0"/>
              <a:t>。</a:t>
            </a:r>
            <a:endParaRPr lang="en-US" altLang="zh-CN" sz="2400" dirty="0"/>
          </a:p>
          <a:p>
            <a:r>
              <a:rPr lang="zh-CN" altLang="en-US" sz="2400" dirty="0"/>
              <a:t>分布式键值系统是分布式表系统的一种简化，一般用作缓存，比如</a:t>
            </a:r>
            <a:r>
              <a:rPr lang="en-US" altLang="zh-CN" sz="2400" dirty="0" err="1"/>
              <a:t>Memcache</a:t>
            </a:r>
            <a:r>
              <a:rPr lang="zh-CN" altLang="en-US" sz="2400" dirty="0"/>
              <a:t>。</a:t>
            </a:r>
            <a:endParaRPr lang="en-US" altLang="zh-CN" sz="2400" dirty="0"/>
          </a:p>
          <a:p>
            <a:r>
              <a:rPr lang="zh-CN" altLang="en-US" sz="2400" dirty="0"/>
              <a:t>从</a:t>
            </a:r>
            <a:r>
              <a:rPr lang="zh-CN" altLang="en-US" sz="2400" dirty="0">
                <a:solidFill>
                  <a:srgbClr val="C00000"/>
                </a:solidFill>
              </a:rPr>
              <a:t>数据结构</a:t>
            </a:r>
            <a:r>
              <a:rPr lang="zh-CN" altLang="en-US" sz="2400" dirty="0"/>
              <a:t>的角度看，分布式键值系统支持将数据分布到集群中的多个存储节点。</a:t>
            </a:r>
            <a:endParaRPr lang="en-US" altLang="zh-CN" sz="2400" dirty="0"/>
          </a:p>
          <a:p>
            <a:r>
              <a:rPr lang="zh-CN" altLang="en-US" sz="2400" dirty="0">
                <a:solidFill>
                  <a:srgbClr val="C00000"/>
                </a:solidFill>
              </a:rPr>
              <a:t>一致性散列</a:t>
            </a:r>
            <a:r>
              <a:rPr lang="zh-CN" altLang="en-US" sz="2400" dirty="0"/>
              <a:t>是分布式键值系统中常用的数据分布技术，由于在众多系统中被采用而变得非常有名。</a:t>
            </a:r>
            <a:endParaRPr lang="en-US" altLang="zh-CN" sz="2400" dirty="0"/>
          </a:p>
          <a:p>
            <a:endParaRPr lang="zh-CN" altLang="en-US" sz="2400" dirty="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5257</TotalTime>
  <Words>3761</Words>
  <Application>Microsoft Office PowerPoint</Application>
  <PresentationFormat>全屏显示(16:9)</PresentationFormat>
  <Paragraphs>219</Paragraphs>
  <Slides>54</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Office 主题</vt:lpstr>
      <vt:lpstr>Visio</vt:lpstr>
      <vt:lpstr>幻灯片 1</vt:lpstr>
      <vt:lpstr>云计算原理与实践</vt:lpstr>
      <vt:lpstr>《云计算原理与实践》课程总览</vt:lpstr>
      <vt:lpstr>Outline</vt:lpstr>
      <vt:lpstr>5.1  分布式存储的基础</vt:lpstr>
      <vt:lpstr>5.1.1  基本概念</vt:lpstr>
      <vt:lpstr>5.1.2  分布式存储分类</vt:lpstr>
      <vt:lpstr>1.  分布式文件系统</vt:lpstr>
      <vt:lpstr>2  分布式键值（Key-Value）系统</vt:lpstr>
      <vt:lpstr>3  分布式表系统</vt:lpstr>
      <vt:lpstr>4  分布式数据库</vt:lpstr>
      <vt:lpstr>图5.2  分布式文件系统的发展</vt:lpstr>
      <vt:lpstr>幻灯片 13</vt:lpstr>
      <vt:lpstr>幻灯片 14</vt:lpstr>
      <vt:lpstr>幻灯片 15</vt:lpstr>
      <vt:lpstr>（1）SAN（Storage Area Network）</vt:lpstr>
      <vt:lpstr>（2） NAS（Network Attached Storage）</vt:lpstr>
      <vt:lpstr>（3） GPFS （General Parallel File System）</vt:lpstr>
      <vt:lpstr>（4） GFS （Google File System）</vt:lpstr>
      <vt:lpstr>（5） HDFS （Hadoop Distributed File System）</vt:lpstr>
      <vt:lpstr>幻灯片 21</vt:lpstr>
      <vt:lpstr>幻灯片 22</vt:lpstr>
      <vt:lpstr>5.2  文件存储</vt:lpstr>
      <vt:lpstr>5.2.1  单机文件系统</vt:lpstr>
      <vt:lpstr>5.2.2  网络文件系统</vt:lpstr>
      <vt:lpstr>5.2.3  并行文件系统</vt:lpstr>
      <vt:lpstr>5.2.4  分布式文件系统</vt:lpstr>
      <vt:lpstr>5.2.5  高通量文件系统</vt:lpstr>
      <vt:lpstr>表5.1  文件系统 的发展脉络</vt:lpstr>
      <vt:lpstr>5.3  从单机存储系统到分布式存储系统</vt:lpstr>
      <vt:lpstr>5.3.1  单机存储系统</vt:lpstr>
      <vt:lpstr>表5.2  常用硬件性能参数</vt:lpstr>
      <vt:lpstr>5.3.1  单机存储系统</vt:lpstr>
      <vt:lpstr>5.3.1  单机存储系统</vt:lpstr>
      <vt:lpstr>5.3.2  分布式存储系统</vt:lpstr>
      <vt:lpstr>5.3.2  分布式存储系统</vt:lpstr>
      <vt:lpstr>5.3.2  分布式存储系统</vt:lpstr>
      <vt:lpstr>5.3.2  分布式存储系统</vt:lpstr>
      <vt:lpstr>5.3.2  分布式存储系统</vt:lpstr>
      <vt:lpstr>5.3.2  分布式存储系统</vt:lpstr>
      <vt:lpstr>幻灯片 41</vt:lpstr>
      <vt:lpstr>5.4  实践：分布式存储系统Ceph</vt:lpstr>
      <vt:lpstr>5.4.1  概述</vt:lpstr>
      <vt:lpstr>5.4.2  设计思想</vt:lpstr>
      <vt:lpstr>5.4.3  整体架构</vt:lpstr>
      <vt:lpstr>5.4.4  集群部署</vt:lpstr>
      <vt:lpstr>幻灯片 47</vt:lpstr>
      <vt:lpstr>幻灯片 48</vt:lpstr>
      <vt:lpstr>幻灯片 49</vt:lpstr>
      <vt:lpstr>课内复习</vt:lpstr>
      <vt:lpstr>课外思考</vt:lpstr>
      <vt:lpstr>动手实践1</vt:lpstr>
      <vt:lpstr>动手实践2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china</cp:lastModifiedBy>
  <cp:revision>2322</cp:revision>
  <dcterms:created xsi:type="dcterms:W3CDTF">2016-09-07T06:19:49Z</dcterms:created>
  <dcterms:modified xsi:type="dcterms:W3CDTF">2018-11-08T12:47:29Z</dcterms:modified>
</cp:coreProperties>
</file>