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in" initials="A" lastIdx="1" clrIdx="0">
    <p:extLst>
      <p:ext uri="{19B8F6BF-5375-455C-9EA6-DF929625EA0E}">
        <p15:presenceInfo xmlns:p15="http://schemas.microsoft.com/office/powerpoint/2012/main" userId="25dc8eb5f6b75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7173C3-9AC8-4853-B34B-3A752CA4FC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18C987-DFB9-4604-84D9-C951EFC43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vin-Rosian/Manual-Testing-Projec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A1B5-0415-1CFA-8B42-A414D815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08" y="1716834"/>
            <a:ext cx="7896809" cy="1049176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final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CFC8-01C8-4498-B02E-6FD3215A4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Rosian Alvin </a:t>
            </a:r>
            <a:r>
              <a:rPr lang="en-US" dirty="0" err="1"/>
              <a:t>Ionut</a:t>
            </a:r>
            <a:endParaRPr lang="en-US" dirty="0"/>
          </a:p>
          <a:p>
            <a:r>
              <a:rPr lang="en-US" dirty="0"/>
              <a:t>			04.09.2024</a:t>
            </a:r>
          </a:p>
        </p:txBody>
      </p:sp>
    </p:spTree>
    <p:extLst>
      <p:ext uri="{BB962C8B-B14F-4D97-AF65-F5344CB8AC3E}">
        <p14:creationId xmlns:p14="http://schemas.microsoft.com/office/powerpoint/2010/main" val="256713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8AE-B2C0-B36F-F8AB-B6834600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56401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Baze</a:t>
            </a:r>
            <a:r>
              <a:rPr lang="en-US" sz="3200" dirty="0"/>
              <a:t> de date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63F1-6859-D506-9256-220F18D8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29810"/>
            <a:ext cx="10058400" cy="514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partea</a:t>
            </a:r>
            <a:r>
              <a:rPr lang="en-US" sz="1400" dirty="0"/>
              <a:t> a </a:t>
            </a:r>
            <a:r>
              <a:rPr lang="en-US" sz="1400" dirty="0" err="1"/>
              <a:t>proiectului</a:t>
            </a:r>
            <a:r>
              <a:rPr lang="en-US" sz="1400" dirty="0"/>
              <a:t> am ales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creez</a:t>
            </a:r>
            <a:r>
              <a:rPr lang="en-US" sz="1400" dirty="0"/>
              <a:t> o </a:t>
            </a:r>
            <a:r>
              <a:rPr lang="en-US" sz="1400" dirty="0" err="1"/>
              <a:t>baza</a:t>
            </a:r>
            <a:r>
              <a:rPr lang="en-US" sz="1400" dirty="0"/>
              <a:t> de date </a:t>
            </a:r>
            <a:r>
              <a:rPr lang="en-US" sz="1400" dirty="0" err="1"/>
              <a:t>pentru</a:t>
            </a:r>
            <a:r>
              <a:rPr lang="en-US" sz="1400" dirty="0"/>
              <a:t> o </a:t>
            </a:r>
            <a:r>
              <a:rPr lang="en-US" sz="1400" dirty="0" err="1"/>
              <a:t>biblioteca</a:t>
            </a:r>
            <a:r>
              <a:rPr lang="en-US" sz="1400" dirty="0"/>
              <a:t> </a:t>
            </a:r>
            <a:r>
              <a:rPr lang="en-US" sz="1400" dirty="0" err="1"/>
              <a:t>adaugand</a:t>
            </a:r>
            <a:r>
              <a:rPr lang="en-US" sz="1400" dirty="0"/>
              <a:t> 5 </a:t>
            </a:r>
            <a:r>
              <a:rPr lang="en-US" sz="1400" dirty="0" err="1"/>
              <a:t>tabele</a:t>
            </a:r>
            <a:r>
              <a:rPr lang="en-US" sz="1400" dirty="0"/>
              <a:t> in </a:t>
            </a:r>
            <a:r>
              <a:rPr lang="en-US" sz="1400" dirty="0" err="1"/>
              <a:t>aceasta</a:t>
            </a:r>
            <a:r>
              <a:rPr lang="en-US" sz="1400" dirty="0"/>
              <a:t>. In </a:t>
            </a:r>
            <a:r>
              <a:rPr lang="en-US" sz="1400" dirty="0" err="1"/>
              <a:t>cele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urmeaza</a:t>
            </a:r>
            <a:r>
              <a:rPr lang="en-US" sz="1400" dirty="0"/>
              <a:t> </a:t>
            </a:r>
            <a:r>
              <a:rPr lang="en-US" sz="1400" dirty="0" err="1"/>
              <a:t>voi</a:t>
            </a:r>
            <a:r>
              <a:rPr lang="en-US" sz="1400" dirty="0"/>
              <a:t> </a:t>
            </a:r>
            <a:r>
              <a:rPr lang="en-US" sz="1400" dirty="0" err="1"/>
              <a:t>prezenta</a:t>
            </a:r>
            <a:r>
              <a:rPr lang="en-US" sz="1400" dirty="0"/>
              <a:t> </a:t>
            </a:r>
            <a:r>
              <a:rPr lang="en-US" sz="1400" dirty="0" err="1"/>
              <a:t>cateva</a:t>
            </a:r>
            <a:r>
              <a:rPr lang="en-US" sz="1400" dirty="0"/>
              <a:t> </a:t>
            </a:r>
            <a:r>
              <a:rPr lang="en-US" sz="1400" dirty="0" err="1"/>
              <a:t>instructiuni</a:t>
            </a:r>
            <a:r>
              <a:rPr lang="en-US" sz="1400" dirty="0"/>
              <a:t> DDL, DML, DQL </a:t>
            </a:r>
            <a:r>
              <a:rPr lang="en-US" sz="1400" dirty="0" err="1"/>
              <a:t>proiectul</a:t>
            </a:r>
            <a:r>
              <a:rPr lang="en-US" sz="1400" dirty="0"/>
              <a:t> </a:t>
            </a:r>
            <a:r>
              <a:rPr lang="en-US" sz="1400" dirty="0" err="1"/>
              <a:t>complet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accesibil</a:t>
            </a:r>
            <a:r>
              <a:rPr lang="en-US" sz="1400" dirty="0"/>
              <a:t> pe </a:t>
            </a:r>
            <a:r>
              <a:rPr lang="en-US" sz="1400" dirty="0" err="1"/>
              <a:t>Github</a:t>
            </a:r>
            <a:r>
              <a:rPr lang="en-US" sz="1400" dirty="0"/>
              <a:t> in </a:t>
            </a:r>
            <a:r>
              <a:rPr lang="en-US" sz="1400" dirty="0" err="1"/>
              <a:t>linkul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jos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 Link GitHub </a:t>
            </a:r>
            <a:r>
              <a:rPr lang="en-US" sz="1400" b="1" dirty="0" err="1">
                <a:solidFill>
                  <a:srgbClr val="0070C0"/>
                </a:solidFill>
              </a:rPr>
              <a:t>aici</a:t>
            </a:r>
            <a:r>
              <a:rPr lang="en-US" sz="1400" b="1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DDL(Data Definition Language): </a:t>
            </a:r>
            <a:r>
              <a:rPr lang="en-US" sz="1400" dirty="0" err="1"/>
              <a:t>Crearea</a:t>
            </a:r>
            <a:r>
              <a:rPr lang="en-US" sz="1400" dirty="0"/>
              <a:t> </a:t>
            </a:r>
            <a:r>
              <a:rPr lang="en-US" sz="1400" dirty="0" err="1"/>
              <a:t>tabelului</a:t>
            </a:r>
            <a:r>
              <a:rPr lang="en-US" sz="1400" dirty="0"/>
              <a:t> </a:t>
            </a:r>
            <a:r>
              <a:rPr lang="en-US" sz="1400" dirty="0" err="1"/>
              <a:t>Autori</a:t>
            </a:r>
            <a:r>
              <a:rPr lang="en-US" sz="1400" dirty="0"/>
              <a:t>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CREATE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Comanda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sus a </a:t>
            </a:r>
            <a:r>
              <a:rPr lang="en-US" sz="1400" dirty="0" err="1"/>
              <a:t>creat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  <a:r>
              <a:rPr lang="en-US" sz="1400" dirty="0" err="1"/>
              <a:t>Autori</a:t>
            </a:r>
            <a:r>
              <a:rPr lang="en-US" sz="1400" dirty="0"/>
              <a:t> cu </a:t>
            </a:r>
            <a:r>
              <a:rPr lang="en-US" sz="1400" dirty="0" err="1"/>
              <a:t>coloanele</a:t>
            </a:r>
            <a:r>
              <a:rPr lang="en-US" sz="1400" dirty="0"/>
              <a:t> </a:t>
            </a:r>
            <a:r>
              <a:rPr lang="en-US" sz="1400" dirty="0" err="1"/>
              <a:t>aferente</a:t>
            </a:r>
            <a:r>
              <a:rPr lang="en-US" sz="1400" dirty="0"/>
              <a:t>: </a:t>
            </a:r>
            <a:r>
              <a:rPr lang="en-US" sz="1400" dirty="0" err="1"/>
              <a:t>AutorID</a:t>
            </a:r>
            <a:r>
              <a:rPr lang="en-US" sz="1400" dirty="0"/>
              <a:t>; </a:t>
            </a:r>
            <a:r>
              <a:rPr lang="en-US" sz="1400" dirty="0" err="1"/>
              <a:t>Nume</a:t>
            </a:r>
            <a:r>
              <a:rPr lang="en-US" sz="1400" dirty="0"/>
              <a:t>; </a:t>
            </a:r>
            <a:r>
              <a:rPr lang="en-US" sz="1400" dirty="0" err="1"/>
              <a:t>Prenume</a:t>
            </a:r>
            <a:r>
              <a:rPr lang="en-US" sz="1400" dirty="0"/>
              <a:t>; </a:t>
            </a:r>
            <a:r>
              <a:rPr lang="en-US" sz="1400" dirty="0" err="1"/>
              <a:t>DataNasterii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mod </a:t>
            </a:r>
            <a:r>
              <a:rPr lang="en-US" sz="1400" dirty="0" err="1"/>
              <a:t>asemanator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create un total de 5 </a:t>
            </a:r>
            <a:r>
              <a:rPr lang="en-US" sz="1400" dirty="0" err="1"/>
              <a:t>astfel</a:t>
            </a:r>
            <a:r>
              <a:rPr lang="en-US" sz="1400" dirty="0"/>
              <a:t> de </a:t>
            </a:r>
            <a:r>
              <a:rPr lang="en-US" sz="1400" dirty="0" err="1"/>
              <a:t>tabele</a:t>
            </a:r>
            <a:r>
              <a:rPr lang="en-US" sz="1400" dirty="0"/>
              <a:t>: </a:t>
            </a:r>
            <a:r>
              <a:rPr lang="en-US" sz="1400" dirty="0" err="1"/>
              <a:t>Autori</a:t>
            </a:r>
            <a:r>
              <a:rPr lang="en-US" sz="1400" dirty="0"/>
              <a:t>; </a:t>
            </a:r>
            <a:r>
              <a:rPr lang="en-US" sz="1400" dirty="0" err="1"/>
              <a:t>Carti</a:t>
            </a:r>
            <a:r>
              <a:rPr lang="en-US" sz="1400" dirty="0"/>
              <a:t>; </a:t>
            </a:r>
            <a:r>
              <a:rPr lang="en-US" sz="1400" dirty="0" err="1"/>
              <a:t>Utilizatori</a:t>
            </a:r>
            <a:r>
              <a:rPr lang="en-US" sz="1400" dirty="0"/>
              <a:t>; </a:t>
            </a:r>
            <a:r>
              <a:rPr lang="en-US" sz="1400" dirty="0" err="1"/>
              <a:t>Imprumuturi</a:t>
            </a:r>
            <a:r>
              <a:rPr lang="en-US" sz="1400" dirty="0"/>
              <a:t>; </a:t>
            </a:r>
            <a:r>
              <a:rPr lang="en-US" sz="1400" dirty="0" err="1"/>
              <a:t>Recenzii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2203E-5E20-84E5-1DCC-4388C4B1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22" y="2751743"/>
            <a:ext cx="4743450" cy="1543050"/>
          </a:xfrm>
          <a:prstGeom prst="rect">
            <a:avLst/>
          </a:prstGeom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8186798E-A4A6-4C33-5298-C446AE993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93" y="1662158"/>
            <a:ext cx="696798" cy="6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EF7F-3CE1-01EF-DBBB-6DCCE44B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07010"/>
            <a:ext cx="10058400" cy="5465190"/>
          </a:xfrm>
        </p:spPr>
        <p:txBody>
          <a:bodyPr>
            <a:normAutofit/>
          </a:bodyPr>
          <a:lstStyle/>
          <a:p>
            <a:r>
              <a:rPr lang="en-US" sz="1400" b="1" dirty="0"/>
              <a:t>DML (Data Manipulation Language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Inserarea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in </a:t>
            </a:r>
            <a:r>
              <a:rPr lang="en-US" sz="1400" dirty="0" err="1"/>
              <a:t>tabelurile</a:t>
            </a:r>
            <a:r>
              <a:rPr lang="en-US" sz="1400" dirty="0"/>
              <a:t> create </a:t>
            </a:r>
          </a:p>
          <a:p>
            <a:pPr marL="0" indent="0">
              <a:buNone/>
            </a:pPr>
            <a:r>
              <a:rPr lang="en-US" sz="1400" dirty="0"/>
              <a:t>anterior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INSERT.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Comanda</a:t>
            </a:r>
            <a:r>
              <a:rPr lang="en-US" sz="1400" dirty="0"/>
              <a:t> </a:t>
            </a:r>
            <a:r>
              <a:rPr lang="en-US" sz="1400" dirty="0" err="1"/>
              <a:t>alaturata</a:t>
            </a:r>
            <a:r>
              <a:rPr lang="en-US" sz="1400" dirty="0"/>
              <a:t> a </a:t>
            </a:r>
            <a:r>
              <a:rPr lang="en-US" sz="1400" dirty="0" err="1"/>
              <a:t>populat</a:t>
            </a:r>
            <a:r>
              <a:rPr lang="en-US" sz="1400" dirty="0"/>
              <a:t>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Autori</a:t>
            </a:r>
            <a:r>
              <a:rPr lang="en-US" sz="1400" dirty="0"/>
              <a:t> cu </a:t>
            </a:r>
            <a:r>
              <a:rPr lang="en-US" sz="1400" dirty="0" err="1"/>
              <a:t>informatii</a:t>
            </a:r>
            <a:r>
              <a:rPr lang="en-US" sz="1400" dirty="0"/>
              <a:t> </a:t>
            </a:r>
            <a:r>
              <a:rPr lang="en-US" sz="1400" dirty="0" err="1"/>
              <a:t>introduse</a:t>
            </a:r>
            <a:r>
              <a:rPr lang="en-US" sz="1400" dirty="0"/>
              <a:t> de la </a:t>
            </a:r>
          </a:p>
          <a:p>
            <a:pPr marL="0" indent="0">
              <a:buNone/>
            </a:pPr>
            <a:r>
              <a:rPr lang="en-US" sz="1400" dirty="0" err="1"/>
              <a:t>tastatura</a:t>
            </a:r>
            <a:r>
              <a:rPr lang="en-US" sz="1400" dirty="0"/>
              <a:t> </a:t>
            </a:r>
            <a:r>
              <a:rPr lang="en-US" sz="1400" dirty="0" err="1"/>
              <a:t>campurile</a:t>
            </a:r>
            <a:r>
              <a:rPr lang="en-US" sz="1400" dirty="0"/>
              <a:t> </a:t>
            </a:r>
            <a:r>
              <a:rPr lang="en-US" sz="1400" dirty="0" err="1"/>
              <a:t>Nume</a:t>
            </a:r>
            <a:r>
              <a:rPr lang="en-US" sz="1400" dirty="0"/>
              <a:t>; </a:t>
            </a:r>
            <a:r>
              <a:rPr lang="en-US" sz="1400" dirty="0" err="1"/>
              <a:t>Prenume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si</a:t>
            </a:r>
            <a:r>
              <a:rPr lang="en-US" sz="1400" dirty="0"/>
              <a:t> data </a:t>
            </a:r>
            <a:r>
              <a:rPr lang="en-US" sz="1400" dirty="0" err="1"/>
              <a:t>nasterii</a:t>
            </a:r>
            <a:r>
              <a:rPr lang="en-US" sz="1400" dirty="0"/>
              <a:t>, </a:t>
            </a:r>
            <a:r>
              <a:rPr lang="en-US" sz="1400" dirty="0" err="1"/>
              <a:t>campul</a:t>
            </a:r>
            <a:r>
              <a:rPr lang="en-US" sz="1400" dirty="0"/>
              <a:t> </a:t>
            </a:r>
            <a:r>
              <a:rPr lang="en-US" sz="1400" dirty="0" err="1"/>
              <a:t>AutorID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populat</a:t>
            </a:r>
            <a:r>
              <a:rPr lang="en-US" sz="1400" dirty="0"/>
              <a:t> automat cu </a:t>
            </a:r>
            <a:r>
              <a:rPr lang="en-US" sz="1400" dirty="0" err="1"/>
              <a:t>ajutorul</a:t>
            </a:r>
            <a:r>
              <a:rPr lang="en-US" sz="1400" dirty="0"/>
              <a:t> </a:t>
            </a:r>
            <a:r>
              <a:rPr lang="en-US" sz="1400" dirty="0" err="1"/>
              <a:t>functiei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AUTO_INCREMENT </a:t>
            </a:r>
            <a:r>
              <a:rPr lang="en-US" sz="1400" dirty="0" err="1"/>
              <a:t>atribuita</a:t>
            </a:r>
            <a:r>
              <a:rPr lang="en-US" sz="1400" dirty="0"/>
              <a:t> anterior in </a:t>
            </a:r>
          </a:p>
          <a:p>
            <a:pPr marL="0" indent="0">
              <a:buNone/>
            </a:pPr>
            <a:r>
              <a:rPr lang="en-US" sz="1400" dirty="0"/>
              <a:t>pasul de </a:t>
            </a:r>
            <a:r>
              <a:rPr lang="en-US" sz="1400" dirty="0" err="1"/>
              <a:t>creare</a:t>
            </a:r>
            <a:r>
              <a:rPr lang="en-US" sz="1400" dirty="0"/>
              <a:t> a </a:t>
            </a:r>
            <a:r>
              <a:rPr lang="en-US" sz="1400" dirty="0" err="1"/>
              <a:t>tabelei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3090D-B432-A066-A8BD-4B2174F4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31" y="1319752"/>
            <a:ext cx="4483911" cy="43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3141-40DD-3987-3173-5C0E0795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682"/>
            <a:ext cx="10058400" cy="6002518"/>
          </a:xfrm>
        </p:spPr>
        <p:txBody>
          <a:bodyPr>
            <a:normAutofit/>
          </a:bodyPr>
          <a:lstStyle/>
          <a:p>
            <a:r>
              <a:rPr lang="en-US" sz="1400" b="1" dirty="0"/>
              <a:t>DQL (Data Query Language):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din </a:t>
            </a:r>
            <a:r>
              <a:rPr lang="en-US" sz="1400" dirty="0" err="1"/>
              <a:t>tabelele</a:t>
            </a:r>
            <a:r>
              <a:rPr lang="en-US" sz="1400" dirty="0"/>
              <a:t> create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poulate</a:t>
            </a:r>
            <a:r>
              <a:rPr lang="en-US" sz="1400" dirty="0"/>
              <a:t> anterior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functia</a:t>
            </a:r>
            <a:r>
              <a:rPr lang="en-US" sz="1400" dirty="0"/>
              <a:t> SELECT: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:   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din </a:t>
            </a:r>
            <a:r>
              <a:rPr lang="en-US" sz="1400" dirty="0" err="1"/>
              <a:t>tabela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cartilor</a:t>
            </a:r>
            <a:r>
              <a:rPr lang="en-US" sz="1400" dirty="0"/>
              <a:t> care fac </a:t>
            </a:r>
            <a:r>
              <a:rPr lang="en-US" sz="1400" dirty="0" err="1"/>
              <a:t>parte</a:t>
            </a:r>
            <a:r>
              <a:rPr lang="en-US" sz="1400" dirty="0"/>
              <a:t> din </a:t>
            </a:r>
            <a:r>
              <a:rPr lang="en-US" sz="1400" dirty="0" err="1"/>
              <a:t>genul</a:t>
            </a:r>
            <a:r>
              <a:rPr lang="en-US" sz="1400" dirty="0"/>
              <a:t> Fantasy: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de </a:t>
            </a:r>
            <a:r>
              <a:rPr lang="en-US" sz="1400" dirty="0" err="1"/>
              <a:t>genul</a:t>
            </a:r>
            <a:r>
              <a:rPr lang="en-US" sz="1400" dirty="0"/>
              <a:t> Fantasy: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8346D-7042-B31F-C3DC-6C14F54B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75" y="816105"/>
            <a:ext cx="2796146" cy="418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6B73D-55E0-51C2-6715-F6B573B81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82" y="1234912"/>
            <a:ext cx="4610100" cy="2790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2A18D-C13F-0795-95CC-910E49EA4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32" y="4355184"/>
            <a:ext cx="3657600" cy="23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2710A8-66A7-83A1-2953-CE9ACFA6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082" y="4705056"/>
            <a:ext cx="4533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1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73F6-CB03-BE36-658E-AE3E1C9E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816"/>
            <a:ext cx="10058400" cy="5955384"/>
          </a:xfrm>
        </p:spPr>
        <p:txBody>
          <a:bodyPr>
            <a:normAutofit/>
          </a:bodyPr>
          <a:lstStyle/>
          <a:p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cu </a:t>
            </a:r>
            <a:r>
              <a:rPr lang="en-US" sz="1400" dirty="0" err="1"/>
              <a:t>numele</a:t>
            </a:r>
            <a:r>
              <a:rPr lang="en-US" sz="1400" dirty="0"/>
              <a:t> Ionescu </a:t>
            </a:r>
            <a:r>
              <a:rPr lang="en-US" sz="1400" dirty="0" err="1"/>
              <a:t>sau</a:t>
            </a:r>
            <a:r>
              <a:rPr lang="en-US" sz="1400" dirty="0"/>
              <a:t> Popescu:</a:t>
            </a:r>
          </a:p>
          <a:p>
            <a:pPr marL="0" indent="0">
              <a:buNone/>
            </a:pPr>
            <a:r>
              <a:rPr lang="en-US" sz="1400" dirty="0" err="1"/>
              <a:t>Returneaza</a:t>
            </a:r>
            <a:r>
              <a:rPr lang="en-US" sz="1400" dirty="0"/>
              <a:t> </a:t>
            </a:r>
            <a:r>
              <a:rPr lang="en-US" sz="1400" dirty="0" err="1"/>
              <a:t>toti</a:t>
            </a:r>
            <a:r>
              <a:rPr lang="en-US" sz="1400" dirty="0"/>
              <a:t> </a:t>
            </a:r>
            <a:r>
              <a:rPr lang="en-US" sz="1400" dirty="0" err="1"/>
              <a:t>utilizatorii</a:t>
            </a:r>
            <a:r>
              <a:rPr lang="en-US" sz="1400" dirty="0"/>
              <a:t> cu </a:t>
            </a:r>
            <a:r>
              <a:rPr lang="en-US" sz="1400" dirty="0" err="1"/>
              <a:t>numele</a:t>
            </a:r>
            <a:r>
              <a:rPr lang="en-US" sz="1400" dirty="0"/>
              <a:t> Ionescu </a:t>
            </a:r>
            <a:r>
              <a:rPr lang="en-US" sz="1400" dirty="0" err="1"/>
              <a:t>sau</a:t>
            </a:r>
            <a:r>
              <a:rPr lang="en-US" sz="1400" dirty="0"/>
              <a:t> Popescu: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care au </a:t>
            </a:r>
            <a:r>
              <a:rPr lang="en-US" sz="1400" dirty="0" err="1"/>
              <a:t>facut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au </a:t>
            </a:r>
            <a:r>
              <a:rPr lang="en-US" sz="1400" dirty="0" err="1"/>
              <a:t>returnat</a:t>
            </a:r>
            <a:r>
              <a:rPr lang="en-US" sz="1400" dirty="0"/>
              <a:t> </a:t>
            </a:r>
            <a:r>
              <a:rPr lang="en-US" sz="1400" dirty="0" err="1"/>
              <a:t>cartile</a:t>
            </a:r>
            <a:r>
              <a:rPr lang="en-US" sz="1400" dirty="0"/>
              <a:t> in 2024: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genurilor</a:t>
            </a:r>
            <a:r>
              <a:rPr lang="en-US" sz="1400" dirty="0"/>
              <a:t> care au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</a:t>
            </a:r>
            <a:r>
              <a:rPr lang="en-US" sz="1400" dirty="0"/>
              <a:t> de o carte: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imprumuturilor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utilizatorii</a:t>
            </a:r>
            <a:r>
              <a:rPr lang="en-US" sz="1400" dirty="0"/>
              <a:t> </a:t>
            </a:r>
            <a:r>
              <a:rPr lang="en-US" sz="1400" dirty="0" err="1"/>
              <a:t>asociati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66BE5-01D9-D21D-A382-BD8E9B5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11" y="249965"/>
            <a:ext cx="5888855" cy="235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EC583-BF1A-AF63-CA63-63D51D47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10" y="645736"/>
            <a:ext cx="4874638" cy="711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BF59D-A0D4-272B-2FAE-2845C07DA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1888306"/>
            <a:ext cx="6355143" cy="930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97A12A-758D-48FF-4EA9-5D640688B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252" y="1630001"/>
            <a:ext cx="2138464" cy="1799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A3C069-112D-97F3-71DE-9A606B56CBE0}"/>
              </a:ext>
            </a:extLst>
          </p:cNvPr>
          <p:cNvCxnSpPr/>
          <p:nvPr/>
        </p:nvCxnSpPr>
        <p:spPr>
          <a:xfrm>
            <a:off x="7418895" y="2353460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3F9796-C705-EF5C-7B77-2B2DF08A307E}"/>
              </a:ext>
            </a:extLst>
          </p:cNvPr>
          <p:cNvCxnSpPr/>
          <p:nvPr/>
        </p:nvCxnSpPr>
        <p:spPr>
          <a:xfrm>
            <a:off x="7418895" y="2505860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874D383-91BA-DDA2-3F1C-4F1837767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52" y="3723488"/>
            <a:ext cx="5848350" cy="2476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91540B-D339-6795-28A8-719A27BBBC80}"/>
              </a:ext>
            </a:extLst>
          </p:cNvPr>
          <p:cNvCxnSpPr/>
          <p:nvPr/>
        </p:nvCxnSpPr>
        <p:spPr>
          <a:xfrm>
            <a:off x="6978977" y="3723488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D13DC-7289-4764-60D6-09B6A01D4CBF}"/>
              </a:ext>
            </a:extLst>
          </p:cNvPr>
          <p:cNvCxnSpPr/>
          <p:nvPr/>
        </p:nvCxnSpPr>
        <p:spPr>
          <a:xfrm>
            <a:off x="6978977" y="3895233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AE4E8D5-C236-2AA8-7D98-293D8E896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063" y="3683915"/>
            <a:ext cx="1581150" cy="847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DC840E-A465-4D17-345C-80C5F9E97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677" y="5214689"/>
            <a:ext cx="5829300" cy="6191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1037EC-EC14-60B4-9F9F-B6BA054C645B}"/>
              </a:ext>
            </a:extLst>
          </p:cNvPr>
          <p:cNvCxnSpPr/>
          <p:nvPr/>
        </p:nvCxnSpPr>
        <p:spPr>
          <a:xfrm>
            <a:off x="7131377" y="3875888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4830B5-9767-326B-394C-5235FA75D84D}"/>
              </a:ext>
            </a:extLst>
          </p:cNvPr>
          <p:cNvCxnSpPr>
            <a:cxnSpLocks/>
          </p:cNvCxnSpPr>
          <p:nvPr/>
        </p:nvCxnSpPr>
        <p:spPr>
          <a:xfrm>
            <a:off x="6912102" y="5620042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144251-9EEB-1AD2-B8FC-54129B15C519}"/>
              </a:ext>
            </a:extLst>
          </p:cNvPr>
          <p:cNvCxnSpPr/>
          <p:nvPr/>
        </p:nvCxnSpPr>
        <p:spPr>
          <a:xfrm>
            <a:off x="6912102" y="5433077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5876A15-FDCD-A088-975E-8D6544E3B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311" y="4865115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48A2-2CF5-3137-BEF7-BD022AAE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8536"/>
            <a:ext cx="10058400" cy="5983664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Subqueri-uri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Selectarea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care au </a:t>
            </a:r>
            <a:r>
              <a:rPr lang="en-US" sz="1400" dirty="0" err="1"/>
              <a:t>imprumutat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 de la un </a:t>
            </a:r>
            <a:r>
              <a:rPr lang="en-US" sz="1400" dirty="0" err="1"/>
              <a:t>anumit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</a:t>
            </a:r>
            <a:r>
              <a:rPr lang="en-US" sz="1400" dirty="0" err="1"/>
              <a:t>returneaza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Relatiile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</a:t>
            </a:r>
            <a:r>
              <a:rPr lang="en-US" sz="1400" dirty="0" err="1"/>
              <a:t>tabelele</a:t>
            </a:r>
            <a:r>
              <a:rPr lang="en-US" sz="1400" dirty="0"/>
              <a:t> create cu </a:t>
            </a:r>
            <a:r>
              <a:rPr lang="en-US" sz="1400" dirty="0" err="1"/>
              <a:t>chei</a:t>
            </a:r>
            <a:r>
              <a:rPr lang="en-US" sz="1400" dirty="0"/>
              <a:t> </a:t>
            </a:r>
            <a:r>
              <a:rPr lang="en-US" sz="1400" dirty="0" err="1"/>
              <a:t>primare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Autori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1:1(un </a:t>
            </a:r>
            <a:r>
              <a:rPr lang="en-US" sz="1400" dirty="0" err="1"/>
              <a:t>autor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carte are un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autor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1:1(un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imprumut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utilizator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Carti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Imprumuturi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1:1(o carte </a:t>
            </a:r>
            <a:r>
              <a:rPr lang="en-US" sz="1400" dirty="0" err="1"/>
              <a:t>poate</a:t>
            </a:r>
            <a:r>
              <a:rPr lang="en-US" sz="1400" dirty="0"/>
              <a:t> fi </a:t>
            </a:r>
            <a:r>
              <a:rPr lang="en-US" sz="1400" dirty="0" err="1"/>
              <a:t>imprumutata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ori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imprumut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singure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1:1(un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face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recenzie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asociata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utilizator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r>
              <a:rPr lang="en-US" sz="1400" dirty="0" err="1"/>
              <a:t>Carti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 au o </a:t>
            </a:r>
            <a:r>
              <a:rPr lang="en-US" sz="1400" dirty="0" err="1"/>
              <a:t>relație</a:t>
            </a:r>
            <a:r>
              <a:rPr lang="en-US" sz="1400" dirty="0"/>
              <a:t> de tip 1:1(o carte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recenzii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recenzie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asociată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singure</a:t>
            </a:r>
            <a:r>
              <a:rPr lang="en-US" sz="1400" dirty="0"/>
              <a:t> </a:t>
            </a:r>
            <a:r>
              <a:rPr lang="en-US" sz="1400" dirty="0" err="1"/>
              <a:t>carti</a:t>
            </a:r>
            <a:r>
              <a:rPr lang="en-US" sz="14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8C7C5-C422-151A-FD90-A23F48E1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92" y="809331"/>
            <a:ext cx="5886450" cy="1638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3243F2-BF63-FBED-19F5-C1951D1F7217}"/>
              </a:ext>
            </a:extLst>
          </p:cNvPr>
          <p:cNvCxnSpPr/>
          <p:nvPr/>
        </p:nvCxnSpPr>
        <p:spPr>
          <a:xfrm>
            <a:off x="7040742" y="1646449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675A5-636E-874C-3497-DF81754102F0}"/>
              </a:ext>
            </a:extLst>
          </p:cNvPr>
          <p:cNvCxnSpPr/>
          <p:nvPr/>
        </p:nvCxnSpPr>
        <p:spPr>
          <a:xfrm>
            <a:off x="7040742" y="1808276"/>
            <a:ext cx="105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9FAC09-6504-7894-B556-170AD099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63" y="1360697"/>
            <a:ext cx="2063522" cy="7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9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2C3F-B39B-DEA2-6723-BD377D59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37" y="2916747"/>
            <a:ext cx="10058400" cy="1609344"/>
          </a:xfrm>
        </p:spPr>
        <p:txBody>
          <a:bodyPr/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6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05FA-387A-0C73-ED89-0410A350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48" y="3362325"/>
            <a:ext cx="9906000" cy="666750"/>
          </a:xfrm>
        </p:spPr>
        <p:txBody>
          <a:bodyPr>
            <a:normAutofit/>
          </a:bodyPr>
          <a:lstStyle/>
          <a:p>
            <a:r>
              <a:rPr lang="en-US" sz="3600" dirty="0"/>
              <a:t>Test condition vs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8E30-77A0-4B17-73C5-8122BD51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248" y="4143374"/>
            <a:ext cx="10058400" cy="160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Test condition </a:t>
            </a:r>
            <a:r>
              <a:rPr lang="en-US" sz="1400" dirty="0"/>
              <a:t>se </a:t>
            </a:r>
            <a:r>
              <a:rPr lang="en-US" sz="1400" dirty="0" err="1"/>
              <a:t>refera</a:t>
            </a:r>
            <a:r>
              <a:rPr lang="en-US" sz="1400" dirty="0"/>
              <a:t> la </a:t>
            </a:r>
            <a:r>
              <a:rPr lang="it-IT" sz="1400" dirty="0"/>
              <a:t>aspecte specifice care trebuiesc testate si reprezinta conditia care trebuie indeplinita pentru ca un test case sa fie passed</a:t>
            </a:r>
            <a:r>
              <a:rPr lang="en-US" sz="1400" dirty="0"/>
              <a:t>, in </a:t>
            </a:r>
            <a:r>
              <a:rPr lang="en-US" sz="1400" dirty="0" err="1"/>
              <a:t>aditia</a:t>
            </a:r>
            <a:r>
              <a:rPr lang="en-US" sz="1400" dirty="0"/>
              <a:t> </a:t>
            </a:r>
            <a:r>
              <a:rPr lang="en-US" sz="1400" dirty="0" err="1"/>
              <a:t>acestuia</a:t>
            </a:r>
            <a:r>
              <a:rPr lang="en-US" sz="1400" dirty="0"/>
              <a:t> un </a:t>
            </a:r>
            <a:r>
              <a:rPr lang="en-US" sz="1400" b="1" dirty="0"/>
              <a:t>test case </a:t>
            </a:r>
            <a:r>
              <a:rPr lang="en-US" sz="1400" dirty="0" err="1"/>
              <a:t>reprezinta</a:t>
            </a:r>
            <a:r>
              <a:rPr lang="en-US" sz="1400" dirty="0"/>
              <a:t> o </a:t>
            </a:r>
            <a:r>
              <a:rPr lang="en-US" sz="1400" dirty="0" err="1"/>
              <a:t>detaliere</a:t>
            </a:r>
            <a:r>
              <a:rPr lang="en-US" sz="1400" dirty="0"/>
              <a:t> </a:t>
            </a:r>
            <a:r>
              <a:rPr lang="en-US" sz="1400" dirty="0" err="1"/>
              <a:t>ampla</a:t>
            </a:r>
            <a:r>
              <a:rPr lang="en-US" sz="1400" dirty="0"/>
              <a:t> a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contine</a:t>
            </a:r>
            <a:r>
              <a:rPr lang="en-US" sz="1400" dirty="0"/>
              <a:t>: un set de </a:t>
            </a:r>
            <a:r>
              <a:rPr lang="en-US" sz="1400" dirty="0" err="1"/>
              <a:t>pasi</a:t>
            </a:r>
            <a:r>
              <a:rPr lang="en-US" sz="1400" dirty="0"/>
              <a:t> de </a:t>
            </a:r>
            <a:r>
              <a:rPr lang="en-US" sz="1400" dirty="0" err="1"/>
              <a:t>urmat</a:t>
            </a:r>
            <a:r>
              <a:rPr lang="en-US" sz="1400" dirty="0"/>
              <a:t>; </a:t>
            </a:r>
            <a:r>
              <a:rPr lang="en-US" sz="1400" dirty="0" err="1"/>
              <a:t>conditii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rezultate</a:t>
            </a:r>
            <a:r>
              <a:rPr lang="en-US" sz="1400" dirty="0"/>
              <a:t> </a:t>
            </a:r>
            <a:r>
              <a:rPr lang="en-US" sz="1400" dirty="0" err="1"/>
              <a:t>asteptate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In </a:t>
            </a:r>
            <a:r>
              <a:rPr lang="en-US" sz="1400" dirty="0" err="1"/>
              <a:t>concluzie</a:t>
            </a:r>
            <a:r>
              <a:rPr lang="en-US" sz="1400" dirty="0"/>
              <a:t> </a:t>
            </a:r>
            <a:r>
              <a:rPr lang="en-US" sz="1400" dirty="0" err="1"/>
              <a:t>putem</a:t>
            </a:r>
            <a:r>
              <a:rPr lang="en-US" sz="1400" dirty="0"/>
              <a:t> </a:t>
            </a:r>
            <a:r>
              <a:rPr lang="en-US" sz="1400" dirty="0" err="1"/>
              <a:t>privi</a:t>
            </a:r>
            <a:r>
              <a:rPr lang="en-US" sz="1400" dirty="0"/>
              <a:t> </a:t>
            </a:r>
            <a:r>
              <a:rPr lang="en-US" sz="1400" dirty="0" err="1"/>
              <a:t>relatia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test condition </a:t>
            </a:r>
            <a:r>
              <a:rPr lang="en-US" sz="1400" dirty="0" err="1"/>
              <a:t>si</a:t>
            </a:r>
            <a:r>
              <a:rPr lang="en-US" sz="1400" dirty="0"/>
              <a:t> test case ca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complementara</a:t>
            </a:r>
            <a:r>
              <a:rPr lang="en-US" sz="1400" dirty="0"/>
              <a:t> </a:t>
            </a:r>
            <a:r>
              <a:rPr lang="en-US" sz="1400" dirty="0" err="1"/>
              <a:t>incepand</a:t>
            </a:r>
            <a:r>
              <a:rPr lang="en-US" sz="1400" dirty="0"/>
              <a:t> de la </a:t>
            </a:r>
            <a:r>
              <a:rPr lang="en-US" sz="1400" dirty="0" err="1"/>
              <a:t>identificarea</a:t>
            </a:r>
            <a:r>
              <a:rPr lang="en-US" sz="1400" dirty="0"/>
              <a:t> test conditions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dezvolta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apoi</a:t>
            </a:r>
            <a:r>
              <a:rPr lang="en-US" sz="1400" dirty="0"/>
              <a:t> un test case.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D54A1D-5C42-59FB-C903-CF92DD7CE898}"/>
              </a:ext>
            </a:extLst>
          </p:cNvPr>
          <p:cNvSpPr txBox="1">
            <a:spLocks/>
          </p:cNvSpPr>
          <p:nvPr/>
        </p:nvSpPr>
        <p:spPr>
          <a:xfrm>
            <a:off x="1222248" y="637032"/>
            <a:ext cx="10058400" cy="56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Cerinte</a:t>
            </a:r>
            <a:r>
              <a:rPr lang="en-US" sz="3600" dirty="0"/>
              <a:t> de business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B1C5A4-7CB1-B845-A0BE-4CAB72D6BB24}"/>
              </a:ext>
            </a:extLst>
          </p:cNvPr>
          <p:cNvSpPr txBox="1">
            <a:spLocks/>
          </p:cNvSpPr>
          <p:nvPr/>
        </p:nvSpPr>
        <p:spPr>
          <a:xfrm>
            <a:off x="1222248" y="1206760"/>
            <a:ext cx="10058400" cy="19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b="1" dirty="0"/>
              <a:t>Ce sunt: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Cerinte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dezvoltarii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aplicatii</a:t>
            </a:r>
            <a:r>
              <a:rPr lang="en-US" sz="1400" dirty="0"/>
              <a:t>, </a:t>
            </a:r>
            <a:r>
              <a:rPr lang="en-US" sz="1400" dirty="0" err="1"/>
              <a:t>constituie</a:t>
            </a:r>
            <a:r>
              <a:rPr lang="en-US" sz="1400" dirty="0"/>
              <a:t> o </a:t>
            </a:r>
            <a:r>
              <a:rPr lang="en-US" sz="1400" dirty="0" err="1"/>
              <a:t>descriere</a:t>
            </a:r>
            <a:r>
              <a:rPr lang="en-US" sz="1400" dirty="0"/>
              <a:t> </a:t>
            </a:r>
            <a:r>
              <a:rPr lang="en-US" sz="1400" dirty="0" err="1"/>
              <a:t>completa</a:t>
            </a:r>
            <a:r>
              <a:rPr lang="en-US" sz="1400" dirty="0"/>
              <a:t> a </a:t>
            </a:r>
            <a:r>
              <a:rPr lang="en-US" sz="1400" dirty="0" err="1"/>
              <a:t>asteptarilor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functionalitatii</a:t>
            </a:r>
            <a:r>
              <a:rPr lang="en-US" sz="1400" dirty="0"/>
              <a:t> </a:t>
            </a:r>
            <a:r>
              <a:rPr lang="en-US" sz="1400" dirty="0" err="1"/>
              <a:t>aplicatiei</a:t>
            </a:r>
            <a:r>
              <a:rPr lang="en-US" sz="14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b="1" dirty="0" err="1"/>
              <a:t>Utilitate</a:t>
            </a:r>
            <a:r>
              <a:rPr lang="en-US" sz="1400" b="1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Asigura</a:t>
            </a:r>
            <a:r>
              <a:rPr lang="en-US" sz="1400" dirty="0"/>
              <a:t> </a:t>
            </a:r>
            <a:r>
              <a:rPr lang="en-US" sz="1400" dirty="0" err="1"/>
              <a:t>alinierea</a:t>
            </a:r>
            <a:r>
              <a:rPr lang="en-US" sz="1400" dirty="0"/>
              <a:t> </a:t>
            </a:r>
            <a:r>
              <a:rPr lang="en-US" sz="1400" dirty="0" err="1"/>
              <a:t>tuturor</a:t>
            </a:r>
            <a:r>
              <a:rPr lang="en-US" sz="1400" dirty="0"/>
              <a:t> </a:t>
            </a:r>
            <a:r>
              <a:rPr lang="en-US" sz="1400" dirty="0" err="1"/>
              <a:t>partilor</a:t>
            </a:r>
            <a:r>
              <a:rPr lang="en-US" sz="1400" dirty="0"/>
              <a:t> in </a:t>
            </a:r>
            <a:r>
              <a:rPr lang="en-US" sz="1400" dirty="0" err="1"/>
              <a:t>vederea</a:t>
            </a:r>
            <a:r>
              <a:rPr lang="en-US" sz="1400" dirty="0"/>
              <a:t> </a:t>
            </a:r>
            <a:r>
              <a:rPr lang="en-US" sz="1400" dirty="0" err="1"/>
              <a:t>crearii</a:t>
            </a:r>
            <a:r>
              <a:rPr lang="en-US" sz="1400" dirty="0"/>
              <a:t> </a:t>
            </a:r>
            <a:r>
              <a:rPr lang="en-US" sz="1400" dirty="0" err="1"/>
              <a:t>produsului</a:t>
            </a:r>
            <a:r>
              <a:rPr lang="en-US" sz="1400" dirty="0"/>
              <a:t> final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b="1" dirty="0"/>
              <a:t>Cine le </a:t>
            </a:r>
            <a:r>
              <a:rPr lang="en-US" sz="1400" b="1" dirty="0" err="1"/>
              <a:t>creeaza</a:t>
            </a:r>
            <a:r>
              <a:rPr lang="en-US" sz="1400" b="1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err="1"/>
              <a:t>Echipa</a:t>
            </a:r>
            <a:r>
              <a:rPr lang="en-US" sz="1400" dirty="0"/>
              <a:t> de business in </a:t>
            </a:r>
            <a:r>
              <a:rPr lang="en-US" sz="1400" dirty="0" err="1"/>
              <a:t>colaborare</a:t>
            </a:r>
            <a:r>
              <a:rPr lang="en-US" sz="1400" dirty="0"/>
              <a:t> cu </a:t>
            </a:r>
            <a:r>
              <a:rPr lang="en-US" sz="1400" dirty="0" err="1"/>
              <a:t>echipa</a:t>
            </a:r>
            <a:r>
              <a:rPr lang="en-US" sz="1400" dirty="0"/>
              <a:t> de </a:t>
            </a:r>
            <a:r>
              <a:rPr lang="en-US" sz="1400" dirty="0" err="1"/>
              <a:t>dezvoltare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cea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002C-5C19-CA63-EF6F-0C4F61E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5543"/>
          </a:xfrm>
        </p:spPr>
        <p:txBody>
          <a:bodyPr>
            <a:normAutofit/>
          </a:bodyPr>
          <a:lstStyle/>
          <a:p>
            <a:r>
              <a:rPr lang="en-US" sz="3500" dirty="0" err="1"/>
              <a:t>etapele</a:t>
            </a:r>
            <a:r>
              <a:rPr lang="en-US" sz="3500" dirty="0"/>
              <a:t> </a:t>
            </a:r>
            <a:r>
              <a:rPr lang="en-US" sz="3500" dirty="0" err="1"/>
              <a:t>procesului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r>
              <a:rPr lang="en-US" sz="35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6D32-E500-8C74-BFBF-989EFD7B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3550"/>
            <a:ext cx="10058400" cy="4438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Planificare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</a:t>
            </a:r>
            <a:r>
              <a:rPr lang="en-US" sz="1400" dirty="0" err="1"/>
              <a:t>incipienta</a:t>
            </a:r>
            <a:r>
              <a:rPr lang="en-US" sz="1400" dirty="0"/>
              <a:t> in care se </a:t>
            </a:r>
            <a:r>
              <a:rPr lang="en-US" sz="1400" dirty="0" err="1"/>
              <a:t>definesc</a:t>
            </a:r>
            <a:r>
              <a:rPr lang="en-US" sz="1400" dirty="0"/>
              <a:t> </a:t>
            </a:r>
            <a:r>
              <a:rPr lang="en-US" sz="1400" dirty="0" err="1"/>
              <a:t>strategiile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, </a:t>
            </a:r>
            <a:r>
              <a:rPr lang="en-US" sz="1400" dirty="0" err="1"/>
              <a:t>obiectivele</a:t>
            </a:r>
            <a:r>
              <a:rPr lang="en-US" sz="1400" dirty="0"/>
              <a:t> </a:t>
            </a:r>
            <a:r>
              <a:rPr lang="en-US" sz="1400" dirty="0" err="1"/>
              <a:t>testarii</a:t>
            </a:r>
            <a:r>
              <a:rPr lang="en-US" sz="1400" dirty="0"/>
              <a:t>, </a:t>
            </a:r>
            <a:r>
              <a:rPr lang="en-US" sz="1400" dirty="0" err="1"/>
              <a:t>resursele</a:t>
            </a:r>
            <a:r>
              <a:rPr lang="en-US" sz="1400" dirty="0"/>
              <a:t> </a:t>
            </a:r>
            <a:r>
              <a:rPr lang="en-US" sz="1400" dirty="0" err="1"/>
              <a:t>necesare</a:t>
            </a:r>
            <a:r>
              <a:rPr lang="en-US" sz="1400" dirty="0"/>
              <a:t>, </a:t>
            </a:r>
            <a:r>
              <a:rPr lang="en-US" sz="1400" dirty="0" err="1"/>
              <a:t>programul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cat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riscurile</a:t>
            </a:r>
            <a:r>
              <a:rPr lang="en-US" sz="1400" dirty="0"/>
              <a:t> </a:t>
            </a:r>
            <a:r>
              <a:rPr lang="en-US" sz="1400" dirty="0" err="1"/>
              <a:t>asociate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Crearea</a:t>
            </a:r>
            <a:r>
              <a:rPr lang="en-US" sz="1400" dirty="0"/>
              <a:t> </a:t>
            </a:r>
            <a:r>
              <a:rPr lang="en-US" sz="1400" dirty="0" err="1"/>
              <a:t>planului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identificarea</a:t>
            </a:r>
            <a:r>
              <a:rPr lang="en-US" sz="1400" dirty="0"/>
              <a:t> </a:t>
            </a:r>
            <a:r>
              <a:rPr lang="en-US" sz="1400" dirty="0" err="1"/>
              <a:t>obiectivelor</a:t>
            </a:r>
            <a:r>
              <a:rPr lang="en-US" sz="1400" dirty="0"/>
              <a:t> </a:t>
            </a:r>
            <a:r>
              <a:rPr lang="en-US" sz="1400" dirty="0" err="1"/>
              <a:t>testarii</a:t>
            </a:r>
            <a:r>
              <a:rPr lang="en-US" sz="1400" dirty="0"/>
              <a:t>; </a:t>
            </a:r>
            <a:r>
              <a:rPr lang="en-US" sz="1400" dirty="0" err="1"/>
              <a:t>stabilirea</a:t>
            </a:r>
            <a:r>
              <a:rPr lang="en-US" sz="1400" dirty="0"/>
              <a:t> </a:t>
            </a:r>
            <a:r>
              <a:rPr lang="en-US" sz="1400" dirty="0" err="1"/>
              <a:t>calendarului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Analiza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analizeaza</a:t>
            </a:r>
            <a:r>
              <a:rPr lang="en-US" sz="1400" dirty="0"/>
              <a:t> </a:t>
            </a:r>
            <a:r>
              <a:rPr lang="en-US" sz="1400" dirty="0" err="1"/>
              <a:t>cerintele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specificatiile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identifica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anume</a:t>
            </a:r>
            <a:r>
              <a:rPr lang="en-US" sz="1400" dirty="0"/>
              <a:t> se </a:t>
            </a:r>
            <a:r>
              <a:rPr lang="en-US" sz="1400" dirty="0" err="1"/>
              <a:t>testeaza</a:t>
            </a:r>
            <a:r>
              <a:rPr lang="en-US" sz="1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generarea</a:t>
            </a:r>
            <a:r>
              <a:rPr lang="en-US" sz="1400" dirty="0"/>
              <a:t> </a:t>
            </a:r>
            <a:r>
              <a:rPr lang="en-US" sz="1400" dirty="0" err="1"/>
              <a:t>conditiilor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in care se </a:t>
            </a:r>
            <a:r>
              <a:rPr lang="en-US" sz="1400" dirty="0" err="1"/>
              <a:t>elaboreaza</a:t>
            </a:r>
            <a:r>
              <a:rPr lang="en-US" sz="1400" dirty="0"/>
              <a:t> </a:t>
            </a:r>
            <a:r>
              <a:rPr lang="en-US" sz="1400" dirty="0" err="1"/>
              <a:t>cazurile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identifica</a:t>
            </a:r>
            <a:r>
              <a:rPr lang="en-US" sz="1400" dirty="0"/>
              <a:t> </a:t>
            </a:r>
            <a:r>
              <a:rPr lang="en-US" sz="1400" dirty="0" err="1"/>
              <a:t>datele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crearea</a:t>
            </a:r>
            <a:r>
              <a:rPr lang="en-US" sz="1400" dirty="0"/>
              <a:t> de test cases.</a:t>
            </a:r>
          </a:p>
          <a:p>
            <a:pPr marL="0" indent="0">
              <a:buNone/>
            </a:pPr>
            <a:endParaRPr lang="en-US" sz="1300" dirty="0"/>
          </a:p>
          <a:p>
            <a:pPr>
              <a:buFont typeface="Wingdings" panose="05000000000000000000" pitchFamily="2" charset="2"/>
              <a:buChar char="Ø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428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0967-FF3E-C2AE-7C9C-D9578DCE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5775"/>
            <a:ext cx="10058400" cy="5686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Implementare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 </a:t>
            </a:r>
            <a:r>
              <a:rPr lang="en-US" sz="1400" dirty="0" err="1"/>
              <a:t>este</a:t>
            </a:r>
            <a:r>
              <a:rPr lang="en-US" sz="1400" dirty="0"/>
              <a:t> o </a:t>
            </a:r>
            <a:r>
              <a:rPr lang="en-US" sz="1400" dirty="0" err="1"/>
              <a:t>etapa</a:t>
            </a:r>
            <a:r>
              <a:rPr lang="en-US" sz="1400" dirty="0"/>
              <a:t> de </a:t>
            </a:r>
            <a:r>
              <a:rPr lang="en-US" sz="1400" dirty="0" err="1"/>
              <a:t>implementare</a:t>
            </a:r>
            <a:r>
              <a:rPr lang="en-US" sz="1400" dirty="0"/>
              <a:t> </a:t>
            </a:r>
            <a:r>
              <a:rPr lang="en-US" sz="1400" dirty="0" err="1"/>
              <a:t>practica</a:t>
            </a:r>
            <a:r>
              <a:rPr lang="en-US" sz="1400" dirty="0"/>
              <a:t>, </a:t>
            </a:r>
            <a:r>
              <a:rPr lang="en-US" sz="1400" dirty="0" err="1"/>
              <a:t>unde</a:t>
            </a:r>
            <a:r>
              <a:rPr lang="en-US" sz="1400" dirty="0"/>
              <a:t> se </a:t>
            </a:r>
            <a:r>
              <a:rPr lang="en-US" sz="1400" dirty="0" err="1"/>
              <a:t>asigura</a:t>
            </a:r>
            <a:r>
              <a:rPr lang="en-US" sz="1400" dirty="0"/>
              <a:t> ca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cazurile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proiectate</a:t>
            </a:r>
            <a:r>
              <a:rPr lang="en-US" sz="1400" dirty="0"/>
              <a:t> anterior pot fi </a:t>
            </a:r>
            <a:r>
              <a:rPr lang="en-US" sz="1400" dirty="0" err="1"/>
              <a:t>executate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mod </a:t>
            </a:r>
            <a:r>
              <a:rPr lang="en-US" sz="1400" dirty="0" err="1"/>
              <a:t>corespunzator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ca </a:t>
            </a:r>
            <a:r>
              <a:rPr lang="en-US" sz="1400" dirty="0" err="1"/>
              <a:t>mediul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gata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suporte</a:t>
            </a:r>
            <a:r>
              <a:rPr lang="en-US" sz="1400" dirty="0"/>
              <a:t> </a:t>
            </a:r>
            <a:r>
              <a:rPr lang="en-US" sz="1400" dirty="0" err="1"/>
              <a:t>aceste</a:t>
            </a:r>
            <a:r>
              <a:rPr lang="en-US" sz="1400" dirty="0"/>
              <a:t> </a:t>
            </a:r>
            <a:r>
              <a:rPr lang="en-US" sz="1400" dirty="0" err="1"/>
              <a:t>execuții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Configurarea</a:t>
            </a:r>
            <a:r>
              <a:rPr lang="en-US" sz="1400" dirty="0"/>
              <a:t> </a:t>
            </a:r>
            <a:r>
              <a:rPr lang="en-US" sz="1400" dirty="0" err="1"/>
              <a:t>mediului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pregatirea</a:t>
            </a:r>
            <a:r>
              <a:rPr lang="en-US" sz="1400" dirty="0"/>
              <a:t> </a:t>
            </a:r>
            <a:r>
              <a:rPr lang="en-US" sz="1400" dirty="0" err="1"/>
              <a:t>datelor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instalarea</a:t>
            </a:r>
            <a:r>
              <a:rPr lang="en-US" sz="1400" dirty="0"/>
              <a:t> </a:t>
            </a:r>
            <a:r>
              <a:rPr lang="en-US" sz="1400" dirty="0" err="1"/>
              <a:t>programelor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instrumentelor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.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Executie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Etapa in care se </a:t>
            </a:r>
            <a:r>
              <a:rPr lang="en-US" sz="1400" dirty="0" err="1"/>
              <a:t>executa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conform </a:t>
            </a:r>
            <a:r>
              <a:rPr lang="en-US" sz="1400" dirty="0" err="1"/>
              <a:t>planului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realizat</a:t>
            </a:r>
            <a:r>
              <a:rPr lang="en-US" sz="1400" dirty="0"/>
              <a:t> anterior.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Rularea</a:t>
            </a:r>
            <a:r>
              <a:rPr lang="en-US" sz="1400" dirty="0"/>
              <a:t> de teste; </a:t>
            </a:r>
            <a:r>
              <a:rPr lang="en-US" sz="1400" dirty="0" err="1"/>
              <a:t>inregistrarea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;  </a:t>
            </a:r>
            <a:r>
              <a:rPr lang="en-US" sz="1400" dirty="0" err="1"/>
              <a:t>raportare</a:t>
            </a:r>
            <a:r>
              <a:rPr lang="en-US" sz="1400" dirty="0"/>
              <a:t> bug-</a:t>
            </a:r>
            <a:r>
              <a:rPr lang="en-US" sz="1400" dirty="0" err="1"/>
              <a:t>uri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Monitorizare</a:t>
            </a:r>
            <a:r>
              <a:rPr lang="en-US" sz="1400" b="1" dirty="0"/>
              <a:t> </a:t>
            </a:r>
            <a:r>
              <a:rPr lang="en-US" sz="1400" b="1" dirty="0" err="1"/>
              <a:t>si</a:t>
            </a:r>
            <a:r>
              <a:rPr lang="en-US" sz="1400" b="1" dirty="0"/>
              <a:t>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In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se </a:t>
            </a:r>
            <a:r>
              <a:rPr lang="en-US" sz="1400" dirty="0" err="1"/>
              <a:t>monitorizeaza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dupa</a:t>
            </a:r>
            <a:r>
              <a:rPr lang="en-US" sz="1400" dirty="0"/>
              <a:t> </a:t>
            </a:r>
            <a:r>
              <a:rPr lang="en-US" sz="1400" dirty="0" err="1"/>
              <a:t>caz</a:t>
            </a:r>
            <a:r>
              <a:rPr lang="en-US" sz="1400" dirty="0"/>
              <a:t> </a:t>
            </a:r>
            <a:r>
              <a:rPr lang="en-US" sz="1400" dirty="0" err="1"/>
              <a:t>acesta</a:t>
            </a:r>
            <a:r>
              <a:rPr lang="en-US" sz="1400" dirty="0"/>
              <a:t> se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ajusta</a:t>
            </a:r>
            <a:r>
              <a:rPr lang="en-US" sz="1400" dirty="0"/>
              <a:t> conform </a:t>
            </a:r>
            <a:r>
              <a:rPr lang="en-US" sz="1400" dirty="0" err="1"/>
              <a:t>necesitatilor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Monitorizare</a:t>
            </a:r>
            <a:r>
              <a:rPr lang="en-US" sz="1400" dirty="0"/>
              <a:t>  </a:t>
            </a:r>
            <a:r>
              <a:rPr lang="en-US" sz="1400" dirty="0" err="1"/>
              <a:t>progres</a:t>
            </a:r>
            <a:r>
              <a:rPr lang="en-US" sz="1400" dirty="0"/>
              <a:t>; </a:t>
            </a:r>
            <a:r>
              <a:rPr lang="en-US" sz="1400" dirty="0" err="1"/>
              <a:t>ajustare</a:t>
            </a:r>
            <a:r>
              <a:rPr lang="en-US" sz="1400" dirty="0"/>
              <a:t> plan de </a:t>
            </a:r>
            <a:r>
              <a:rPr lang="en-US" sz="1400" dirty="0" err="1"/>
              <a:t>testare</a:t>
            </a:r>
            <a:r>
              <a:rPr lang="en-US" sz="1400" dirty="0"/>
              <a:t> (</a:t>
            </a:r>
            <a:r>
              <a:rPr lang="en-US" sz="1400" dirty="0" err="1"/>
              <a:t>daca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cazul</a:t>
            </a:r>
            <a:r>
              <a:rPr lang="en-US" sz="1400" dirty="0"/>
              <a:t>); 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obtinute</a:t>
            </a:r>
            <a:r>
              <a:rPr lang="en-US" sz="1400" dirty="0"/>
              <a:t> vs </a:t>
            </a:r>
            <a:r>
              <a:rPr lang="en-US" sz="1400" dirty="0" err="1"/>
              <a:t>rezultate</a:t>
            </a:r>
            <a:r>
              <a:rPr lang="en-US" sz="1400" dirty="0"/>
              <a:t> </a:t>
            </a:r>
            <a:r>
              <a:rPr lang="en-US" sz="1400" dirty="0" err="1"/>
              <a:t>asteptate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/>
              <a:t>Inchidere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</a:t>
            </a:r>
            <a:r>
              <a:rPr lang="en-US" sz="1400" dirty="0" err="1"/>
              <a:t>finala</a:t>
            </a:r>
            <a:r>
              <a:rPr lang="en-US" sz="1400" dirty="0"/>
              <a:t> a </a:t>
            </a:r>
            <a:r>
              <a:rPr lang="en-US" sz="1400" dirty="0" err="1"/>
              <a:t>procesului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in care se </a:t>
            </a:r>
            <a:r>
              <a:rPr lang="en-US" sz="1400" dirty="0" err="1"/>
              <a:t>finalizeaza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documenteaza</a:t>
            </a:r>
            <a:r>
              <a:rPr lang="en-US" sz="1400" dirty="0"/>
              <a:t> </a:t>
            </a:r>
            <a:r>
              <a:rPr lang="en-US" sz="1400" dirty="0" err="1"/>
              <a:t>rezultatele</a:t>
            </a:r>
            <a:r>
              <a:rPr lang="en-US" sz="1400" dirty="0"/>
              <a:t> </a:t>
            </a:r>
            <a:r>
              <a:rPr lang="en-US" sz="1400" dirty="0" err="1"/>
              <a:t>obtinute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sng" dirty="0" err="1"/>
              <a:t>Activitati</a:t>
            </a:r>
            <a:r>
              <a:rPr lang="en-US" sz="1400" dirty="0"/>
              <a:t>: </a:t>
            </a:r>
            <a:r>
              <a:rPr lang="en-US" sz="1400" dirty="0" err="1"/>
              <a:t>Pregatire</a:t>
            </a:r>
            <a:r>
              <a:rPr lang="en-US" sz="1400" dirty="0"/>
              <a:t> </a:t>
            </a:r>
            <a:r>
              <a:rPr lang="en-US" sz="1400" dirty="0" err="1"/>
              <a:t>raport</a:t>
            </a:r>
            <a:r>
              <a:rPr lang="en-US" sz="1400" dirty="0"/>
              <a:t> final de </a:t>
            </a:r>
            <a:r>
              <a:rPr lang="en-US" sz="1400" dirty="0" err="1"/>
              <a:t>testare</a:t>
            </a:r>
            <a:r>
              <a:rPr lang="en-US" sz="1400" dirty="0"/>
              <a:t>; 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performantei</a:t>
            </a:r>
            <a:r>
              <a:rPr lang="en-US" sz="1400" dirty="0"/>
              <a:t> </a:t>
            </a:r>
            <a:r>
              <a:rPr lang="en-US" sz="1400" dirty="0" err="1"/>
              <a:t>echipei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10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1D29-438B-E588-21A6-18EE28A3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/>
          </a:bodyPr>
          <a:lstStyle/>
          <a:p>
            <a:r>
              <a:rPr lang="en-US" sz="3500" dirty="0"/>
              <a:t>retesting vs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8474-D979-404F-E067-536474C3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6400"/>
            <a:ext cx="10058400" cy="4495800"/>
          </a:xfrm>
        </p:spPr>
        <p:txBody>
          <a:bodyPr>
            <a:normAutofit/>
          </a:bodyPr>
          <a:lstStyle/>
          <a:p>
            <a:r>
              <a:rPr lang="en-US" sz="1800" b="1" dirty="0"/>
              <a:t>Retesting:</a:t>
            </a:r>
          </a:p>
          <a:p>
            <a:pPr marL="0" indent="0">
              <a:buNone/>
            </a:pPr>
            <a:r>
              <a:rPr lang="en-US" sz="1800" dirty="0"/>
              <a:t>Retesting-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reprezinta</a:t>
            </a:r>
            <a:r>
              <a:rPr lang="en-US" sz="1800" dirty="0"/>
              <a:t> </a:t>
            </a:r>
            <a:r>
              <a:rPr lang="en-US" sz="1800" dirty="0" err="1"/>
              <a:t>repetarea</a:t>
            </a:r>
            <a:r>
              <a:rPr lang="en-US" sz="1800" dirty="0"/>
              <a:t> </a:t>
            </a:r>
            <a:r>
              <a:rPr lang="en-US" sz="1800" dirty="0" err="1"/>
              <a:t>procesului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functionalitati</a:t>
            </a:r>
            <a:r>
              <a:rPr lang="en-US" sz="1800" dirty="0"/>
              <a:t> care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depistata</a:t>
            </a:r>
            <a:r>
              <a:rPr lang="en-US" sz="1800" dirty="0"/>
              <a:t> in </a:t>
            </a:r>
            <a:r>
              <a:rPr lang="en-US" sz="1800" dirty="0" err="1"/>
              <a:t>trecut</a:t>
            </a:r>
            <a:r>
              <a:rPr lang="en-US" sz="1800" dirty="0"/>
              <a:t> ca </a:t>
            </a:r>
            <a:r>
              <a:rPr lang="en-US" sz="1800" dirty="0" err="1"/>
              <a:t>fiind</a:t>
            </a:r>
            <a:r>
              <a:rPr lang="en-US" sz="1800" dirty="0"/>
              <a:t> </a:t>
            </a:r>
            <a:r>
              <a:rPr lang="en-US" sz="1800" dirty="0" err="1"/>
              <a:t>nefunctionala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corectata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</a:t>
            </a:r>
            <a:r>
              <a:rPr lang="en-US" sz="1800" dirty="0" err="1"/>
              <a:t>timp.</a:t>
            </a:r>
            <a:r>
              <a:rPr lang="en-US" sz="1800" dirty="0"/>
              <a:t> </a:t>
            </a:r>
            <a:r>
              <a:rPr lang="en-US" sz="1800" dirty="0" err="1"/>
              <a:t>Scopul</a:t>
            </a:r>
            <a:r>
              <a:rPr lang="en-US" sz="1800" dirty="0"/>
              <a:t> </a:t>
            </a:r>
            <a:r>
              <a:rPr lang="en-US" sz="1800" dirty="0" err="1"/>
              <a:t>retestari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acela</a:t>
            </a:r>
            <a:r>
              <a:rPr lang="en-US" sz="1800" dirty="0"/>
              <a:t> de a ne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defectul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remediat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b="1" dirty="0"/>
              <a:t>Regression testing: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tipul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a </a:t>
            </a:r>
            <a:r>
              <a:rPr lang="en-US" sz="1800" dirty="0" err="1"/>
              <a:t>unei</a:t>
            </a:r>
            <a:r>
              <a:rPr lang="en-US" sz="1800" dirty="0"/>
              <a:t> parti </a:t>
            </a:r>
            <a:r>
              <a:rPr lang="en-US" sz="1800" dirty="0" err="1"/>
              <a:t>semnificative</a:t>
            </a:r>
            <a:r>
              <a:rPr lang="en-US" sz="1800" dirty="0"/>
              <a:t> a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a </a:t>
            </a:r>
            <a:r>
              <a:rPr lang="en-US" sz="1800" dirty="0" err="1"/>
              <a:t>intregului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care </a:t>
            </a:r>
            <a:r>
              <a:rPr lang="en-US" sz="1800" dirty="0" err="1"/>
              <a:t>urmeaza</a:t>
            </a:r>
            <a:r>
              <a:rPr lang="en-US" sz="1800" dirty="0"/>
              <a:t> </a:t>
            </a:r>
            <a:r>
              <a:rPr lang="en-US" sz="1800" dirty="0" err="1"/>
              <a:t>dupa</a:t>
            </a:r>
            <a:r>
              <a:rPr lang="en-US" sz="1800" dirty="0"/>
              <a:t> </a:t>
            </a:r>
            <a:r>
              <a:rPr lang="en-US" sz="1800" dirty="0" err="1"/>
              <a:t>implementarea</a:t>
            </a:r>
            <a:r>
              <a:rPr lang="en-US" sz="1800" dirty="0"/>
              <a:t> de </a:t>
            </a:r>
            <a:r>
              <a:rPr lang="en-US" sz="1800" dirty="0" err="1"/>
              <a:t>noi</a:t>
            </a:r>
            <a:r>
              <a:rPr lang="en-US" sz="1800" dirty="0"/>
              <a:t> </a:t>
            </a:r>
            <a:r>
              <a:rPr lang="en-US" sz="1800" dirty="0" err="1"/>
              <a:t>modificari</a:t>
            </a:r>
            <a:r>
              <a:rPr lang="en-US" sz="1800" dirty="0"/>
              <a:t> </a:t>
            </a:r>
            <a:r>
              <a:rPr lang="en-US" sz="1800" dirty="0" err="1"/>
              <a:t>asupra</a:t>
            </a:r>
            <a:r>
              <a:rPr lang="en-US" sz="1800" dirty="0"/>
              <a:t> </a:t>
            </a:r>
            <a:r>
              <a:rPr lang="en-US" sz="1800" dirty="0" err="1"/>
              <a:t>sistemului</a:t>
            </a:r>
            <a:r>
              <a:rPr lang="en-US" sz="1800" dirty="0"/>
              <a:t> </a:t>
            </a:r>
            <a:r>
              <a:rPr lang="en-US" sz="1800" dirty="0" err="1"/>
              <a:t>iar</a:t>
            </a:r>
            <a:r>
              <a:rPr lang="en-US" sz="1800" dirty="0"/>
              <a:t> </a:t>
            </a:r>
            <a:r>
              <a:rPr lang="en-US" sz="1800" dirty="0" err="1"/>
              <a:t>scopul</a:t>
            </a:r>
            <a:r>
              <a:rPr lang="en-US" sz="1800" dirty="0"/>
              <a:t> </a:t>
            </a:r>
            <a:r>
              <a:rPr lang="en-US" sz="1800" dirty="0" err="1"/>
              <a:t>acesteia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de a ne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noile</a:t>
            </a:r>
            <a:r>
              <a:rPr lang="en-US" sz="1800" dirty="0"/>
              <a:t> </a:t>
            </a:r>
            <a:r>
              <a:rPr lang="en-US" sz="1800" dirty="0" err="1"/>
              <a:t>functionalitati</a:t>
            </a:r>
            <a:r>
              <a:rPr lang="en-US" sz="1800" dirty="0"/>
              <a:t> nu au </a:t>
            </a:r>
            <a:r>
              <a:rPr lang="en-US" sz="1800" dirty="0" err="1"/>
              <a:t>afectat</a:t>
            </a:r>
            <a:r>
              <a:rPr lang="en-US" sz="1800" dirty="0"/>
              <a:t> </a:t>
            </a:r>
            <a:r>
              <a:rPr lang="en-US" sz="1800" dirty="0" err="1"/>
              <a:t>functionalitatile</a:t>
            </a:r>
            <a:r>
              <a:rPr lang="en-US" sz="1800" dirty="0"/>
              <a:t> </a:t>
            </a:r>
            <a:r>
              <a:rPr lang="en-US" sz="1800" dirty="0" err="1"/>
              <a:t>deja</a:t>
            </a:r>
            <a:r>
              <a:rPr lang="en-US" sz="1800" dirty="0"/>
              <a:t> </a:t>
            </a:r>
            <a:r>
              <a:rPr lang="en-US" sz="1800" dirty="0" err="1"/>
              <a:t>existente</a:t>
            </a:r>
            <a:r>
              <a:rPr lang="en-US" sz="1800" dirty="0"/>
              <a:t>.  </a:t>
            </a:r>
            <a:r>
              <a:rPr lang="en-US" sz="1800" dirty="0" err="1"/>
              <a:t>Regresion</a:t>
            </a:r>
            <a:r>
              <a:rPr lang="en-US" sz="1800" dirty="0"/>
              <a:t> testing-</a:t>
            </a:r>
            <a:r>
              <a:rPr lang="en-US" sz="1800" dirty="0" err="1"/>
              <a:t>ul</a:t>
            </a:r>
            <a:r>
              <a:rPr lang="en-US" sz="1800" dirty="0"/>
              <a:t> se </a:t>
            </a:r>
            <a:r>
              <a:rPr lang="en-US" sz="1800" dirty="0" err="1"/>
              <a:t>realizeaza</a:t>
            </a:r>
            <a:r>
              <a:rPr lang="en-US" sz="1800" dirty="0"/>
              <a:t> in general </a:t>
            </a:r>
            <a:r>
              <a:rPr lang="en-US" sz="1800" dirty="0" err="1"/>
              <a:t>dupa</a:t>
            </a:r>
            <a:r>
              <a:rPr lang="en-US" sz="1800" dirty="0"/>
              <a:t> </a:t>
            </a:r>
            <a:r>
              <a:rPr lang="en-US" sz="1800" dirty="0" err="1"/>
              <a:t>modificari</a:t>
            </a:r>
            <a:r>
              <a:rPr lang="en-US" sz="1800" dirty="0"/>
              <a:t> </a:t>
            </a:r>
            <a:r>
              <a:rPr lang="en-US" sz="1800" dirty="0" err="1"/>
              <a:t>importante</a:t>
            </a:r>
            <a:r>
              <a:rPr lang="en-US" sz="1800" dirty="0"/>
              <a:t> ale </a:t>
            </a:r>
            <a:r>
              <a:rPr lang="en-US" sz="1800" dirty="0" err="1"/>
              <a:t>softului</a:t>
            </a:r>
            <a:r>
              <a:rPr lang="en-US" sz="1800" dirty="0"/>
              <a:t> </a:t>
            </a:r>
            <a:r>
              <a:rPr lang="en-US" sz="1800" dirty="0" err="1"/>
              <a:t>dar</a:t>
            </a:r>
            <a:r>
              <a:rPr lang="en-US" sz="1800" dirty="0"/>
              <a:t> nu </a:t>
            </a:r>
            <a:r>
              <a:rPr lang="en-US" sz="1800" dirty="0" err="1"/>
              <a:t>numai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spune</a:t>
            </a:r>
            <a:r>
              <a:rPr lang="en-US" sz="1800" dirty="0"/>
              <a:t> ca </a:t>
            </a:r>
            <a:r>
              <a:rPr lang="en-US" sz="1800" dirty="0" err="1"/>
              <a:t>ambele</a:t>
            </a:r>
            <a:r>
              <a:rPr lang="en-US" sz="1800" dirty="0"/>
              <a:t> </a:t>
            </a:r>
            <a:r>
              <a:rPr lang="en-US" sz="1800" dirty="0" err="1"/>
              <a:t>procese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sunt </a:t>
            </a:r>
            <a:r>
              <a:rPr lang="en-US" sz="1800" dirty="0" err="1"/>
              <a:t>esentiale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asigurarea</a:t>
            </a:r>
            <a:r>
              <a:rPr lang="en-US" sz="1800" dirty="0"/>
              <a:t> </a:t>
            </a:r>
            <a:r>
              <a:rPr lang="en-US" sz="1800" dirty="0" err="1"/>
              <a:t>calitatii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, retesting-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verificand</a:t>
            </a:r>
            <a:r>
              <a:rPr lang="en-US" sz="1800" dirty="0"/>
              <a:t> </a:t>
            </a:r>
            <a:r>
              <a:rPr lang="en-US" sz="1800" dirty="0" err="1"/>
              <a:t>remedierea</a:t>
            </a:r>
            <a:r>
              <a:rPr lang="en-US" sz="1800" dirty="0"/>
              <a:t> </a:t>
            </a:r>
            <a:r>
              <a:rPr lang="en-US" sz="1800" dirty="0" err="1"/>
              <a:t>unu</a:t>
            </a:r>
            <a:r>
              <a:rPr lang="en-US" sz="1800" dirty="0"/>
              <a:t> bug in </a:t>
            </a:r>
            <a:r>
              <a:rPr lang="en-US" sz="1800" dirty="0" err="1"/>
              <a:t>timp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regresion</a:t>
            </a:r>
            <a:r>
              <a:rPr lang="en-US" sz="1800" dirty="0"/>
              <a:t> testing-</a:t>
            </a:r>
            <a:r>
              <a:rPr lang="en-US" sz="1800" dirty="0" err="1"/>
              <a:t>ul</a:t>
            </a:r>
            <a:r>
              <a:rPr lang="en-US" sz="1800" dirty="0"/>
              <a:t> se </a:t>
            </a:r>
            <a:r>
              <a:rPr lang="en-US" sz="1800" dirty="0" err="1"/>
              <a:t>asigura</a:t>
            </a:r>
            <a:r>
              <a:rPr lang="en-US" sz="1800" dirty="0"/>
              <a:t> ca </a:t>
            </a:r>
            <a:r>
              <a:rPr lang="en-US" sz="1800" dirty="0" err="1"/>
              <a:t>modificarile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r>
              <a:rPr lang="en-US" sz="1800" dirty="0"/>
              <a:t> nu au </a:t>
            </a:r>
            <a:r>
              <a:rPr lang="en-US" sz="1800" dirty="0" err="1"/>
              <a:t>afectat</a:t>
            </a:r>
            <a:r>
              <a:rPr lang="en-US" sz="1800" dirty="0"/>
              <a:t> </a:t>
            </a:r>
            <a:r>
              <a:rPr lang="en-US" sz="1800" dirty="0" err="1"/>
              <a:t>sistemul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nu au </a:t>
            </a:r>
            <a:r>
              <a:rPr lang="en-US" sz="1800" dirty="0" err="1"/>
              <a:t>creat</a:t>
            </a:r>
            <a:r>
              <a:rPr lang="en-US" sz="1800" dirty="0"/>
              <a:t> </a:t>
            </a:r>
            <a:r>
              <a:rPr lang="en-US" sz="1800" dirty="0" err="1"/>
              <a:t>noi</a:t>
            </a:r>
            <a:r>
              <a:rPr lang="en-US" sz="1800" dirty="0"/>
              <a:t> bug-</a:t>
            </a:r>
            <a:r>
              <a:rPr lang="en-US" sz="1800" dirty="0" err="1"/>
              <a:t>uri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53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7244-B042-8D40-C83B-0C13AF9A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0293"/>
          </a:xfrm>
        </p:spPr>
        <p:txBody>
          <a:bodyPr>
            <a:normAutofit/>
          </a:bodyPr>
          <a:lstStyle/>
          <a:p>
            <a:r>
              <a:rPr lang="en-US" sz="3600" dirty="0"/>
              <a:t>functional testing vs 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ECEF-33B6-CE58-8228-6B740EFD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8250"/>
            <a:ext cx="10058400" cy="1933575"/>
          </a:xfrm>
        </p:spPr>
        <p:txBody>
          <a:bodyPr>
            <a:normAutofit/>
          </a:bodyPr>
          <a:lstStyle/>
          <a:p>
            <a:r>
              <a:rPr lang="en-US" sz="1800" b="1" dirty="0"/>
              <a:t>functional testing 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se </a:t>
            </a:r>
            <a:r>
              <a:rPr lang="en-US" sz="1800" dirty="0" err="1"/>
              <a:t>asigura</a:t>
            </a:r>
            <a:r>
              <a:rPr lang="en-US" sz="1800" dirty="0"/>
              <a:t> de </a:t>
            </a:r>
            <a:r>
              <a:rPr lang="en-US" sz="1800" dirty="0" err="1"/>
              <a:t>functionarea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endParaRPr lang="en-US" sz="1800" dirty="0"/>
          </a:p>
          <a:p>
            <a:r>
              <a:rPr lang="en-US" sz="1800" b="1" dirty="0"/>
              <a:t>non-functional testing</a:t>
            </a:r>
          </a:p>
          <a:p>
            <a:pPr marL="0" indent="0">
              <a:buNone/>
            </a:pPr>
            <a:r>
              <a:rPr lang="en-US" sz="1800" dirty="0"/>
              <a:t>Este </a:t>
            </a:r>
            <a:r>
              <a:rPr lang="en-US" sz="1800" dirty="0" err="1"/>
              <a:t>procesul</a:t>
            </a:r>
            <a:r>
              <a:rPr lang="en-US" sz="1800" dirty="0"/>
              <a:t> de </a:t>
            </a:r>
            <a:r>
              <a:rPr lang="en-US" sz="1800" dirty="0" err="1"/>
              <a:t>testare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verifica</a:t>
            </a:r>
            <a:r>
              <a:rPr lang="en-US" sz="1800" dirty="0"/>
              <a:t> </a:t>
            </a:r>
            <a:r>
              <a:rPr lang="en-US" sz="1800" dirty="0" err="1"/>
              <a:t>specificatiile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caracteristicile</a:t>
            </a:r>
            <a:r>
              <a:rPr lang="en-US" sz="1800" dirty="0"/>
              <a:t> </a:t>
            </a:r>
            <a:r>
              <a:rPr lang="en-US" sz="1800" dirty="0" err="1"/>
              <a:t>softului</a:t>
            </a:r>
            <a:r>
              <a:rPr lang="en-US" sz="1800" dirty="0"/>
              <a:t> non </a:t>
            </a:r>
            <a:r>
              <a:rPr lang="en-US" sz="1800" dirty="0" err="1"/>
              <a:t>functionale</a:t>
            </a:r>
            <a:r>
              <a:rPr lang="en-US" sz="1800" dirty="0"/>
              <a:t> de ex.: </a:t>
            </a:r>
            <a:r>
              <a:rPr lang="en-US" sz="1800" dirty="0" err="1"/>
              <a:t>performanta</a:t>
            </a:r>
            <a:r>
              <a:rPr lang="en-US" sz="1800" dirty="0"/>
              <a:t>, </a:t>
            </a:r>
            <a:r>
              <a:rPr lang="en-US" sz="1800" dirty="0" err="1"/>
              <a:t>compatibilitatea</a:t>
            </a:r>
            <a:r>
              <a:rPr lang="en-US" sz="1800" dirty="0"/>
              <a:t>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E29AE2-D822-85ED-9ADB-06D0DB77D8C7}"/>
              </a:ext>
            </a:extLst>
          </p:cNvPr>
          <p:cNvSpPr txBox="1">
            <a:spLocks/>
          </p:cNvSpPr>
          <p:nvPr/>
        </p:nvSpPr>
        <p:spPr>
          <a:xfrm>
            <a:off x="1066800" y="3333750"/>
            <a:ext cx="10058400" cy="59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Blackbox testing vs Whitebox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58664-6713-F898-17E8-E20F931E250F}"/>
              </a:ext>
            </a:extLst>
          </p:cNvPr>
          <p:cNvSpPr txBox="1">
            <a:spLocks/>
          </p:cNvSpPr>
          <p:nvPr/>
        </p:nvSpPr>
        <p:spPr>
          <a:xfrm>
            <a:off x="1066800" y="4114801"/>
            <a:ext cx="10058400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Blackbox testing </a:t>
            </a:r>
          </a:p>
          <a:p>
            <a:pPr marL="0" indent="0">
              <a:buNone/>
            </a:pPr>
            <a:r>
              <a:rPr lang="en-US" sz="1800" dirty="0"/>
              <a:t>Se </a:t>
            </a:r>
            <a:r>
              <a:rPr lang="en-US" sz="1800" dirty="0" err="1"/>
              <a:t>refera</a:t>
            </a:r>
            <a:r>
              <a:rPr lang="en-US" sz="1800" dirty="0"/>
              <a:t> la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</a:t>
            </a:r>
            <a:r>
              <a:rPr lang="en-US" sz="1800" dirty="0" err="1"/>
              <a:t>fara</a:t>
            </a:r>
            <a:r>
              <a:rPr lang="en-US" sz="1800" dirty="0"/>
              <a:t>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acestuia</a:t>
            </a:r>
            <a:endParaRPr lang="en-US" sz="1800" dirty="0"/>
          </a:p>
          <a:p>
            <a:r>
              <a:rPr lang="en-US" sz="1800" b="1" dirty="0"/>
              <a:t>Whitebox testing </a:t>
            </a:r>
          </a:p>
          <a:p>
            <a:pPr marL="0" indent="0">
              <a:buNone/>
            </a:pPr>
            <a:r>
              <a:rPr lang="en-US" sz="1800" dirty="0"/>
              <a:t>Se </a:t>
            </a:r>
            <a:r>
              <a:rPr lang="en-US" sz="1800" dirty="0" err="1"/>
              <a:t>refera</a:t>
            </a:r>
            <a:r>
              <a:rPr lang="en-US" sz="1800" dirty="0"/>
              <a:t> la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produsului</a:t>
            </a:r>
            <a:r>
              <a:rPr lang="en-US" sz="1800" dirty="0"/>
              <a:t> cu </a:t>
            </a:r>
            <a:r>
              <a:rPr lang="en-US" sz="1800" dirty="0" err="1"/>
              <a:t>acces</a:t>
            </a:r>
            <a:r>
              <a:rPr lang="en-US" sz="1800" dirty="0"/>
              <a:t> la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acestuia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1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188-5A61-E6D5-7C30-29B98CC2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0268"/>
          </a:xfrm>
        </p:spPr>
        <p:txBody>
          <a:bodyPr>
            <a:normAutofit/>
          </a:bodyPr>
          <a:lstStyle/>
          <a:p>
            <a:r>
              <a:rPr lang="en-US" sz="3500" dirty="0" err="1"/>
              <a:t>Tehnici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3B69-E860-E369-9DC2-41D1476E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1575"/>
            <a:ext cx="10058400" cy="5000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Blackbox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Equivalence partitioning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Boundary value analysis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table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State transition testing</a:t>
            </a:r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Whitebox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Statement Coverage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Decision Coverage</a:t>
            </a:r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Experience based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Exploratory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Error Guessing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Checklist-Based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762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B34B-7209-5043-9C08-F944CBF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2251"/>
            <a:ext cx="10058400" cy="553593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positive testing vs negative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3D92-E395-8BFB-D47D-A0C7AE00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43001"/>
            <a:ext cx="10058400" cy="1466850"/>
          </a:xfrm>
        </p:spPr>
        <p:txBody>
          <a:bodyPr>
            <a:normAutofit/>
          </a:bodyPr>
          <a:lstStyle/>
          <a:p>
            <a:r>
              <a:rPr lang="en-US" sz="1600" b="1" dirty="0"/>
              <a:t>Verification</a:t>
            </a:r>
          </a:p>
          <a:p>
            <a:pPr marL="0" indent="0">
              <a:buNone/>
            </a:pPr>
            <a:r>
              <a:rPr lang="en-US" sz="1600" dirty="0"/>
              <a:t>	Se </a:t>
            </a:r>
            <a:r>
              <a:rPr lang="en-US" sz="1600" dirty="0" err="1"/>
              <a:t>refera</a:t>
            </a:r>
            <a:r>
              <a:rPr lang="en-US" sz="1600" dirty="0"/>
              <a:t> la </a:t>
            </a:r>
            <a:r>
              <a:rPr lang="en-US" sz="1600" dirty="0" err="1"/>
              <a:t>faptul</a:t>
            </a:r>
            <a:r>
              <a:rPr lang="en-US" sz="1600" dirty="0"/>
              <a:t> ca </a:t>
            </a:r>
            <a:r>
              <a:rPr lang="en-US" sz="1600" dirty="0" err="1"/>
              <a:t>softul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construit</a:t>
            </a:r>
            <a:r>
              <a:rPr lang="en-US" sz="1600" dirty="0"/>
              <a:t> conform </a:t>
            </a:r>
            <a:r>
              <a:rPr lang="en-US" sz="1600" dirty="0" err="1"/>
              <a:t>specificatiilor</a:t>
            </a:r>
            <a:r>
              <a:rPr lang="en-US" sz="1600" dirty="0"/>
              <a:t> </a:t>
            </a:r>
          </a:p>
          <a:p>
            <a:r>
              <a:rPr lang="en-US" sz="1600" b="1" dirty="0"/>
              <a:t>Validation</a:t>
            </a:r>
          </a:p>
          <a:p>
            <a:pPr marL="0" indent="0">
              <a:buNone/>
            </a:pPr>
            <a:r>
              <a:rPr lang="en-US" sz="1600" dirty="0"/>
              <a:t>	Face </a:t>
            </a:r>
            <a:r>
              <a:rPr lang="en-US" sz="1600" dirty="0" err="1"/>
              <a:t>referire</a:t>
            </a:r>
            <a:r>
              <a:rPr lang="en-US" sz="1600" dirty="0"/>
              <a:t> la </a:t>
            </a:r>
            <a:r>
              <a:rPr lang="en-US" sz="1600" dirty="0" err="1"/>
              <a:t>faptul</a:t>
            </a:r>
            <a:r>
              <a:rPr lang="en-US" sz="1600" dirty="0"/>
              <a:t> ca </a:t>
            </a:r>
            <a:r>
              <a:rPr lang="en-US" sz="1600" dirty="0" err="1"/>
              <a:t>produsul</a:t>
            </a:r>
            <a:r>
              <a:rPr lang="en-US" sz="1600" dirty="0"/>
              <a:t> </a:t>
            </a:r>
            <a:r>
              <a:rPr lang="en-US" sz="1600" dirty="0" err="1"/>
              <a:t>satisface</a:t>
            </a:r>
            <a:r>
              <a:rPr lang="en-US" sz="1600" dirty="0"/>
              <a:t> </a:t>
            </a:r>
            <a:r>
              <a:rPr lang="en-US" sz="1600" dirty="0" err="1"/>
              <a:t>nevoile</a:t>
            </a:r>
            <a:r>
              <a:rPr lang="en-US" sz="1600" dirty="0"/>
              <a:t> </a:t>
            </a:r>
            <a:r>
              <a:rPr lang="en-US" sz="1600" dirty="0" err="1"/>
              <a:t>utilizatorului</a:t>
            </a:r>
            <a:r>
              <a:rPr lang="en-US" sz="1600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6410AC-B172-BD57-857A-823729761A83}"/>
              </a:ext>
            </a:extLst>
          </p:cNvPr>
          <p:cNvSpPr txBox="1">
            <a:spLocks/>
          </p:cNvSpPr>
          <p:nvPr/>
        </p:nvSpPr>
        <p:spPr>
          <a:xfrm>
            <a:off x="1222248" y="637032"/>
            <a:ext cx="10058400" cy="553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verification vs validation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A7703B-F4CE-93B9-CBC6-A0C32BD71EBE}"/>
              </a:ext>
            </a:extLst>
          </p:cNvPr>
          <p:cNvSpPr txBox="1">
            <a:spLocks/>
          </p:cNvSpPr>
          <p:nvPr/>
        </p:nvSpPr>
        <p:spPr>
          <a:xfrm>
            <a:off x="1066800" y="3395662"/>
            <a:ext cx="10058400" cy="254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Positive</a:t>
            </a:r>
            <a:r>
              <a:rPr lang="en-US" sz="1600" dirty="0"/>
              <a:t> </a:t>
            </a:r>
            <a:r>
              <a:rPr lang="en-US" sz="1600" b="1" dirty="0"/>
              <a:t>testing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	Este </a:t>
            </a:r>
            <a:r>
              <a:rPr lang="en-US" sz="1600" dirty="0" err="1"/>
              <a:t>testarea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are ca scop </a:t>
            </a:r>
            <a:r>
              <a:rPr lang="en-US" sz="1600" dirty="0" err="1"/>
              <a:t>demonstrarea</a:t>
            </a:r>
            <a:r>
              <a:rPr lang="en-US" sz="1600" dirty="0"/>
              <a:t> </a:t>
            </a:r>
            <a:r>
              <a:rPr lang="en-US" sz="1600" dirty="0" err="1"/>
              <a:t>faptului</a:t>
            </a:r>
            <a:r>
              <a:rPr lang="en-US" sz="1600" dirty="0"/>
              <a:t> ca </a:t>
            </a:r>
            <a:r>
              <a:rPr lang="en-US" sz="1600" dirty="0" err="1"/>
              <a:t>produsul</a:t>
            </a:r>
            <a:r>
              <a:rPr lang="en-US" sz="1600" dirty="0"/>
              <a:t> </a:t>
            </a:r>
            <a:r>
              <a:rPr lang="en-US" sz="1600" dirty="0" err="1"/>
              <a:t>functioneaza</a:t>
            </a:r>
            <a:r>
              <a:rPr lang="en-US" sz="1600" dirty="0"/>
              <a:t> conform 	</a:t>
            </a:r>
            <a:r>
              <a:rPr lang="en-US" sz="1600" dirty="0" err="1"/>
              <a:t>asteptarilor</a:t>
            </a:r>
            <a:r>
              <a:rPr lang="en-US" sz="1600" dirty="0"/>
              <a:t> </a:t>
            </a:r>
            <a:r>
              <a:rPr lang="en-US" sz="1600" dirty="0" err="1"/>
              <a:t>atunci</a:t>
            </a:r>
            <a:r>
              <a:rPr lang="en-US" sz="1600" dirty="0"/>
              <a:t> cand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utilizat</a:t>
            </a:r>
            <a:r>
              <a:rPr lang="en-US" sz="1600" dirty="0"/>
              <a:t> in </a:t>
            </a:r>
            <a:r>
              <a:rPr lang="en-US" sz="1600" dirty="0" err="1"/>
              <a:t>conditii</a:t>
            </a:r>
            <a:r>
              <a:rPr lang="en-US" sz="1600" dirty="0"/>
              <a:t> </a:t>
            </a:r>
            <a:r>
              <a:rPr lang="en-US" sz="1600" dirty="0" err="1"/>
              <a:t>normale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Ex.: </a:t>
            </a:r>
            <a:r>
              <a:rPr lang="en-US" sz="1600" dirty="0" err="1"/>
              <a:t>autentificarea</a:t>
            </a:r>
            <a:r>
              <a:rPr lang="en-US" sz="1600" dirty="0"/>
              <a:t> pe un website cu date de login </a:t>
            </a:r>
            <a:r>
              <a:rPr lang="en-US" sz="1600" dirty="0" err="1"/>
              <a:t>valide</a:t>
            </a:r>
            <a:r>
              <a:rPr lang="en-US" sz="1600" dirty="0"/>
              <a:t>(username &amp; password)</a:t>
            </a:r>
          </a:p>
          <a:p>
            <a:r>
              <a:rPr lang="en-US" sz="1600" b="1" dirty="0"/>
              <a:t>Negative</a:t>
            </a:r>
            <a:r>
              <a:rPr lang="en-US" sz="1600" dirty="0"/>
              <a:t> </a:t>
            </a:r>
            <a:r>
              <a:rPr lang="en-US" sz="1600" b="1" dirty="0"/>
              <a:t>testing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	Este un tip de </a:t>
            </a:r>
            <a:r>
              <a:rPr lang="en-US" sz="1600" dirty="0" err="1"/>
              <a:t>testare</a:t>
            </a:r>
            <a:r>
              <a:rPr lang="en-US" sz="1600" dirty="0"/>
              <a:t> care se </a:t>
            </a:r>
            <a:r>
              <a:rPr lang="en-US" sz="1600" dirty="0" err="1"/>
              <a:t>concentreaza</a:t>
            </a:r>
            <a:r>
              <a:rPr lang="en-US" sz="1600" dirty="0"/>
              <a:t> pe </a:t>
            </a:r>
            <a:r>
              <a:rPr lang="en-US" sz="1600" dirty="0" err="1"/>
              <a:t>validarea</a:t>
            </a:r>
            <a:r>
              <a:rPr lang="en-US" sz="1600" dirty="0"/>
              <a:t> </a:t>
            </a:r>
            <a:r>
              <a:rPr lang="en-US" sz="1600" dirty="0" err="1"/>
              <a:t>comportamentului</a:t>
            </a:r>
            <a:r>
              <a:rPr lang="en-US" sz="1600" dirty="0"/>
              <a:t> </a:t>
            </a:r>
            <a:r>
              <a:rPr lang="en-US" sz="1600" dirty="0" err="1"/>
              <a:t>aplicatiei</a:t>
            </a:r>
            <a:r>
              <a:rPr lang="en-US" sz="1600" dirty="0"/>
              <a:t> in </a:t>
            </a:r>
            <a:r>
              <a:rPr lang="en-US" sz="1600" dirty="0" err="1"/>
              <a:t>situatii</a:t>
            </a:r>
            <a:r>
              <a:rPr lang="en-US" sz="1600" dirty="0"/>
              <a:t> </a:t>
            </a:r>
            <a:r>
              <a:rPr lang="en-US" sz="1600" dirty="0" err="1"/>
              <a:t>neprevazute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incorecte</a:t>
            </a:r>
            <a:r>
              <a:rPr lang="en-US" sz="1600" dirty="0"/>
              <a:t>. </a:t>
            </a:r>
            <a:r>
              <a:rPr lang="en-US" sz="1600" dirty="0" err="1"/>
              <a:t>Scopul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de a </a:t>
            </a: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sistemul</a:t>
            </a:r>
            <a:r>
              <a:rPr lang="en-US" sz="1600" dirty="0"/>
              <a:t> </a:t>
            </a:r>
            <a:r>
              <a:rPr lang="en-US" sz="1600" dirty="0" err="1"/>
              <a:t>reactioneaza</a:t>
            </a:r>
            <a:r>
              <a:rPr lang="en-US" sz="1600" dirty="0"/>
              <a:t> </a:t>
            </a:r>
            <a:r>
              <a:rPr lang="en-US" sz="1600" dirty="0" err="1"/>
              <a:t>corect</a:t>
            </a:r>
            <a:r>
              <a:rPr lang="en-US" sz="1600" dirty="0"/>
              <a:t> la </a:t>
            </a:r>
            <a:r>
              <a:rPr lang="en-US" sz="1600" dirty="0" err="1"/>
              <a:t>intrari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actiuni</a:t>
            </a:r>
            <a:r>
              <a:rPr lang="en-US" sz="1600" dirty="0"/>
              <a:t> </a:t>
            </a:r>
            <a:r>
              <a:rPr lang="en-US" sz="1600" dirty="0" err="1"/>
              <a:t>eronate</a:t>
            </a:r>
            <a:r>
              <a:rPr lang="en-US" sz="1600" dirty="0"/>
              <a:t>, </a:t>
            </a:r>
            <a:r>
              <a:rPr lang="en-US" sz="1600" dirty="0" err="1"/>
              <a:t>nevalide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neasteptate</a:t>
            </a:r>
            <a:r>
              <a:rPr lang="en-US" sz="16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Ex.: </a:t>
            </a:r>
            <a:r>
              <a:rPr lang="en-US" sz="1600" dirty="0" err="1"/>
              <a:t>incercarea</a:t>
            </a:r>
            <a:r>
              <a:rPr lang="en-US" sz="1600" dirty="0"/>
              <a:t> de </a:t>
            </a:r>
            <a:r>
              <a:rPr lang="en-US" sz="1600" dirty="0" err="1"/>
              <a:t>autentificare</a:t>
            </a:r>
            <a:r>
              <a:rPr lang="en-US" sz="1600" dirty="0"/>
              <a:t> pe un website </a:t>
            </a:r>
            <a:r>
              <a:rPr lang="en-US" sz="1600" dirty="0" err="1"/>
              <a:t>folosind</a:t>
            </a:r>
            <a:r>
              <a:rPr lang="en-US" sz="1600" dirty="0"/>
              <a:t> date de </a:t>
            </a:r>
            <a:r>
              <a:rPr lang="en-US" sz="1600" dirty="0" err="1"/>
              <a:t>logare</a:t>
            </a:r>
            <a:r>
              <a:rPr lang="en-US" sz="1600" dirty="0"/>
              <a:t> </a:t>
            </a:r>
            <a:r>
              <a:rPr lang="en-US" sz="1600" dirty="0" err="1"/>
              <a:t>invalide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1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F6F6-9FA0-9579-9A92-AC428470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484632"/>
            <a:ext cx="3848100" cy="620268"/>
          </a:xfrm>
        </p:spPr>
        <p:txBody>
          <a:bodyPr>
            <a:normAutofit/>
          </a:bodyPr>
          <a:lstStyle/>
          <a:p>
            <a:r>
              <a:rPr lang="en-US" sz="3500" dirty="0" err="1"/>
              <a:t>nivelurile</a:t>
            </a:r>
            <a:r>
              <a:rPr lang="en-US" sz="3500" dirty="0"/>
              <a:t> de </a:t>
            </a:r>
            <a:r>
              <a:rPr lang="en-US" sz="3500" dirty="0" err="1"/>
              <a:t>testare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4AC8-3FC6-BC16-812B-40AAEA92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81200"/>
            <a:ext cx="10058400" cy="4191000"/>
          </a:xfrm>
        </p:spPr>
        <p:txBody>
          <a:bodyPr>
            <a:normAutofit/>
          </a:bodyPr>
          <a:lstStyle/>
          <a:p>
            <a:r>
              <a:rPr lang="en-US" sz="1600" b="1" dirty="0"/>
              <a:t>Unit testing (</a:t>
            </a:r>
            <a:r>
              <a:rPr lang="en-US" sz="1600" b="1" dirty="0" err="1"/>
              <a:t>testare</a:t>
            </a:r>
            <a:r>
              <a:rPr lang="en-US" sz="1600" b="1" dirty="0"/>
              <a:t> </a:t>
            </a:r>
            <a:r>
              <a:rPr lang="en-US" sz="1600" b="1" dirty="0" err="1"/>
              <a:t>unitara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Testeaza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</a:t>
            </a:r>
            <a:r>
              <a:rPr lang="en-US" sz="1600" dirty="0" err="1"/>
              <a:t>unitati</a:t>
            </a:r>
            <a:r>
              <a:rPr lang="en-US" sz="1600" dirty="0"/>
              <a:t> de cod </a:t>
            </a:r>
            <a:r>
              <a:rPr lang="en-US" sz="1600" dirty="0" err="1"/>
              <a:t>mici</a:t>
            </a:r>
            <a:r>
              <a:rPr lang="en-US" sz="1600" dirty="0"/>
              <a:t> cum </a:t>
            </a:r>
            <a:r>
              <a:rPr lang="en-US" sz="1600" dirty="0" err="1"/>
              <a:t>ar</a:t>
            </a:r>
            <a:r>
              <a:rPr lang="en-US" sz="1600" dirty="0"/>
              <a:t> fi </a:t>
            </a:r>
            <a:r>
              <a:rPr lang="en-US" sz="1600" dirty="0" err="1"/>
              <a:t>functii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.</a:t>
            </a:r>
          </a:p>
          <a:p>
            <a:r>
              <a:rPr lang="en-US" sz="1600" b="1" dirty="0"/>
              <a:t>Integration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integrare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Testeaza</a:t>
            </a:r>
            <a:r>
              <a:rPr lang="en-US" sz="1600" dirty="0"/>
              <a:t> </a:t>
            </a:r>
            <a:r>
              <a:rPr lang="en-US" sz="1600" dirty="0" err="1"/>
              <a:t>interactiunea</a:t>
            </a:r>
            <a:r>
              <a:rPr lang="en-US" sz="1600" dirty="0"/>
              <a:t> </a:t>
            </a:r>
            <a:r>
              <a:rPr lang="en-US" sz="1600" dirty="0" err="1"/>
              <a:t>dintre</a:t>
            </a:r>
            <a:r>
              <a:rPr lang="en-US" sz="1600" dirty="0"/>
              <a:t> </a:t>
            </a:r>
            <a:r>
              <a:rPr lang="en-US" sz="1600" dirty="0" err="1"/>
              <a:t>componentele</a:t>
            </a:r>
            <a:r>
              <a:rPr lang="en-US" sz="1600" dirty="0"/>
              <a:t> </a:t>
            </a:r>
            <a:r>
              <a:rPr lang="en-US" sz="1600" dirty="0" err="1"/>
              <a:t>softului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asigura</a:t>
            </a:r>
            <a:r>
              <a:rPr lang="en-US" sz="1600" dirty="0"/>
              <a:t> </a:t>
            </a:r>
            <a:r>
              <a:rPr lang="en-US" sz="1600" dirty="0" err="1"/>
              <a:t>functionarea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</a:t>
            </a:r>
            <a:r>
              <a:rPr lang="en-US" sz="1600" dirty="0" err="1"/>
              <a:t>impreuna</a:t>
            </a:r>
            <a:r>
              <a:rPr lang="en-US" sz="1600" dirty="0"/>
              <a:t>.</a:t>
            </a:r>
          </a:p>
          <a:p>
            <a:r>
              <a:rPr lang="en-US" sz="1600" b="1" dirty="0"/>
              <a:t>System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sistem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functionalitatea</a:t>
            </a:r>
            <a:r>
              <a:rPr lang="en-US" sz="1600" dirty="0"/>
              <a:t> </a:t>
            </a:r>
            <a:r>
              <a:rPr lang="en-US" sz="1600" dirty="0" err="1"/>
              <a:t>completa</a:t>
            </a:r>
            <a:r>
              <a:rPr lang="en-US" sz="1600" dirty="0"/>
              <a:t> a </a:t>
            </a:r>
            <a:r>
              <a:rPr lang="en-US" sz="1600" dirty="0" err="1"/>
              <a:t>sistemului</a:t>
            </a:r>
            <a:r>
              <a:rPr lang="en-US" sz="1600" dirty="0"/>
              <a:t> </a:t>
            </a:r>
            <a:r>
              <a:rPr lang="en-US" sz="1600" dirty="0" err="1"/>
              <a:t>testand</a:t>
            </a:r>
            <a:r>
              <a:rPr lang="en-US" sz="1600" dirty="0"/>
              <a:t> </a:t>
            </a:r>
            <a:r>
              <a:rPr lang="en-US" sz="1600" dirty="0" err="1"/>
              <a:t>intregul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software.</a:t>
            </a:r>
          </a:p>
          <a:p>
            <a:r>
              <a:rPr lang="en-US" sz="1600" b="1" dirty="0"/>
              <a:t>Acceptance testing (</a:t>
            </a:r>
            <a:r>
              <a:rPr lang="en-US" sz="1600" b="1" dirty="0" err="1"/>
              <a:t>testare</a:t>
            </a:r>
            <a:r>
              <a:rPr lang="en-US" sz="1600" b="1" dirty="0"/>
              <a:t> de </a:t>
            </a:r>
            <a:r>
              <a:rPr lang="en-US" sz="1600" b="1" dirty="0" err="1"/>
              <a:t>acceptanta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</a:t>
            </a:r>
            <a:r>
              <a:rPr lang="en-US" sz="1600" dirty="0" err="1"/>
              <a:t>sistemul</a:t>
            </a:r>
            <a:r>
              <a:rPr lang="en-US" sz="1600" dirty="0"/>
              <a:t> </a:t>
            </a:r>
            <a:r>
              <a:rPr lang="en-US" sz="1600" dirty="0" err="1"/>
              <a:t>indeplineste</a:t>
            </a:r>
            <a:r>
              <a:rPr lang="en-US" sz="1600" dirty="0"/>
              <a:t> </a:t>
            </a:r>
            <a:r>
              <a:rPr lang="en-US" sz="1600" dirty="0" err="1"/>
              <a:t>asteptarile</a:t>
            </a:r>
            <a:r>
              <a:rPr lang="en-US" sz="1600" dirty="0"/>
              <a:t> </a:t>
            </a:r>
            <a:r>
              <a:rPr lang="en-US" sz="1600" dirty="0" err="1"/>
              <a:t>utilizatorului</a:t>
            </a:r>
            <a:r>
              <a:rPr lang="en-US" sz="1600" dirty="0"/>
              <a:t> final </a:t>
            </a:r>
          </a:p>
        </p:txBody>
      </p:sp>
    </p:spTree>
    <p:extLst>
      <p:ext uri="{BB962C8B-B14F-4D97-AF65-F5344CB8AC3E}">
        <p14:creationId xmlns:p14="http://schemas.microsoft.com/office/powerpoint/2010/main" val="281512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2116</TotalTime>
  <Words>1290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Rockwell</vt:lpstr>
      <vt:lpstr>Rockwell Condensed</vt:lpstr>
      <vt:lpstr>Wingdings</vt:lpstr>
      <vt:lpstr>Wood Type</vt:lpstr>
      <vt:lpstr>Proiect final </vt:lpstr>
      <vt:lpstr>Test condition vs test case</vt:lpstr>
      <vt:lpstr>etapele procesului de testare:</vt:lpstr>
      <vt:lpstr>PowerPoint Presentation</vt:lpstr>
      <vt:lpstr>retesting vs regression testing</vt:lpstr>
      <vt:lpstr>functional testing vs non-functional testing</vt:lpstr>
      <vt:lpstr>Tehnici de testare</vt:lpstr>
      <vt:lpstr>positive testing vs negative testing</vt:lpstr>
      <vt:lpstr>nivelurile de testare</vt:lpstr>
      <vt:lpstr>Baze de date SQL</vt:lpstr>
      <vt:lpstr>PowerPoint Presentation</vt:lpstr>
      <vt:lpstr>PowerPoint Presentation</vt:lpstr>
      <vt:lpstr>PowerPoint Presentation</vt:lpstr>
      <vt:lpstr>PowerPoint Presentation</vt:lpstr>
      <vt:lpstr>Va Multumesc pentru atentie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Alvin</dc:creator>
  <cp:lastModifiedBy>Alvin</cp:lastModifiedBy>
  <cp:revision>10</cp:revision>
  <dcterms:created xsi:type="dcterms:W3CDTF">2024-07-31T10:56:32Z</dcterms:created>
  <dcterms:modified xsi:type="dcterms:W3CDTF">2024-08-31T08:43:10Z</dcterms:modified>
</cp:coreProperties>
</file>