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" initials="A" lastIdx="1" clrIdx="0">
    <p:extLst>
      <p:ext uri="{19B8F6BF-5375-455C-9EA6-DF929625EA0E}">
        <p15:presenceInfo xmlns:p15="http://schemas.microsoft.com/office/powerpoint/2012/main" userId="25dc8eb5f6b75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7173C3-9AC8-4853-B34B-3A752CA4FC7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A1B5-0415-1CFA-8B42-A414D81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1716834"/>
            <a:ext cx="7896809" cy="10491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CFC8-01C8-4498-B02E-6FD3215A4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Rosian Alvin </a:t>
            </a:r>
            <a:r>
              <a:rPr lang="en-US" dirty="0" err="1"/>
              <a:t>Ionut</a:t>
            </a:r>
            <a:endParaRPr lang="en-US" dirty="0"/>
          </a:p>
          <a:p>
            <a:r>
              <a:rPr lang="en-US" dirty="0"/>
              <a:t>			04.09.2024</a:t>
            </a:r>
          </a:p>
        </p:txBody>
      </p:sp>
    </p:spTree>
    <p:extLst>
      <p:ext uri="{BB962C8B-B14F-4D97-AF65-F5344CB8AC3E}">
        <p14:creationId xmlns:p14="http://schemas.microsoft.com/office/powerpoint/2010/main" val="256713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8AE-B2C0-B36F-F8AB-B6834600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640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Baze</a:t>
            </a:r>
            <a:r>
              <a:rPr lang="en-US" sz="3200" dirty="0"/>
              <a:t> de date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63F1-6859-D506-9256-220F18D8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29810"/>
            <a:ext cx="10058400" cy="51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partea</a:t>
            </a:r>
            <a:r>
              <a:rPr lang="en-US" sz="1400" dirty="0"/>
              <a:t> a </a:t>
            </a:r>
            <a:r>
              <a:rPr lang="en-US" sz="1400" dirty="0" err="1"/>
              <a:t>proiectului</a:t>
            </a:r>
            <a:r>
              <a:rPr lang="en-US" sz="1400" dirty="0"/>
              <a:t> am ales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creez</a:t>
            </a:r>
            <a:r>
              <a:rPr lang="en-US" sz="1400" dirty="0"/>
              <a:t> 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pentru</a:t>
            </a:r>
            <a:r>
              <a:rPr lang="en-US" sz="1400" dirty="0"/>
              <a:t> o </a:t>
            </a:r>
            <a:r>
              <a:rPr lang="en-US" sz="1400" dirty="0" err="1"/>
              <a:t>biblioteca</a:t>
            </a:r>
            <a:r>
              <a:rPr lang="en-US" sz="1400" dirty="0"/>
              <a:t> </a:t>
            </a:r>
            <a:r>
              <a:rPr lang="en-US" sz="1400" dirty="0" err="1"/>
              <a:t>adaugand</a:t>
            </a:r>
            <a:r>
              <a:rPr lang="en-US" sz="1400" dirty="0"/>
              <a:t> 5 </a:t>
            </a:r>
            <a:r>
              <a:rPr lang="en-US" sz="1400" dirty="0" err="1"/>
              <a:t>tabele</a:t>
            </a:r>
            <a:r>
              <a:rPr lang="en-US" sz="1400" dirty="0"/>
              <a:t> in </a:t>
            </a:r>
            <a:r>
              <a:rPr lang="en-US" sz="1400" dirty="0" err="1"/>
              <a:t>aceasta</a:t>
            </a:r>
            <a:r>
              <a:rPr lang="en-US" sz="1400" dirty="0"/>
              <a:t>. In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urmeaza</a:t>
            </a:r>
            <a:r>
              <a:rPr lang="en-US" sz="1400" dirty="0"/>
              <a:t> </a:t>
            </a:r>
            <a:r>
              <a:rPr lang="en-US" sz="1400" dirty="0" err="1"/>
              <a:t>voi</a:t>
            </a:r>
            <a:r>
              <a:rPr lang="en-US" sz="1400" dirty="0"/>
              <a:t> </a:t>
            </a:r>
            <a:r>
              <a:rPr lang="en-US" sz="1400" dirty="0" err="1"/>
              <a:t>prezenta</a:t>
            </a:r>
            <a:r>
              <a:rPr lang="en-US" sz="1400" dirty="0"/>
              <a:t> </a:t>
            </a:r>
            <a:r>
              <a:rPr lang="en-US" sz="1400" dirty="0" err="1"/>
              <a:t>cateva</a:t>
            </a:r>
            <a:r>
              <a:rPr lang="en-US" sz="1400" dirty="0"/>
              <a:t> </a:t>
            </a:r>
            <a:r>
              <a:rPr lang="en-US" sz="1400" dirty="0" err="1"/>
              <a:t>instructiuni</a:t>
            </a:r>
            <a:r>
              <a:rPr lang="en-US" sz="1400" dirty="0"/>
              <a:t> DDL, DML, DQL </a:t>
            </a:r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complet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accesibil</a:t>
            </a:r>
            <a:r>
              <a:rPr lang="en-US" sz="1400" dirty="0"/>
              <a:t> pe </a:t>
            </a:r>
            <a:r>
              <a:rPr lang="en-US" sz="1400" dirty="0" err="1"/>
              <a:t>Github</a:t>
            </a:r>
            <a:r>
              <a:rPr lang="en-US" sz="1400" dirty="0"/>
              <a:t> in </a:t>
            </a:r>
            <a:r>
              <a:rPr lang="en-US" sz="1400" dirty="0" err="1"/>
              <a:t>linkul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LINK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DDL(Data Definition Language):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tabelului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CREATE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sus a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coloanele</a:t>
            </a:r>
            <a:r>
              <a:rPr lang="en-US" sz="1400" dirty="0"/>
              <a:t> </a:t>
            </a:r>
            <a:r>
              <a:rPr lang="en-US" sz="1400" dirty="0" err="1"/>
              <a:t>aferente</a:t>
            </a:r>
            <a:r>
              <a:rPr lang="en-US" sz="1400" dirty="0"/>
              <a:t>: </a:t>
            </a:r>
            <a:r>
              <a:rPr lang="en-US" sz="1400" dirty="0" err="1"/>
              <a:t>AutorID</a:t>
            </a:r>
            <a:r>
              <a:rPr lang="en-US" sz="1400" dirty="0"/>
              <a:t>;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r>
              <a:rPr lang="en-US" sz="1400" dirty="0"/>
              <a:t>; </a:t>
            </a:r>
            <a:r>
              <a:rPr lang="en-US" sz="1400" dirty="0" err="1"/>
              <a:t>DataNasterii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mod </a:t>
            </a:r>
            <a:r>
              <a:rPr lang="en-US" sz="1400" dirty="0" err="1"/>
              <a:t>asemanator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create un total de 5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tabele</a:t>
            </a:r>
            <a:r>
              <a:rPr lang="en-US" sz="1400" dirty="0"/>
              <a:t>: </a:t>
            </a:r>
            <a:r>
              <a:rPr lang="en-US" sz="1400" dirty="0" err="1"/>
              <a:t>Autori</a:t>
            </a:r>
            <a:r>
              <a:rPr lang="en-US" sz="1400" dirty="0"/>
              <a:t>; </a:t>
            </a:r>
            <a:r>
              <a:rPr lang="en-US" sz="1400" dirty="0" err="1"/>
              <a:t>Carti</a:t>
            </a:r>
            <a:r>
              <a:rPr lang="en-US" sz="1400" dirty="0"/>
              <a:t>; </a:t>
            </a:r>
            <a:r>
              <a:rPr lang="en-US" sz="1400" dirty="0" err="1"/>
              <a:t>Utilizatori</a:t>
            </a:r>
            <a:r>
              <a:rPr lang="en-US" sz="1400" dirty="0"/>
              <a:t>; </a:t>
            </a:r>
            <a:r>
              <a:rPr lang="en-US" sz="1400" dirty="0" err="1"/>
              <a:t>Imprumuturi</a:t>
            </a:r>
            <a:r>
              <a:rPr lang="en-US" sz="1400" dirty="0"/>
              <a:t>; </a:t>
            </a:r>
            <a:r>
              <a:rPr lang="en-US" sz="1400" dirty="0" err="1"/>
              <a:t>Recenzii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203E-5E20-84E5-1DCC-4388C4B1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22" y="2751743"/>
            <a:ext cx="4743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F7F-3CE1-01EF-DBBB-6DCCE44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07010"/>
            <a:ext cx="10058400" cy="5465190"/>
          </a:xfrm>
        </p:spPr>
        <p:txBody>
          <a:bodyPr>
            <a:normAutofit/>
          </a:bodyPr>
          <a:lstStyle/>
          <a:p>
            <a:r>
              <a:rPr lang="en-US" sz="1400" b="1" dirty="0"/>
              <a:t>DML (Data Manipulation Language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Inserarea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in </a:t>
            </a:r>
            <a:r>
              <a:rPr lang="en-US" sz="1400" dirty="0" err="1"/>
              <a:t>tabelurile</a:t>
            </a:r>
            <a:r>
              <a:rPr lang="en-US" sz="1400" dirty="0"/>
              <a:t> create </a:t>
            </a:r>
          </a:p>
          <a:p>
            <a:pPr marL="0" indent="0">
              <a:buNone/>
            </a:pPr>
            <a:r>
              <a:rPr lang="en-US" sz="1400" dirty="0"/>
              <a:t>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INSERT.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</a:t>
            </a:r>
            <a:r>
              <a:rPr lang="en-US" sz="1400" dirty="0" err="1"/>
              <a:t>alaturata</a:t>
            </a:r>
            <a:r>
              <a:rPr lang="en-US" sz="1400" dirty="0"/>
              <a:t> a </a:t>
            </a:r>
            <a:r>
              <a:rPr lang="en-US" sz="1400" dirty="0" err="1"/>
              <a:t>populat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informatii</a:t>
            </a:r>
            <a:r>
              <a:rPr lang="en-US" sz="1400" dirty="0"/>
              <a:t> </a:t>
            </a:r>
            <a:r>
              <a:rPr lang="en-US" sz="1400" dirty="0" err="1"/>
              <a:t>introduse</a:t>
            </a:r>
            <a:r>
              <a:rPr lang="en-US" sz="1400" dirty="0"/>
              <a:t> de la </a:t>
            </a:r>
          </a:p>
          <a:p>
            <a:pPr marL="0" indent="0">
              <a:buNone/>
            </a:pPr>
            <a:r>
              <a:rPr lang="en-US" sz="1400" dirty="0" err="1"/>
              <a:t>tastatura</a:t>
            </a:r>
            <a:r>
              <a:rPr lang="en-US" sz="1400" dirty="0"/>
              <a:t> </a:t>
            </a:r>
            <a:r>
              <a:rPr lang="en-US" sz="1400" dirty="0" err="1"/>
              <a:t>campurile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si</a:t>
            </a:r>
            <a:r>
              <a:rPr lang="en-US" sz="1400" dirty="0"/>
              <a:t> data </a:t>
            </a:r>
            <a:r>
              <a:rPr lang="en-US" sz="1400" dirty="0" err="1"/>
              <a:t>nasterii</a:t>
            </a:r>
            <a:r>
              <a:rPr lang="en-US" sz="1400" dirty="0"/>
              <a:t> </a:t>
            </a:r>
            <a:r>
              <a:rPr lang="en-US" sz="1400" dirty="0" err="1"/>
              <a:t>campul</a:t>
            </a:r>
            <a:r>
              <a:rPr lang="en-US" sz="1400" dirty="0"/>
              <a:t> </a:t>
            </a:r>
            <a:r>
              <a:rPr lang="en-US" sz="1400" dirty="0" err="1"/>
              <a:t>AutorID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populat</a:t>
            </a:r>
            <a:r>
              <a:rPr lang="en-US" sz="1400" dirty="0"/>
              <a:t> automat </a:t>
            </a:r>
            <a:r>
              <a:rPr lang="en-US" sz="1400" dirty="0" err="1"/>
              <a:t>datorita</a:t>
            </a:r>
            <a:r>
              <a:rPr lang="en-US" sz="1400" dirty="0"/>
              <a:t> </a:t>
            </a:r>
            <a:r>
              <a:rPr lang="en-US" sz="1400" dirty="0" err="1"/>
              <a:t>functiei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AUTO_INCREMENT </a:t>
            </a:r>
            <a:r>
              <a:rPr lang="en-US" sz="1400" dirty="0" err="1"/>
              <a:t>atribuita</a:t>
            </a:r>
            <a:r>
              <a:rPr lang="en-US" sz="1400" dirty="0"/>
              <a:t> anterior in </a:t>
            </a:r>
          </a:p>
          <a:p>
            <a:pPr marL="0" indent="0">
              <a:buNone/>
            </a:pPr>
            <a:r>
              <a:rPr lang="en-US" sz="1400" dirty="0"/>
              <a:t>pasul de </a:t>
            </a:r>
            <a:r>
              <a:rPr lang="en-US" sz="1400" dirty="0" err="1"/>
              <a:t>creare</a:t>
            </a:r>
            <a:r>
              <a:rPr lang="en-US" sz="1400" dirty="0"/>
              <a:t> a </a:t>
            </a:r>
            <a:r>
              <a:rPr lang="en-US" sz="1400" dirty="0" err="1"/>
              <a:t>tabelei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090D-B432-A066-A8BD-4B2174F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31" y="1319752"/>
            <a:ext cx="4483911" cy="4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3141-40DD-3987-3173-5C0E0795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2"/>
            <a:ext cx="10058400" cy="6002518"/>
          </a:xfrm>
        </p:spPr>
        <p:txBody>
          <a:bodyPr>
            <a:normAutofit/>
          </a:bodyPr>
          <a:lstStyle/>
          <a:p>
            <a:r>
              <a:rPr lang="en-US" sz="1400" b="1" dirty="0"/>
              <a:t>DQL (Data Query Language):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din </a:t>
            </a:r>
            <a:r>
              <a:rPr lang="en-US" sz="1400" dirty="0" err="1"/>
              <a:t>tabelele</a:t>
            </a:r>
            <a:r>
              <a:rPr lang="en-US" sz="1400" dirty="0"/>
              <a:t> create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poulate</a:t>
            </a:r>
            <a:r>
              <a:rPr lang="en-US" sz="1400" dirty="0"/>
              <a:t> 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SELECT: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:   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din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care fac </a:t>
            </a:r>
            <a:r>
              <a:rPr lang="en-US" sz="1400" dirty="0" err="1"/>
              <a:t>parte</a:t>
            </a:r>
            <a:r>
              <a:rPr lang="en-US" sz="1400" dirty="0"/>
              <a:t> din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de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8346D-7042-B31F-C3DC-6C14F54B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75" y="816105"/>
            <a:ext cx="2796146" cy="418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6B73D-55E0-51C2-6715-F6B573B8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2" y="1234912"/>
            <a:ext cx="4610100" cy="2790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2A18D-C13F-0795-95CC-910E49EA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32" y="4355184"/>
            <a:ext cx="36576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710A8-66A7-83A1-2953-CE9ACFA6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82" y="4705056"/>
            <a:ext cx="4533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73F6-CB03-BE36-658E-AE3E1C9E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816"/>
            <a:ext cx="10058400" cy="5955384"/>
          </a:xfrm>
        </p:spPr>
        <p:txBody>
          <a:bodyPr>
            <a:normAutofit/>
          </a:bodyPr>
          <a:lstStyle/>
          <a:p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toti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facut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au </a:t>
            </a:r>
            <a:r>
              <a:rPr lang="en-US" sz="1400" dirty="0" err="1"/>
              <a:t>returnat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in 2024: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genurilor</a:t>
            </a:r>
            <a:r>
              <a:rPr lang="en-US" sz="1400" dirty="0"/>
              <a:t> care au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de o carte: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imprumuturilor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asociati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6BE5-01D9-D21D-A382-BD8E9B5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11" y="249965"/>
            <a:ext cx="5888855" cy="23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EC583-BF1A-AF63-CA63-63D51D4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10" y="645736"/>
            <a:ext cx="4874638" cy="711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BF59D-A0D4-272B-2FAE-2845C07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1888306"/>
            <a:ext cx="6355143" cy="93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7A12A-758D-48FF-4EA9-5D640688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252" y="1630001"/>
            <a:ext cx="2138464" cy="1799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3C069-112D-97F3-71DE-9A606B56CBE0}"/>
              </a:ext>
            </a:extLst>
          </p:cNvPr>
          <p:cNvCxnSpPr/>
          <p:nvPr/>
        </p:nvCxnSpPr>
        <p:spPr>
          <a:xfrm>
            <a:off x="7418895" y="23534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3F9796-C705-EF5C-7B77-2B2DF08A307E}"/>
              </a:ext>
            </a:extLst>
          </p:cNvPr>
          <p:cNvCxnSpPr/>
          <p:nvPr/>
        </p:nvCxnSpPr>
        <p:spPr>
          <a:xfrm>
            <a:off x="7418895" y="25058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4D383-91BA-DDA2-3F1C-4F1837767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3723488"/>
            <a:ext cx="5848350" cy="247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91540B-D339-6795-28A8-719A27BBBC80}"/>
              </a:ext>
            </a:extLst>
          </p:cNvPr>
          <p:cNvCxnSpPr/>
          <p:nvPr/>
        </p:nvCxnSpPr>
        <p:spPr>
          <a:xfrm>
            <a:off x="6978977" y="37234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D13DC-7289-4764-60D6-09B6A01D4CBF}"/>
              </a:ext>
            </a:extLst>
          </p:cNvPr>
          <p:cNvCxnSpPr/>
          <p:nvPr/>
        </p:nvCxnSpPr>
        <p:spPr>
          <a:xfrm>
            <a:off x="6978977" y="3895233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AE4E8D5-C236-2AA8-7D98-293D8E896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063" y="3683915"/>
            <a:ext cx="1581150" cy="847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DC840E-A465-4D17-345C-80C5F9E97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677" y="5214689"/>
            <a:ext cx="5829300" cy="6191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037EC-EC14-60B4-9F9F-B6BA054C645B}"/>
              </a:ext>
            </a:extLst>
          </p:cNvPr>
          <p:cNvCxnSpPr/>
          <p:nvPr/>
        </p:nvCxnSpPr>
        <p:spPr>
          <a:xfrm>
            <a:off x="7131377" y="38758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4830B5-9767-326B-394C-5235FA75D84D}"/>
              </a:ext>
            </a:extLst>
          </p:cNvPr>
          <p:cNvCxnSpPr>
            <a:cxnSpLocks/>
          </p:cNvCxnSpPr>
          <p:nvPr/>
        </p:nvCxnSpPr>
        <p:spPr>
          <a:xfrm>
            <a:off x="6912102" y="5620042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44251-9EEB-1AD2-B8FC-54129B15C519}"/>
              </a:ext>
            </a:extLst>
          </p:cNvPr>
          <p:cNvCxnSpPr/>
          <p:nvPr/>
        </p:nvCxnSpPr>
        <p:spPr>
          <a:xfrm>
            <a:off x="6912102" y="5433077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5876A15-FDCD-A088-975E-8D6544E3B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311" y="4865115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48A2-2CF5-3137-BEF7-BD022AAE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536"/>
            <a:ext cx="10058400" cy="598366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Subqueri-uri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carea</a:t>
            </a:r>
            <a:r>
              <a:rPr lang="en-US" sz="1400" dirty="0"/>
              <a:t> au </a:t>
            </a:r>
            <a:r>
              <a:rPr lang="en-US" sz="1400" dirty="0" err="1"/>
              <a:t>imprumutat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de la un </a:t>
            </a:r>
            <a:r>
              <a:rPr lang="en-US" sz="1400" dirty="0" err="1"/>
              <a:t>anumit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Relatiile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tabelele</a:t>
            </a:r>
            <a:r>
              <a:rPr lang="en-US" sz="1400" dirty="0"/>
              <a:t> create cu </a:t>
            </a:r>
            <a:r>
              <a:rPr lang="en-US" sz="1400" dirty="0" err="1"/>
              <a:t>chei</a:t>
            </a:r>
            <a:r>
              <a:rPr lang="en-US" sz="1400" dirty="0"/>
              <a:t> </a:t>
            </a:r>
            <a:r>
              <a:rPr lang="en-US" sz="1400" dirty="0" err="1"/>
              <a:t>primare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1(un </a:t>
            </a:r>
            <a:r>
              <a:rPr lang="en-US" sz="1400" dirty="0" err="1"/>
              <a:t>autor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cărți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carte are 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împrumuturi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împrumut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1(o carte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împrumutată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împrumut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cărți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face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asociată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1(o carte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asociată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cărți</a:t>
            </a:r>
            <a:r>
              <a:rPr lang="en-US" sz="1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8C7C5-C422-151A-FD90-A23F48E1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2" y="809331"/>
            <a:ext cx="5886450" cy="163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243F2-BF63-FBED-19F5-C1951D1F7217}"/>
              </a:ext>
            </a:extLst>
          </p:cNvPr>
          <p:cNvCxnSpPr/>
          <p:nvPr/>
        </p:nvCxnSpPr>
        <p:spPr>
          <a:xfrm>
            <a:off x="7040742" y="1646449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675A5-636E-874C-3497-DF81754102F0}"/>
              </a:ext>
            </a:extLst>
          </p:cNvPr>
          <p:cNvCxnSpPr/>
          <p:nvPr/>
        </p:nvCxnSpPr>
        <p:spPr>
          <a:xfrm>
            <a:off x="7040742" y="1808276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9FAC09-6504-7894-B556-170AD099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63" y="1360697"/>
            <a:ext cx="2063522" cy="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C3F-B39B-DEA2-6723-BD377D5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37" y="2916747"/>
            <a:ext cx="10058400" cy="1609344"/>
          </a:xfrm>
        </p:spPr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5FA-387A-0C73-ED89-0410A35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48" y="3362325"/>
            <a:ext cx="99060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Test condition vs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8E30-77A0-4B17-73C5-8122BD51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8" y="4143374"/>
            <a:ext cx="10058400" cy="160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Test condition </a:t>
            </a:r>
            <a:r>
              <a:rPr lang="en-US" sz="1400" dirty="0"/>
              <a:t>se </a:t>
            </a:r>
            <a:r>
              <a:rPr lang="en-US" sz="1400" dirty="0" err="1"/>
              <a:t>refera</a:t>
            </a:r>
            <a:r>
              <a:rPr lang="en-US" sz="1400" dirty="0"/>
              <a:t> la </a:t>
            </a:r>
            <a:r>
              <a:rPr lang="en-US" sz="1400" dirty="0" err="1"/>
              <a:t>aspecte</a:t>
            </a:r>
            <a:r>
              <a:rPr lang="en-US" sz="1400" dirty="0"/>
              <a:t> </a:t>
            </a:r>
            <a:r>
              <a:rPr lang="en-US" sz="1400" dirty="0" err="1"/>
              <a:t>generale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trebuiesc</a:t>
            </a:r>
            <a:r>
              <a:rPr lang="en-US" sz="1400" dirty="0"/>
              <a:t> testate, in </a:t>
            </a:r>
            <a:r>
              <a:rPr lang="en-US" sz="1400" dirty="0" err="1"/>
              <a:t>aditia</a:t>
            </a:r>
            <a:r>
              <a:rPr lang="en-US" sz="1400" dirty="0"/>
              <a:t> </a:t>
            </a:r>
            <a:r>
              <a:rPr lang="en-US" sz="1400" dirty="0" err="1"/>
              <a:t>acestuia</a:t>
            </a:r>
            <a:r>
              <a:rPr lang="en-US" sz="1400" dirty="0"/>
              <a:t> un </a:t>
            </a:r>
            <a:r>
              <a:rPr lang="en-US" sz="1400" b="1" dirty="0"/>
              <a:t>test case </a:t>
            </a:r>
            <a:r>
              <a:rPr lang="en-US" sz="1400" dirty="0" err="1"/>
              <a:t>reprezinta</a:t>
            </a:r>
            <a:r>
              <a:rPr lang="en-US" sz="1400" dirty="0"/>
              <a:t> o </a:t>
            </a:r>
            <a:r>
              <a:rPr lang="en-US" sz="1400" dirty="0" err="1"/>
              <a:t>detaliere</a:t>
            </a:r>
            <a:r>
              <a:rPr lang="en-US" sz="1400" dirty="0"/>
              <a:t> </a:t>
            </a:r>
            <a:r>
              <a:rPr lang="en-US" sz="1400" dirty="0" err="1"/>
              <a:t>ampla</a:t>
            </a:r>
            <a:r>
              <a:rPr lang="en-US" sz="1400" dirty="0"/>
              <a:t> a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contine</a:t>
            </a:r>
            <a:r>
              <a:rPr lang="en-US" sz="1400" dirty="0"/>
              <a:t> un set de </a:t>
            </a:r>
            <a:r>
              <a:rPr lang="en-US" sz="1400" dirty="0" err="1"/>
              <a:t>pasi</a:t>
            </a:r>
            <a:r>
              <a:rPr lang="en-US" sz="1400" dirty="0"/>
              <a:t> de </a:t>
            </a:r>
            <a:r>
              <a:rPr lang="en-US" sz="1400" dirty="0" err="1"/>
              <a:t>urmat</a:t>
            </a:r>
            <a:r>
              <a:rPr lang="en-US" sz="1400" dirty="0"/>
              <a:t>; </a:t>
            </a:r>
            <a:r>
              <a:rPr lang="en-US" sz="1400" dirty="0" err="1"/>
              <a:t>conditii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In </a:t>
            </a:r>
            <a:r>
              <a:rPr lang="en-US" sz="1400" dirty="0" err="1"/>
              <a:t>concluzie</a:t>
            </a:r>
            <a:r>
              <a:rPr lang="en-US" sz="1400" dirty="0"/>
              <a:t> </a:t>
            </a:r>
            <a:r>
              <a:rPr lang="en-US" sz="1400" dirty="0" err="1"/>
              <a:t>putem</a:t>
            </a:r>
            <a:r>
              <a:rPr lang="en-US" sz="1400" dirty="0"/>
              <a:t> </a:t>
            </a:r>
            <a:r>
              <a:rPr lang="en-US" sz="1400" dirty="0" err="1"/>
              <a:t>privii</a:t>
            </a:r>
            <a:r>
              <a:rPr lang="en-US" sz="1400" dirty="0"/>
              <a:t> </a:t>
            </a:r>
            <a:r>
              <a:rPr lang="en-US" sz="1400" dirty="0" err="1"/>
              <a:t>relatia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test condition </a:t>
            </a:r>
            <a:r>
              <a:rPr lang="en-US" sz="1400" dirty="0" err="1"/>
              <a:t>si</a:t>
            </a:r>
            <a:r>
              <a:rPr lang="en-US" sz="1400" dirty="0"/>
              <a:t> test case ca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complementara</a:t>
            </a:r>
            <a:r>
              <a:rPr lang="en-US" sz="1400" dirty="0"/>
              <a:t> </a:t>
            </a:r>
            <a:r>
              <a:rPr lang="en-US" sz="1400" dirty="0" err="1"/>
              <a:t>incepand</a:t>
            </a:r>
            <a:r>
              <a:rPr lang="en-US" sz="1400" dirty="0"/>
              <a:t> de la </a:t>
            </a:r>
            <a:r>
              <a:rPr lang="en-US" sz="1400" dirty="0" err="1"/>
              <a:t>identificarea</a:t>
            </a:r>
            <a:r>
              <a:rPr lang="en-US" sz="1400" dirty="0"/>
              <a:t> test conditions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dezvolta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apoi</a:t>
            </a:r>
            <a:r>
              <a:rPr lang="en-US" sz="1400" dirty="0"/>
              <a:t> un test case.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54A1D-5C42-59FB-C903-CF92DD7CE898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6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Cerinte</a:t>
            </a:r>
            <a:r>
              <a:rPr lang="en-US" sz="3600" dirty="0"/>
              <a:t> de business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1C5A4-7CB1-B845-A0BE-4CAB72D6BB24}"/>
              </a:ext>
            </a:extLst>
          </p:cNvPr>
          <p:cNvSpPr txBox="1">
            <a:spLocks/>
          </p:cNvSpPr>
          <p:nvPr/>
        </p:nvSpPr>
        <p:spPr>
          <a:xfrm>
            <a:off x="1222248" y="1206760"/>
            <a:ext cx="10058400" cy="19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Ce sunt: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Cerinte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dezvoltarii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aplicatii</a:t>
            </a:r>
            <a:r>
              <a:rPr lang="en-US" sz="1400" dirty="0"/>
              <a:t>, </a:t>
            </a:r>
            <a:r>
              <a:rPr lang="en-US" sz="1400" dirty="0" err="1"/>
              <a:t>constituie</a:t>
            </a:r>
            <a:r>
              <a:rPr lang="en-US" sz="1400" dirty="0"/>
              <a:t> o </a:t>
            </a:r>
            <a:r>
              <a:rPr lang="en-US" sz="1400" dirty="0" err="1"/>
              <a:t>descriere</a:t>
            </a:r>
            <a:r>
              <a:rPr lang="en-US" sz="1400" dirty="0"/>
              <a:t> </a:t>
            </a:r>
            <a:r>
              <a:rPr lang="en-US" sz="1400" dirty="0" err="1"/>
              <a:t>completa</a:t>
            </a:r>
            <a:r>
              <a:rPr lang="en-US" sz="1400" dirty="0"/>
              <a:t> a </a:t>
            </a:r>
            <a:r>
              <a:rPr lang="en-US" sz="1400" dirty="0" err="1"/>
              <a:t>asteptarilor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functionalitatii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 err="1"/>
              <a:t>Utilitate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Asigura</a:t>
            </a:r>
            <a:r>
              <a:rPr lang="en-US" sz="1400" dirty="0"/>
              <a:t> </a:t>
            </a:r>
            <a:r>
              <a:rPr lang="en-US" sz="1400" dirty="0" err="1"/>
              <a:t>alinierea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partilor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creari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Cine le </a:t>
            </a:r>
            <a:r>
              <a:rPr lang="en-US" sz="1400" b="1" dirty="0" err="1"/>
              <a:t>creeaza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Echipa</a:t>
            </a:r>
            <a:r>
              <a:rPr lang="en-US" sz="1400" dirty="0"/>
              <a:t> de business in </a:t>
            </a:r>
            <a:r>
              <a:rPr lang="en-US" sz="1400" dirty="0" err="1"/>
              <a:t>colaborare</a:t>
            </a:r>
            <a:r>
              <a:rPr lang="en-US" sz="1400" dirty="0"/>
              <a:t> cu </a:t>
            </a:r>
            <a:r>
              <a:rPr lang="en-US" sz="1400" dirty="0" err="1"/>
              <a:t>echipa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cea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002C-5C19-CA63-EF6F-0C4F61E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5543"/>
          </a:xfrm>
        </p:spPr>
        <p:txBody>
          <a:bodyPr>
            <a:normAutofit/>
          </a:bodyPr>
          <a:lstStyle/>
          <a:p>
            <a:r>
              <a:rPr lang="en-US" sz="3500" dirty="0" err="1"/>
              <a:t>etapele</a:t>
            </a:r>
            <a:r>
              <a:rPr lang="en-US" sz="3500" dirty="0"/>
              <a:t> </a:t>
            </a:r>
            <a:r>
              <a:rPr lang="en-US" sz="3500" dirty="0" err="1"/>
              <a:t>procesului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r>
              <a:rPr lang="en-US" sz="35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6D32-E500-8C74-BFBF-989EFD7B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3550"/>
            <a:ext cx="10058400" cy="4438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Planificare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</a:t>
            </a:r>
            <a:r>
              <a:rPr lang="en-US" sz="1400" dirty="0" err="1"/>
              <a:t>incipienta</a:t>
            </a:r>
            <a:r>
              <a:rPr lang="en-US" sz="1400" dirty="0"/>
              <a:t> in care se </a:t>
            </a:r>
            <a:r>
              <a:rPr lang="en-US" sz="1400" dirty="0" err="1"/>
              <a:t>definesc</a:t>
            </a:r>
            <a:r>
              <a:rPr lang="en-US" sz="1400" dirty="0"/>
              <a:t> </a:t>
            </a:r>
            <a:r>
              <a:rPr lang="en-US" sz="1400" dirty="0" err="1"/>
              <a:t>strategiile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, </a:t>
            </a:r>
            <a:r>
              <a:rPr lang="en-US" sz="1400" dirty="0" err="1"/>
              <a:t>obiectivele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, </a:t>
            </a:r>
            <a:r>
              <a:rPr lang="en-US" sz="1400" dirty="0" err="1"/>
              <a:t>resursele</a:t>
            </a:r>
            <a:r>
              <a:rPr lang="en-US" sz="1400" dirty="0"/>
              <a:t> </a:t>
            </a:r>
            <a:r>
              <a:rPr lang="en-US" sz="1400" dirty="0" err="1"/>
              <a:t>necesare</a:t>
            </a:r>
            <a:r>
              <a:rPr lang="en-US" sz="1400" dirty="0"/>
              <a:t>, </a:t>
            </a:r>
            <a:r>
              <a:rPr lang="en-US" sz="1400" dirty="0" err="1"/>
              <a:t>programul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riscurile</a:t>
            </a:r>
            <a:r>
              <a:rPr lang="en-US" sz="1400" dirty="0"/>
              <a:t> </a:t>
            </a:r>
            <a:r>
              <a:rPr lang="en-US" sz="1400" dirty="0" err="1"/>
              <a:t>asociate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obiectivelor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; </a:t>
            </a:r>
            <a:r>
              <a:rPr lang="en-US" sz="1400" dirty="0" err="1"/>
              <a:t>stabilirea</a:t>
            </a:r>
            <a:r>
              <a:rPr lang="en-US" sz="1400" dirty="0"/>
              <a:t> </a:t>
            </a:r>
            <a:r>
              <a:rPr lang="en-US" sz="1400" dirty="0" err="1"/>
              <a:t>calendarului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Analiza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cerintele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specificatiile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anume</a:t>
            </a:r>
            <a:r>
              <a:rPr lang="en-US" sz="1400" dirty="0"/>
              <a:t> se </a:t>
            </a:r>
            <a:r>
              <a:rPr lang="en-US" sz="1400" dirty="0" err="1"/>
              <a:t>testeaza</a:t>
            </a: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generarea</a:t>
            </a:r>
            <a:r>
              <a:rPr lang="en-US" sz="1400" dirty="0"/>
              <a:t> </a:t>
            </a:r>
            <a:r>
              <a:rPr lang="en-US" sz="1400" dirty="0" err="1"/>
              <a:t>conditiilor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elaboreaza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datele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creearea</a:t>
            </a:r>
            <a:r>
              <a:rPr lang="en-US" sz="1400" dirty="0"/>
              <a:t> de test cases</a:t>
            </a:r>
          </a:p>
          <a:p>
            <a:pPr marL="0" indent="0">
              <a:buNone/>
            </a:pPr>
            <a:endParaRPr lang="en-US" sz="1300" dirty="0"/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428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967-FF3E-C2AE-7C9C-D9578DCE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775"/>
            <a:ext cx="10058400" cy="5686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Implementare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pregatesc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pe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indicatiilor</a:t>
            </a:r>
            <a:r>
              <a:rPr lang="en-US" sz="1400" dirty="0"/>
              <a:t> </a:t>
            </a:r>
            <a:r>
              <a:rPr lang="en-US" sz="1400" dirty="0" err="1"/>
              <a:t>anterioare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pregatirea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instalarea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programelor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instrumentelor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Executie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executa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conform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realizat</a:t>
            </a:r>
            <a:r>
              <a:rPr lang="en-US" sz="1400" dirty="0"/>
              <a:t> anterior.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de teste; </a:t>
            </a:r>
            <a:r>
              <a:rPr lang="en-US" sz="1400" dirty="0" err="1"/>
              <a:t>inregistrarea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;  </a:t>
            </a:r>
            <a:r>
              <a:rPr lang="en-US" sz="1400" dirty="0" err="1"/>
              <a:t>raportare</a:t>
            </a:r>
            <a:r>
              <a:rPr lang="en-US" sz="1400" dirty="0"/>
              <a:t> bug-</a:t>
            </a:r>
            <a:r>
              <a:rPr lang="en-US" sz="1400" dirty="0" err="1"/>
              <a:t>uri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Monitorizare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monitorizeaza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ajusta</a:t>
            </a:r>
            <a:r>
              <a:rPr lang="en-US" sz="1400" dirty="0"/>
              <a:t> conform </a:t>
            </a:r>
            <a:r>
              <a:rPr lang="en-US" sz="1400" dirty="0" err="1"/>
              <a:t>necesitatilor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Monitorizare</a:t>
            </a:r>
            <a:r>
              <a:rPr lang="en-US" sz="1400" dirty="0"/>
              <a:t>  </a:t>
            </a:r>
            <a:r>
              <a:rPr lang="en-US" sz="1400" dirty="0" err="1"/>
              <a:t>progres</a:t>
            </a:r>
            <a:r>
              <a:rPr lang="en-US" sz="1400" dirty="0"/>
              <a:t>; </a:t>
            </a:r>
            <a:r>
              <a:rPr lang="en-US" sz="1400" dirty="0" err="1"/>
              <a:t>ajustare</a:t>
            </a:r>
            <a:r>
              <a:rPr lang="en-US" sz="1400" dirty="0"/>
              <a:t> plan de </a:t>
            </a:r>
            <a:r>
              <a:rPr lang="en-US" sz="1400" dirty="0" err="1"/>
              <a:t>testare</a:t>
            </a:r>
            <a:r>
              <a:rPr lang="en-US" sz="1400" dirty="0"/>
              <a:t> (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cazul</a:t>
            </a:r>
            <a:r>
              <a:rPr lang="en-US" sz="1400" dirty="0"/>
              <a:t>);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r>
              <a:rPr lang="en-US" sz="1400" dirty="0"/>
              <a:t> vs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Inchidere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</a:t>
            </a:r>
            <a:r>
              <a:rPr lang="en-US" sz="1400" dirty="0" err="1"/>
              <a:t>finala</a:t>
            </a:r>
            <a:r>
              <a:rPr lang="en-US" sz="1400" dirty="0"/>
              <a:t> a </a:t>
            </a:r>
            <a:r>
              <a:rPr lang="en-US" sz="1400" dirty="0" err="1"/>
              <a:t>procesului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in care se </a:t>
            </a:r>
            <a:r>
              <a:rPr lang="en-US" sz="1400" dirty="0" err="1"/>
              <a:t>finalizeaza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documenteaza</a:t>
            </a:r>
            <a:r>
              <a:rPr lang="en-US" sz="1400" dirty="0"/>
              <a:t> </a:t>
            </a:r>
            <a:r>
              <a:rPr lang="en-US" sz="1400" dirty="0" err="1"/>
              <a:t>rezultatele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Pregatire</a:t>
            </a:r>
            <a:r>
              <a:rPr lang="en-US" sz="1400" dirty="0"/>
              <a:t> </a:t>
            </a:r>
            <a:r>
              <a:rPr lang="en-US" sz="1400" dirty="0" err="1"/>
              <a:t>raport</a:t>
            </a:r>
            <a:r>
              <a:rPr lang="en-US" sz="1400" dirty="0"/>
              <a:t> final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performantei</a:t>
            </a:r>
            <a:r>
              <a:rPr lang="en-US" sz="1400" dirty="0"/>
              <a:t> </a:t>
            </a:r>
            <a:r>
              <a:rPr lang="en-US" sz="1400" dirty="0" err="1"/>
              <a:t>echipei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1D29-438B-E588-21A6-18EE28A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/>
          </a:bodyPr>
          <a:lstStyle/>
          <a:p>
            <a:r>
              <a:rPr lang="en-US" sz="3500" dirty="0"/>
              <a:t>retesting vs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8474-D979-404F-E067-536474C3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6400"/>
            <a:ext cx="10058400" cy="4495800"/>
          </a:xfrm>
        </p:spPr>
        <p:txBody>
          <a:bodyPr>
            <a:normAutofit/>
          </a:bodyPr>
          <a:lstStyle/>
          <a:p>
            <a:r>
              <a:rPr lang="en-US" sz="1800" b="1" dirty="0"/>
              <a:t>Retesting:</a:t>
            </a:r>
          </a:p>
          <a:p>
            <a:pPr marL="0" indent="0">
              <a:buNone/>
            </a:pPr>
            <a:r>
              <a:rPr lang="en-US" sz="1800" dirty="0"/>
              <a:t>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reprezinta</a:t>
            </a:r>
            <a:r>
              <a:rPr lang="en-US" sz="1800" dirty="0"/>
              <a:t> </a:t>
            </a:r>
            <a:r>
              <a:rPr lang="en-US" sz="1800" dirty="0" err="1"/>
              <a:t>repetarea</a:t>
            </a:r>
            <a:r>
              <a:rPr lang="en-US" sz="1800" dirty="0"/>
              <a:t> </a:t>
            </a:r>
            <a:r>
              <a:rPr lang="en-US" sz="1800" dirty="0" err="1"/>
              <a:t>procesului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care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depistata</a:t>
            </a:r>
            <a:r>
              <a:rPr lang="en-US" sz="1800" dirty="0"/>
              <a:t> in </a:t>
            </a:r>
            <a:r>
              <a:rPr lang="en-US" sz="1800" dirty="0" err="1"/>
              <a:t>trecut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nefunctionala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corectata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timp.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retestari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acela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defectul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remediat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Regression testing: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a </a:t>
            </a:r>
            <a:r>
              <a:rPr lang="en-US" sz="1800" dirty="0" err="1"/>
              <a:t>unei</a:t>
            </a:r>
            <a:r>
              <a:rPr lang="en-US" sz="1800" dirty="0"/>
              <a:t> parti </a:t>
            </a:r>
            <a:r>
              <a:rPr lang="en-US" sz="1800" dirty="0" err="1"/>
              <a:t>semnificative</a:t>
            </a:r>
            <a:r>
              <a:rPr lang="en-US" sz="1800" dirty="0"/>
              <a:t> a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 </a:t>
            </a:r>
            <a:r>
              <a:rPr lang="en-US" sz="1800" dirty="0" err="1"/>
              <a:t>intregului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care </a:t>
            </a:r>
            <a:r>
              <a:rPr lang="en-US" sz="1800" dirty="0" err="1"/>
              <a:t>urmeaza</a:t>
            </a:r>
            <a:r>
              <a:rPr lang="en-US" sz="1800" dirty="0"/>
              <a:t>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implementarea</a:t>
            </a:r>
            <a:r>
              <a:rPr lang="en-US" sz="1800" dirty="0"/>
              <a:t> de </a:t>
            </a:r>
            <a:r>
              <a:rPr lang="en-US" sz="1800" dirty="0" err="1"/>
              <a:t>noi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acesteia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noile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functionalitatile</a:t>
            </a:r>
            <a:r>
              <a:rPr lang="en-US" sz="1800" dirty="0"/>
              <a:t> </a:t>
            </a:r>
            <a:r>
              <a:rPr lang="en-US" sz="1800" dirty="0" err="1"/>
              <a:t>deja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r>
              <a:rPr lang="en-US" sz="1800" dirty="0"/>
              <a:t>. 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realizeaza</a:t>
            </a:r>
            <a:r>
              <a:rPr lang="en-US" sz="1800" dirty="0"/>
              <a:t> in general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 ale </a:t>
            </a:r>
            <a:r>
              <a:rPr lang="en-US" sz="1800" dirty="0" err="1"/>
              <a:t>softului</a:t>
            </a:r>
            <a:r>
              <a:rPr lang="en-US" sz="1800" dirty="0"/>
              <a:t>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numai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spune</a:t>
            </a:r>
            <a:r>
              <a:rPr lang="en-US" sz="1800" dirty="0"/>
              <a:t> ca </a:t>
            </a:r>
            <a:r>
              <a:rPr lang="en-US" sz="1800" dirty="0" err="1"/>
              <a:t>ambele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sunt </a:t>
            </a:r>
            <a:r>
              <a:rPr lang="en-US" sz="1800" dirty="0" err="1"/>
              <a:t>esentiale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calitatii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, 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verificand</a:t>
            </a:r>
            <a:r>
              <a:rPr lang="en-US" sz="1800" dirty="0"/>
              <a:t> </a:t>
            </a:r>
            <a:r>
              <a:rPr lang="en-US" sz="1800" dirty="0" err="1"/>
              <a:t>remedierea</a:t>
            </a:r>
            <a:r>
              <a:rPr lang="en-US" sz="1800" dirty="0"/>
              <a:t> </a:t>
            </a:r>
            <a:r>
              <a:rPr lang="en-US" sz="1800" dirty="0" err="1"/>
              <a:t>unu</a:t>
            </a:r>
            <a:r>
              <a:rPr lang="en-US" sz="1800" dirty="0"/>
              <a:t> bug in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modificarile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au </a:t>
            </a:r>
            <a:r>
              <a:rPr lang="en-US" sz="1800" dirty="0" err="1"/>
              <a:t>creat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bug-</a:t>
            </a:r>
            <a:r>
              <a:rPr lang="en-US" sz="1800" dirty="0" err="1"/>
              <a:t>uri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244-B042-8D40-C83B-0C13AF9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0293"/>
          </a:xfrm>
        </p:spPr>
        <p:txBody>
          <a:bodyPr>
            <a:normAutofit/>
          </a:bodyPr>
          <a:lstStyle/>
          <a:p>
            <a:r>
              <a:rPr lang="en-US" sz="3600" dirty="0"/>
              <a:t>functional testing vs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CEF-33B6-CE58-8228-6B740EFD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8250"/>
            <a:ext cx="10058400" cy="1933575"/>
          </a:xfrm>
        </p:spPr>
        <p:txBody>
          <a:bodyPr>
            <a:normAutofit/>
          </a:bodyPr>
          <a:lstStyle/>
          <a:p>
            <a:r>
              <a:rPr lang="en-US" sz="1800" b="1" dirty="0"/>
              <a:t>functional testing 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de </a:t>
            </a:r>
            <a:r>
              <a:rPr lang="en-US" sz="1800" dirty="0" err="1"/>
              <a:t>functionarea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endParaRPr lang="en-US" sz="1800" dirty="0"/>
          </a:p>
          <a:p>
            <a:r>
              <a:rPr lang="en-US" sz="1800" b="1" dirty="0"/>
              <a:t>non-functional testing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specificatiile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caracteristicile</a:t>
            </a:r>
            <a:r>
              <a:rPr lang="en-US" sz="1800" dirty="0"/>
              <a:t> </a:t>
            </a:r>
            <a:r>
              <a:rPr lang="en-US" sz="1800" dirty="0" err="1"/>
              <a:t>softului</a:t>
            </a:r>
            <a:r>
              <a:rPr lang="en-US" sz="1800" dirty="0"/>
              <a:t> non </a:t>
            </a:r>
            <a:r>
              <a:rPr lang="en-US" sz="1800" dirty="0" err="1"/>
              <a:t>functionale</a:t>
            </a:r>
            <a:r>
              <a:rPr lang="en-US" sz="1800" dirty="0"/>
              <a:t> de ex.: </a:t>
            </a:r>
            <a:r>
              <a:rPr lang="en-US" sz="1800" dirty="0" err="1"/>
              <a:t>performanta</a:t>
            </a:r>
            <a:r>
              <a:rPr lang="en-US" sz="1800" dirty="0"/>
              <a:t>, </a:t>
            </a:r>
            <a:r>
              <a:rPr lang="en-US" sz="1800" dirty="0" err="1"/>
              <a:t>compatibilitatea</a:t>
            </a:r>
            <a:r>
              <a:rPr lang="en-US" sz="1800" dirty="0"/>
              <a:t>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29AE2-D822-85ED-9ADB-06D0DB77D8C7}"/>
              </a:ext>
            </a:extLst>
          </p:cNvPr>
          <p:cNvSpPr txBox="1">
            <a:spLocks/>
          </p:cNvSpPr>
          <p:nvPr/>
        </p:nvSpPr>
        <p:spPr>
          <a:xfrm>
            <a:off x="1066800" y="3333750"/>
            <a:ext cx="10058400" cy="59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Blackbox testing vs Whitebox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58664-6713-F898-17E8-E20F931E250F}"/>
              </a:ext>
            </a:extLst>
          </p:cNvPr>
          <p:cNvSpPr txBox="1">
            <a:spLocks/>
          </p:cNvSpPr>
          <p:nvPr/>
        </p:nvSpPr>
        <p:spPr>
          <a:xfrm>
            <a:off x="1066800" y="4114801"/>
            <a:ext cx="100584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Blackbox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  <a:p>
            <a:r>
              <a:rPr lang="en-US" sz="1800" b="1" dirty="0"/>
              <a:t>Whitebox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cu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188-5A61-E6D5-7C30-29B98CC2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Tehnici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3B69-E860-E369-9DC2-41D1476E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1575"/>
            <a:ext cx="10058400" cy="50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Blackbox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Equivalence partitioning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Boundary value 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table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 transition testing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Whitebox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Coverage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Experience based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Exploratory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Error Guessing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Checklist-Based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2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34B-7209-5043-9C08-F944CBF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2251"/>
            <a:ext cx="10058400" cy="553593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positive testing vs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3D92-E395-8BFB-D47D-A0C7AE0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1"/>
            <a:ext cx="10058400" cy="1466850"/>
          </a:xfrm>
        </p:spPr>
        <p:txBody>
          <a:bodyPr>
            <a:normAutofit/>
          </a:bodyPr>
          <a:lstStyle/>
          <a:p>
            <a:r>
              <a:rPr lang="en-US" sz="1600" b="1" dirty="0"/>
              <a:t>Verification</a:t>
            </a:r>
          </a:p>
          <a:p>
            <a:pPr marL="0" indent="0">
              <a:buNone/>
            </a:pPr>
            <a:r>
              <a:rPr lang="en-US" sz="1600" dirty="0"/>
              <a:t>	Se </a:t>
            </a:r>
            <a:r>
              <a:rPr lang="en-US" sz="1600" dirty="0" err="1"/>
              <a:t>refera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softul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construit</a:t>
            </a:r>
            <a:r>
              <a:rPr lang="en-US" sz="1600" dirty="0"/>
              <a:t> conform </a:t>
            </a:r>
            <a:r>
              <a:rPr lang="en-US" sz="1600" dirty="0" err="1"/>
              <a:t>specificatiilor</a:t>
            </a:r>
            <a:r>
              <a:rPr lang="en-US" sz="1600" dirty="0"/>
              <a:t> </a:t>
            </a:r>
          </a:p>
          <a:p>
            <a:r>
              <a:rPr lang="en-US" sz="1600" b="1" dirty="0"/>
              <a:t>Validation</a:t>
            </a:r>
          </a:p>
          <a:p>
            <a:pPr marL="0" indent="0">
              <a:buNone/>
            </a:pPr>
            <a:r>
              <a:rPr lang="en-US" sz="1600" dirty="0"/>
              <a:t>	Face </a:t>
            </a:r>
            <a:r>
              <a:rPr lang="en-US" sz="1600" dirty="0" err="1"/>
              <a:t>referire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satisface</a:t>
            </a:r>
            <a:r>
              <a:rPr lang="en-US" sz="1600" dirty="0"/>
              <a:t> </a:t>
            </a:r>
            <a:r>
              <a:rPr lang="en-US" sz="1600" dirty="0" err="1"/>
              <a:t>nevoile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6410AC-B172-BD57-857A-823729761A83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5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verification vs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7703B-F4CE-93B9-CBC6-A0C32BD71EBE}"/>
              </a:ext>
            </a:extLst>
          </p:cNvPr>
          <p:cNvSpPr txBox="1">
            <a:spLocks/>
          </p:cNvSpPr>
          <p:nvPr/>
        </p:nvSpPr>
        <p:spPr>
          <a:xfrm>
            <a:off x="1066800" y="3395662"/>
            <a:ext cx="10058400" cy="25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Positive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are ca scop </a:t>
            </a:r>
            <a:r>
              <a:rPr lang="en-US" sz="1600" dirty="0" err="1"/>
              <a:t>demonstrarea</a:t>
            </a:r>
            <a:r>
              <a:rPr lang="en-US" sz="1600" dirty="0"/>
              <a:t> </a:t>
            </a:r>
            <a:r>
              <a:rPr lang="en-US" sz="1600" dirty="0" err="1"/>
              <a:t>faptului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functioneaza</a:t>
            </a:r>
            <a:r>
              <a:rPr lang="en-US" sz="1600" dirty="0"/>
              <a:t> conform 	</a:t>
            </a:r>
            <a:r>
              <a:rPr lang="en-US" sz="1600" dirty="0" err="1"/>
              <a:t>asteptarilor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cand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in </a:t>
            </a:r>
            <a:r>
              <a:rPr lang="en-US" sz="1600" dirty="0" err="1"/>
              <a:t>conditii</a:t>
            </a:r>
            <a:r>
              <a:rPr lang="en-US" sz="1600" dirty="0"/>
              <a:t> </a:t>
            </a:r>
            <a:r>
              <a:rPr lang="en-US" sz="1600" dirty="0" err="1"/>
              <a:t>normale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autentificarea</a:t>
            </a:r>
            <a:r>
              <a:rPr lang="en-US" sz="1600" dirty="0"/>
              <a:t> pe un website cu date de login </a:t>
            </a:r>
            <a:r>
              <a:rPr lang="en-US" sz="1600" dirty="0" err="1"/>
              <a:t>valide</a:t>
            </a:r>
            <a:r>
              <a:rPr lang="en-US" sz="1600" dirty="0"/>
              <a:t>(username &amp; password)</a:t>
            </a:r>
          </a:p>
          <a:p>
            <a:r>
              <a:rPr lang="en-US" sz="1600" b="1" dirty="0"/>
              <a:t>Negative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care are ca scop </a:t>
            </a:r>
            <a:r>
              <a:rPr lang="en-US" sz="1600" dirty="0" err="1"/>
              <a:t>descoperirea</a:t>
            </a:r>
            <a:r>
              <a:rPr lang="en-US" sz="1600" dirty="0"/>
              <a:t> de </a:t>
            </a:r>
            <a:r>
              <a:rPr lang="en-US" sz="1600" dirty="0" err="1"/>
              <a:t>erori</a:t>
            </a:r>
            <a:r>
              <a:rPr lang="en-US" sz="1600" dirty="0"/>
              <a:t>, bug-</a:t>
            </a:r>
            <a:r>
              <a:rPr lang="en-US" sz="1600" dirty="0" err="1"/>
              <a:t>uri</a:t>
            </a:r>
            <a:r>
              <a:rPr lang="en-US" sz="160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incercarea</a:t>
            </a:r>
            <a:r>
              <a:rPr lang="en-US" sz="1600" dirty="0"/>
              <a:t> de </a:t>
            </a:r>
            <a:r>
              <a:rPr lang="en-US" sz="1600" dirty="0" err="1"/>
              <a:t>autentificare</a:t>
            </a:r>
            <a:r>
              <a:rPr lang="en-US" sz="1600" dirty="0"/>
              <a:t> pe un website </a:t>
            </a:r>
            <a:r>
              <a:rPr lang="en-US" sz="1600" dirty="0" err="1"/>
              <a:t>folosind</a:t>
            </a:r>
            <a:r>
              <a:rPr lang="en-US" sz="1600" dirty="0"/>
              <a:t> date de </a:t>
            </a:r>
            <a:r>
              <a:rPr lang="en-US" sz="1600" dirty="0" err="1"/>
              <a:t>logare</a:t>
            </a:r>
            <a:r>
              <a:rPr lang="en-US" sz="1600" dirty="0"/>
              <a:t> </a:t>
            </a:r>
            <a:r>
              <a:rPr lang="en-US" sz="1600" dirty="0" err="1"/>
              <a:t>invalide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1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6F6-9FA0-9579-9A92-AC42847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484632"/>
            <a:ext cx="38481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nivelurile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4AC8-3FC6-BC16-812B-40AAEA92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1200"/>
            <a:ext cx="10058400" cy="4191000"/>
          </a:xfrm>
        </p:spPr>
        <p:txBody>
          <a:bodyPr>
            <a:normAutofit/>
          </a:bodyPr>
          <a:lstStyle/>
          <a:p>
            <a:r>
              <a:rPr lang="en-US" sz="1600" b="1" dirty="0"/>
              <a:t>Unit testing (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unitara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unitati</a:t>
            </a:r>
            <a:r>
              <a:rPr lang="en-US" sz="1600" dirty="0"/>
              <a:t> de cod </a:t>
            </a:r>
            <a:r>
              <a:rPr lang="en-US" sz="1600" dirty="0" err="1"/>
              <a:t>mici</a:t>
            </a:r>
            <a:r>
              <a:rPr lang="en-US" sz="1600" dirty="0"/>
              <a:t> cum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fii</a:t>
            </a:r>
            <a:r>
              <a:rPr lang="en-US" sz="1600" dirty="0"/>
              <a:t> </a:t>
            </a:r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.</a:t>
            </a:r>
          </a:p>
          <a:p>
            <a:r>
              <a:rPr lang="en-US" sz="1600" b="1" dirty="0"/>
              <a:t>Integration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integrare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interactiunea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componentele</a:t>
            </a:r>
            <a:r>
              <a:rPr lang="en-US" sz="1600" dirty="0"/>
              <a:t> </a:t>
            </a:r>
            <a:r>
              <a:rPr lang="en-US" sz="1600" dirty="0" err="1"/>
              <a:t>softului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functionarea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impreuna</a:t>
            </a:r>
            <a:r>
              <a:rPr lang="en-US" sz="1600" dirty="0"/>
              <a:t>.</a:t>
            </a:r>
          </a:p>
          <a:p>
            <a:r>
              <a:rPr lang="en-US" sz="1600" b="1" dirty="0"/>
              <a:t>System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sistem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functionalitatea</a:t>
            </a:r>
            <a:r>
              <a:rPr lang="en-US" sz="1600" dirty="0"/>
              <a:t> </a:t>
            </a:r>
            <a:r>
              <a:rPr lang="en-US" sz="1600" dirty="0" err="1"/>
              <a:t>completa</a:t>
            </a:r>
            <a:r>
              <a:rPr lang="en-US" sz="1600" dirty="0"/>
              <a:t> a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testand</a:t>
            </a:r>
            <a:r>
              <a:rPr lang="en-US" sz="1600" dirty="0"/>
              <a:t> </a:t>
            </a:r>
            <a:r>
              <a:rPr lang="en-US" sz="1600" dirty="0" err="1"/>
              <a:t>intregul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software.</a:t>
            </a:r>
          </a:p>
          <a:p>
            <a:r>
              <a:rPr lang="en-US" sz="1600" b="1" dirty="0"/>
              <a:t>Acceptance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acceptanta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indeplineste</a:t>
            </a:r>
            <a:r>
              <a:rPr lang="en-US" sz="1600" dirty="0"/>
              <a:t> </a:t>
            </a:r>
            <a:r>
              <a:rPr lang="en-US" sz="1600" dirty="0" err="1"/>
              <a:t>asteptarile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 final </a:t>
            </a:r>
          </a:p>
        </p:txBody>
      </p:sp>
    </p:spTree>
    <p:extLst>
      <p:ext uri="{BB962C8B-B14F-4D97-AF65-F5344CB8AC3E}">
        <p14:creationId xmlns:p14="http://schemas.microsoft.com/office/powerpoint/2010/main" val="281512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1816</TotalTime>
  <Words>1214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Proiect final </vt:lpstr>
      <vt:lpstr>Test condition vs test case</vt:lpstr>
      <vt:lpstr>etapele procesului de testare:</vt:lpstr>
      <vt:lpstr>PowerPoint Presentation</vt:lpstr>
      <vt:lpstr>retesting vs regression testing</vt:lpstr>
      <vt:lpstr>functional testing vs non-functional testing</vt:lpstr>
      <vt:lpstr>Tehnici de testare</vt:lpstr>
      <vt:lpstr>positive testing vs negative testing</vt:lpstr>
      <vt:lpstr>nivelurile de testare</vt:lpstr>
      <vt:lpstr>Baze de date SQL</vt:lpstr>
      <vt:lpstr>PowerPoint Presentation</vt:lpstr>
      <vt:lpstr>PowerPoint Presentation</vt:lpstr>
      <vt:lpstr>PowerPoint Presentation</vt:lpstr>
      <vt:lpstr>PowerPoint Presentation</vt:lpstr>
      <vt:lpstr>Va Multumesc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</dc:title>
  <dc:creator>Alvin</dc:creator>
  <cp:lastModifiedBy>Alvin</cp:lastModifiedBy>
  <cp:revision>4</cp:revision>
  <dcterms:created xsi:type="dcterms:W3CDTF">2024-07-31T10:56:32Z</dcterms:created>
  <dcterms:modified xsi:type="dcterms:W3CDTF">2024-08-02T13:44:29Z</dcterms:modified>
</cp:coreProperties>
</file>