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9377600" cy="28803600"/>
  <p:notesSz cx="6858000" cy="9144000"/>
  <p:defaultTextStyle>
    <a:lvl1pPr>
      <a:defRPr sz="2100">
        <a:latin typeface="Arial"/>
        <a:ea typeface="Arial"/>
        <a:cs typeface="Arial"/>
        <a:sym typeface="Arial"/>
      </a:defRPr>
    </a:lvl1pPr>
    <a:lvl2pPr indent="398463">
      <a:defRPr sz="2100">
        <a:latin typeface="Arial"/>
        <a:ea typeface="Arial"/>
        <a:cs typeface="Arial"/>
        <a:sym typeface="Arial"/>
      </a:defRPr>
    </a:lvl2pPr>
    <a:lvl3pPr indent="796925">
      <a:defRPr sz="2100">
        <a:latin typeface="Arial"/>
        <a:ea typeface="Arial"/>
        <a:cs typeface="Arial"/>
        <a:sym typeface="Arial"/>
      </a:defRPr>
    </a:lvl3pPr>
    <a:lvl4pPr indent="1195387">
      <a:defRPr sz="2100">
        <a:latin typeface="Arial"/>
        <a:ea typeface="Arial"/>
        <a:cs typeface="Arial"/>
        <a:sym typeface="Arial"/>
      </a:defRPr>
    </a:lvl4pPr>
    <a:lvl5pPr indent="1595437">
      <a:defRPr sz="2100">
        <a:latin typeface="Arial"/>
        <a:ea typeface="Arial"/>
        <a:cs typeface="Arial"/>
        <a:sym typeface="Arial"/>
      </a:defRPr>
    </a:lvl5pPr>
    <a:lvl6pPr indent="2286000">
      <a:defRPr sz="2100">
        <a:latin typeface="Arial"/>
        <a:ea typeface="Arial"/>
        <a:cs typeface="Arial"/>
        <a:sym typeface="Arial"/>
      </a:defRPr>
    </a:lvl6pPr>
    <a:lvl7pPr indent="2743200">
      <a:defRPr sz="2100">
        <a:latin typeface="Arial"/>
        <a:ea typeface="Arial"/>
        <a:cs typeface="Arial"/>
        <a:sym typeface="Arial"/>
      </a:defRPr>
    </a:lvl7pPr>
    <a:lvl8pPr indent="3200400">
      <a:defRPr sz="2100">
        <a:latin typeface="Arial"/>
        <a:ea typeface="Arial"/>
        <a:cs typeface="Arial"/>
        <a:sym typeface="Arial"/>
      </a:defRPr>
    </a:lvl8pPr>
    <a:lvl9pPr indent="3657600">
      <a:defRPr sz="21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549C7B"/>
    <a:srgbClr val="F9BB36"/>
    <a:srgbClr val="CCECFF"/>
    <a:srgbClr val="FF00FF"/>
    <a:srgbClr val="99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 autoAdjust="0"/>
  </p:normalViewPr>
  <p:slideViewPr>
    <p:cSldViewPr snapToGrid="0" snapToObjects="1">
      <p:cViewPr>
        <p:scale>
          <a:sx n="50" d="100"/>
          <a:sy n="50" d="100"/>
        </p:scale>
        <p:origin x="-312" y="-64"/>
      </p:cViewPr>
      <p:guideLst>
        <p:guide orient="horz" pos="9072"/>
        <p:guide pos="15552"/>
      </p:guideLst>
    </p:cSldViewPr>
  </p:slideViewPr>
  <p:notesTextViewPr>
    <p:cViewPr>
      <p:scale>
        <a:sx n="100" d="100"/>
        <a:sy n="100" d="100"/>
      </p:scale>
      <p:origin x="0" y="2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>
                <a:solidFill>
                  <a:schemeClr val="bg1"/>
                </a:solidFill>
              </a:defRPr>
            </a:pPr>
            <a:r>
              <a:rPr lang="en-US" sz="3200" dirty="0" smtClean="0">
                <a:solidFill>
                  <a:schemeClr val="bg1"/>
                </a:solidFill>
              </a:rPr>
              <a:t>Network-</a:t>
            </a:r>
            <a:r>
              <a:rPr lang="en-US" sz="3200" baseline="0" dirty="0" smtClean="0">
                <a:solidFill>
                  <a:schemeClr val="bg1"/>
                </a:solidFill>
              </a:rPr>
              <a:t>Specific</a:t>
            </a:r>
          </a:p>
          <a:p>
            <a:pPr>
              <a:defRPr sz="3200">
                <a:solidFill>
                  <a:schemeClr val="bg1"/>
                </a:solidFill>
              </a:defRPr>
            </a:pPr>
            <a:r>
              <a:rPr lang="en-US" sz="3200" baseline="0" dirty="0" smtClean="0">
                <a:solidFill>
                  <a:schemeClr val="bg1"/>
                </a:solidFill>
              </a:rPr>
              <a:t>Predictive </a:t>
            </a:r>
            <a:r>
              <a:rPr lang="en-US" sz="3200" baseline="0" dirty="0">
                <a:solidFill>
                  <a:schemeClr val="bg1"/>
                </a:solidFill>
              </a:rPr>
              <a:t>Power (</a:t>
            </a:r>
            <a:r>
              <a:rPr lang="en-US" sz="3200" baseline="0" dirty="0" err="1">
                <a:solidFill>
                  <a:schemeClr val="bg1"/>
                </a:solidFill>
              </a:rPr>
              <a:t>wX</a:t>
            </a:r>
            <a:r>
              <a:rPr lang="en-US" sz="3200" baseline="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1485916854908"/>
          <c:y val="0.026864437701909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5521318782705"/>
          <c:y val="0.237534392902242"/>
          <c:w val="0.854848539025017"/>
          <c:h val="0.497428611201468"/>
        </c:manualLayout>
      </c:layout>
      <c:barChart>
        <c:barDir val="col"/>
        <c:grouping val="clustered"/>
        <c:varyColors val="0"/>
        <c:ser>
          <c:idx val="0"/>
          <c:order val="0"/>
          <c:tx>
            <c:v>Structural Only (s)</c:v>
          </c:tx>
          <c:spPr>
            <a:solidFill>
              <a:srgbClr val="00B0F0"/>
            </a:solidFill>
          </c:spPr>
          <c:invertIfNegative val="0"/>
          <c:cat>
            <c:strLit>
              <c:ptCount val="9"/>
              <c:pt idx="0">
                <c:v>All</c:v>
              </c:pt>
              <c:pt idx="1">
                <c:v>DMN</c:v>
              </c:pt>
              <c:pt idx="2">
                <c:v>FPN</c:v>
              </c:pt>
              <c:pt idx="3">
                <c:v>Memory</c:v>
              </c:pt>
              <c:pt idx="4">
                <c:v>S &amp; CON</c:v>
              </c:pt>
              <c:pt idx="5">
                <c:v>CON</c:v>
              </c:pt>
              <c:pt idx="6">
                <c:v>DA</c:v>
              </c:pt>
              <c:pt idx="7">
                <c:v>Visual</c:v>
              </c:pt>
              <c:pt idx="8">
                <c:v>VA</c:v>
              </c:pt>
            </c:strLit>
          </c:cat>
          <c:val>
            <c:numRef>
              <c:f>Sheet1!$A$1:$A$9</c:f>
              <c:numCache>
                <c:formatCode>General</c:formatCode>
                <c:ptCount val="9"/>
                <c:pt idx="0">
                  <c:v>0.0445294404</c:v>
                </c:pt>
                <c:pt idx="1">
                  <c:v>2.53605625</c:v>
                </c:pt>
                <c:pt idx="2">
                  <c:v>1.875530249999999</c:v>
                </c:pt>
                <c:pt idx="3">
                  <c:v>0.4765555089</c:v>
                </c:pt>
                <c:pt idx="4">
                  <c:v>0.34327881</c:v>
                </c:pt>
                <c:pt idx="5">
                  <c:v>0.0</c:v>
                </c:pt>
                <c:pt idx="6">
                  <c:v>0.0520706761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</c:ser>
        <c:ser>
          <c:idx val="1"/>
          <c:order val="1"/>
          <c:tx>
            <c:v>Functional Only (f)</c:v>
          </c:tx>
          <c:spPr>
            <a:solidFill>
              <a:srgbClr val="99FFCC"/>
            </a:solidFill>
          </c:spPr>
          <c:invertIfNegative val="0"/>
          <c:cat>
            <c:strLit>
              <c:ptCount val="9"/>
              <c:pt idx="0">
                <c:v>All</c:v>
              </c:pt>
              <c:pt idx="1">
                <c:v>DMN</c:v>
              </c:pt>
              <c:pt idx="2">
                <c:v>FPN</c:v>
              </c:pt>
              <c:pt idx="3">
                <c:v>Memory</c:v>
              </c:pt>
              <c:pt idx="4">
                <c:v>S &amp; CON</c:v>
              </c:pt>
              <c:pt idx="5">
                <c:v>CON</c:v>
              </c:pt>
              <c:pt idx="6">
                <c:v>DA</c:v>
              </c:pt>
              <c:pt idx="7">
                <c:v>Visual</c:v>
              </c:pt>
              <c:pt idx="8">
                <c:v>VA</c:v>
              </c:pt>
            </c:strLit>
          </c:cat>
          <c:val>
            <c:numRef>
              <c:f>Sheet1!$A$12:$A$20</c:f>
              <c:numCache>
                <c:formatCode>General</c:formatCode>
                <c:ptCount val="9"/>
                <c:pt idx="0">
                  <c:v>0.0</c:v>
                </c:pt>
                <c:pt idx="1">
                  <c:v>0.0292854769</c:v>
                </c:pt>
                <c:pt idx="2">
                  <c:v>0.0</c:v>
                </c:pt>
                <c:pt idx="3">
                  <c:v>3.19730161</c:v>
                </c:pt>
                <c:pt idx="4">
                  <c:v>0.0</c:v>
                </c:pt>
                <c:pt idx="5">
                  <c:v>0.0</c:v>
                </c:pt>
                <c:pt idx="6">
                  <c:v>1.13891584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012984"/>
        <c:axId val="-2138300312"/>
      </c:barChart>
      <c:catAx>
        <c:axId val="-2130012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4440000" vert="horz" anchor="t" anchorCtr="0"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-2138300312"/>
        <c:crosses val="autoZero"/>
        <c:auto val="1"/>
        <c:lblAlgn val="ctr"/>
        <c:lblOffset val="100"/>
        <c:noMultiLvlLbl val="0"/>
      </c:catAx>
      <c:valAx>
        <c:axId val="-2138300312"/>
        <c:scaling>
          <c:orientation val="minMax"/>
          <c:max val="16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r>
                  <a:rPr lang="en-US" sz="2400">
                    <a:solidFill>
                      <a:schemeClr val="bg1"/>
                    </a:solidFill>
                  </a:rPr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0.01237350647149"/>
              <c:y val="0.2122215392396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-2130012984"/>
        <c:crosses val="autoZero"/>
        <c:crossBetween val="between"/>
      </c:valAx>
      <c:spPr>
        <a:noFill/>
        <a:ln>
          <a:solidFill>
            <a:schemeClr val="accent3"/>
          </a:solidFill>
        </a:ln>
      </c:spPr>
    </c:plotArea>
    <c:legend>
      <c:legendPos val="r"/>
      <c:layout>
        <c:manualLayout>
          <c:xMode val="edge"/>
          <c:yMode val="edge"/>
          <c:x val="0.588227485455041"/>
          <c:y val="0.254951370531409"/>
          <c:w val="0.3279857295473"/>
          <c:h val="0.136158073116789"/>
        </c:manualLayout>
      </c:layout>
      <c:overlay val="0"/>
      <c:txPr>
        <a:bodyPr/>
        <a:lstStyle/>
        <a:p>
          <a:pPr>
            <a:defRPr sz="20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>
                <a:solidFill>
                  <a:schemeClr val="bg1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DMN</a:t>
            </a:r>
            <a:r>
              <a:rPr lang="en-US" sz="3200" baseline="0" dirty="0">
                <a:solidFill>
                  <a:schemeClr val="bg1"/>
                </a:solidFill>
              </a:rPr>
              <a:t> - S &amp; CON Inter/Intra-Network</a:t>
            </a:r>
          </a:p>
          <a:p>
            <a:pPr>
              <a:defRPr sz="3200">
                <a:solidFill>
                  <a:schemeClr val="bg1"/>
                </a:solidFill>
              </a:defRPr>
            </a:pPr>
            <a:r>
              <a:rPr lang="en-US" sz="3200" baseline="0" dirty="0">
                <a:solidFill>
                  <a:schemeClr val="bg1"/>
                </a:solidFill>
              </a:rPr>
              <a:t>Predictive </a:t>
            </a:r>
            <a:r>
              <a:rPr lang="en-US" sz="3200" baseline="0" dirty="0" smtClean="0">
                <a:solidFill>
                  <a:schemeClr val="bg1"/>
                </a:solidFill>
              </a:rPr>
              <a:t>Power (</a:t>
            </a:r>
            <a:r>
              <a:rPr lang="en-US" sz="3200" baseline="0" dirty="0" err="1" smtClean="0">
                <a:solidFill>
                  <a:schemeClr val="bg1"/>
                </a:solidFill>
              </a:rPr>
              <a:t>aoXY_wY</a:t>
            </a:r>
            <a:r>
              <a:rPr lang="en-US" sz="3200" baseline="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94181032076026"/>
          <c:y val="0.00046041321828839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027304824619"/>
          <c:y val="0.228279753315877"/>
          <c:w val="0.830989570731417"/>
          <c:h val="0.4713420795790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9BB36"/>
            </a:solidFill>
          </c:spPr>
          <c:invertIfNegative val="0"/>
          <c:cat>
            <c:strLit>
              <c:ptCount val="7"/>
              <c:pt idx="0">
                <c:v>s</c:v>
              </c:pt>
              <c:pt idx="1">
                <c:v>f</c:v>
              </c:pt>
              <c:pt idx="2">
                <c:v>smof_u</c:v>
              </c:pt>
              <c:pt idx="3">
                <c:v>fmos_u</c:v>
              </c:pt>
              <c:pt idx="4">
                <c:v>smof_l</c:v>
              </c:pt>
              <c:pt idx="5">
                <c:v>fmos_l</c:v>
              </c:pt>
              <c:pt idx="6">
                <c:v>interact</c:v>
              </c:pt>
            </c:strLit>
          </c:cat>
          <c:val>
            <c:numRef>
              <c:f>Sheet2!$A$1:$A$7</c:f>
              <c:numCache>
                <c:formatCode>General</c:formatCode>
                <c:ptCount val="7"/>
                <c:pt idx="0">
                  <c:v>6.750123609999997</c:v>
                </c:pt>
                <c:pt idx="1">
                  <c:v>0.3311542116</c:v>
                </c:pt>
                <c:pt idx="2">
                  <c:v>4.188980889999996</c:v>
                </c:pt>
                <c:pt idx="3">
                  <c:v>5.394021136E-7</c:v>
                </c:pt>
                <c:pt idx="4">
                  <c:v>0.1466047521</c:v>
                </c:pt>
                <c:pt idx="5">
                  <c:v>0.0814588681</c:v>
                </c:pt>
                <c:pt idx="6">
                  <c:v>13.82501124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130904984"/>
        <c:axId val="-2138299288"/>
      </c:barChart>
      <c:catAx>
        <c:axId val="-2130904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4440000" vert="horz"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-2138299288"/>
        <c:crosses val="autoZero"/>
        <c:auto val="1"/>
        <c:lblAlgn val="ctr"/>
        <c:lblOffset val="100"/>
        <c:noMultiLvlLbl val="0"/>
      </c:catAx>
      <c:valAx>
        <c:axId val="-21382992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r>
                  <a:rPr lang="en-US" sz="2400">
                    <a:solidFill>
                      <a:schemeClr val="bg1"/>
                    </a:solidFill>
                  </a:rPr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0.00871149164504566"/>
              <c:y val="0.2012336375674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-2130904984"/>
        <c:crosses val="autoZero"/>
        <c:crossBetween val="between"/>
      </c:valAx>
      <c:spPr>
        <a:ln>
          <a:solidFill>
            <a:schemeClr val="accent3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640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685800"/>
            <a:ext cx="5876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SPM – Statistical Parametric Mapping (analysis of brain imaging data sequences, like time series data)</a:t>
            </a:r>
          </a:p>
          <a:p>
            <a:r>
              <a:rPr lang="en-US" dirty="0" smtClean="0"/>
              <a:t>FMRIB – Oxford Centre</a:t>
            </a:r>
            <a:r>
              <a:rPr lang="en-US" baseline="0" dirty="0" smtClean="0"/>
              <a:t> for the </a:t>
            </a:r>
            <a:r>
              <a:rPr lang="en-US" dirty="0" smtClean="0"/>
              <a:t>fMRI</a:t>
            </a:r>
            <a:r>
              <a:rPr lang="en-US" baseline="0" dirty="0" smtClean="0"/>
              <a:t> of the Brain</a:t>
            </a:r>
          </a:p>
          <a:p>
            <a:r>
              <a:rPr lang="en-US" baseline="0" dirty="0" smtClean="0"/>
              <a:t>FLIRT – </a:t>
            </a:r>
            <a:r>
              <a:rPr 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FMRIB‘s Linear Image Registration Tool</a:t>
            </a:r>
          </a:p>
          <a:p>
            <a:r>
              <a:rPr lang="en-US" sz="2200" b="0" i="0" baseline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BEDPOSTX – </a:t>
            </a:r>
            <a:r>
              <a:rPr 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Bayesian Estimation of Diffusion Parameters Obtained using Sampling Techniques</a:t>
            </a:r>
            <a:r>
              <a:rPr lang="en-US" sz="2200" b="0" i="0" baseline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(X stands for modelling Crossing </a:t>
            </a:r>
            <a:r>
              <a:rPr lang="en-US" sz="22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Fibres</a:t>
            </a:r>
            <a:r>
              <a:rPr 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)</a:t>
            </a:r>
            <a:endParaRPr lang="en-US" baseline="0" dirty="0" smtClean="0"/>
          </a:p>
          <a:p>
            <a:r>
              <a:rPr lang="en-US" baseline="0" dirty="0" smtClean="0"/>
              <a:t>P-FIT – Parietal-Frontal Integration Theory of Intelligence</a:t>
            </a:r>
          </a:p>
          <a:p>
            <a:r>
              <a:rPr lang="en-US" baseline="0" dirty="0" smtClean="0"/>
              <a:t>58 Nodes in DMN = 58*57/2 total relevant ROI pairings (n*(n-1)/2)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9650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703020" y="7747641"/>
            <a:ext cx="41971572" cy="857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406027" y="16322039"/>
            <a:ext cx="34565544" cy="12481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398861" algn="ctr">
              <a:buSzTx/>
              <a:buNone/>
            </a:lvl2pPr>
            <a:lvl3pPr marL="0" indent="797723" algn="ctr">
              <a:buSzTx/>
              <a:buNone/>
            </a:lvl3pPr>
            <a:lvl4pPr marL="0" indent="1196585" algn="ctr">
              <a:buSzTx/>
              <a:buNone/>
            </a:lvl4pPr>
            <a:lvl5pPr marL="0" indent="1595444" algn="ctr">
              <a:buSzTx/>
              <a:buNone/>
            </a:lvl5pPr>
          </a:lstStyle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35182463" y="0"/>
            <a:ext cx="10492129" cy="28163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703015" y="2560320"/>
            <a:ext cx="31332488" cy="2624327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900494" y="18508981"/>
            <a:ext cx="41971572" cy="5720718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pPr lvl="0">
              <a:defRPr sz="1800" b="0" cap="none"/>
            </a:pPr>
            <a:r>
              <a:rPr sz="35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900494" y="12208802"/>
            <a:ext cx="41971572" cy="630018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1800"/>
            </a:lvl1pPr>
            <a:lvl2pPr marL="0" indent="398861">
              <a:spcBef>
                <a:spcPts val="400"/>
              </a:spcBef>
              <a:buSzTx/>
              <a:buNone/>
              <a:defRPr sz="1800"/>
            </a:lvl2pPr>
            <a:lvl3pPr marL="0" indent="797723">
              <a:spcBef>
                <a:spcPts val="400"/>
              </a:spcBef>
              <a:buSzTx/>
              <a:buNone/>
              <a:defRPr sz="1800"/>
            </a:lvl3pPr>
            <a:lvl4pPr marL="0" indent="1196585">
              <a:spcBef>
                <a:spcPts val="400"/>
              </a:spcBef>
              <a:buSzTx/>
              <a:buNone/>
              <a:defRPr sz="1800"/>
            </a:lvl4pPr>
            <a:lvl5pPr marL="0" indent="1595444">
              <a:spcBef>
                <a:spcPts val="40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3703637" y="1600836"/>
            <a:ext cx="41970326" cy="67202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703020" y="8321040"/>
            <a:ext cx="20912307" cy="2048256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3800021" indent="-1583871">
              <a:spcBef>
                <a:spcPts val="500"/>
              </a:spcBef>
              <a:defRPr sz="2400"/>
            </a:lvl2pPr>
            <a:lvl3pPr marL="5909204" indent="-1475317">
              <a:spcBef>
                <a:spcPts val="500"/>
              </a:spcBef>
              <a:defRPr sz="2400"/>
            </a:lvl3pPr>
            <a:lvl4pPr marL="8422958" indent="-1772920">
              <a:spcBef>
                <a:spcPts val="500"/>
              </a:spcBef>
              <a:defRPr sz="2400"/>
            </a:lvl4pPr>
            <a:lvl5pPr marL="10638156" indent="-1770381">
              <a:spcBef>
                <a:spcPts val="500"/>
              </a:spcBef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469191" y="1079181"/>
            <a:ext cx="44439230" cy="49504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469187" y="6029586"/>
            <a:ext cx="21817013" cy="31048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100" b="1"/>
            </a:lvl1pPr>
            <a:lvl2pPr marL="0" indent="398861">
              <a:spcBef>
                <a:spcPts val="500"/>
              </a:spcBef>
              <a:buSzTx/>
              <a:buNone/>
              <a:defRPr sz="2100" b="1"/>
            </a:lvl2pPr>
            <a:lvl3pPr marL="0" indent="797723">
              <a:spcBef>
                <a:spcPts val="500"/>
              </a:spcBef>
              <a:buSzTx/>
              <a:buNone/>
              <a:defRPr sz="2100" b="1"/>
            </a:lvl3pPr>
            <a:lvl4pPr marL="0" indent="1196585">
              <a:spcBef>
                <a:spcPts val="500"/>
              </a:spcBef>
              <a:buSzTx/>
              <a:buNone/>
              <a:defRPr sz="2100" b="1"/>
            </a:lvl4pPr>
            <a:lvl5pPr marL="0" indent="1595444">
              <a:spcBef>
                <a:spcPts val="500"/>
              </a:spcBef>
              <a:buSzTx/>
              <a:buNone/>
              <a:defRPr sz="2100" b="1"/>
            </a:lvl5pPr>
          </a:lstStyle>
          <a:p>
            <a:pPr lvl="0">
              <a:defRPr sz="1800" b="0"/>
            </a:pPr>
            <a:r>
              <a:rPr sz="2100" b="1"/>
              <a:t>Body Level One</a:t>
            </a:r>
          </a:p>
          <a:p>
            <a:pPr lvl="1">
              <a:defRPr sz="1800" b="0"/>
            </a:pPr>
            <a:r>
              <a:rPr sz="2100" b="1"/>
              <a:t>Body Level Two</a:t>
            </a:r>
          </a:p>
          <a:p>
            <a:pPr lvl="2">
              <a:defRPr sz="1800" b="0"/>
            </a:pPr>
            <a:r>
              <a:rPr sz="2100" b="1"/>
              <a:t>Body Level Three</a:t>
            </a:r>
          </a:p>
          <a:p>
            <a:pPr lvl="3">
              <a:defRPr sz="1800" b="0"/>
            </a:pPr>
            <a:r>
              <a:rPr sz="2100" b="1"/>
              <a:t>Body Level Four</a:t>
            </a:r>
          </a:p>
          <a:p>
            <a:pPr lvl="4">
              <a:defRPr sz="1800" b="0"/>
            </a:pPr>
            <a:r>
              <a:rPr sz="21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703637" y="2560638"/>
            <a:ext cx="41970326" cy="4800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469187" y="0"/>
            <a:ext cx="16244888" cy="602742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9304964" y="1146811"/>
            <a:ext cx="27603451" cy="2765678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900"/>
            </a:lvl1pPr>
            <a:lvl2pPr marL="3890764" indent="-1674614">
              <a:spcBef>
                <a:spcPts val="600"/>
              </a:spcBef>
              <a:defRPr sz="2900"/>
            </a:lvl2pPr>
            <a:lvl3pPr marL="5961894" indent="-1528007">
              <a:spcBef>
                <a:spcPts val="600"/>
              </a:spcBef>
              <a:defRPr sz="2900"/>
            </a:lvl3pPr>
            <a:lvl4pPr marL="8435270" indent="-1785232">
              <a:spcBef>
                <a:spcPts val="600"/>
              </a:spcBef>
              <a:defRPr sz="2900"/>
            </a:lvl4pPr>
            <a:lvl5pPr marL="10650450" indent="-1782675">
              <a:spcBef>
                <a:spcPts val="600"/>
              </a:spcBef>
              <a:defRPr sz="2900"/>
            </a:lvl5pPr>
          </a:lstStyle>
          <a:p>
            <a:pPr lvl="0">
              <a:defRPr sz="1800"/>
            </a:pPr>
            <a:r>
              <a:rPr sz="2900"/>
              <a:t>Body Level One</a:t>
            </a:r>
          </a:p>
          <a:p>
            <a:pPr lvl="1">
              <a:defRPr sz="1800"/>
            </a:pPr>
            <a:r>
              <a:rPr sz="2900"/>
              <a:t>Body Level Two</a:t>
            </a:r>
          </a:p>
          <a:p>
            <a:pPr lvl="2">
              <a:defRPr sz="1800"/>
            </a:pPr>
            <a:r>
              <a:rPr sz="2900"/>
              <a:t>Body Level Three</a:t>
            </a:r>
          </a:p>
          <a:p>
            <a:pPr lvl="3">
              <a:defRPr sz="1800"/>
            </a:pPr>
            <a:r>
              <a:rPr sz="2900"/>
              <a:t>Body Level Four</a:t>
            </a:r>
          </a:p>
          <a:p>
            <a:pPr lvl="4">
              <a:defRPr sz="1800"/>
            </a:pPr>
            <a:r>
              <a:rPr sz="29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677744" y="20162521"/>
            <a:ext cx="29627173" cy="238090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677744" y="22543423"/>
            <a:ext cx="29627173" cy="337981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200"/>
            </a:lvl1pPr>
            <a:lvl2pPr marL="0" indent="398861">
              <a:spcBef>
                <a:spcPts val="200"/>
              </a:spcBef>
              <a:buSzTx/>
              <a:buNone/>
              <a:defRPr sz="1200"/>
            </a:lvl2pPr>
            <a:lvl3pPr marL="0" indent="797723">
              <a:spcBef>
                <a:spcPts val="200"/>
              </a:spcBef>
              <a:buSzTx/>
              <a:buNone/>
              <a:defRPr sz="1200"/>
            </a:lvl3pPr>
            <a:lvl4pPr marL="0" indent="1196585">
              <a:spcBef>
                <a:spcPts val="200"/>
              </a:spcBef>
              <a:buSzTx/>
              <a:buNone/>
              <a:defRPr sz="1200"/>
            </a:lvl4pPr>
            <a:lvl5pPr marL="0" indent="1595444">
              <a:spcBef>
                <a:spcPts val="200"/>
              </a:spcBef>
              <a:buSz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</a:p>
          <a:p>
            <a:pPr lvl="1">
              <a:defRPr sz="1800"/>
            </a:pPr>
            <a:r>
              <a:rPr sz="1200"/>
              <a:t>Body Level Two</a:t>
            </a:r>
          </a:p>
          <a:p>
            <a:pPr lvl="2">
              <a:defRPr sz="1800"/>
            </a:pPr>
            <a:r>
              <a:rPr sz="1200"/>
              <a:t>Body Level Three</a:t>
            </a:r>
          </a:p>
          <a:p>
            <a:pPr lvl="3">
              <a:defRPr sz="1800"/>
            </a:pPr>
            <a:r>
              <a:rPr sz="1200"/>
              <a:t>Body Level Four</a:t>
            </a:r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703637" y="1600201"/>
            <a:ext cx="41970326" cy="672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651" tIns="221651" rIns="221651" bIns="221651" anchor="ctr"/>
          <a:lstStyle/>
          <a:p>
            <a:pPr lvl="0">
              <a:defRPr sz="1800"/>
            </a:pPr>
            <a:r>
              <a:rPr sz="213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703637" y="8321675"/>
            <a:ext cx="41970326" cy="2048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651" tIns="221651" rIns="221651" bIns="221651"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5386962" y="26244550"/>
            <a:ext cx="10287001" cy="1405652"/>
          </a:xfrm>
          <a:prstGeom prst="rect">
            <a:avLst/>
          </a:prstGeom>
          <a:ln w="12700">
            <a:miter lim="400000"/>
          </a:ln>
        </p:spPr>
        <p:txBody>
          <a:bodyPr lIns="221651" tIns="221651" rIns="221651" bIns="221651">
            <a:spAutoFit/>
          </a:bodyPr>
          <a:lstStyle>
            <a:lvl1pPr algn="r" defTabSz="4432300">
              <a:defRPr sz="6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xmlns:p14="http://schemas.microsoft.com/office/powerpoint/2010/main" spd="med"/>
  <p:txStyles>
    <p:titleStyle>
      <a:lvl1pPr algn="ctr" defTabSz="4432300">
        <a:defRPr sz="21300">
          <a:latin typeface="Arial"/>
          <a:ea typeface="Arial"/>
          <a:cs typeface="Arial"/>
          <a:sym typeface="Arial"/>
        </a:defRPr>
      </a:lvl1pPr>
      <a:lvl2pPr algn="ctr" defTabSz="4432300">
        <a:defRPr sz="21300">
          <a:latin typeface="Arial"/>
          <a:ea typeface="Arial"/>
          <a:cs typeface="Arial"/>
          <a:sym typeface="Arial"/>
        </a:defRPr>
      </a:lvl2pPr>
      <a:lvl3pPr algn="ctr" defTabSz="4432300">
        <a:defRPr sz="21300">
          <a:latin typeface="Arial"/>
          <a:ea typeface="Arial"/>
          <a:cs typeface="Arial"/>
          <a:sym typeface="Arial"/>
        </a:defRPr>
      </a:lvl3pPr>
      <a:lvl4pPr algn="ctr" defTabSz="4432300">
        <a:defRPr sz="21300">
          <a:latin typeface="Arial"/>
          <a:ea typeface="Arial"/>
          <a:cs typeface="Arial"/>
          <a:sym typeface="Arial"/>
        </a:defRPr>
      </a:lvl4pPr>
      <a:lvl5pPr algn="ctr" defTabSz="4432300">
        <a:defRPr sz="21300">
          <a:latin typeface="Arial"/>
          <a:ea typeface="Arial"/>
          <a:cs typeface="Arial"/>
          <a:sym typeface="Arial"/>
        </a:defRPr>
      </a:lvl5pPr>
      <a:lvl6pPr indent="398861" algn="ctr" defTabSz="4432300">
        <a:defRPr sz="21300">
          <a:latin typeface="Arial"/>
          <a:ea typeface="Arial"/>
          <a:cs typeface="Arial"/>
          <a:sym typeface="Arial"/>
        </a:defRPr>
      </a:lvl6pPr>
      <a:lvl7pPr indent="797723" algn="ctr" defTabSz="4432300">
        <a:defRPr sz="21300">
          <a:latin typeface="Arial"/>
          <a:ea typeface="Arial"/>
          <a:cs typeface="Arial"/>
          <a:sym typeface="Arial"/>
        </a:defRPr>
      </a:lvl7pPr>
      <a:lvl8pPr indent="1196585" algn="ctr" defTabSz="4432300">
        <a:defRPr sz="21300">
          <a:latin typeface="Arial"/>
          <a:ea typeface="Arial"/>
          <a:cs typeface="Arial"/>
          <a:sym typeface="Arial"/>
        </a:defRPr>
      </a:lvl8pPr>
      <a:lvl9pPr indent="1595444" algn="ctr" defTabSz="4432300">
        <a:defRPr sz="21300">
          <a:latin typeface="Arial"/>
          <a:ea typeface="Arial"/>
          <a:cs typeface="Arial"/>
          <a:sym typeface="Arial"/>
        </a:defRPr>
      </a:lvl9pPr>
    </p:titleStyle>
    <p:bodyStyle>
      <a:lvl1pPr marL="1660525" indent="-1660525" defTabSz="4432300">
        <a:spcBef>
          <a:spcPts val="3700"/>
        </a:spcBef>
        <a:buSzPct val="100000"/>
        <a:buChar char="•"/>
        <a:defRPr sz="15600">
          <a:latin typeface="Arial"/>
          <a:ea typeface="Arial"/>
          <a:cs typeface="Arial"/>
          <a:sym typeface="Arial"/>
        </a:defRPr>
      </a:lvl1pPr>
      <a:lvl2pPr marL="3794241" indent="-1578091" defTabSz="4432300">
        <a:spcBef>
          <a:spcPts val="3700"/>
        </a:spcBef>
        <a:buSzPct val="100000"/>
        <a:buChar char="–"/>
        <a:defRPr sz="15600">
          <a:latin typeface="Arial"/>
          <a:ea typeface="Arial"/>
          <a:cs typeface="Arial"/>
          <a:sym typeface="Arial"/>
        </a:defRPr>
      </a:lvl2pPr>
      <a:lvl3pPr marL="5921922" indent="-1488035" defTabSz="4432300">
        <a:spcBef>
          <a:spcPts val="3700"/>
        </a:spcBef>
        <a:buSzPct val="100000"/>
        <a:buChar char="•"/>
        <a:defRPr sz="15600">
          <a:latin typeface="Arial"/>
          <a:ea typeface="Arial"/>
          <a:cs typeface="Arial"/>
          <a:sym typeface="Arial"/>
        </a:defRPr>
      </a:lvl3pPr>
      <a:lvl4pPr marL="8413912" indent="-1763874" defTabSz="4432300">
        <a:spcBef>
          <a:spcPts val="3700"/>
        </a:spcBef>
        <a:buSzPct val="100000"/>
        <a:buChar char="–"/>
        <a:defRPr sz="15600">
          <a:latin typeface="Arial"/>
          <a:ea typeface="Arial"/>
          <a:cs typeface="Arial"/>
          <a:sym typeface="Arial"/>
        </a:defRPr>
      </a:lvl4pPr>
      <a:lvl5pPr marL="10629123" indent="-1761348" defTabSz="4432300">
        <a:spcBef>
          <a:spcPts val="3700"/>
        </a:spcBef>
        <a:buSzPct val="100000"/>
        <a:buChar char="»"/>
        <a:defRPr sz="15600">
          <a:latin typeface="Arial"/>
          <a:ea typeface="Arial"/>
          <a:cs typeface="Arial"/>
          <a:sym typeface="Arial"/>
        </a:defRPr>
      </a:lvl5pPr>
      <a:lvl6pPr marL="11028887" indent="-1763672" defTabSz="4432300">
        <a:spcBef>
          <a:spcPts val="3700"/>
        </a:spcBef>
        <a:buSzPct val="100000"/>
        <a:buChar char="»"/>
        <a:defRPr sz="15600">
          <a:latin typeface="Arial"/>
          <a:ea typeface="Arial"/>
          <a:cs typeface="Arial"/>
          <a:sym typeface="Arial"/>
        </a:defRPr>
      </a:lvl6pPr>
      <a:lvl7pPr marL="11427748" indent="-1763672" defTabSz="4432300">
        <a:spcBef>
          <a:spcPts val="3700"/>
        </a:spcBef>
        <a:buSzPct val="100000"/>
        <a:buChar char="»"/>
        <a:defRPr sz="15600">
          <a:latin typeface="Arial"/>
          <a:ea typeface="Arial"/>
          <a:cs typeface="Arial"/>
          <a:sym typeface="Arial"/>
        </a:defRPr>
      </a:lvl7pPr>
      <a:lvl8pPr marL="11826610" indent="-1763672" defTabSz="4432300">
        <a:spcBef>
          <a:spcPts val="3700"/>
        </a:spcBef>
        <a:buSzPct val="100000"/>
        <a:buChar char="»"/>
        <a:defRPr sz="15600">
          <a:latin typeface="Arial"/>
          <a:ea typeface="Arial"/>
          <a:cs typeface="Arial"/>
          <a:sym typeface="Arial"/>
        </a:defRPr>
      </a:lvl8pPr>
      <a:lvl9pPr marL="12225472" indent="-1763672" defTabSz="4432300">
        <a:spcBef>
          <a:spcPts val="3700"/>
        </a:spcBef>
        <a:buSzPct val="100000"/>
        <a:buChar char="»"/>
        <a:defRPr sz="15600">
          <a:latin typeface="Arial"/>
          <a:ea typeface="Arial"/>
          <a:cs typeface="Arial"/>
          <a:sym typeface="Arial"/>
        </a:defRPr>
      </a:lvl9pPr>
    </p:bodyStyle>
    <p:otherStyle>
      <a:lvl1pPr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398463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796925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195387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595437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432300">
        <a:defRPr sz="6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chart" Target="../charts/chart1.xml"/><Relationship Id="rId17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hyperlink" Target="http://rissmanlab.psych.ucla.edu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3"/>
          <p:cNvGrpSpPr/>
          <p:nvPr/>
        </p:nvGrpSpPr>
        <p:grpSpPr>
          <a:xfrm>
            <a:off x="14782797" y="3860799"/>
            <a:ext cx="17135478" cy="24608443"/>
            <a:chOff x="-2" y="-2"/>
            <a:chExt cx="16901758" cy="24608442"/>
          </a:xfrm>
        </p:grpSpPr>
        <p:sp>
          <p:nvSpPr>
            <p:cNvPr id="49" name="Shape 49"/>
            <p:cNvSpPr/>
            <p:nvPr/>
          </p:nvSpPr>
          <p:spPr>
            <a:xfrm>
              <a:off x="-1" y="893674"/>
              <a:ext cx="16901756" cy="23714766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52" name="Group 52"/>
            <p:cNvGrpSpPr/>
            <p:nvPr/>
          </p:nvGrpSpPr>
          <p:grpSpPr>
            <a:xfrm>
              <a:off x="-2" y="-2"/>
              <a:ext cx="16901758" cy="893676"/>
              <a:chOff x="-1" y="-1"/>
              <a:chExt cx="16901756" cy="893675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-1" y="-1"/>
                <a:ext cx="16901756" cy="893675"/>
              </a:xfrm>
              <a:prstGeom prst="rect">
                <a:avLst/>
              </a:prstGeom>
              <a:solidFill>
                <a:srgbClr val="536895"/>
              </a:solidFill>
              <a:ln w="2857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56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-1" y="-1"/>
                <a:ext cx="16901756" cy="893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56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5600" dirty="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rPr>
                  <a:t>Methods</a:t>
                </a:r>
              </a:p>
            </p:txBody>
          </p:sp>
        </p:grpSp>
      </p:grpSp>
      <p:grpSp>
        <p:nvGrpSpPr>
          <p:cNvPr id="56" name="Group 56"/>
          <p:cNvGrpSpPr/>
          <p:nvPr/>
        </p:nvGrpSpPr>
        <p:grpSpPr>
          <a:xfrm>
            <a:off x="6062954" y="-1"/>
            <a:ext cx="43314648" cy="3657601"/>
            <a:chOff x="0" y="0"/>
            <a:chExt cx="43314646" cy="3657599"/>
          </a:xfrm>
        </p:grpSpPr>
        <p:sp>
          <p:nvSpPr>
            <p:cNvPr id="54" name="Shape 54"/>
            <p:cNvSpPr/>
            <p:nvPr/>
          </p:nvSpPr>
          <p:spPr>
            <a:xfrm>
              <a:off x="1" y="-1"/>
              <a:ext cx="43314647" cy="3475514"/>
            </a:xfrm>
            <a:prstGeom prst="rect">
              <a:avLst/>
            </a:prstGeom>
            <a:solidFill>
              <a:srgbClr val="42538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3468096"/>
              <a:ext cx="43314648" cy="189504"/>
            </a:xfrm>
            <a:prstGeom prst="rect">
              <a:avLst/>
            </a:prstGeom>
            <a:solidFill>
              <a:srgbClr val="FEBB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57" name="image1.jpeg" descr="Rissman lab logo (cropped)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01201" y="450943"/>
            <a:ext cx="2683822" cy="2686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jpeg" descr="ucla_wc.jpg"/>
          <p:cNvPicPr/>
          <p:nvPr/>
        </p:nvPicPr>
        <p:blipFill>
          <a:blip r:embed="rId4">
            <a:extLst/>
          </a:blip>
          <a:srcRect r="3134"/>
          <a:stretch>
            <a:fillRect/>
          </a:stretch>
        </p:blipFill>
        <p:spPr>
          <a:xfrm>
            <a:off x="533400" y="450943"/>
            <a:ext cx="5334001" cy="25420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 63"/>
          <p:cNvGrpSpPr/>
          <p:nvPr/>
        </p:nvGrpSpPr>
        <p:grpSpPr>
          <a:xfrm>
            <a:off x="380998" y="3860800"/>
            <a:ext cx="14102839" cy="16687963"/>
            <a:chOff x="-1" y="0"/>
            <a:chExt cx="14102837" cy="12522201"/>
          </a:xfrm>
        </p:grpSpPr>
        <p:grpSp>
          <p:nvGrpSpPr>
            <p:cNvPr id="61" name="Group 61"/>
            <p:cNvGrpSpPr/>
            <p:nvPr/>
          </p:nvGrpSpPr>
          <p:grpSpPr>
            <a:xfrm>
              <a:off x="-1" y="0"/>
              <a:ext cx="14102837" cy="12522201"/>
              <a:chOff x="0" y="0"/>
              <a:chExt cx="14102835" cy="1252220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1" y="0"/>
                <a:ext cx="14102837" cy="12522200"/>
              </a:xfrm>
              <a:prstGeom prst="rect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n w="9524">
                      <a:solidFill/>
                    </a:ln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-1" y="0"/>
                <a:ext cx="14102837" cy="396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ln w="9524">
                      <a:solidFill/>
                    </a:ln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sz="1800">
                    <a:ln w="9525">
                      <a:noFill/>
                    </a:ln>
                  </a:defRPr>
                </a:pPr>
                <a:r>
                  <a:rPr sz="2100">
                    <a:ln w="9524">
                      <a:solidFill/>
                    </a:ln>
                  </a:rPr>
                  <a:t>sf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>
              <a:off x="-1" y="3"/>
              <a:ext cx="14102837" cy="693281"/>
            </a:xfrm>
            <a:prstGeom prst="rect">
              <a:avLst/>
            </a:prstGeom>
            <a:solidFill>
              <a:srgbClr val="536895"/>
            </a:solidFill>
            <a:ln w="1905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defRPr sz="5600">
                  <a:solidFill>
                    <a:srgbClr val="F4CF71"/>
                  </a:solidFill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5600">
                  <a:solidFill>
                    <a:srgbClr val="F4CF71"/>
                  </a:solidFill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</a:rPr>
                <a:t>Introduction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32188594" y="15218902"/>
            <a:ext cx="17013518" cy="6386158"/>
            <a:chOff x="0" y="-38454"/>
            <a:chExt cx="17013517" cy="7950109"/>
          </a:xfrm>
        </p:grpSpPr>
        <p:sp>
          <p:nvSpPr>
            <p:cNvPr id="69" name="Shape 69"/>
            <p:cNvSpPr/>
            <p:nvPr/>
          </p:nvSpPr>
          <p:spPr>
            <a:xfrm>
              <a:off x="0" y="905503"/>
              <a:ext cx="17013516" cy="7006152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2" name="Group 72"/>
            <p:cNvGrpSpPr/>
            <p:nvPr/>
          </p:nvGrpSpPr>
          <p:grpSpPr>
            <a:xfrm>
              <a:off x="0" y="-38454"/>
              <a:ext cx="17013517" cy="1072818"/>
              <a:chOff x="0" y="-38454"/>
              <a:chExt cx="17013516" cy="1072816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0"/>
                <a:ext cx="17013516" cy="905503"/>
              </a:xfrm>
              <a:prstGeom prst="rect">
                <a:avLst/>
              </a:prstGeom>
              <a:solidFill>
                <a:srgbClr val="536895"/>
              </a:solidFill>
              <a:ln w="2857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56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-38454"/>
                <a:ext cx="17013516" cy="10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56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5000" dirty="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rPr>
                  <a:t>Conclusions</a:t>
                </a:r>
              </a:p>
            </p:txBody>
          </p:sp>
        </p:grpSp>
      </p:grpSp>
      <p:sp>
        <p:nvSpPr>
          <p:cNvPr id="74" name="Shape 74"/>
          <p:cNvSpPr/>
          <p:nvPr/>
        </p:nvSpPr>
        <p:spPr>
          <a:xfrm>
            <a:off x="6062955" y="152399"/>
            <a:ext cx="37251693" cy="3319509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R="361188" lvl="0" algn="ctr" defTabSz="361188">
              <a:defRPr sz="1800"/>
            </a:pPr>
            <a:r>
              <a:rPr lang="en-US" sz="7000" b="1" dirty="0" smtClean="0">
                <a:solidFill>
                  <a:srgbClr val="FFFFFF"/>
                </a:solidFill>
                <a:ea typeface="Cambria"/>
                <a:sym typeface="Cambria"/>
              </a:rPr>
              <a:t>Neural Correlates of Fluid Intelligence </a:t>
            </a:r>
          </a:p>
          <a:p>
            <a:pPr marR="361188" lvl="0" algn="ctr" defTabSz="361188">
              <a:defRPr sz="1800"/>
            </a:pPr>
            <a:r>
              <a:rPr lang="en-US" sz="7000" b="1" dirty="0" smtClean="0">
                <a:solidFill>
                  <a:srgbClr val="FFFFFF"/>
                </a:solidFill>
                <a:ea typeface="Cambria"/>
                <a:sym typeface="Cambria"/>
              </a:rPr>
              <a:t>via Functional and Structural Network Connectivity Measures</a:t>
            </a:r>
            <a:endParaRPr sz="7000" b="1" dirty="0">
              <a:solidFill>
                <a:srgbClr val="FFFFFF"/>
              </a:solidFill>
              <a:ea typeface="Times New Roman"/>
              <a:sym typeface="Times New Roman"/>
            </a:endParaRPr>
          </a:p>
          <a:p>
            <a:pPr marR="361188" lvl="0" defTabSz="361188">
              <a:defRPr sz="1800"/>
            </a:pPr>
            <a:r>
              <a:rPr sz="948" b="1" dirty="0">
                <a:latin typeface="Cambria"/>
                <a:ea typeface="Cambria"/>
                <a:cs typeface="Cambria"/>
                <a:sym typeface="Cambria"/>
              </a:rPr>
              <a:t/>
            </a:r>
            <a:br>
              <a:rPr sz="948" b="1" dirty="0">
                <a:latin typeface="Cambria"/>
                <a:ea typeface="Cambria"/>
                <a:cs typeface="Cambria"/>
                <a:sym typeface="Cambria"/>
              </a:rPr>
            </a:br>
            <a:endParaRPr sz="948" b="1" dirty="0">
              <a:latin typeface="Cambria"/>
              <a:ea typeface="Cambria"/>
              <a:cs typeface="Cambria"/>
              <a:sym typeface="Cambria"/>
            </a:endParaRPr>
          </a:p>
          <a:p>
            <a:pPr lvl="0" algn="ctr" defTabSz="722376">
              <a:lnSpc>
                <a:spcPct val="108000"/>
              </a:lnSpc>
              <a:defRPr sz="1800"/>
            </a:pPr>
            <a:r>
              <a:rPr lang="en-US" sz="4187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Alvin Vuong</a:t>
            </a:r>
            <a:r>
              <a:rPr lang="en-US" sz="4187" baseline="30000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1,2</a:t>
            </a:r>
            <a:r>
              <a:rPr sz="4187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sz="4187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Nicco Reggente</a:t>
            </a:r>
            <a:r>
              <a:rPr sz="4187" baseline="29468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sz="4187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, Jesse </a:t>
            </a:r>
            <a:r>
              <a:rPr sz="4187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Rissman</a:t>
            </a:r>
            <a:r>
              <a:rPr sz="4187" baseline="29468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1,</a:t>
            </a:r>
            <a:r>
              <a:rPr lang="en-US" sz="4187" baseline="29468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1501" dirty="0"/>
          </a:p>
          <a:p>
            <a:pPr lvl="0" algn="ctr" defTabSz="722376">
              <a:lnSpc>
                <a:spcPct val="90000"/>
              </a:lnSpc>
              <a:spcBef>
                <a:spcPts val="400"/>
              </a:spcBef>
              <a:defRPr sz="1800"/>
            </a:pPr>
            <a:endParaRPr sz="1900" baseline="29468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algn="ctr" defTabSz="722376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3239" baseline="29468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sz="3239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Department of Psychology</a:t>
            </a:r>
            <a:r>
              <a:rPr sz="3239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3239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39" baseline="30000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3239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Department of Computer Science,</a:t>
            </a:r>
            <a:r>
              <a:rPr sz="3239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39" baseline="29468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sz="3239" dirty="0" smtClea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Department </a:t>
            </a:r>
            <a:r>
              <a:rPr sz="3239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of Psychiatry &amp; Biobehavioral Sciences, University of California, Los Angeles</a:t>
            </a:r>
            <a:endParaRPr sz="4740" dirty="0">
              <a:solidFill>
                <a:srgbClr val="F4CF7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32190836" y="21808171"/>
            <a:ext cx="16964659" cy="6661072"/>
            <a:chOff x="0" y="-1"/>
            <a:chExt cx="16964658" cy="1646842"/>
          </a:xfrm>
        </p:grpSpPr>
        <p:sp>
          <p:nvSpPr>
            <p:cNvPr id="75" name="Shape 75"/>
            <p:cNvSpPr/>
            <p:nvPr/>
          </p:nvSpPr>
          <p:spPr>
            <a:xfrm>
              <a:off x="0" y="0"/>
              <a:ext cx="16964658" cy="1646841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-1"/>
              <a:ext cx="16964658" cy="125713"/>
            </a:xfrm>
            <a:prstGeom prst="rect">
              <a:avLst/>
            </a:prstGeom>
            <a:solidFill>
              <a:srgbClr val="536895"/>
            </a:solidFill>
            <a:ln w="2857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786384">
                <a:lnSpc>
                  <a:spcPct val="90000"/>
                </a:lnSpc>
                <a:defRPr sz="2150">
                  <a:solidFill>
                    <a:srgbClr val="F4CF71"/>
                  </a:solidFill>
                  <a:effectLst>
                    <a:outerShdw blurRad="43688" dist="32766" dir="2700000" rotWithShape="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800" dirty="0">
                  <a:solidFill>
                    <a:srgbClr val="F4CF71"/>
                  </a:solidFill>
                  <a:effectLst>
                    <a:outerShdw blurRad="43688" dist="32766" dir="2700000" rotWithShape="0">
                      <a:srgbClr val="000000">
                        <a:alpha val="40000"/>
                      </a:srgbClr>
                    </a:outerShdw>
                  </a:effectLst>
                </a:rPr>
                <a:t>References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380997" y="20851551"/>
            <a:ext cx="14102837" cy="7617692"/>
            <a:chOff x="0" y="0"/>
            <a:chExt cx="14102835" cy="11776591"/>
          </a:xfrm>
        </p:grpSpPr>
        <p:sp>
          <p:nvSpPr>
            <p:cNvPr id="84" name="Shape 84"/>
            <p:cNvSpPr/>
            <p:nvPr/>
          </p:nvSpPr>
          <p:spPr>
            <a:xfrm>
              <a:off x="-1" y="-1"/>
              <a:ext cx="14102837" cy="1177659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-1"/>
              <a:ext cx="141028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ln w="9525">
                    <a:noFill/>
                  </a:ln>
                </a:defRPr>
              </a:pPr>
              <a:r>
                <a:rPr sz="2100">
                  <a:ln w="9524">
                    <a:solidFill/>
                  </a:ln>
                </a:rPr>
                <a:t>sf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380997" y="20851554"/>
            <a:ext cx="14102837" cy="753506"/>
          </a:xfrm>
          <a:prstGeom prst="rect">
            <a:avLst/>
          </a:prstGeom>
          <a:solidFill>
            <a:srgbClr val="536895"/>
          </a:solidFill>
          <a:ln w="1905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5600">
                <a:solidFill>
                  <a:srgbClr val="F4CF71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 dirty="0">
                <a:solidFill>
                  <a:srgbClr val="F4CF71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rPr>
              <a:t>Cognitive Task Paradigm</a:t>
            </a:r>
          </a:p>
        </p:txBody>
      </p:sp>
      <p:sp>
        <p:nvSpPr>
          <p:cNvPr id="88" name="Shape 88"/>
          <p:cNvSpPr/>
          <p:nvPr/>
        </p:nvSpPr>
        <p:spPr>
          <a:xfrm>
            <a:off x="494339" y="4790603"/>
            <a:ext cx="13876155" cy="1575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>
                <a:solidFill>
                  <a:srgbClr val="FFFFFF"/>
                </a:solidFill>
              </a:rPr>
              <a:t>Connectivity across regions in the brain can be characterized as either </a:t>
            </a:r>
            <a:r>
              <a:rPr lang="en-US" sz="3400" dirty="0" smtClean="0">
                <a:solidFill>
                  <a:srgbClr val="FFFFFF"/>
                </a:solidFill>
              </a:rPr>
              <a:t>functional (FC; correlated </a:t>
            </a:r>
            <a:r>
              <a:rPr lang="en-US" sz="3400" dirty="0">
                <a:solidFill>
                  <a:srgbClr val="FFFFFF"/>
                </a:solidFill>
              </a:rPr>
              <a:t>fluctuations in activity as measured by resting-state fMRI </a:t>
            </a:r>
            <a:r>
              <a:rPr lang="en-US" sz="3400" dirty="0" smtClean="0">
                <a:solidFill>
                  <a:srgbClr val="FFFFFF"/>
                </a:solidFill>
              </a:rPr>
              <a:t>data, </a:t>
            </a:r>
            <a:r>
              <a:rPr lang="en-US" sz="3400" dirty="0" err="1" smtClean="0">
                <a:solidFill>
                  <a:srgbClr val="FFFFFF"/>
                </a:solidFill>
              </a:rPr>
              <a:t>rfMRI</a:t>
            </a:r>
            <a:r>
              <a:rPr lang="en-US" sz="3400" dirty="0" smtClean="0">
                <a:solidFill>
                  <a:srgbClr val="FFFFFF"/>
                </a:solidFill>
              </a:rPr>
              <a:t>) or structural (SC; white </a:t>
            </a:r>
            <a:r>
              <a:rPr lang="en-US" sz="3400" dirty="0">
                <a:solidFill>
                  <a:srgbClr val="FFFFFF"/>
                </a:solidFill>
              </a:rPr>
              <a:t>matter pathways as measured by diffusion </a:t>
            </a:r>
            <a:r>
              <a:rPr lang="en-US" sz="3400" dirty="0" smtClean="0">
                <a:solidFill>
                  <a:srgbClr val="FFFFFF"/>
                </a:solidFill>
              </a:rPr>
              <a:t>tensor MRI data, </a:t>
            </a:r>
            <a:r>
              <a:rPr lang="en-US" sz="3400" dirty="0" err="1" smtClean="0">
                <a:solidFill>
                  <a:srgbClr val="FFFFFF"/>
                </a:solidFill>
              </a:rPr>
              <a:t>dMRI</a:t>
            </a:r>
            <a:r>
              <a:rPr lang="en-US" sz="3400" dirty="0" smtClean="0">
                <a:solidFill>
                  <a:srgbClr val="FFFFFF"/>
                </a:solidFill>
              </a:rPr>
              <a:t>).</a:t>
            </a:r>
            <a:r>
              <a:rPr lang="en-US" sz="3400" baseline="30000" dirty="0" smtClean="0">
                <a:solidFill>
                  <a:srgbClr val="FFFFFF"/>
                </a:solidFill>
              </a:rPr>
              <a:t>1</a:t>
            </a:r>
            <a:endParaRPr lang="en-US" sz="34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28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>
                <a:solidFill>
                  <a:srgbClr val="FFFFFF"/>
                </a:solidFill>
              </a:rPr>
              <a:t>Emerging studies suggest that the connections across brain regions that make up distinct cognitive networks can partially explain individual differences in behavioral </a:t>
            </a:r>
            <a:r>
              <a:rPr lang="en-US" sz="3400" dirty="0" smtClean="0">
                <a:solidFill>
                  <a:srgbClr val="FFFFFF"/>
                </a:solidFill>
              </a:rPr>
              <a:t>traits.</a:t>
            </a:r>
            <a:r>
              <a:rPr lang="en-US" sz="3400" baseline="30000" dirty="0" smtClean="0">
                <a:solidFill>
                  <a:srgbClr val="FFFFFF"/>
                </a:solidFill>
              </a:rPr>
              <a:t>2,4,5 </a:t>
            </a:r>
            <a:endParaRPr lang="en-US" sz="34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28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One benchmark </a:t>
            </a:r>
            <a:r>
              <a:rPr lang="en-US" sz="3400" dirty="0">
                <a:solidFill>
                  <a:srgbClr val="FFFFFF"/>
                </a:solidFill>
              </a:rPr>
              <a:t>of intelligence is </a:t>
            </a:r>
            <a:r>
              <a:rPr lang="en-US" sz="3400" dirty="0" smtClean="0">
                <a:solidFill>
                  <a:srgbClr val="FFFFFF"/>
                </a:solidFill>
              </a:rPr>
              <a:t>the domain-invariant </a:t>
            </a:r>
            <a:r>
              <a:rPr lang="en-US" sz="3400" dirty="0">
                <a:solidFill>
                  <a:srgbClr val="FFFFFF"/>
                </a:solidFill>
              </a:rPr>
              <a:t>ability to identify subtle patterns across distantly related </a:t>
            </a:r>
            <a:r>
              <a:rPr lang="en-US" sz="3400" dirty="0" smtClean="0">
                <a:solidFill>
                  <a:srgbClr val="FFFFFF"/>
                </a:solidFill>
              </a:rPr>
              <a:t>ideas; this is known as fluid intelligence (FI).</a:t>
            </a:r>
            <a:r>
              <a:rPr lang="en-US" sz="3400" baseline="30000" dirty="0" smtClean="0">
                <a:solidFill>
                  <a:srgbClr val="FFFFFF"/>
                </a:solidFill>
              </a:rPr>
              <a:t>1,4,5</a:t>
            </a:r>
            <a:endParaRPr lang="en-US" sz="34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28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>
                <a:solidFill>
                  <a:srgbClr val="FFFFFF"/>
                </a:solidFill>
              </a:rPr>
              <a:t>The </a:t>
            </a:r>
            <a:r>
              <a:rPr lang="en-US" sz="3400" dirty="0" smtClean="0">
                <a:solidFill>
                  <a:srgbClr val="FFFFFF"/>
                </a:solidFill>
              </a:rPr>
              <a:t>Fronto-Parietal Network (FPN), Cingulo-Opercular </a:t>
            </a:r>
            <a:r>
              <a:rPr lang="en-US" sz="3400" dirty="0">
                <a:solidFill>
                  <a:srgbClr val="FFFFFF"/>
                </a:solidFill>
              </a:rPr>
              <a:t>Network (CON</a:t>
            </a:r>
            <a:r>
              <a:rPr lang="en-US" sz="3400" dirty="0" smtClean="0">
                <a:solidFill>
                  <a:srgbClr val="FFFFFF"/>
                </a:solidFill>
              </a:rPr>
              <a:t>) and Default-Mode Network (DMN) have been shown </a:t>
            </a:r>
            <a:r>
              <a:rPr lang="en-US" sz="3400" dirty="0">
                <a:solidFill>
                  <a:srgbClr val="FFFFFF"/>
                </a:solidFill>
              </a:rPr>
              <a:t>to be associated </a:t>
            </a:r>
            <a:r>
              <a:rPr lang="en-US" sz="3400" dirty="0" smtClean="0">
                <a:solidFill>
                  <a:srgbClr val="FFFFFF"/>
                </a:solidFill>
              </a:rPr>
              <a:t>with aspects of higher-order, domain-general cognitive functions.</a:t>
            </a:r>
            <a:r>
              <a:rPr lang="en-US" sz="3400" baseline="30000" dirty="0" smtClean="0">
                <a:solidFill>
                  <a:srgbClr val="FFFFFF"/>
                </a:solidFill>
              </a:rPr>
              <a:t>6-8</a:t>
            </a:r>
            <a:endParaRPr lang="en-US" sz="34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Specifically, both the FPN and CON have been shown to negatively regulate activity in the DMN.</a:t>
            </a:r>
            <a:r>
              <a:rPr lang="en-US" sz="3400" baseline="30000" dirty="0" smtClean="0">
                <a:solidFill>
                  <a:srgbClr val="FFFFFF"/>
                </a:solidFill>
              </a:rPr>
              <a:t>7</a:t>
            </a:r>
            <a:r>
              <a:rPr lang="en-US" sz="3400" dirty="0" smtClean="0">
                <a:solidFill>
                  <a:srgbClr val="FFFFFF"/>
                </a:solidFill>
              </a:rPr>
              <a:t> Therefore, the inter-network connectivity between these networks may be of significance.</a:t>
            </a:r>
            <a:endParaRPr lang="en-US" sz="34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sz="28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Extending previous research</a:t>
            </a:r>
            <a:r>
              <a:rPr lang="en-US" sz="3400" baseline="30000" dirty="0">
                <a:solidFill>
                  <a:srgbClr val="FFFFFF"/>
                </a:solidFill>
              </a:rPr>
              <a:t>8</a:t>
            </a:r>
            <a:r>
              <a:rPr lang="en-US" sz="3400" dirty="0" smtClean="0">
                <a:solidFill>
                  <a:srgbClr val="FFFFFF"/>
                </a:solidFill>
              </a:rPr>
              <a:t>, w</a:t>
            </a:r>
            <a:r>
              <a:rPr sz="3400" dirty="0" smtClean="0">
                <a:solidFill>
                  <a:srgbClr val="FFFFFF"/>
                </a:solidFill>
              </a:rPr>
              <a:t>e hypothesize </a:t>
            </a:r>
            <a:r>
              <a:rPr sz="3400" dirty="0">
                <a:solidFill>
                  <a:srgbClr val="FFFFFF"/>
                </a:solidFill>
              </a:rPr>
              <a:t>that the </a:t>
            </a:r>
            <a:r>
              <a:rPr lang="en-US" sz="3400" dirty="0" smtClean="0">
                <a:solidFill>
                  <a:srgbClr val="FFFFFF"/>
                </a:solidFill>
              </a:rPr>
              <a:t>SC and FC of the interactions between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the </a:t>
            </a:r>
            <a:r>
              <a:rPr lang="en-US" sz="3400" dirty="0" smtClean="0">
                <a:solidFill>
                  <a:srgbClr val="FFFFFF"/>
                </a:solidFill>
              </a:rPr>
              <a:t>FPN, CON, and DMN</a:t>
            </a:r>
            <a:r>
              <a:rPr sz="3400" dirty="0" smtClean="0">
                <a:solidFill>
                  <a:srgbClr val="FFFFFF"/>
                </a:solidFill>
              </a:rPr>
              <a:t> can</a:t>
            </a:r>
            <a:r>
              <a:rPr lang="en-US" sz="3400" dirty="0" smtClean="0">
                <a:solidFill>
                  <a:srgbClr val="FFFFFF"/>
                </a:solidFill>
              </a:rPr>
              <a:t> be</a:t>
            </a:r>
            <a:r>
              <a:rPr sz="3400" dirty="0" smtClean="0">
                <a:solidFill>
                  <a:srgbClr val="FFFFFF"/>
                </a:solidFill>
              </a:rPr>
              <a:t> predict</a:t>
            </a:r>
            <a:r>
              <a:rPr lang="en-US" sz="3400" dirty="0" smtClean="0">
                <a:solidFill>
                  <a:srgbClr val="FFFFFF"/>
                </a:solidFill>
              </a:rPr>
              <a:t>ive of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a person’s </a:t>
            </a:r>
            <a:r>
              <a:rPr sz="3400" dirty="0" smtClean="0">
                <a:solidFill>
                  <a:srgbClr val="FFFFFF"/>
                </a:solidFill>
              </a:rPr>
              <a:t>intelligence</a:t>
            </a:r>
            <a:r>
              <a:rPr lang="en-US" sz="3400" dirty="0" smtClean="0">
                <a:solidFill>
                  <a:srgbClr val="FFFFFF"/>
                </a:solidFill>
              </a:rPr>
              <a:t>.</a:t>
            </a:r>
          </a:p>
          <a:p>
            <a:pPr marL="401052" lvl="0" indent="-401052">
              <a:buSzPct val="100000"/>
              <a:buChar char="•"/>
              <a:defRPr sz="1800"/>
            </a:pPr>
            <a:endParaRPr sz="28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Here</a:t>
            </a:r>
            <a:r>
              <a:rPr sz="3400" dirty="0" smtClean="0">
                <a:solidFill>
                  <a:srgbClr val="FFFFFF"/>
                </a:solidFill>
              </a:rPr>
              <a:t>, we</a:t>
            </a:r>
            <a:r>
              <a:rPr lang="en-US" sz="3400" dirty="0" smtClean="0">
                <a:solidFill>
                  <a:srgbClr val="FFFFFF"/>
                </a:solidFill>
              </a:rPr>
              <a:t> train a support vector regression model using data provided by </a:t>
            </a:r>
            <a:r>
              <a:rPr lang="en-US" sz="3400" dirty="0">
                <a:solidFill>
                  <a:srgbClr val="FFFFFF"/>
                </a:solidFill>
              </a:rPr>
              <a:t>the </a:t>
            </a:r>
            <a:r>
              <a:rPr lang="en-US" sz="3400" i="1" dirty="0">
                <a:solidFill>
                  <a:srgbClr val="FFFFFF"/>
                </a:solidFill>
              </a:rPr>
              <a:t>Human Connectome Project </a:t>
            </a:r>
            <a:r>
              <a:rPr lang="en-US" sz="3400" baseline="30000" dirty="0" smtClean="0">
                <a:solidFill>
                  <a:srgbClr val="FFFFFF"/>
                </a:solidFill>
              </a:rPr>
              <a:t>10*</a:t>
            </a:r>
            <a:r>
              <a:rPr lang="en-US" sz="3400" dirty="0" smtClean="0">
                <a:solidFill>
                  <a:srgbClr val="FFFFFF"/>
                </a:solidFill>
              </a:rPr>
              <a:t> </a:t>
            </a:r>
            <a:r>
              <a:rPr lang="en-US" sz="3400" dirty="0">
                <a:solidFill>
                  <a:srgbClr val="FFFFFF"/>
                </a:solidFill>
              </a:rPr>
              <a:t>(HCP) </a:t>
            </a:r>
            <a:r>
              <a:rPr lang="en-US" sz="3400" dirty="0" smtClean="0">
                <a:solidFill>
                  <a:srgbClr val="FFFFFF"/>
                </a:solidFill>
              </a:rPr>
              <a:t>to </a:t>
            </a:r>
            <a:r>
              <a:rPr lang="en-US" sz="3400" dirty="0">
                <a:solidFill>
                  <a:srgbClr val="FFFFFF"/>
                </a:solidFill>
              </a:rPr>
              <a:t>assess the degree to which the </a:t>
            </a:r>
            <a:r>
              <a:rPr lang="en-US" sz="3400" dirty="0" smtClean="0">
                <a:solidFill>
                  <a:srgbClr val="FFFFFF"/>
                </a:solidFill>
              </a:rPr>
              <a:t>combined inter/intra-network </a:t>
            </a:r>
            <a:r>
              <a:rPr lang="en-US" sz="3400" dirty="0">
                <a:solidFill>
                  <a:srgbClr val="FFFFFF"/>
                </a:solidFill>
              </a:rPr>
              <a:t>FC and SC of individuals</a:t>
            </a:r>
            <a:r>
              <a:rPr lang="en-US" sz="3400" dirty="0" smtClean="0">
                <a:solidFill>
                  <a:srgbClr val="FFFFFF"/>
                </a:solidFill>
              </a:rPr>
              <a:t>’ FPN, CON, </a:t>
            </a:r>
            <a:r>
              <a:rPr lang="en-US" sz="3400" dirty="0">
                <a:solidFill>
                  <a:srgbClr val="FFFFFF"/>
                </a:solidFill>
              </a:rPr>
              <a:t>and DMN might account for variance in fluid intelligence scores</a:t>
            </a:r>
            <a:r>
              <a:rPr lang="en-US" sz="3400" dirty="0" smtClean="0">
                <a:solidFill>
                  <a:srgbClr val="FFFFFF"/>
                </a:solidFill>
              </a:rPr>
              <a:t>.</a:t>
            </a:r>
            <a:endParaRPr sz="3400" dirty="0"/>
          </a:p>
        </p:txBody>
      </p:sp>
      <p:sp>
        <p:nvSpPr>
          <p:cNvPr id="89" name="Shape 89"/>
          <p:cNvSpPr/>
          <p:nvPr/>
        </p:nvSpPr>
        <p:spPr>
          <a:xfrm>
            <a:off x="649651" y="21863890"/>
            <a:ext cx="773248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u="sng" dirty="0">
                <a:solidFill>
                  <a:srgbClr val="FFFFFF"/>
                </a:solidFill>
              </a:rPr>
              <a:t>Raven’s Progressive Matrices</a:t>
            </a:r>
          </a:p>
        </p:txBody>
      </p:sp>
      <p:pic>
        <p:nvPicPr>
          <p:cNvPr id="91" name="Screen Shot 2015-04-27 at 12.38.07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651" y="22975797"/>
            <a:ext cx="5101498" cy="490846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4882132" y="4904313"/>
            <a:ext cx="16802425" cy="228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Behavioral, </a:t>
            </a:r>
            <a:r>
              <a:rPr lang="en-US" sz="3400" dirty="0" err="1" smtClean="0">
                <a:solidFill>
                  <a:srgbClr val="FFFFFF"/>
                </a:solidFill>
              </a:rPr>
              <a:t>rfMRI</a:t>
            </a:r>
            <a:r>
              <a:rPr lang="en-US" sz="3400" dirty="0" smtClean="0">
                <a:solidFill>
                  <a:srgbClr val="FFFFFF"/>
                </a:solidFill>
              </a:rPr>
              <a:t>, and </a:t>
            </a:r>
            <a:r>
              <a:rPr lang="en-US" sz="3400" dirty="0" err="1" smtClean="0">
                <a:solidFill>
                  <a:srgbClr val="FFFFFF"/>
                </a:solidFill>
              </a:rPr>
              <a:t>dMRI</a:t>
            </a:r>
            <a:r>
              <a:rPr sz="3400" dirty="0" smtClean="0">
                <a:solidFill>
                  <a:srgbClr val="FFFFFF"/>
                </a:solidFill>
              </a:rPr>
              <a:t> data for </a:t>
            </a:r>
            <a:r>
              <a:rPr lang="en-US" sz="3400" dirty="0" smtClean="0">
                <a:solidFill>
                  <a:srgbClr val="FFFFFF"/>
                </a:solidFill>
              </a:rPr>
              <a:t>127</a:t>
            </a:r>
            <a:r>
              <a:rPr sz="3400" dirty="0" smtClean="0">
                <a:solidFill>
                  <a:srgbClr val="FFFFFF"/>
                </a:solidFill>
              </a:rPr>
              <a:t> subjects</a:t>
            </a:r>
            <a:r>
              <a:rPr lang="en-US" sz="3400" dirty="0" smtClean="0">
                <a:solidFill>
                  <a:srgbClr val="FFFFFF"/>
                </a:solidFill>
              </a:rPr>
              <a:t> were obtained from the HCP</a:t>
            </a:r>
            <a:r>
              <a:rPr lang="en-US" sz="3400" baseline="30000" dirty="0" smtClean="0">
                <a:solidFill>
                  <a:srgbClr val="FFFFFF"/>
                </a:solidFill>
              </a:rPr>
              <a:t>10*</a:t>
            </a:r>
            <a:r>
              <a:rPr lang="en-US" sz="3400" dirty="0" smtClean="0">
                <a:solidFill>
                  <a:srgbClr val="FFFFFF"/>
                </a:solidFill>
              </a:rPr>
              <a:t>.</a:t>
            </a:r>
          </a:p>
          <a:p>
            <a:pPr marL="401052" lvl="0" indent="-401052">
              <a:buSzPct val="100000"/>
              <a:buChar char="•"/>
              <a:defRPr sz="1800"/>
            </a:pPr>
            <a:endParaRPr lang="en-US" sz="20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r>
              <a:rPr lang="en-US" sz="3400" dirty="0">
                <a:solidFill>
                  <a:srgbClr val="FFFFFF"/>
                </a:solidFill>
              </a:rPr>
              <a:t>Used the </a:t>
            </a:r>
            <a:r>
              <a:rPr lang="en-US" sz="3400" dirty="0" smtClean="0">
                <a:solidFill>
                  <a:srgbClr val="FFFFFF"/>
                </a:solidFill>
              </a:rPr>
              <a:t>Petersen</a:t>
            </a:r>
            <a:r>
              <a:rPr lang="en-US" sz="3400" baseline="30000" dirty="0" smtClean="0">
                <a:solidFill>
                  <a:srgbClr val="FFFFFF"/>
                </a:solidFill>
              </a:rPr>
              <a:t>9</a:t>
            </a:r>
            <a:r>
              <a:rPr lang="en-US" sz="3400" dirty="0" smtClean="0">
                <a:solidFill>
                  <a:srgbClr val="FFFFFF"/>
                </a:solidFill>
              </a:rPr>
              <a:t> 14-network </a:t>
            </a:r>
            <a:r>
              <a:rPr lang="en-US" sz="3400" dirty="0">
                <a:solidFill>
                  <a:srgbClr val="FFFFFF"/>
                </a:solidFill>
              </a:rPr>
              <a:t>parcellation atlas for masking 264 regions-of-interest (ROIs) over all of the MR images</a:t>
            </a:r>
            <a:r>
              <a:rPr lang="en-US" sz="3400" dirty="0" smtClean="0">
                <a:solidFill>
                  <a:srgbClr val="FFFFFF"/>
                </a:solidFill>
              </a:rPr>
              <a:t>.</a:t>
            </a: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FontTx/>
              <a:buChar char="•"/>
              <a:defRPr sz="1800"/>
            </a:pPr>
            <a:r>
              <a:rPr lang="en-US" sz="3400" dirty="0" err="1" smtClean="0">
                <a:solidFill>
                  <a:srgbClr val="FFFFFF"/>
                </a:solidFill>
              </a:rPr>
              <a:t>rfMRI</a:t>
            </a:r>
            <a:r>
              <a:rPr lang="en-US" sz="3400" dirty="0" smtClean="0">
                <a:solidFill>
                  <a:srgbClr val="FFFFFF"/>
                </a:solidFill>
              </a:rPr>
              <a:t>: </a:t>
            </a:r>
            <a:r>
              <a:rPr lang="en-US" sz="2400" dirty="0" smtClean="0">
                <a:solidFill>
                  <a:srgbClr val="FFFFFF"/>
                </a:solidFill>
              </a:rPr>
              <a:t>(1200-frame time series; TR=720ms; TE=33.1ms; Slices=72)</a:t>
            </a:r>
            <a:endParaRPr lang="en-US" sz="2400" dirty="0">
              <a:solidFill>
                <a:srgbClr val="FFFFFF"/>
              </a:solidFill>
            </a:endParaRPr>
          </a:p>
          <a:p>
            <a:pPr marL="401052" indent="-401052">
              <a:buSzPct val="100000"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>
              <a:buSzPct val="100000"/>
              <a:defRPr sz="1800"/>
            </a:pPr>
            <a:endParaRPr sz="34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err="1" smtClean="0">
                <a:solidFill>
                  <a:srgbClr val="FFFFFF"/>
                </a:solidFill>
              </a:rPr>
              <a:t>dMRI</a:t>
            </a:r>
            <a:r>
              <a:rPr lang="en-US" sz="3400" dirty="0" smtClean="0">
                <a:solidFill>
                  <a:srgbClr val="FFFFFF"/>
                </a:solidFill>
              </a:rPr>
              <a:t>: 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>
                <a:solidFill>
                  <a:srgbClr val="FFFFFF"/>
                </a:solidFill>
              </a:rPr>
              <a:t>288 directions; b</a:t>
            </a:r>
            <a:r>
              <a:rPr lang="en-US" sz="2400" baseline="-25000" dirty="0">
                <a:solidFill>
                  <a:srgbClr val="FFFFFF"/>
                </a:solidFill>
              </a:rPr>
              <a:t>0</a:t>
            </a:r>
            <a:r>
              <a:rPr lang="en-US" sz="2400" dirty="0">
                <a:solidFill>
                  <a:srgbClr val="FFFFFF"/>
                </a:solidFill>
              </a:rPr>
              <a:t>=0; b={</a:t>
            </a:r>
            <a:r>
              <a:rPr lang="en-US" sz="2400" dirty="0" smtClean="0">
                <a:solidFill>
                  <a:srgbClr val="FFFFFF"/>
                </a:solidFill>
              </a:rPr>
              <a:t>1000,2000,3000 s/mm</a:t>
            </a:r>
            <a:r>
              <a:rPr lang="en-US" sz="2400" baseline="30000" dirty="0" smtClean="0">
                <a:solidFill>
                  <a:srgbClr val="FFFFFF"/>
                </a:solidFill>
              </a:rPr>
              <a:t>2</a:t>
            </a:r>
            <a:r>
              <a:rPr lang="en-US" sz="2400" dirty="0" smtClean="0">
                <a:solidFill>
                  <a:srgbClr val="FFFFFF"/>
                </a:solidFill>
              </a:rPr>
              <a:t> interspersed};</a:t>
            </a:r>
          </a:p>
          <a:p>
            <a:pPr lvl="0">
              <a:buSzPct val="100000"/>
              <a:defRPr sz="1800"/>
            </a:pPr>
            <a:r>
              <a:rPr lang="en-US" sz="2400" dirty="0" smtClean="0">
                <a:solidFill>
                  <a:srgbClr val="FFFFFF"/>
                </a:solidFill>
              </a:rPr>
              <a:t>		TR=5520ms</a:t>
            </a:r>
            <a:r>
              <a:rPr lang="en-US" sz="2400" dirty="0">
                <a:solidFill>
                  <a:srgbClr val="FFFFFF"/>
                </a:solidFill>
              </a:rPr>
              <a:t>; TE=89.5ms; </a:t>
            </a:r>
            <a:r>
              <a:rPr lang="en-US" sz="2400" dirty="0" smtClean="0">
                <a:solidFill>
                  <a:srgbClr val="FFFFFF"/>
                </a:solidFill>
              </a:rPr>
              <a:t>Slices=111)</a:t>
            </a:r>
          </a:p>
          <a:p>
            <a:pPr marL="401052" lvl="1" indent="-401052">
              <a:buSzPct val="100000"/>
              <a:buFontTx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1" indent="0">
              <a:buSzPct val="100000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lvl="1" indent="0">
              <a:buSzPct val="100000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lvl="1" indent="0">
              <a:buSzPct val="100000"/>
              <a:defRPr sz="1800"/>
            </a:pPr>
            <a:endParaRPr lang="en-US" sz="10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Constructed pairwise ROI FC and SC matrices.</a:t>
            </a:r>
          </a:p>
          <a:p>
            <a:pPr lvl="0">
              <a:buSzPct val="100000"/>
              <a:defRPr sz="1800"/>
            </a:pPr>
            <a:endParaRPr sz="20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With these FC &amp; SC matrices, we can build network-based feature sets, to be used in </a:t>
            </a:r>
            <a:r>
              <a:rPr sz="3400" dirty="0" smtClean="0">
                <a:solidFill>
                  <a:srgbClr val="FFFFFF"/>
                </a:solidFill>
              </a:rPr>
              <a:t>a </a:t>
            </a:r>
            <a:r>
              <a:rPr lang="en-US" sz="3400" dirty="0" smtClean="0">
                <a:solidFill>
                  <a:srgbClr val="FFFFFF"/>
                </a:solidFill>
              </a:rPr>
              <a:t>support vector</a:t>
            </a:r>
            <a:r>
              <a:rPr sz="3400" dirty="0" smtClean="0">
                <a:solidFill>
                  <a:srgbClr val="FFFFFF"/>
                </a:solidFill>
              </a:rPr>
              <a:t> regression</a:t>
            </a:r>
            <a:r>
              <a:rPr lang="en-US" sz="3400" dirty="0" smtClean="0">
                <a:solidFill>
                  <a:srgbClr val="FFFFFF"/>
                </a:solidFill>
              </a:rPr>
              <a:t> (SVR)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with </a:t>
            </a:r>
            <a:r>
              <a:rPr lang="en-US" sz="3400" dirty="0" smtClean="0">
                <a:solidFill>
                  <a:srgbClr val="FFFFFF"/>
                </a:solidFill>
              </a:rPr>
              <a:t>a leave-1-subject-out </a:t>
            </a:r>
            <a:r>
              <a:rPr sz="3400" dirty="0" smtClean="0">
                <a:solidFill>
                  <a:srgbClr val="FFFFFF"/>
                </a:solidFill>
              </a:rPr>
              <a:t>cross-validation </a:t>
            </a:r>
            <a:r>
              <a:rPr lang="en-US" sz="3400" dirty="0" smtClean="0">
                <a:solidFill>
                  <a:srgbClr val="FFFFFF"/>
                </a:solidFill>
              </a:rPr>
              <a:t>procedure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lang="en-US" sz="3400" dirty="0" smtClean="0">
                <a:solidFill>
                  <a:srgbClr val="FFFFFF"/>
                </a:solidFill>
              </a:rPr>
              <a:t>as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lang="en-US" sz="3400" dirty="0" smtClean="0">
                <a:solidFill>
                  <a:srgbClr val="FFFFFF"/>
                </a:solidFill>
              </a:rPr>
              <a:t>our </a:t>
            </a:r>
            <a:r>
              <a:rPr sz="3400" dirty="0" smtClean="0">
                <a:solidFill>
                  <a:srgbClr val="FFFFFF"/>
                </a:solidFill>
              </a:rPr>
              <a:t>predictive model</a:t>
            </a:r>
            <a:r>
              <a:rPr lang="en-US" sz="3400" dirty="0" smtClean="0">
                <a:solidFill>
                  <a:srgbClr val="FFFFFF"/>
                </a:solidFill>
              </a:rPr>
              <a:t>.</a:t>
            </a:r>
          </a:p>
          <a:p>
            <a:pPr marL="401052" lvl="0" indent="-401052">
              <a:buSzPct val="100000"/>
              <a:buChar char="•"/>
              <a:defRPr sz="1800"/>
            </a:pPr>
            <a:endParaRPr lang="en-US" sz="20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Two ways in which we altered how we built the feature sets:</a:t>
            </a:r>
            <a:endParaRPr sz="3400" dirty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sz="20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3400" dirty="0" smtClean="0">
              <a:solidFill>
                <a:srgbClr val="FFFFFF"/>
              </a:solidFill>
            </a:endParaRPr>
          </a:p>
          <a:p>
            <a:pPr lvl="0">
              <a:buSzPct val="100000"/>
              <a:defRPr sz="1800"/>
            </a:pPr>
            <a:endParaRPr lang="en-US" sz="20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endParaRPr sz="8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sz="3400" dirty="0" smtClean="0">
                <a:solidFill>
                  <a:srgbClr val="FFFFFF"/>
                </a:solidFill>
              </a:rPr>
              <a:t>Able to </a:t>
            </a:r>
            <a:r>
              <a:rPr sz="3400" dirty="0">
                <a:solidFill>
                  <a:srgbClr val="FFFFFF"/>
                </a:solidFill>
              </a:rPr>
              <a:t>assess the percentage of variance in fluid intelligence accounted for by a </a:t>
            </a:r>
            <a:r>
              <a:rPr lang="en-US" sz="3400" dirty="0" smtClean="0">
                <a:solidFill>
                  <a:srgbClr val="FFFFFF"/>
                </a:solidFill>
              </a:rPr>
              <a:t>network’s or a pair of network’s subset of FC and SC values.</a:t>
            </a:r>
          </a:p>
          <a:p>
            <a:pPr marL="401052" lvl="0" indent="-401052">
              <a:buSzPct val="100000"/>
              <a:buChar char="•"/>
              <a:defRPr sz="1800"/>
            </a:pPr>
            <a:endParaRPr lang="en-US" sz="2000" dirty="0">
              <a:solidFill>
                <a:srgbClr val="FFFFFF"/>
              </a:solidFill>
            </a:endParaRPr>
          </a:p>
          <a:p>
            <a:pPr marL="401052" lvl="0" indent="-401052">
              <a:buSzPct val="100000"/>
              <a:buChar char="•"/>
              <a:defRPr sz="1800"/>
            </a:pPr>
            <a:r>
              <a:rPr lang="en-US" sz="3400" dirty="0" smtClean="0">
                <a:solidFill>
                  <a:srgbClr val="FFFFFF"/>
                </a:solidFill>
              </a:rPr>
              <a:t>Note: We included a congregate network combining Salience with CON.</a:t>
            </a:r>
            <a:br>
              <a:rPr lang="en-US" sz="3400" dirty="0" smtClean="0">
                <a:solidFill>
                  <a:srgbClr val="FFFFFF"/>
                </a:solidFill>
              </a:rPr>
            </a:br>
            <a:r>
              <a:rPr lang="en-US" sz="3400" dirty="0" smtClean="0">
                <a:solidFill>
                  <a:srgbClr val="FFFFFF"/>
                </a:solidFill>
              </a:rPr>
              <a:t>We denote this as “S &amp; CON”.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791138" y="22909139"/>
            <a:ext cx="8579356" cy="52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0894" lvl="0" indent="-340894">
              <a:buSzPct val="100000"/>
              <a:buChar char="•"/>
              <a:defRPr sz="1800"/>
            </a:pPr>
            <a:r>
              <a:rPr lang="en-US" sz="3300" dirty="0" smtClean="0">
                <a:solidFill>
                  <a:srgbClr val="FFFFFF"/>
                </a:solidFill>
              </a:rPr>
              <a:t>B</a:t>
            </a:r>
            <a:r>
              <a:rPr sz="3300" dirty="0" smtClean="0">
                <a:solidFill>
                  <a:srgbClr val="FFFFFF"/>
                </a:solidFill>
              </a:rPr>
              <a:t>ehavioral measure</a:t>
            </a:r>
            <a:r>
              <a:rPr lang="en-US" sz="3300" dirty="0" smtClean="0">
                <a:solidFill>
                  <a:srgbClr val="FFFFFF"/>
                </a:solidFill>
              </a:rPr>
              <a:t> of FI is</a:t>
            </a:r>
            <a:r>
              <a:rPr sz="3300" dirty="0" smtClean="0">
                <a:solidFill>
                  <a:srgbClr val="FFFFFF"/>
                </a:solidFill>
              </a:rPr>
              <a:t> </a:t>
            </a:r>
            <a:r>
              <a:rPr sz="3300" dirty="0">
                <a:solidFill>
                  <a:srgbClr val="FFFFFF"/>
                </a:solidFill>
              </a:rPr>
              <a:t>assessed </a:t>
            </a:r>
            <a:r>
              <a:rPr lang="en-US" sz="3300" dirty="0" smtClean="0">
                <a:solidFill>
                  <a:srgbClr val="FFFFFF"/>
                </a:solidFill>
              </a:rPr>
              <a:t>using</a:t>
            </a:r>
            <a:r>
              <a:rPr sz="3300" dirty="0" smtClean="0">
                <a:solidFill>
                  <a:srgbClr val="FFFFFF"/>
                </a:solidFill>
              </a:rPr>
              <a:t> the </a:t>
            </a:r>
            <a:r>
              <a:rPr sz="3300" dirty="0">
                <a:solidFill>
                  <a:srgbClr val="FFFFFF"/>
                </a:solidFill>
              </a:rPr>
              <a:t>Penn Progressive </a:t>
            </a:r>
            <a:r>
              <a:rPr sz="3300" dirty="0" smtClean="0">
                <a:solidFill>
                  <a:srgbClr val="FFFFFF"/>
                </a:solidFill>
              </a:rPr>
              <a:t>Matrices</a:t>
            </a:r>
            <a:r>
              <a:rPr lang="en-US" sz="3300" dirty="0" smtClean="0">
                <a:solidFill>
                  <a:srgbClr val="FFFFFF"/>
                </a:solidFill>
              </a:rPr>
              <a:t> (PMAT) test (a shortened equivalent of Raven’s).</a:t>
            </a:r>
          </a:p>
          <a:p>
            <a:pPr lvl="0">
              <a:defRPr sz="1800"/>
            </a:pPr>
            <a:endParaRPr sz="1800" dirty="0">
              <a:solidFill>
                <a:srgbClr val="FFFFFF"/>
              </a:solidFill>
            </a:endParaRPr>
          </a:p>
          <a:p>
            <a:pPr marL="340894" lvl="0" indent="-340894" algn="l">
              <a:buSzPct val="100000"/>
              <a:buChar char="•"/>
              <a:defRPr sz="1800"/>
            </a:pPr>
            <a:r>
              <a:rPr lang="en-US" sz="3300" dirty="0">
                <a:solidFill>
                  <a:srgbClr val="FFFFFF"/>
                </a:solidFill>
              </a:rPr>
              <a:t>S</a:t>
            </a:r>
            <a:r>
              <a:rPr sz="3300" dirty="0" smtClean="0">
                <a:solidFill>
                  <a:srgbClr val="FFFFFF"/>
                </a:solidFill>
              </a:rPr>
              <a:t>ubject </a:t>
            </a:r>
            <a:r>
              <a:rPr sz="3300" dirty="0">
                <a:solidFill>
                  <a:srgbClr val="FFFFFF"/>
                </a:solidFill>
              </a:rPr>
              <a:t>must select 1 correct pattern out of </a:t>
            </a:r>
            <a:r>
              <a:rPr sz="3300" dirty="0" smtClean="0">
                <a:solidFill>
                  <a:srgbClr val="FFFFFF"/>
                </a:solidFill>
              </a:rPr>
              <a:t>the </a:t>
            </a:r>
            <a:r>
              <a:rPr sz="3300" dirty="0">
                <a:solidFill>
                  <a:srgbClr val="FFFFFF"/>
                </a:solidFill>
              </a:rPr>
              <a:t>possible response patterns that best fits the missing </a:t>
            </a:r>
            <a:r>
              <a:rPr sz="3300" dirty="0" smtClean="0">
                <a:solidFill>
                  <a:srgbClr val="FFFFFF"/>
                </a:solidFill>
              </a:rPr>
              <a:t>square</a:t>
            </a:r>
            <a:r>
              <a:rPr lang="en-US" sz="3300" dirty="0" smtClean="0">
                <a:solidFill>
                  <a:srgbClr val="FFFFFF"/>
                </a:solidFill>
              </a:rPr>
              <a:t>.</a:t>
            </a:r>
            <a:endParaRPr sz="3300" dirty="0">
              <a:solidFill>
                <a:srgbClr val="FFFFFF"/>
              </a:solidFill>
            </a:endParaRPr>
          </a:p>
          <a:p>
            <a:pPr marL="340894" lvl="0" indent="-340894">
              <a:buSzPct val="100000"/>
              <a:buChar char="•"/>
              <a:defRPr sz="1800"/>
            </a:pPr>
            <a:endParaRPr sz="1800" dirty="0">
              <a:solidFill>
                <a:srgbClr val="FFFFFF"/>
              </a:solidFill>
            </a:endParaRPr>
          </a:p>
          <a:p>
            <a:pPr marL="340894" lvl="0" indent="-340894">
              <a:buSzPct val="100000"/>
              <a:buChar char="•"/>
              <a:defRPr sz="1800"/>
            </a:pPr>
            <a:r>
              <a:rPr lang="en-US" sz="3300" dirty="0" smtClean="0">
                <a:solidFill>
                  <a:srgbClr val="FFFFFF"/>
                </a:solidFill>
              </a:rPr>
              <a:t>Pattern completion t</a:t>
            </a:r>
            <a:r>
              <a:rPr sz="3300" dirty="0" smtClean="0">
                <a:solidFill>
                  <a:srgbClr val="FFFFFF"/>
                </a:solidFill>
              </a:rPr>
              <a:t>ask consist</a:t>
            </a:r>
            <a:r>
              <a:rPr lang="en-US" sz="3300" dirty="0" smtClean="0">
                <a:solidFill>
                  <a:srgbClr val="FFFFFF"/>
                </a:solidFill>
              </a:rPr>
              <a:t>s</a:t>
            </a:r>
            <a:r>
              <a:rPr sz="3300" dirty="0" smtClean="0">
                <a:solidFill>
                  <a:srgbClr val="FFFFFF"/>
                </a:solidFill>
              </a:rPr>
              <a:t> </a:t>
            </a:r>
            <a:r>
              <a:rPr sz="3300" dirty="0">
                <a:solidFill>
                  <a:srgbClr val="FFFFFF"/>
                </a:solidFill>
              </a:rPr>
              <a:t>of 24 </a:t>
            </a:r>
            <a:r>
              <a:rPr sz="3300" dirty="0" smtClean="0">
                <a:solidFill>
                  <a:srgbClr val="FFFFFF"/>
                </a:solidFill>
              </a:rPr>
              <a:t>items</a:t>
            </a:r>
            <a:r>
              <a:rPr lang="en-US" sz="3300" dirty="0" smtClean="0">
                <a:solidFill>
                  <a:srgbClr val="FFFFFF"/>
                </a:solidFill>
              </a:rPr>
              <a:t>,</a:t>
            </a:r>
            <a:r>
              <a:rPr sz="3300" dirty="0" smtClean="0">
                <a:solidFill>
                  <a:srgbClr val="FFFFFF"/>
                </a:solidFill>
              </a:rPr>
              <a:t> </a:t>
            </a:r>
            <a:r>
              <a:rPr lang="en-US" sz="3300" dirty="0" smtClean="0">
                <a:solidFill>
                  <a:srgbClr val="FFFFFF"/>
                </a:solidFill>
              </a:rPr>
              <a:t>and </a:t>
            </a:r>
            <a:r>
              <a:rPr sz="3300" dirty="0" smtClean="0">
                <a:solidFill>
                  <a:srgbClr val="FFFFFF"/>
                </a:solidFill>
              </a:rPr>
              <a:t>3</a:t>
            </a:r>
            <a:r>
              <a:rPr lang="en-US" sz="3300" dirty="0" smtClean="0">
                <a:solidFill>
                  <a:srgbClr val="FFFFFF"/>
                </a:solidFill>
              </a:rPr>
              <a:t> bonus</a:t>
            </a:r>
            <a:r>
              <a:rPr sz="3300" dirty="0" smtClean="0">
                <a:solidFill>
                  <a:srgbClr val="FFFFFF"/>
                </a:solidFill>
              </a:rPr>
              <a:t> items</a:t>
            </a:r>
            <a:r>
              <a:rPr lang="en-US" sz="3300" dirty="0" smtClean="0">
                <a:solidFill>
                  <a:srgbClr val="FFFFFF"/>
                </a:solidFill>
              </a:rPr>
              <a:t>, arranged in order of</a:t>
            </a:r>
            <a:r>
              <a:rPr sz="3300" dirty="0" smtClean="0">
                <a:solidFill>
                  <a:srgbClr val="FFFFFF"/>
                </a:solidFill>
              </a:rPr>
              <a:t> </a:t>
            </a:r>
            <a:r>
              <a:rPr sz="3300" dirty="0">
                <a:solidFill>
                  <a:srgbClr val="FFFFFF"/>
                </a:solidFill>
              </a:rPr>
              <a:t>increasing </a:t>
            </a:r>
            <a:r>
              <a:rPr sz="3300" dirty="0" smtClean="0">
                <a:solidFill>
                  <a:srgbClr val="FFFFFF"/>
                </a:solidFill>
              </a:rPr>
              <a:t>difficulty</a:t>
            </a:r>
            <a:r>
              <a:rPr lang="en-US" sz="3300" dirty="0" smtClean="0">
                <a:solidFill>
                  <a:srgbClr val="FFFFFF"/>
                </a:solidFill>
              </a:rPr>
              <a:t>.</a:t>
            </a:r>
            <a:endParaRPr sz="3300" dirty="0">
              <a:solidFill>
                <a:srgbClr val="FFFFFF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2232058" y="22367654"/>
            <a:ext cx="16867183" cy="612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marR="457200" indent="-457200" defTabSz="457200">
              <a:buFont typeface="+mj-lt"/>
              <a:buAutoNum type="arabicPeriod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Colom</a:t>
            </a:r>
            <a:r>
              <a:rPr lang="en-US" sz="1800" dirty="0">
                <a:solidFill>
                  <a:srgbClr val="FFFFFF"/>
                </a:solidFill>
              </a:rPr>
              <a:t>, R. et al. (2010). Human intelligence and brain networks. </a:t>
            </a:r>
            <a:r>
              <a:rPr lang="en-US" sz="1800" i="1" dirty="0">
                <a:solidFill>
                  <a:srgbClr val="FFFFFF"/>
                </a:solidFill>
              </a:rPr>
              <a:t>Dialogues in Clinical Neuroscience</a:t>
            </a:r>
            <a:r>
              <a:rPr lang="en-US" sz="1800" dirty="0">
                <a:solidFill>
                  <a:srgbClr val="FFFFFF"/>
                </a:solidFill>
              </a:rPr>
              <a:t>, 12(4), 489-501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 smtClean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Dubois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smtClean="0">
                <a:solidFill>
                  <a:srgbClr val="FFFFFF"/>
                </a:solidFill>
              </a:rPr>
              <a:t>J. </a:t>
            </a:r>
            <a:r>
              <a:rPr lang="en-US" sz="1800" dirty="0">
                <a:solidFill>
                  <a:srgbClr val="FFFFFF"/>
                </a:solidFill>
              </a:rPr>
              <a:t>and </a:t>
            </a:r>
            <a:r>
              <a:rPr lang="en-US" sz="1800" dirty="0" err="1" smtClean="0">
                <a:solidFill>
                  <a:srgbClr val="FFFFFF"/>
                </a:solidFill>
              </a:rPr>
              <a:t>Adolphs</a:t>
            </a:r>
            <a:r>
              <a:rPr lang="en-US" sz="1800" dirty="0" smtClean="0">
                <a:solidFill>
                  <a:srgbClr val="FFFFFF"/>
                </a:solidFill>
              </a:rPr>
              <a:t>, R. (2016). Building a science of individual differences from fMRI. </a:t>
            </a:r>
            <a:r>
              <a:rPr lang="en-US" sz="1800" i="1" dirty="0">
                <a:solidFill>
                  <a:srgbClr val="FFFFFF"/>
                </a:solidFill>
              </a:rPr>
              <a:t>Trends in Cognitive </a:t>
            </a:r>
            <a:r>
              <a:rPr lang="en-US" sz="1800" i="1" dirty="0" smtClean="0">
                <a:solidFill>
                  <a:srgbClr val="FFFFFF"/>
                </a:solidFill>
              </a:rPr>
              <a:t>Sciences</a:t>
            </a:r>
            <a:r>
              <a:rPr lang="en-US" sz="1800" dirty="0" smtClean="0">
                <a:solidFill>
                  <a:srgbClr val="FFFFFF"/>
                </a:solidFill>
              </a:rPr>
              <a:t>, </a:t>
            </a:r>
            <a:r>
              <a:rPr lang="en-US" sz="1800" dirty="0">
                <a:solidFill>
                  <a:srgbClr val="FFFFFF"/>
                </a:solidFill>
              </a:rPr>
              <a:t>n. </a:t>
            </a:r>
            <a:r>
              <a:rPr lang="en-US" sz="1800" dirty="0" err="1" smtClean="0">
                <a:solidFill>
                  <a:srgbClr val="FFFFFF"/>
                </a:solidFill>
              </a:rPr>
              <a:t>pag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 err="1">
                <a:solidFill>
                  <a:srgbClr val="FFFFFF"/>
                </a:solidFill>
              </a:rPr>
              <a:t>Basten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smtClean="0">
                <a:solidFill>
                  <a:srgbClr val="FFFFFF"/>
                </a:solidFill>
              </a:rPr>
              <a:t>U. et al. (2013). Intelligence is differentially related to neural effort in the task-positive and the task-negative brain network. </a:t>
            </a:r>
            <a:r>
              <a:rPr lang="en-US" sz="1800" i="1" dirty="0" smtClean="0">
                <a:solidFill>
                  <a:srgbClr val="FFFFFF"/>
                </a:solidFill>
              </a:rPr>
              <a:t>Intelligence</a:t>
            </a:r>
            <a:r>
              <a:rPr lang="en-US" sz="1800" dirty="0" smtClean="0">
                <a:solidFill>
                  <a:srgbClr val="FFFFFF"/>
                </a:solidFill>
              </a:rPr>
              <a:t>, 41.5, 517-528.</a:t>
            </a: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 err="1">
                <a:solidFill>
                  <a:srgbClr val="FFFFFF"/>
                </a:solidFill>
              </a:rPr>
              <a:t>Ohtani</a:t>
            </a:r>
            <a:r>
              <a:rPr lang="en-US" sz="1800" dirty="0">
                <a:solidFill>
                  <a:srgbClr val="FFFFFF"/>
                </a:solidFill>
              </a:rPr>
              <a:t>, Toshiyuki et al. (2014). Medial frontal white and gray matter contributions to general intelligence. </a:t>
            </a:r>
            <a:r>
              <a:rPr lang="en-US" sz="1800" i="1" dirty="0" err="1">
                <a:solidFill>
                  <a:srgbClr val="FFFFFF"/>
                </a:solidFill>
              </a:rPr>
              <a:t>PLoS</a:t>
            </a:r>
            <a:r>
              <a:rPr lang="en-US" sz="1800" i="1" dirty="0">
                <a:solidFill>
                  <a:srgbClr val="FFFFFF"/>
                </a:solidFill>
              </a:rPr>
              <a:t> ONE,</a:t>
            </a:r>
            <a:r>
              <a:rPr lang="en-US" sz="1800" dirty="0">
                <a:solidFill>
                  <a:srgbClr val="FFFFFF"/>
                </a:solidFill>
              </a:rPr>
              <a:t> 9.12, e112691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r>
              <a:rPr lang="en-US" sz="1800" dirty="0" err="1">
                <a:solidFill>
                  <a:srgbClr val="FFFFFF"/>
                </a:solidFill>
              </a:rPr>
              <a:t>Malpas</a:t>
            </a:r>
            <a:r>
              <a:rPr lang="en-US" sz="1800" dirty="0">
                <a:solidFill>
                  <a:srgbClr val="FFFFFF"/>
                </a:solidFill>
              </a:rPr>
              <a:t>, Charles B. et al. (2016). MRI correlates of general intelligence in neurotypical adults. </a:t>
            </a:r>
            <a:r>
              <a:rPr lang="en-US" sz="1800" i="1" dirty="0">
                <a:solidFill>
                  <a:srgbClr val="FFFFFF"/>
                </a:solidFill>
              </a:rPr>
              <a:t>Journal of Clinical Neuroscience,</a:t>
            </a:r>
            <a:r>
              <a:rPr lang="en-US" sz="1800" dirty="0">
                <a:solidFill>
                  <a:srgbClr val="FFFFFF"/>
                </a:solidFill>
              </a:rPr>
              <a:t> 24, 128-134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r>
              <a:rPr lang="en-US" sz="1800" dirty="0" err="1">
                <a:solidFill>
                  <a:srgbClr val="FFFFFF"/>
                </a:solidFill>
              </a:rPr>
              <a:t>Dosenbach</a:t>
            </a:r>
            <a:r>
              <a:rPr lang="en-US" sz="1800" dirty="0">
                <a:solidFill>
                  <a:srgbClr val="FFFFFF"/>
                </a:solidFill>
              </a:rPr>
              <a:t>, N. U. F. et al. </a:t>
            </a:r>
            <a:r>
              <a:rPr lang="en-US" sz="1800" dirty="0" smtClean="0">
                <a:solidFill>
                  <a:srgbClr val="FFFFFF"/>
                </a:solidFill>
              </a:rPr>
              <a:t>(2007). Distinct brain networks for adaptive and stable task control in humans. </a:t>
            </a:r>
            <a:r>
              <a:rPr lang="en-US" sz="1800" i="1" dirty="0">
                <a:solidFill>
                  <a:srgbClr val="FFFFFF"/>
                </a:solidFill>
              </a:rPr>
              <a:t>Proceedings of the National Academy of </a:t>
            </a:r>
            <a:r>
              <a:rPr lang="en-US" sz="1800" i="1" dirty="0" smtClean="0">
                <a:solidFill>
                  <a:srgbClr val="FFFFFF"/>
                </a:solidFill>
              </a:rPr>
              <a:t>Sciences</a:t>
            </a:r>
            <a:r>
              <a:rPr lang="en-US" sz="1800" dirty="0" smtClean="0">
                <a:solidFill>
                  <a:srgbClr val="FFFFFF"/>
                </a:solidFill>
              </a:rPr>
              <a:t>,</a:t>
            </a:r>
            <a:r>
              <a:rPr lang="en-US" sz="1800" i="1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104.26, 11073-11078.</a:t>
            </a: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endParaRPr lang="en-US" sz="1000" dirty="0" smtClean="0">
              <a:solidFill>
                <a:srgbClr val="FFFFFF"/>
              </a:solidFill>
            </a:endParaRP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Chen</a:t>
            </a:r>
            <a:r>
              <a:rPr lang="en-US" sz="1800" dirty="0">
                <a:solidFill>
                  <a:srgbClr val="FFFFFF"/>
                </a:solidFill>
              </a:rPr>
              <a:t>, A. C. et al. </a:t>
            </a:r>
            <a:r>
              <a:rPr lang="en-US" sz="1800" dirty="0" smtClean="0">
                <a:solidFill>
                  <a:srgbClr val="FFFFFF"/>
                </a:solidFill>
              </a:rPr>
              <a:t>(2013). Causal interactions between </a:t>
            </a:r>
            <a:r>
              <a:rPr lang="en-US" sz="1800" dirty="0" err="1" smtClean="0">
                <a:solidFill>
                  <a:srgbClr val="FFFFFF"/>
                </a:solidFill>
              </a:rPr>
              <a:t>fronto</a:t>
            </a:r>
            <a:r>
              <a:rPr lang="en-US" sz="1800" dirty="0" smtClean="0">
                <a:solidFill>
                  <a:srgbClr val="FFFFFF"/>
                </a:solidFill>
              </a:rPr>
              <a:t>-parietal central executive and default-mode networks in humans. </a:t>
            </a:r>
            <a:r>
              <a:rPr lang="en-US" sz="1800" i="1" dirty="0">
                <a:solidFill>
                  <a:srgbClr val="FFFFFF"/>
                </a:solidFill>
              </a:rPr>
              <a:t>Proceedings of the National Academy of </a:t>
            </a:r>
            <a:r>
              <a:rPr lang="en-US" sz="1800" i="1" dirty="0" smtClean="0">
                <a:solidFill>
                  <a:srgbClr val="FFFFFF"/>
                </a:solidFill>
              </a:rPr>
              <a:t>Sciences</a:t>
            </a:r>
            <a:r>
              <a:rPr lang="en-US" sz="1800" dirty="0" smtClean="0">
                <a:solidFill>
                  <a:srgbClr val="FFFFFF"/>
                </a:solidFill>
              </a:rPr>
              <a:t>, 110.49, 19944-19949.</a:t>
            </a:r>
          </a:p>
          <a:p>
            <a:pPr marL="457200" marR="45720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 err="1" smtClean="0">
                <a:solidFill>
                  <a:srgbClr val="FFFFFF"/>
                </a:solidFill>
              </a:rPr>
              <a:t>Cornali</a:t>
            </a:r>
            <a:r>
              <a:rPr lang="en-US" sz="1800" dirty="0" smtClean="0">
                <a:solidFill>
                  <a:srgbClr val="FFFFFF"/>
                </a:solidFill>
              </a:rPr>
              <a:t>, C., Reggente, N., Rissman, J. (2015). The predictive power of functional network connectivity in cognitive function. Poster session presented at: Psychology Undergraduate Research Conference; 2015 May 8; Los Angeles, CA.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 smtClean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>
                <a:solidFill>
                  <a:srgbClr val="FFFFFF"/>
                </a:solidFill>
              </a:rPr>
              <a:t>Power, </a:t>
            </a:r>
            <a:r>
              <a:rPr lang="en-US" sz="1800" dirty="0" smtClean="0">
                <a:solidFill>
                  <a:srgbClr val="FFFFFF"/>
                </a:solidFill>
              </a:rPr>
              <a:t>J.</a:t>
            </a:r>
            <a:r>
              <a:rPr lang="en-US" sz="1800" dirty="0">
                <a:solidFill>
                  <a:srgbClr val="FFFFFF"/>
                </a:solidFill>
              </a:rPr>
              <a:t> D. et al</a:t>
            </a:r>
            <a:r>
              <a:rPr lang="en-US" sz="1800" dirty="0" smtClean="0">
                <a:solidFill>
                  <a:srgbClr val="FFFFFF"/>
                </a:solidFill>
              </a:rPr>
              <a:t>. (2011). Functional network organization of the human brain. </a:t>
            </a:r>
            <a:r>
              <a:rPr lang="en-US" sz="1800" i="1" dirty="0" smtClean="0">
                <a:solidFill>
                  <a:srgbClr val="FFFFFF"/>
                </a:solidFill>
              </a:rPr>
              <a:t>Neuron,</a:t>
            </a:r>
            <a:r>
              <a:rPr lang="en-US" sz="1800" dirty="0" smtClean="0">
                <a:solidFill>
                  <a:srgbClr val="FFFFFF"/>
                </a:solidFill>
              </a:rPr>
              <a:t> 72.4, 665-678.</a:t>
            </a: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endParaRPr lang="en-US" sz="1000" dirty="0">
              <a:solidFill>
                <a:srgbClr val="FFFFFF"/>
              </a:solidFill>
            </a:endParaRPr>
          </a:p>
          <a:p>
            <a:pPr marL="457200" marR="457200" lvl="0" indent="-457200" defTabSz="457200">
              <a:buFont typeface="+mj-lt"/>
              <a:buAutoNum type="arabicPeriod"/>
              <a:defRPr sz="1800"/>
            </a:pPr>
            <a:r>
              <a:rPr lang="en-US" sz="1800" dirty="0">
                <a:solidFill>
                  <a:srgbClr val="FFFFFF"/>
                </a:solidFill>
              </a:rPr>
              <a:t>Van Essen, D.C., et al. (2013). The WU-</a:t>
            </a:r>
            <a:r>
              <a:rPr lang="en-US" sz="1800" dirty="0" err="1">
                <a:solidFill>
                  <a:srgbClr val="FFFFFF"/>
                </a:solidFill>
              </a:rPr>
              <a:t>Minn</a:t>
            </a:r>
            <a:r>
              <a:rPr lang="en-US" sz="1800" dirty="0">
                <a:solidFill>
                  <a:srgbClr val="FFFFFF"/>
                </a:solidFill>
              </a:rPr>
              <a:t> Human Connectome Project: An overview. </a:t>
            </a:r>
            <a:r>
              <a:rPr lang="en-US" sz="1800" i="1" dirty="0" err="1" smtClean="0">
                <a:solidFill>
                  <a:srgbClr val="FFFFFF"/>
                </a:solidFill>
              </a:rPr>
              <a:t>NeuroImage</a:t>
            </a:r>
            <a:r>
              <a:rPr lang="en-US" sz="1800" dirty="0" smtClean="0">
                <a:solidFill>
                  <a:srgbClr val="FFFFFF"/>
                </a:solidFill>
              </a:rPr>
              <a:t>, 80, 62-79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R="457200" lvl="0" defTabSz="457200">
              <a:defRPr sz="1800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R="457200" lvl="0" defTabSz="457200">
              <a:defRPr sz="1800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2261760" y="16173766"/>
            <a:ext cx="16891491" cy="53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0894" marR="457200" indent="-340894" defTabSz="457200">
              <a:buSzPct val="100000"/>
              <a:buFontTx/>
              <a:buChar char="•"/>
              <a:defRPr sz="1800"/>
            </a:pPr>
            <a:r>
              <a:rPr lang="en-US" sz="1800" dirty="0">
                <a:solidFill>
                  <a:srgbClr val="FFFFFF"/>
                </a:solidFill>
              </a:rPr>
              <a:t>The CON has been shown to be a domain-general, task-control network,</a:t>
            </a:r>
            <a:r>
              <a:rPr lang="en-US" sz="1800" baseline="30000" dirty="0">
                <a:solidFill>
                  <a:srgbClr val="FFFFFF"/>
                </a:solidFill>
              </a:rPr>
              <a:t>6</a:t>
            </a:r>
            <a:r>
              <a:rPr lang="en-US" sz="1800" dirty="0">
                <a:solidFill>
                  <a:srgbClr val="FFFFFF"/>
                </a:solidFill>
              </a:rPr>
              <a:t> while the DMN has been shown to be the opposite, whose </a:t>
            </a:r>
            <a:r>
              <a:rPr lang="en-US" sz="1800" dirty="0" smtClean="0">
                <a:solidFill>
                  <a:srgbClr val="FFFFFF"/>
                </a:solidFill>
              </a:rPr>
              <a:t>decreased </a:t>
            </a:r>
            <a:r>
              <a:rPr lang="en-US" sz="1800" dirty="0">
                <a:solidFill>
                  <a:srgbClr val="FFFFFF"/>
                </a:solidFill>
              </a:rPr>
              <a:t>activity associates with task control.</a:t>
            </a:r>
            <a:r>
              <a:rPr lang="en-US" sz="1800" baseline="30000" dirty="0">
                <a:solidFill>
                  <a:srgbClr val="FFFFFF"/>
                </a:solidFill>
              </a:rPr>
              <a:t>3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It has also been shown that the CON might actually be involved in causally inhibiting the DMN during tasks.</a:t>
            </a:r>
            <a:r>
              <a:rPr lang="en-US" sz="1800" baseline="30000" dirty="0" smtClean="0">
                <a:solidFill>
                  <a:srgbClr val="FFFFFF"/>
                </a:solidFill>
              </a:rPr>
              <a:t>7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Our results support the hypothesis that </a:t>
            </a:r>
            <a:r>
              <a:rPr sz="1800" dirty="0" smtClean="0">
                <a:solidFill>
                  <a:srgbClr val="FFFFFF"/>
                </a:solidFill>
              </a:rPr>
              <a:t>the </a:t>
            </a:r>
            <a:r>
              <a:rPr sz="1800" dirty="0">
                <a:solidFill>
                  <a:srgbClr val="FFFFFF"/>
                </a:solidFill>
              </a:rPr>
              <a:t>structural </a:t>
            </a:r>
            <a:r>
              <a:rPr lang="en-US" sz="1800" dirty="0" smtClean="0">
                <a:solidFill>
                  <a:srgbClr val="FFFFFF"/>
                </a:solidFill>
              </a:rPr>
              <a:t>and functional connectivity between</a:t>
            </a:r>
            <a:r>
              <a:rPr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the CON and the DMN</a:t>
            </a:r>
            <a:r>
              <a:rPr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can at least partially explain an individual’s ability to perform a complex pattern completion task such as the PMAT.</a:t>
            </a:r>
          </a:p>
          <a:p>
            <a:pPr marL="340894" marR="457200" lvl="0" indent="-340894" defTabSz="457200">
              <a:buSzPct val="100000"/>
              <a:buChar char="•"/>
              <a:defRPr sz="1800"/>
            </a:pPr>
            <a:endParaRPr lang="en-US" sz="1800" dirty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While network connectivity metrics within a single network didn’t show much predictive power, inter/intra-network connectivity .</a:t>
            </a:r>
          </a:p>
          <a:p>
            <a:pPr marL="340894" marR="457200" lvl="0" indent="-340894" defTabSz="457200">
              <a:buSzPct val="100000"/>
              <a:buChar char="•"/>
              <a:defRPr sz="1800"/>
            </a:pPr>
            <a:endParaRPr lang="en-US" sz="1800" dirty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Structural integrity of a network can reflect the ability of which an individual can utilize that network.</a:t>
            </a: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Therefore, the structure and function of these networks, we’re able to see both how well the region’s wired up and how well they’re using it.</a:t>
            </a:r>
          </a:p>
          <a:p>
            <a:pPr marL="340894" marR="457200" lvl="0" indent="-340894" defTabSz="457200">
              <a:buSzPct val="100000"/>
              <a:buChar char="•"/>
              <a:defRPr sz="1800"/>
            </a:pPr>
            <a:endParaRPr lang="en-US" sz="1800" dirty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Perhaps, what our results are picking up is the efficiency of the CON’s ability to inhibit the DMN, so that a subject is not distracted by any internally generated narrative that could distract them from a task.</a:t>
            </a:r>
          </a:p>
          <a:p>
            <a:pPr marL="340894" marR="457200" lvl="0" indent="-340894" defTabSz="457200">
              <a:buSzPct val="100000"/>
              <a:buChar char="•"/>
              <a:defRPr sz="1800"/>
            </a:pPr>
            <a:endParaRPr lang="en-US" sz="1800" dirty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The functional connectivity across these networks, (during resting state), isn’t interesting. Task-state fMRI might be a better predictor. Presumably, we can hypothesize that the neural cascade of the CON to the DMN can explain the predictive power of the multiplied FC &amp; SC between the two networks. </a:t>
            </a:r>
          </a:p>
          <a:p>
            <a:pPr marR="457200" lvl="0" defTabSz="457200">
              <a:buSzPct val="100000"/>
              <a:defRPr sz="1800"/>
            </a:pPr>
            <a:endParaRPr sz="1800" dirty="0">
              <a:solidFill>
                <a:srgbClr val="FFFFFF"/>
              </a:solidFill>
            </a:endParaRPr>
          </a:p>
          <a:p>
            <a:pPr marL="340894" marR="457200" lvl="0" indent="-340894" defTabSz="457200">
              <a:buSzPct val="100000"/>
              <a:buChar char="•"/>
              <a:defRPr sz="1800"/>
            </a:pPr>
            <a:r>
              <a:rPr lang="en-US" sz="1800" dirty="0" smtClean="0">
                <a:solidFill>
                  <a:srgbClr val="FFFFFF"/>
                </a:solidFill>
              </a:rPr>
              <a:t>Interestingly, our results also seem to show that incorporating both FC and SC in a predictive model such as an SVR can be more or just as predictive than FC or SC alone.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81711" y="27884266"/>
            <a:ext cx="1022985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457200" lvl="0" algn="ctr" defTabSz="457200">
              <a:defRPr sz="1800"/>
            </a:pPr>
            <a:r>
              <a:rPr lang="en-US" sz="2000" dirty="0">
                <a:solidFill>
                  <a:srgbClr val="FFFFFF"/>
                </a:solidFill>
              </a:rPr>
              <a:t>Contact: Alvin Vuong &lt;</a:t>
            </a:r>
            <a:r>
              <a:rPr lang="en-US" sz="2000" b="1" u="sng" dirty="0">
                <a:solidFill>
                  <a:srgbClr val="00B0F0"/>
                </a:solidFill>
                <a:uFill>
                  <a:solidFill>
                    <a:srgbClr val="009999"/>
                  </a:solidFill>
                </a:uFill>
              </a:rPr>
              <a:t>alvin.t.vuong@ucla.edu</a:t>
            </a:r>
            <a:r>
              <a:rPr lang="en-US" sz="2000" dirty="0">
                <a:solidFill>
                  <a:srgbClr val="FFFFFF"/>
                </a:solidFill>
              </a:rPr>
              <a:t>&gt;, </a:t>
            </a:r>
            <a:r>
              <a:rPr lang="en-US" sz="2000" b="1" u="sng" dirty="0">
                <a:solidFill>
                  <a:srgbClr val="00B0F0"/>
                </a:solidFill>
              </a:rPr>
              <a:t>http://rissmanlab.psych.ucla.edu</a:t>
            </a:r>
            <a:endParaRPr lang="en-US" sz="2000" b="1" dirty="0">
              <a:solidFill>
                <a:srgbClr val="00B0F0"/>
              </a:solidFill>
              <a:hlinkClick r:id="rId6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2134" y="27545915"/>
            <a:ext cx="168024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*Data </a:t>
            </a:r>
            <a:r>
              <a:rPr lang="en-US" sz="1800" b="1" dirty="0">
                <a:solidFill>
                  <a:schemeClr val="bg1"/>
                </a:solidFill>
              </a:rPr>
              <a:t>were generously provided by the Human Connectome Project (Q3 release), WU-</a:t>
            </a:r>
            <a:r>
              <a:rPr lang="en-US" sz="1800" b="1" dirty="0" err="1">
                <a:solidFill>
                  <a:schemeClr val="bg1"/>
                </a:solidFill>
              </a:rPr>
              <a:t>Minn</a:t>
            </a:r>
            <a:r>
              <a:rPr lang="en-US" sz="1800" b="1" dirty="0">
                <a:solidFill>
                  <a:schemeClr val="bg1"/>
                </a:solidFill>
              </a:rPr>
              <a:t> Consortium (PIs: David </a:t>
            </a:r>
            <a:r>
              <a:rPr lang="en-US" sz="1800" b="1" dirty="0" smtClean="0">
                <a:solidFill>
                  <a:schemeClr val="bg1"/>
                </a:solidFill>
              </a:rPr>
              <a:t>Van Essen </a:t>
            </a:r>
            <a:r>
              <a:rPr lang="en-US" sz="1800" b="1" dirty="0">
                <a:solidFill>
                  <a:schemeClr val="bg1"/>
                </a:solidFill>
              </a:rPr>
              <a:t>&amp; 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 err="1" smtClean="0">
                <a:solidFill>
                  <a:schemeClr val="bg1"/>
                </a:solidFill>
              </a:rPr>
              <a:t>Kamil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Ugurbil</a:t>
            </a:r>
            <a:r>
              <a:rPr lang="en-US" sz="1800" b="1" dirty="0">
                <a:solidFill>
                  <a:schemeClr val="bg1"/>
                </a:solidFill>
              </a:rPr>
              <a:t>; 1U54MH091657) funded by the 16 NIH Institutes and Centers that support the NIH Blueprint </a:t>
            </a:r>
            <a:r>
              <a:rPr lang="en-US" sz="1800" b="1" dirty="0" smtClean="0">
                <a:solidFill>
                  <a:schemeClr val="bg1"/>
                </a:solidFill>
              </a:rPr>
              <a:t>for Neuroscience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Research; and by the McDonnell Center for Systems Neuroscience at Washington University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  <p:grpSp>
        <p:nvGrpSpPr>
          <p:cNvPr id="99" name="Group 68"/>
          <p:cNvGrpSpPr/>
          <p:nvPr/>
        </p:nvGrpSpPr>
        <p:grpSpPr>
          <a:xfrm>
            <a:off x="32169349" y="3860804"/>
            <a:ext cx="17003148" cy="11255371"/>
            <a:chOff x="0" y="-1"/>
            <a:chExt cx="17003147" cy="12522201"/>
          </a:xfrm>
        </p:grpSpPr>
        <p:sp>
          <p:nvSpPr>
            <p:cNvPr id="100" name="Shape 64"/>
            <p:cNvSpPr/>
            <p:nvPr/>
          </p:nvSpPr>
          <p:spPr>
            <a:xfrm>
              <a:off x="4486" y="564528"/>
              <a:ext cx="16998661" cy="11957672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n w="9524">
                    <a:solidFill/>
                  </a:ln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01" name="Group 67"/>
            <p:cNvGrpSpPr/>
            <p:nvPr/>
          </p:nvGrpSpPr>
          <p:grpSpPr>
            <a:xfrm>
              <a:off x="0" y="-1"/>
              <a:ext cx="16992601" cy="1030446"/>
              <a:chOff x="0" y="0"/>
              <a:chExt cx="16992600" cy="1030444"/>
            </a:xfrm>
          </p:grpSpPr>
          <p:sp>
            <p:nvSpPr>
              <p:cNvPr id="102" name="Shape 65"/>
              <p:cNvSpPr/>
              <p:nvPr/>
            </p:nvSpPr>
            <p:spPr>
              <a:xfrm>
                <a:off x="0" y="0"/>
                <a:ext cx="16992600" cy="1030444"/>
              </a:xfrm>
              <a:prstGeom prst="rect">
                <a:avLst/>
              </a:prstGeom>
              <a:solidFill>
                <a:srgbClr val="536895"/>
              </a:solidFill>
              <a:ln w="2857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50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3" name="Shape 66"/>
              <p:cNvSpPr/>
              <p:nvPr/>
            </p:nvSpPr>
            <p:spPr>
              <a:xfrm>
                <a:off x="0" y="141186"/>
                <a:ext cx="16992600" cy="7480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500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5600" dirty="0">
                    <a:solidFill>
                      <a:srgbClr val="F4CF71"/>
                    </a:solidFill>
                    <a:effectLst>
                      <a:outerShdw blurRad="50800" dist="38100" dir="2700000" rotWithShape="0">
                        <a:srgbClr val="000000">
                          <a:alpha val="40000"/>
                        </a:srgbClr>
                      </a:outerShdw>
                    </a:effectLst>
                  </a:rPr>
                  <a:t>Results</a:t>
                </a:r>
              </a:p>
            </p:txBody>
          </p:sp>
        </p:grpSp>
      </p:grpSp>
      <p:sp>
        <p:nvSpPr>
          <p:cNvPr id="104" name="Shape 96"/>
          <p:cNvSpPr/>
          <p:nvPr/>
        </p:nvSpPr>
        <p:spPr>
          <a:xfrm>
            <a:off x="32310190" y="4904313"/>
            <a:ext cx="16737604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01052" indent="-401052">
              <a:buSzPct val="100000"/>
              <a:buChar char="•"/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FFFFFF"/>
                </a:solidFill>
              </a:rPr>
              <a:t>By correlating the array of predicted PMAT scores with the matched array of subjects’ actual PMAT scores, we were able to obtain an R</a:t>
            </a:r>
            <a:r>
              <a:rPr lang="en-US" sz="3400" baseline="30000" dirty="0" smtClean="0">
                <a:solidFill>
                  <a:srgbClr val="FFFFFF"/>
                </a:solidFill>
              </a:rPr>
              <a:t>2</a:t>
            </a:r>
            <a:r>
              <a:rPr lang="en-US" sz="3400" dirty="0" smtClean="0">
                <a:solidFill>
                  <a:srgbClr val="FFFFFF"/>
                </a:solidFill>
              </a:rPr>
              <a:t> value – the percent of the variance in FI that our model was able to account for.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FFFFFF"/>
                </a:solidFill>
              </a:rPr>
              <a:t>The model’s success was selective to the inter/intra-network connectivity between the DMN and S &amp; CON, most notably when looking at the mono-directional SC, upper 50% SC mask over FC, and multiplied FC &amp; SC.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4782797" y="7097486"/>
            <a:ext cx="6561256" cy="5176115"/>
            <a:chOff x="0" y="0"/>
            <a:chExt cx="7913679" cy="4773192"/>
          </a:xfrm>
        </p:grpSpPr>
        <p:pic>
          <p:nvPicPr>
            <p:cNvPr id="107" name="image6.png" descr="Power2013_figure.jpg"/>
            <p:cNvPicPr/>
            <p:nvPr/>
          </p:nvPicPr>
          <p:blipFill>
            <a:blip r:embed="rId7">
              <a:extLst/>
            </a:blip>
            <a:srcRect l="25374" t="2388" r="39200" b="51630"/>
            <a:stretch>
              <a:fillRect/>
            </a:stretch>
          </p:blipFill>
          <p:spPr>
            <a:xfrm>
              <a:off x="0" y="0"/>
              <a:ext cx="7913679" cy="460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image7.png" descr="Power2013_figure.jpg"/>
            <p:cNvPicPr/>
            <p:nvPr/>
          </p:nvPicPr>
          <p:blipFill>
            <a:blip r:embed="rId8">
              <a:extLst/>
            </a:blip>
            <a:srcRect l="25374" t="2388" r="39200" b="51630"/>
            <a:stretch>
              <a:fillRect/>
            </a:stretch>
          </p:blipFill>
          <p:spPr>
            <a:xfrm>
              <a:off x="0" y="149055"/>
              <a:ext cx="7913679" cy="460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8.png" descr="Power2013_figure.jpg"/>
            <p:cNvPicPr/>
            <p:nvPr/>
          </p:nvPicPr>
          <p:blipFill>
            <a:blip r:embed="rId9">
              <a:extLst/>
            </a:blip>
            <a:srcRect l="25374" t="2388" r="39200" b="51630"/>
            <a:stretch>
              <a:fillRect/>
            </a:stretch>
          </p:blipFill>
          <p:spPr>
            <a:xfrm>
              <a:off x="0" y="171493"/>
              <a:ext cx="7913679" cy="460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9.png" descr="Power2013_figure.jpg"/>
            <p:cNvPicPr/>
            <p:nvPr/>
          </p:nvPicPr>
          <p:blipFill>
            <a:blip r:embed="rId10">
              <a:extLst/>
            </a:blip>
            <a:srcRect l="25374" t="2388" r="39200" b="51630"/>
            <a:stretch>
              <a:fillRect/>
            </a:stretch>
          </p:blipFill>
          <p:spPr>
            <a:xfrm>
              <a:off x="0" y="149054"/>
              <a:ext cx="7913679" cy="460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26" name="Picture 2" descr="C:\Users\Alvin\Desktop\Petersen Networ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139" y="7534688"/>
            <a:ext cx="4742140" cy="40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vin\Desktop\Petersen Network Color Code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998" y="7534688"/>
            <a:ext cx="4162467" cy="40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13"/>
          <a:srcRect l="2" r="57721" b="1982"/>
          <a:stretch/>
        </p:blipFill>
        <p:spPr>
          <a:xfrm>
            <a:off x="44907560" y="26974622"/>
            <a:ext cx="3438525" cy="1021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9110" y="14423678"/>
            <a:ext cx="1023335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r>
              <a:rPr lang="en-US" sz="2800" dirty="0">
                <a:solidFill>
                  <a:srgbClr val="FFFFFF"/>
                </a:solidFill>
              </a:rPr>
              <a:t>Eddy-corrected &amp; processed with FMRIB’s Diffusion Toolkit (flirt, </a:t>
            </a:r>
            <a:r>
              <a:rPr lang="en-US" sz="2800" dirty="0" err="1">
                <a:solidFill>
                  <a:srgbClr val="FFFFFF"/>
                </a:solidFill>
              </a:rPr>
              <a:t>bedpostx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probtrackx</a:t>
            </a:r>
            <a:r>
              <a:rPr lang="en-US" sz="2800" dirty="0">
                <a:solidFill>
                  <a:srgbClr val="FFFFFF"/>
                </a:solidFill>
              </a:rPr>
              <a:t>) to yield </a:t>
            </a:r>
            <a:r>
              <a:rPr lang="en-US" sz="2800" dirty="0" smtClean="0">
                <a:solidFill>
                  <a:srgbClr val="FFFFFF"/>
                </a:solidFill>
              </a:rPr>
              <a:t>whole-brain probabilistic tractography maps.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679110" y="12525682"/>
            <a:ext cx="998647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r>
              <a:rPr lang="en-US" sz="2800" dirty="0">
                <a:solidFill>
                  <a:srgbClr val="FFFFFF"/>
                </a:solidFill>
              </a:rPr>
              <a:t>Calculated the mean time course for each voxel in the each of the ROIs using MATLAB’s SPM </a:t>
            </a:r>
            <a:r>
              <a:rPr lang="en-US" sz="2800" dirty="0" smtClean="0">
                <a:solidFill>
                  <a:srgbClr val="FFFFFF"/>
                </a:solidFill>
              </a:rPr>
              <a:t>package.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5912469" y="12273602"/>
            <a:ext cx="5772088" cy="4585648"/>
            <a:chOff x="1868975" y="1457979"/>
            <a:chExt cx="5149137" cy="4772240"/>
          </a:xfrm>
        </p:grpSpPr>
        <p:pic>
          <p:nvPicPr>
            <p:cNvPr id="115" name="Picture 114" descr="Screenshot 2014-10-20 19.23.32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975" y="1457979"/>
              <a:ext cx="5149137" cy="4772240"/>
            </a:xfrm>
            <a:prstGeom prst="rect">
              <a:avLst/>
            </a:prstGeom>
          </p:spPr>
        </p:pic>
        <p:sp>
          <p:nvSpPr>
            <p:cNvPr id="116" name="Donut 115"/>
            <p:cNvSpPr/>
            <p:nvPr/>
          </p:nvSpPr>
          <p:spPr>
            <a:xfrm>
              <a:off x="3029367" y="4527184"/>
              <a:ext cx="180808" cy="190030"/>
            </a:xfrm>
            <a:prstGeom prst="donut">
              <a:avLst>
                <a:gd name="adj" fmla="val 0"/>
              </a:avLst>
            </a:prstGeom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A"/>
                </a:solidFill>
              </a:endParaRPr>
            </a:p>
          </p:txBody>
        </p:sp>
      </p:grpSp>
      <p:sp>
        <p:nvSpPr>
          <p:cNvPr id="117" name="Donut 116"/>
          <p:cNvSpPr/>
          <p:nvPr/>
        </p:nvSpPr>
        <p:spPr>
          <a:xfrm>
            <a:off x="29916756" y="13346097"/>
            <a:ext cx="242178" cy="241671"/>
          </a:xfrm>
          <a:prstGeom prst="donut">
            <a:avLst>
              <a:gd name="adj" fmla="val 0"/>
            </a:avLst>
          </a:prstGeom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Donut 117"/>
          <p:cNvSpPr/>
          <p:nvPr/>
        </p:nvSpPr>
        <p:spPr>
          <a:xfrm>
            <a:off x="27249396" y="13223729"/>
            <a:ext cx="242178" cy="241671"/>
          </a:xfrm>
          <a:prstGeom prst="donut">
            <a:avLst>
              <a:gd name="adj" fmla="val 0"/>
            </a:avLst>
          </a:prstGeom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428653" y="19447574"/>
            <a:ext cx="11830799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Intra- vs. Inter-Network Connectivity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 indent="0">
              <a:buSzPct val="100000"/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 indent="0">
              <a:buSzPct val="100000"/>
              <a:defRPr sz="1800"/>
            </a:pPr>
            <a:endParaRPr lang="en-US" sz="1400" dirty="0">
              <a:solidFill>
                <a:srgbClr val="FFFFFF"/>
              </a:solidFill>
            </a:endParaRPr>
          </a:p>
          <a:p>
            <a:pPr marL="457200" lvl="1" indent="-457200">
              <a:buSzPct val="100000"/>
              <a:buFont typeface="Wingdings" panose="05000000000000000000" pitchFamily="2" charset="2"/>
              <a:buChar char="Ø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SC vs. FC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845329" y="19979492"/>
            <a:ext cx="137122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Within a single network (</a:t>
            </a:r>
            <a:r>
              <a:rPr lang="en-US" sz="2800" dirty="0" err="1" smtClean="0">
                <a:solidFill>
                  <a:srgbClr val="FFFFFF"/>
                </a:solidFill>
              </a:rPr>
              <a:t>wX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Across bi-directional two networks (</a:t>
            </a:r>
            <a:r>
              <a:rPr lang="en-US" sz="2800" dirty="0" err="1" smtClean="0">
                <a:solidFill>
                  <a:srgbClr val="FFFFFF"/>
                </a:solidFill>
              </a:rPr>
              <a:t>amXY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Across mono-directional two networks (</a:t>
            </a:r>
            <a:r>
              <a:rPr lang="en-US" sz="2800" dirty="0" err="1" smtClean="0">
                <a:solidFill>
                  <a:srgbClr val="FFFFFF"/>
                </a:solidFill>
              </a:rPr>
              <a:t>aoXY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845329" y="21809087"/>
            <a:ext cx="1371228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Structural or Functional Only (s or f)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50% Structural Mask over Functional (</a:t>
            </a:r>
            <a:r>
              <a:rPr lang="en-US" sz="2800" dirty="0" err="1" smtClean="0">
                <a:solidFill>
                  <a:srgbClr val="FFFFFF"/>
                </a:solidFill>
              </a:rPr>
              <a:t>smof_u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</a:rPr>
              <a:t>smof_l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50% Functional Mask over Structural (</a:t>
            </a:r>
            <a:r>
              <a:rPr lang="en-US" sz="2800" dirty="0" err="1" smtClean="0">
                <a:solidFill>
                  <a:srgbClr val="FFFFFF"/>
                </a:solidFill>
              </a:rPr>
              <a:t>fmos_u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</a:rPr>
              <a:t>fmos_l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457200" lvl="1" indent="-457200"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Multiplied Structural and Functional (interact)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5118939" y="19322999"/>
            <a:ext cx="6648507" cy="5358236"/>
            <a:chOff x="717690" y="129129"/>
            <a:chExt cx="7254193" cy="6357537"/>
          </a:xfrm>
        </p:grpSpPr>
        <p:pic>
          <p:nvPicPr>
            <p:cNvPr id="123" name="image5.png" descr="Screenshot 2015-04-28 18.55.07.png"/>
            <p:cNvPicPr/>
            <p:nvPr/>
          </p:nvPicPr>
          <p:blipFill rotWithShape="1">
            <a:blip r:embed="rId15">
              <a:extLst/>
            </a:blip>
            <a:srcRect l="-2" r="36950"/>
            <a:stretch/>
          </p:blipFill>
          <p:spPr>
            <a:xfrm>
              <a:off x="1292183" y="829348"/>
              <a:ext cx="6021584" cy="5657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05"/>
            <p:cNvSpPr/>
            <p:nvPr/>
          </p:nvSpPr>
          <p:spPr>
            <a:xfrm>
              <a:off x="717690" y="129129"/>
              <a:ext cx="7254193" cy="766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sz="1800"/>
              </a:pP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xample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Feature Set For 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N = 127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Subjects:</a:t>
              </a:r>
              <a:endParaRPr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defRPr sz="1800"/>
              </a:pP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F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only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w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/in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DMN</a:t>
              </a:r>
              <a:r>
                <a:rPr lang="en-US" b="1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wX_f</a:t>
              </a:r>
              <a:r>
                <a:rPr lang="en-US" b="1" dirty="0" smtClean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)</a:t>
              </a:r>
              <a:endParaRPr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882134" y="23736571"/>
            <a:ext cx="10333194" cy="1461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01052" marR="0" lvl="0" indent="-40105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/>
            </a:pPr>
            <a:r>
              <a:rPr lang="en-US" sz="3400" dirty="0">
                <a:solidFill>
                  <a:srgbClr val="FFFFFF"/>
                </a:solidFill>
              </a:rPr>
              <a:t>Examined the correlation of the model’s assigned scores with each subject’s actual PMAT scores.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Chart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14703"/>
              </p:ext>
            </p:extLst>
          </p:nvPr>
        </p:nvGraphicFramePr>
        <p:xfrm>
          <a:off x="32345583" y="8781143"/>
          <a:ext cx="8211092" cy="651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27" name="Chart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523450"/>
              </p:ext>
            </p:extLst>
          </p:nvPr>
        </p:nvGraphicFramePr>
        <p:xfrm>
          <a:off x="40556675" y="8781143"/>
          <a:ext cx="8596576" cy="679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68816" y="12759592"/>
            <a:ext cx="29908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5046056" y="12896752"/>
            <a:ext cx="29908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6051896" y="12668152"/>
            <a:ext cx="299085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966919" y="11885872"/>
            <a:ext cx="29908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052896" y="12441083"/>
            <a:ext cx="299085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028338" y="10415992"/>
            <a:ext cx="468631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***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0968" y="14662314"/>
            <a:ext cx="6981240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*   &lt; 0.05	</a:t>
            </a: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**</a:t>
            </a:r>
            <a:r>
              <a:rPr kumimoji="0" lang="en-US" sz="21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rial"/>
              </a:rPr>
              <a:t>  &lt; 0.005	</a:t>
            </a:r>
            <a:r>
              <a:rPr lang="en-US" baseline="0" dirty="0" smtClean="0">
                <a:solidFill>
                  <a:schemeClr val="bg1"/>
                </a:solidFill>
              </a:rPr>
              <a:t>***</a:t>
            </a:r>
            <a:r>
              <a:rPr lang="en-US" dirty="0" smtClean="0">
                <a:solidFill>
                  <a:schemeClr val="bg1"/>
                </a:solidFill>
              </a:rPr>
              <a:t> &lt; 0.00005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1482</Words>
  <Application>Microsoft Macintosh PowerPoint</Application>
  <PresentationFormat>Custom</PresentationFormat>
  <Paragraphs>153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iV8</dc:creator>
  <cp:lastModifiedBy>Jesse Rissman</cp:lastModifiedBy>
  <cp:revision>106</cp:revision>
  <dcterms:modified xsi:type="dcterms:W3CDTF">2016-05-11T00:05:27Z</dcterms:modified>
</cp:coreProperties>
</file>