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9377600" cy="28803600"/>
  <p:notesSz cx="6858000" cy="9144000"/>
  <p:defaultTextStyle>
    <a:lvl1pPr>
      <a:defRPr sz="2100">
        <a:latin typeface="Arial"/>
        <a:ea typeface="Arial"/>
        <a:cs typeface="Arial"/>
        <a:sym typeface="Arial"/>
      </a:defRPr>
    </a:lvl1pPr>
    <a:lvl2pPr indent="398463">
      <a:defRPr sz="2100">
        <a:latin typeface="Arial"/>
        <a:ea typeface="Arial"/>
        <a:cs typeface="Arial"/>
        <a:sym typeface="Arial"/>
      </a:defRPr>
    </a:lvl2pPr>
    <a:lvl3pPr indent="796925">
      <a:defRPr sz="2100">
        <a:latin typeface="Arial"/>
        <a:ea typeface="Arial"/>
        <a:cs typeface="Arial"/>
        <a:sym typeface="Arial"/>
      </a:defRPr>
    </a:lvl3pPr>
    <a:lvl4pPr indent="1195387">
      <a:defRPr sz="2100">
        <a:latin typeface="Arial"/>
        <a:ea typeface="Arial"/>
        <a:cs typeface="Arial"/>
        <a:sym typeface="Arial"/>
      </a:defRPr>
    </a:lvl4pPr>
    <a:lvl5pPr indent="1595437">
      <a:defRPr sz="2100">
        <a:latin typeface="Arial"/>
        <a:ea typeface="Arial"/>
        <a:cs typeface="Arial"/>
        <a:sym typeface="Arial"/>
      </a:defRPr>
    </a:lvl5pPr>
    <a:lvl6pPr indent="2286000">
      <a:defRPr sz="2100">
        <a:latin typeface="Arial"/>
        <a:ea typeface="Arial"/>
        <a:cs typeface="Arial"/>
        <a:sym typeface="Arial"/>
      </a:defRPr>
    </a:lvl6pPr>
    <a:lvl7pPr indent="2743200">
      <a:defRPr sz="2100">
        <a:latin typeface="Arial"/>
        <a:ea typeface="Arial"/>
        <a:cs typeface="Arial"/>
        <a:sym typeface="Arial"/>
      </a:defRPr>
    </a:lvl7pPr>
    <a:lvl8pPr indent="3200400">
      <a:defRPr sz="2100">
        <a:latin typeface="Arial"/>
        <a:ea typeface="Arial"/>
        <a:cs typeface="Arial"/>
        <a:sym typeface="Arial"/>
      </a:defRPr>
    </a:lvl8pPr>
    <a:lvl9pPr indent="3657600">
      <a:defRPr sz="2100">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549C7B"/>
    <a:srgbClr val="F9BB36"/>
    <a:srgbClr val="CCECFF"/>
    <a:srgbClr val="FF00FF"/>
    <a:srgbClr val="99FF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9"/>
          </a:solidFill>
        </a:fill>
      </a:tcStyle>
    </a:wholeTbl>
    <a:band2H>
      <a:tcTxStyle/>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8A"/>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8A"/>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8A"/>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0" autoAdjust="0"/>
  </p:normalViewPr>
  <p:slideViewPr>
    <p:cSldViewPr snapToGrid="0" snapToObjects="1">
      <p:cViewPr>
        <p:scale>
          <a:sx n="66" d="100"/>
          <a:sy n="66" d="100"/>
        </p:scale>
        <p:origin x="4464" y="3432"/>
      </p:cViewPr>
      <p:guideLst>
        <p:guide orient="horz" pos="9072"/>
        <p:guide pos="15552"/>
      </p:guideLst>
    </p:cSldViewPr>
  </p:slideViewPr>
  <p:notesTextViewPr>
    <p:cViewPr>
      <p:scale>
        <a:sx n="100" d="100"/>
        <a:sy n="100" d="100"/>
      </p:scale>
      <p:origin x="0" y="29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a:solidFill>
                  <a:schemeClr val="bg1"/>
                </a:solidFill>
              </a:defRPr>
            </a:pPr>
            <a:r>
              <a:rPr lang="en-US" sz="3200" dirty="0" smtClean="0">
                <a:solidFill>
                  <a:schemeClr val="bg1"/>
                </a:solidFill>
              </a:rPr>
              <a:t>Network-</a:t>
            </a:r>
            <a:r>
              <a:rPr lang="en-US" sz="3200" baseline="0" dirty="0" smtClean="0">
                <a:solidFill>
                  <a:schemeClr val="bg1"/>
                </a:solidFill>
              </a:rPr>
              <a:t>Specific</a:t>
            </a:r>
          </a:p>
          <a:p>
            <a:pPr>
              <a:defRPr sz="3200">
                <a:solidFill>
                  <a:schemeClr val="bg1"/>
                </a:solidFill>
              </a:defRPr>
            </a:pPr>
            <a:r>
              <a:rPr lang="en-US" sz="3200" baseline="0" dirty="0" smtClean="0">
                <a:solidFill>
                  <a:schemeClr val="bg1"/>
                </a:solidFill>
              </a:rPr>
              <a:t>Predictive </a:t>
            </a:r>
            <a:r>
              <a:rPr lang="en-US" sz="3200" baseline="0" dirty="0">
                <a:solidFill>
                  <a:schemeClr val="bg1"/>
                </a:solidFill>
              </a:rPr>
              <a:t>Power (</a:t>
            </a:r>
            <a:r>
              <a:rPr lang="en-US" sz="3200" baseline="0" dirty="0" err="1">
                <a:solidFill>
                  <a:schemeClr val="bg1"/>
                </a:solidFill>
              </a:rPr>
              <a:t>wX</a:t>
            </a:r>
            <a:r>
              <a:rPr lang="en-US" sz="3200" baseline="0" dirty="0">
                <a:solidFill>
                  <a:schemeClr val="bg1"/>
                </a:solidFill>
              </a:rPr>
              <a:t>)</a:t>
            </a:r>
            <a:endParaRPr lang="en-US" sz="3200" dirty="0">
              <a:solidFill>
                <a:schemeClr val="bg1"/>
              </a:solidFill>
            </a:endParaRPr>
          </a:p>
        </c:rich>
      </c:tx>
      <c:layout>
        <c:manualLayout>
          <c:xMode val="edge"/>
          <c:yMode val="edge"/>
          <c:x val="0.251485916854908"/>
          <c:y val="0.0268644377019091"/>
        </c:manualLayout>
      </c:layout>
      <c:overlay val="0"/>
    </c:title>
    <c:autoTitleDeleted val="0"/>
    <c:plotArea>
      <c:layout>
        <c:manualLayout>
          <c:layoutTarget val="inner"/>
          <c:xMode val="edge"/>
          <c:yMode val="edge"/>
          <c:x val="0.115521318782705"/>
          <c:y val="0.237534392902242"/>
          <c:w val="0.854848539025017"/>
          <c:h val="0.497428611201468"/>
        </c:manualLayout>
      </c:layout>
      <c:barChart>
        <c:barDir val="col"/>
        <c:grouping val="clustered"/>
        <c:varyColors val="0"/>
        <c:ser>
          <c:idx val="0"/>
          <c:order val="0"/>
          <c:tx>
            <c:v>Structural Only (s)</c:v>
          </c:tx>
          <c:spPr>
            <a:solidFill>
              <a:srgbClr val="00B0F0"/>
            </a:solidFill>
          </c:spPr>
          <c:invertIfNegative val="0"/>
          <c:cat>
            <c:strLit>
              <c:ptCount val="9"/>
              <c:pt idx="0">
                <c:v>All</c:v>
              </c:pt>
              <c:pt idx="1">
                <c:v>DMN</c:v>
              </c:pt>
              <c:pt idx="2">
                <c:v>FPN</c:v>
              </c:pt>
              <c:pt idx="3">
                <c:v>Memory</c:v>
              </c:pt>
              <c:pt idx="4">
                <c:v>S &amp; CON</c:v>
              </c:pt>
              <c:pt idx="5">
                <c:v>CON</c:v>
              </c:pt>
              <c:pt idx="6">
                <c:v>DA</c:v>
              </c:pt>
              <c:pt idx="7">
                <c:v>Visual</c:v>
              </c:pt>
              <c:pt idx="8">
                <c:v>VA</c:v>
              </c:pt>
            </c:strLit>
          </c:cat>
          <c:val>
            <c:numRef>
              <c:f>Sheet1!$A$1:$A$9</c:f>
              <c:numCache>
                <c:formatCode>General</c:formatCode>
                <c:ptCount val="9"/>
                <c:pt idx="0">
                  <c:v>0.0445294404</c:v>
                </c:pt>
                <c:pt idx="1">
                  <c:v>2.53605625</c:v>
                </c:pt>
                <c:pt idx="2">
                  <c:v>1.875530249999999</c:v>
                </c:pt>
                <c:pt idx="3">
                  <c:v>0.4765555089</c:v>
                </c:pt>
                <c:pt idx="4">
                  <c:v>0.34327881</c:v>
                </c:pt>
                <c:pt idx="5">
                  <c:v>0.0</c:v>
                </c:pt>
                <c:pt idx="6">
                  <c:v>0.0520706761</c:v>
                </c:pt>
                <c:pt idx="7">
                  <c:v>0.0</c:v>
                </c:pt>
                <c:pt idx="8">
                  <c:v>0.0</c:v>
                </c:pt>
              </c:numCache>
            </c:numRef>
          </c:val>
        </c:ser>
        <c:ser>
          <c:idx val="1"/>
          <c:order val="1"/>
          <c:tx>
            <c:v>Functional Only (f)</c:v>
          </c:tx>
          <c:spPr>
            <a:solidFill>
              <a:srgbClr val="99FFCC"/>
            </a:solidFill>
          </c:spPr>
          <c:invertIfNegative val="0"/>
          <c:cat>
            <c:strLit>
              <c:ptCount val="9"/>
              <c:pt idx="0">
                <c:v>All</c:v>
              </c:pt>
              <c:pt idx="1">
                <c:v>DMN</c:v>
              </c:pt>
              <c:pt idx="2">
                <c:v>FPN</c:v>
              </c:pt>
              <c:pt idx="3">
                <c:v>Memory</c:v>
              </c:pt>
              <c:pt idx="4">
                <c:v>S &amp; CON</c:v>
              </c:pt>
              <c:pt idx="5">
                <c:v>CON</c:v>
              </c:pt>
              <c:pt idx="6">
                <c:v>DA</c:v>
              </c:pt>
              <c:pt idx="7">
                <c:v>Visual</c:v>
              </c:pt>
              <c:pt idx="8">
                <c:v>VA</c:v>
              </c:pt>
            </c:strLit>
          </c:cat>
          <c:val>
            <c:numRef>
              <c:f>Sheet1!$A$12:$A$20</c:f>
              <c:numCache>
                <c:formatCode>General</c:formatCode>
                <c:ptCount val="9"/>
                <c:pt idx="0">
                  <c:v>0.0</c:v>
                </c:pt>
                <c:pt idx="1">
                  <c:v>0.0292854769</c:v>
                </c:pt>
                <c:pt idx="2">
                  <c:v>0.0</c:v>
                </c:pt>
                <c:pt idx="3">
                  <c:v>3.19730161</c:v>
                </c:pt>
                <c:pt idx="4">
                  <c:v>0.0</c:v>
                </c:pt>
                <c:pt idx="5">
                  <c:v>0.0</c:v>
                </c:pt>
                <c:pt idx="6">
                  <c:v>1.13891584</c:v>
                </c:pt>
                <c:pt idx="7">
                  <c:v>0.0</c:v>
                </c:pt>
                <c:pt idx="8">
                  <c:v>0.0</c:v>
                </c:pt>
              </c:numCache>
            </c:numRef>
          </c:val>
        </c:ser>
        <c:dLbls>
          <c:showLegendKey val="0"/>
          <c:showVal val="0"/>
          <c:showCatName val="0"/>
          <c:showSerName val="0"/>
          <c:showPercent val="0"/>
          <c:showBubbleSize val="0"/>
        </c:dLbls>
        <c:gapWidth val="150"/>
        <c:axId val="-2114608344"/>
        <c:axId val="-2114602216"/>
      </c:barChart>
      <c:catAx>
        <c:axId val="-2114608344"/>
        <c:scaling>
          <c:orientation val="minMax"/>
        </c:scaling>
        <c:delete val="0"/>
        <c:axPos val="b"/>
        <c:majorTickMark val="out"/>
        <c:minorTickMark val="none"/>
        <c:tickLblPos val="nextTo"/>
        <c:txPr>
          <a:bodyPr rot="-4440000" vert="horz" anchor="t" anchorCtr="0"/>
          <a:lstStyle/>
          <a:p>
            <a:pPr>
              <a:defRPr sz="2000">
                <a:solidFill>
                  <a:schemeClr val="bg1"/>
                </a:solidFill>
              </a:defRPr>
            </a:pPr>
            <a:endParaRPr lang="en-US"/>
          </a:p>
        </c:txPr>
        <c:crossAx val="-2114602216"/>
        <c:crosses val="autoZero"/>
        <c:auto val="1"/>
        <c:lblAlgn val="ctr"/>
        <c:lblOffset val="100"/>
        <c:noMultiLvlLbl val="0"/>
      </c:catAx>
      <c:valAx>
        <c:axId val="-2114602216"/>
        <c:scaling>
          <c:orientation val="minMax"/>
          <c:max val="16.0"/>
          <c:min val="0.0"/>
        </c:scaling>
        <c:delete val="0"/>
        <c:axPos val="l"/>
        <c:title>
          <c:tx>
            <c:rich>
              <a:bodyPr rot="-5400000" vert="horz"/>
              <a:lstStyle/>
              <a:p>
                <a:pPr>
                  <a:defRPr sz="2400">
                    <a:solidFill>
                      <a:schemeClr val="bg1"/>
                    </a:solidFill>
                  </a:defRPr>
                </a:pPr>
                <a:r>
                  <a:rPr lang="en-US" sz="2400">
                    <a:solidFill>
                      <a:schemeClr val="bg1"/>
                    </a:solidFill>
                  </a:rPr>
                  <a:t>% Variance Explained</a:t>
                </a:r>
              </a:p>
            </c:rich>
          </c:tx>
          <c:layout>
            <c:manualLayout>
              <c:xMode val="edge"/>
              <c:yMode val="edge"/>
              <c:x val="0.01237350647149"/>
              <c:y val="0.212221539239602"/>
            </c:manualLayout>
          </c:layout>
          <c:overlay val="0"/>
        </c:title>
        <c:numFmt formatCode="General" sourceLinked="1"/>
        <c:majorTickMark val="out"/>
        <c:minorTickMark val="none"/>
        <c:tickLblPos val="nextTo"/>
        <c:txPr>
          <a:bodyPr/>
          <a:lstStyle/>
          <a:p>
            <a:pPr>
              <a:defRPr sz="2000">
                <a:solidFill>
                  <a:schemeClr val="bg1"/>
                </a:solidFill>
              </a:defRPr>
            </a:pPr>
            <a:endParaRPr lang="en-US"/>
          </a:p>
        </c:txPr>
        <c:crossAx val="-2114608344"/>
        <c:crosses val="autoZero"/>
        <c:crossBetween val="between"/>
      </c:valAx>
      <c:spPr>
        <a:noFill/>
        <a:ln>
          <a:solidFill>
            <a:schemeClr val="accent3"/>
          </a:solidFill>
        </a:ln>
      </c:spPr>
    </c:plotArea>
    <c:legend>
      <c:legendPos val="r"/>
      <c:layout>
        <c:manualLayout>
          <c:xMode val="edge"/>
          <c:yMode val="edge"/>
          <c:x val="0.588227485455041"/>
          <c:y val="0.254951370531409"/>
          <c:w val="0.3279857295473"/>
          <c:h val="0.136158073116789"/>
        </c:manualLayout>
      </c:layout>
      <c:overlay val="0"/>
      <c:txPr>
        <a:bodyPr/>
        <a:lstStyle/>
        <a:p>
          <a:pPr>
            <a:defRPr sz="2000">
              <a:solidFill>
                <a:schemeClr val="bg1"/>
              </a:solidFill>
            </a:defRPr>
          </a:pPr>
          <a:endParaRPr lang="en-US"/>
        </a:p>
      </c:txPr>
    </c:legend>
    <c:plotVisOnly val="1"/>
    <c:dispBlanksAs val="gap"/>
    <c:showDLblsOverMax val="0"/>
  </c:chart>
  <c:spPr>
    <a:no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a:solidFill>
                  <a:schemeClr val="bg1"/>
                </a:solidFill>
              </a:defRPr>
            </a:pPr>
            <a:r>
              <a:rPr lang="en-US" sz="3200" dirty="0">
                <a:solidFill>
                  <a:schemeClr val="bg1"/>
                </a:solidFill>
              </a:rPr>
              <a:t>DMN</a:t>
            </a:r>
            <a:r>
              <a:rPr lang="en-US" sz="3200" baseline="0" dirty="0">
                <a:solidFill>
                  <a:schemeClr val="bg1"/>
                </a:solidFill>
              </a:rPr>
              <a:t> </a:t>
            </a:r>
            <a:r>
              <a:rPr lang="en-US" sz="3200" baseline="0" dirty="0" smtClean="0">
                <a:solidFill>
                  <a:schemeClr val="bg1"/>
                </a:solidFill>
              </a:rPr>
              <a:t>&lt;-&gt; Sal </a:t>
            </a:r>
            <a:r>
              <a:rPr lang="en-US" sz="3200" baseline="0" dirty="0">
                <a:solidFill>
                  <a:schemeClr val="bg1"/>
                </a:solidFill>
              </a:rPr>
              <a:t>&amp; CON </a:t>
            </a:r>
            <a:r>
              <a:rPr lang="en-US" sz="3200" baseline="0" dirty="0" smtClean="0">
                <a:solidFill>
                  <a:schemeClr val="bg1"/>
                </a:solidFill>
              </a:rPr>
              <a:t/>
            </a:r>
            <a:br>
              <a:rPr lang="en-US" sz="3200" baseline="0" dirty="0" smtClean="0">
                <a:solidFill>
                  <a:schemeClr val="bg1"/>
                </a:solidFill>
              </a:rPr>
            </a:br>
            <a:r>
              <a:rPr lang="en-US" sz="3200" baseline="0" dirty="0" smtClean="0">
                <a:solidFill>
                  <a:schemeClr val="bg1"/>
                </a:solidFill>
              </a:rPr>
              <a:t>Inter</a:t>
            </a:r>
            <a:r>
              <a:rPr lang="en-US" sz="3200" baseline="0" dirty="0">
                <a:solidFill>
                  <a:schemeClr val="bg1"/>
                </a:solidFill>
              </a:rPr>
              <a:t>/Intra-Network</a:t>
            </a:r>
          </a:p>
          <a:p>
            <a:pPr>
              <a:defRPr sz="3200">
                <a:solidFill>
                  <a:schemeClr val="bg1"/>
                </a:solidFill>
              </a:defRPr>
            </a:pPr>
            <a:r>
              <a:rPr lang="en-US" sz="3200" baseline="0" dirty="0">
                <a:solidFill>
                  <a:schemeClr val="bg1"/>
                </a:solidFill>
              </a:rPr>
              <a:t>Predictive Power</a:t>
            </a:r>
            <a:endParaRPr lang="en-US" sz="3200" dirty="0">
              <a:solidFill>
                <a:schemeClr val="bg1"/>
              </a:solidFill>
            </a:endParaRPr>
          </a:p>
        </c:rich>
      </c:tx>
      <c:layout>
        <c:manualLayout>
          <c:xMode val="edge"/>
          <c:yMode val="edge"/>
          <c:x val="0.282820974304188"/>
          <c:y val="0.000460413218288396"/>
        </c:manualLayout>
      </c:layout>
      <c:overlay val="0"/>
    </c:title>
    <c:autoTitleDeleted val="0"/>
    <c:plotArea>
      <c:layout>
        <c:manualLayout>
          <c:layoutTarget val="inner"/>
          <c:xMode val="edge"/>
          <c:yMode val="edge"/>
          <c:x val="0.122027304824619"/>
          <c:y val="0.228279753315877"/>
          <c:w val="0.830989570731417"/>
          <c:h val="0.471342079579027"/>
        </c:manualLayout>
      </c:layout>
      <c:barChart>
        <c:barDir val="col"/>
        <c:grouping val="clustered"/>
        <c:varyColors val="0"/>
        <c:ser>
          <c:idx val="0"/>
          <c:order val="0"/>
          <c:spPr>
            <a:solidFill>
              <a:srgbClr val="F9BB36"/>
            </a:solidFill>
          </c:spPr>
          <c:invertIfNegative val="0"/>
          <c:cat>
            <c:strLit>
              <c:ptCount val="7"/>
              <c:pt idx="0">
                <c:v>s</c:v>
              </c:pt>
              <c:pt idx="1">
                <c:v>f</c:v>
              </c:pt>
              <c:pt idx="2">
                <c:v>smof_u</c:v>
              </c:pt>
              <c:pt idx="3">
                <c:v>fmos_u</c:v>
              </c:pt>
              <c:pt idx="4">
                <c:v>smof_l</c:v>
              </c:pt>
              <c:pt idx="5">
                <c:v>fmos_l</c:v>
              </c:pt>
              <c:pt idx="6">
                <c:v>interact</c:v>
              </c:pt>
            </c:strLit>
          </c:cat>
          <c:val>
            <c:numRef>
              <c:f>Sheet2!$A$1:$A$7</c:f>
              <c:numCache>
                <c:formatCode>General</c:formatCode>
                <c:ptCount val="7"/>
                <c:pt idx="0">
                  <c:v>6.750123609999997</c:v>
                </c:pt>
                <c:pt idx="1">
                  <c:v>0.3311542116</c:v>
                </c:pt>
                <c:pt idx="2">
                  <c:v>4.188980889999993</c:v>
                </c:pt>
                <c:pt idx="3">
                  <c:v>5.394021136E-7</c:v>
                </c:pt>
                <c:pt idx="4">
                  <c:v>0.1466047521</c:v>
                </c:pt>
                <c:pt idx="5">
                  <c:v>0.0814588681</c:v>
                </c:pt>
                <c:pt idx="6">
                  <c:v>13.82501124</c:v>
                </c:pt>
              </c:numCache>
            </c:numRef>
          </c:val>
        </c:ser>
        <c:dLbls>
          <c:showLegendKey val="0"/>
          <c:showVal val="0"/>
          <c:showCatName val="0"/>
          <c:showSerName val="0"/>
          <c:showPercent val="0"/>
          <c:showBubbleSize val="0"/>
        </c:dLbls>
        <c:gapWidth val="300"/>
        <c:axId val="-2114559224"/>
        <c:axId val="-2114584136"/>
      </c:barChart>
      <c:catAx>
        <c:axId val="-2114559224"/>
        <c:scaling>
          <c:orientation val="minMax"/>
        </c:scaling>
        <c:delete val="0"/>
        <c:axPos val="b"/>
        <c:majorTickMark val="out"/>
        <c:minorTickMark val="none"/>
        <c:tickLblPos val="nextTo"/>
        <c:txPr>
          <a:bodyPr rot="-4440000" vert="horz"/>
          <a:lstStyle/>
          <a:p>
            <a:pPr>
              <a:defRPr sz="2000">
                <a:solidFill>
                  <a:schemeClr val="bg1"/>
                </a:solidFill>
              </a:defRPr>
            </a:pPr>
            <a:endParaRPr lang="en-US"/>
          </a:p>
        </c:txPr>
        <c:crossAx val="-2114584136"/>
        <c:crosses val="autoZero"/>
        <c:auto val="1"/>
        <c:lblAlgn val="ctr"/>
        <c:lblOffset val="100"/>
        <c:noMultiLvlLbl val="0"/>
      </c:catAx>
      <c:valAx>
        <c:axId val="-2114584136"/>
        <c:scaling>
          <c:orientation val="minMax"/>
        </c:scaling>
        <c:delete val="0"/>
        <c:axPos val="l"/>
        <c:title>
          <c:tx>
            <c:rich>
              <a:bodyPr rot="-5400000" vert="horz"/>
              <a:lstStyle/>
              <a:p>
                <a:pPr>
                  <a:defRPr sz="2400">
                    <a:solidFill>
                      <a:schemeClr val="bg1"/>
                    </a:solidFill>
                  </a:defRPr>
                </a:pPr>
                <a:r>
                  <a:rPr lang="en-US" sz="2400">
                    <a:solidFill>
                      <a:schemeClr val="bg1"/>
                    </a:solidFill>
                  </a:rPr>
                  <a:t>% Variance Explained</a:t>
                </a:r>
              </a:p>
            </c:rich>
          </c:tx>
          <c:layout>
            <c:manualLayout>
              <c:xMode val="edge"/>
              <c:yMode val="edge"/>
              <c:x val="0.00871149164504566"/>
              <c:y val="0.201233637567465"/>
            </c:manualLayout>
          </c:layout>
          <c:overlay val="0"/>
        </c:title>
        <c:numFmt formatCode="General" sourceLinked="1"/>
        <c:majorTickMark val="out"/>
        <c:minorTickMark val="none"/>
        <c:tickLblPos val="nextTo"/>
        <c:txPr>
          <a:bodyPr/>
          <a:lstStyle/>
          <a:p>
            <a:pPr>
              <a:defRPr sz="2000">
                <a:solidFill>
                  <a:schemeClr val="bg1"/>
                </a:solidFill>
              </a:defRPr>
            </a:pPr>
            <a:endParaRPr lang="en-US"/>
          </a:p>
        </c:txPr>
        <c:crossAx val="-2114559224"/>
        <c:crosses val="autoZero"/>
        <c:crossBetween val="between"/>
      </c:valAx>
      <c:spPr>
        <a:ln>
          <a:solidFill>
            <a:schemeClr val="accent3"/>
          </a:solid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16401734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0538" y="685800"/>
            <a:ext cx="5876925" cy="3429000"/>
          </a:xfrm>
        </p:spPr>
      </p:sp>
      <p:sp>
        <p:nvSpPr>
          <p:cNvPr id="3" name="Notes Placeholder 2"/>
          <p:cNvSpPr>
            <a:spLocks noGrp="1"/>
          </p:cNvSpPr>
          <p:nvPr>
            <p:ph type="body" idx="1"/>
          </p:nvPr>
        </p:nvSpPr>
        <p:spPr/>
        <p:txBody>
          <a:bodyPr/>
          <a:lstStyle/>
          <a:p>
            <a:r>
              <a:rPr lang="en-US" dirty="0" smtClean="0"/>
              <a:t>SPM – Statistical Parametric Mapping (analysis of brain imaging data sequences, like time series data)</a:t>
            </a:r>
          </a:p>
          <a:p>
            <a:r>
              <a:rPr lang="en-US" dirty="0" smtClean="0"/>
              <a:t>FMRIB – Oxford Centre</a:t>
            </a:r>
            <a:r>
              <a:rPr lang="en-US" baseline="0" dirty="0" smtClean="0"/>
              <a:t> for the </a:t>
            </a:r>
            <a:r>
              <a:rPr lang="en-US" dirty="0" smtClean="0"/>
              <a:t>fMRI</a:t>
            </a:r>
            <a:r>
              <a:rPr lang="en-US" baseline="0" dirty="0" smtClean="0"/>
              <a:t> of the Brain</a:t>
            </a:r>
          </a:p>
          <a:p>
            <a:r>
              <a:rPr lang="en-US" baseline="0" dirty="0" smtClean="0"/>
              <a:t>FLIRT – </a:t>
            </a:r>
            <a:r>
              <a:rPr lang="en-US" sz="2200" b="0" i="0" dirty="0" smtClean="0">
                <a:effectLst/>
                <a:latin typeface="+mn-lt"/>
                <a:ea typeface="+mn-ea"/>
                <a:cs typeface="+mn-cs"/>
                <a:sym typeface="Helvetica Neue"/>
              </a:rPr>
              <a:t>FMRIB‘s Linear Image Registration Tool</a:t>
            </a:r>
          </a:p>
          <a:p>
            <a:r>
              <a:rPr lang="en-US" sz="2200" b="0" i="0" baseline="0" dirty="0" smtClean="0">
                <a:effectLst/>
                <a:latin typeface="+mn-lt"/>
                <a:ea typeface="+mn-ea"/>
                <a:cs typeface="+mn-cs"/>
                <a:sym typeface="Helvetica Neue"/>
              </a:rPr>
              <a:t>BEDPOSTX – </a:t>
            </a:r>
            <a:r>
              <a:rPr lang="en-US" sz="2200" b="0" i="0" dirty="0" smtClean="0">
                <a:effectLst/>
                <a:latin typeface="+mn-lt"/>
                <a:ea typeface="+mn-ea"/>
                <a:cs typeface="+mn-cs"/>
                <a:sym typeface="Helvetica Neue"/>
              </a:rPr>
              <a:t>Bayesian Estimation of Diffusion Parameters Obtained using Sampling Techniques</a:t>
            </a:r>
            <a:r>
              <a:rPr lang="en-US" sz="2200" b="0" i="0" baseline="0" dirty="0" smtClean="0">
                <a:effectLst/>
                <a:latin typeface="+mn-lt"/>
                <a:ea typeface="+mn-ea"/>
                <a:cs typeface="+mn-cs"/>
                <a:sym typeface="Helvetica Neue"/>
              </a:rPr>
              <a:t> </a:t>
            </a:r>
            <a:r>
              <a:rPr lang="en-US" sz="2200" b="0" i="0" dirty="0" smtClean="0">
                <a:effectLst/>
                <a:latin typeface="+mn-lt"/>
                <a:ea typeface="+mn-ea"/>
                <a:cs typeface="+mn-cs"/>
                <a:sym typeface="Helvetica Neue"/>
              </a:rPr>
              <a:t>(X stands for modelling Crossing </a:t>
            </a:r>
            <a:r>
              <a:rPr lang="en-US" sz="2200" b="0" i="0" dirty="0" err="1" smtClean="0">
                <a:effectLst/>
                <a:latin typeface="+mn-lt"/>
                <a:ea typeface="+mn-ea"/>
                <a:cs typeface="+mn-cs"/>
                <a:sym typeface="Helvetica Neue"/>
              </a:rPr>
              <a:t>Fibres</a:t>
            </a:r>
            <a:r>
              <a:rPr lang="en-US" sz="2200" b="0" i="0" dirty="0" smtClean="0">
                <a:effectLst/>
                <a:latin typeface="+mn-lt"/>
                <a:ea typeface="+mn-ea"/>
                <a:cs typeface="+mn-cs"/>
                <a:sym typeface="Helvetica Neue"/>
              </a:rPr>
              <a:t>)</a:t>
            </a:r>
            <a:endParaRPr lang="en-US" baseline="0" dirty="0" smtClean="0"/>
          </a:p>
          <a:p>
            <a:r>
              <a:rPr lang="en-US" baseline="0" dirty="0" smtClean="0"/>
              <a:t>P-FIT – Parietal-Frontal Integration Theory of Intelligence</a:t>
            </a:r>
          </a:p>
          <a:p>
            <a:r>
              <a:rPr lang="en-US" baseline="0" dirty="0" smtClean="0"/>
              <a:t>58 Nodes in DMN = 58*57/2 total relevant ROI pairings (n*(n-1)/2)</a:t>
            </a:r>
          </a:p>
          <a:p>
            <a:endParaRPr lang="en-US" baseline="0" dirty="0" smtClean="0"/>
          </a:p>
        </p:txBody>
      </p:sp>
    </p:spTree>
    <p:extLst>
      <p:ext uri="{BB962C8B-B14F-4D97-AF65-F5344CB8AC3E}">
        <p14:creationId xmlns:p14="http://schemas.microsoft.com/office/powerpoint/2010/main" val="419650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3703020" y="7747641"/>
            <a:ext cx="41971572" cy="8574400"/>
          </a:xfrm>
          <a:prstGeom prst="rect">
            <a:avLst/>
          </a:prstGeom>
        </p:spPr>
        <p:txBody>
          <a:bodyPr/>
          <a:lstStyle/>
          <a:p>
            <a:pPr lvl="0">
              <a:defRPr sz="1800"/>
            </a:pPr>
            <a:r>
              <a:rPr sz="21300"/>
              <a:t>Title Text</a:t>
            </a:r>
          </a:p>
        </p:txBody>
      </p:sp>
      <p:sp>
        <p:nvSpPr>
          <p:cNvPr id="7" name="Shape 7"/>
          <p:cNvSpPr>
            <a:spLocks noGrp="1"/>
          </p:cNvSpPr>
          <p:nvPr>
            <p:ph type="body" idx="1"/>
          </p:nvPr>
        </p:nvSpPr>
        <p:spPr>
          <a:xfrm>
            <a:off x="7406027" y="16322039"/>
            <a:ext cx="34565544" cy="12481561"/>
          </a:xfrm>
          <a:prstGeom prst="rect">
            <a:avLst/>
          </a:prstGeom>
        </p:spPr>
        <p:txBody>
          <a:bodyPr/>
          <a:lstStyle>
            <a:lvl1pPr marL="0" indent="0" algn="ctr">
              <a:buSzTx/>
              <a:buNone/>
            </a:lvl1pPr>
            <a:lvl2pPr marL="0" indent="398861" algn="ctr">
              <a:buSzTx/>
              <a:buNone/>
            </a:lvl2pPr>
            <a:lvl3pPr marL="0" indent="797723" algn="ctr">
              <a:buSzTx/>
              <a:buNone/>
            </a:lvl3pPr>
            <a:lvl4pPr marL="0" indent="1196585" algn="ctr">
              <a:buSzTx/>
              <a:buNone/>
            </a:lvl4pPr>
            <a:lvl5pPr marL="0" indent="1595444" algn="ctr">
              <a:buSzTx/>
              <a:buNone/>
            </a:lvl5pPr>
          </a:lstStyle>
          <a:p>
            <a:pPr lvl="0">
              <a:defRPr sz="1800"/>
            </a:pPr>
            <a:r>
              <a:rPr sz="15600"/>
              <a:t>Body Level One</a:t>
            </a:r>
          </a:p>
          <a:p>
            <a:pPr lvl="1">
              <a:defRPr sz="1800"/>
            </a:pPr>
            <a:r>
              <a:rPr sz="15600"/>
              <a:t>Body Level Two</a:t>
            </a:r>
          </a:p>
          <a:p>
            <a:pPr lvl="2">
              <a:defRPr sz="1800"/>
            </a:pPr>
            <a:r>
              <a:rPr sz="15600"/>
              <a:t>Body Level Three</a:t>
            </a:r>
          </a:p>
          <a:p>
            <a:pPr lvl="3">
              <a:defRPr sz="1800"/>
            </a:pPr>
            <a:r>
              <a:rPr sz="15600"/>
              <a:t>Body Level Four</a:t>
            </a:r>
          </a:p>
          <a:p>
            <a:pPr lvl="4">
              <a:defRPr sz="1800"/>
            </a:pPr>
            <a:r>
              <a:rPr sz="15600"/>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35182463" y="0"/>
            <a:ext cx="10492129" cy="28163522"/>
          </a:xfrm>
          <a:prstGeom prst="rect">
            <a:avLst/>
          </a:prstGeom>
        </p:spPr>
        <p:txBody>
          <a:bodyPr/>
          <a:lstStyle/>
          <a:p>
            <a:pPr lvl="0">
              <a:defRPr sz="1800"/>
            </a:pPr>
            <a:r>
              <a:rPr sz="21300"/>
              <a:t>Title Text</a:t>
            </a:r>
          </a:p>
        </p:txBody>
      </p:sp>
      <p:sp>
        <p:nvSpPr>
          <p:cNvPr id="44" name="Shape 44"/>
          <p:cNvSpPr>
            <a:spLocks noGrp="1"/>
          </p:cNvSpPr>
          <p:nvPr>
            <p:ph type="body" idx="1"/>
          </p:nvPr>
        </p:nvSpPr>
        <p:spPr>
          <a:xfrm>
            <a:off x="3703015" y="2560320"/>
            <a:ext cx="31332488" cy="26243279"/>
          </a:xfrm>
          <a:prstGeom prst="rect">
            <a:avLst/>
          </a:prstGeom>
        </p:spPr>
        <p:txBody>
          <a:bodyPr/>
          <a:lstStyle/>
          <a:p>
            <a:pPr lvl="0">
              <a:defRPr sz="1800"/>
            </a:pPr>
            <a:r>
              <a:rPr sz="15600"/>
              <a:t>Body Level One</a:t>
            </a:r>
          </a:p>
          <a:p>
            <a:pPr lvl="1">
              <a:defRPr sz="1800"/>
            </a:pPr>
            <a:r>
              <a:rPr sz="15600"/>
              <a:t>Body Level Two</a:t>
            </a:r>
          </a:p>
          <a:p>
            <a:pPr lvl="2">
              <a:defRPr sz="1800"/>
            </a:pPr>
            <a:r>
              <a:rPr sz="15600"/>
              <a:t>Body Level Three</a:t>
            </a:r>
          </a:p>
          <a:p>
            <a:pPr lvl="3">
              <a:defRPr sz="1800"/>
            </a:pPr>
            <a:r>
              <a:rPr sz="15600"/>
              <a:t>Body Level Four</a:t>
            </a:r>
          </a:p>
          <a:p>
            <a:pPr lvl="4">
              <a:defRPr sz="1800"/>
            </a:pPr>
            <a:r>
              <a:rPr sz="156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3900494" y="18508981"/>
            <a:ext cx="41971572" cy="5720718"/>
          </a:xfrm>
          <a:prstGeom prst="rect">
            <a:avLst/>
          </a:prstGeom>
        </p:spPr>
        <p:txBody>
          <a:bodyPr anchor="t"/>
          <a:lstStyle>
            <a:lvl1pPr algn="l">
              <a:defRPr sz="3500" b="1" cap="all"/>
            </a:lvl1pPr>
          </a:lstStyle>
          <a:p>
            <a:pPr lvl="0">
              <a:defRPr sz="1800" b="0" cap="none"/>
            </a:pPr>
            <a:r>
              <a:rPr sz="3500" b="1" cap="all"/>
              <a:t>Title Text</a:t>
            </a:r>
          </a:p>
        </p:txBody>
      </p:sp>
      <p:sp>
        <p:nvSpPr>
          <p:cNvPr id="15" name="Shape 15"/>
          <p:cNvSpPr>
            <a:spLocks noGrp="1"/>
          </p:cNvSpPr>
          <p:nvPr>
            <p:ph type="body" idx="1"/>
          </p:nvPr>
        </p:nvSpPr>
        <p:spPr>
          <a:xfrm>
            <a:off x="3900494" y="12208802"/>
            <a:ext cx="41971572" cy="6300183"/>
          </a:xfrm>
          <a:prstGeom prst="rect">
            <a:avLst/>
          </a:prstGeom>
        </p:spPr>
        <p:txBody>
          <a:bodyPr anchor="b"/>
          <a:lstStyle>
            <a:lvl1pPr marL="0" indent="0">
              <a:spcBef>
                <a:spcPts val="400"/>
              </a:spcBef>
              <a:buSzTx/>
              <a:buNone/>
              <a:defRPr sz="1800"/>
            </a:lvl1pPr>
            <a:lvl2pPr marL="0" indent="398861">
              <a:spcBef>
                <a:spcPts val="400"/>
              </a:spcBef>
              <a:buSzTx/>
              <a:buNone/>
              <a:defRPr sz="1800"/>
            </a:lvl2pPr>
            <a:lvl3pPr marL="0" indent="797723">
              <a:spcBef>
                <a:spcPts val="400"/>
              </a:spcBef>
              <a:buSzTx/>
              <a:buNone/>
              <a:defRPr sz="1800"/>
            </a:lvl3pPr>
            <a:lvl4pPr marL="0" indent="1196585">
              <a:spcBef>
                <a:spcPts val="400"/>
              </a:spcBef>
              <a:buSzTx/>
              <a:buNone/>
              <a:defRPr sz="1800"/>
            </a:lvl4pPr>
            <a:lvl5pPr marL="0" indent="1595444">
              <a:spcBef>
                <a:spcPts val="400"/>
              </a:spcBef>
              <a:buSz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xfrm>
            <a:off x="3703637" y="1600836"/>
            <a:ext cx="41970326" cy="6720204"/>
          </a:xfrm>
          <a:prstGeom prst="rect">
            <a:avLst/>
          </a:prstGeom>
        </p:spPr>
        <p:txBody>
          <a:bodyPr/>
          <a:lstStyle/>
          <a:p>
            <a:pPr lvl="0">
              <a:defRPr sz="1800"/>
            </a:pPr>
            <a:r>
              <a:rPr sz="21300"/>
              <a:t>Title Text</a:t>
            </a:r>
          </a:p>
        </p:txBody>
      </p:sp>
      <p:sp>
        <p:nvSpPr>
          <p:cNvPr id="19" name="Shape 19"/>
          <p:cNvSpPr>
            <a:spLocks noGrp="1"/>
          </p:cNvSpPr>
          <p:nvPr>
            <p:ph type="body" idx="1"/>
          </p:nvPr>
        </p:nvSpPr>
        <p:spPr>
          <a:xfrm>
            <a:off x="3703020" y="8321040"/>
            <a:ext cx="20912307" cy="20482561"/>
          </a:xfrm>
          <a:prstGeom prst="rect">
            <a:avLst/>
          </a:prstGeom>
        </p:spPr>
        <p:txBody>
          <a:bodyPr/>
          <a:lstStyle>
            <a:lvl1pPr>
              <a:spcBef>
                <a:spcPts val="500"/>
              </a:spcBef>
              <a:defRPr sz="2400"/>
            </a:lvl1pPr>
            <a:lvl2pPr marL="3800021" indent="-1583871">
              <a:spcBef>
                <a:spcPts val="500"/>
              </a:spcBef>
              <a:defRPr sz="2400"/>
            </a:lvl2pPr>
            <a:lvl3pPr marL="5909204" indent="-1475317">
              <a:spcBef>
                <a:spcPts val="500"/>
              </a:spcBef>
              <a:defRPr sz="2400"/>
            </a:lvl3pPr>
            <a:lvl4pPr marL="8422958" indent="-1772920">
              <a:spcBef>
                <a:spcPts val="500"/>
              </a:spcBef>
              <a:defRPr sz="2400"/>
            </a:lvl4pPr>
            <a:lvl5pPr marL="10638156" indent="-1770381">
              <a:spcBef>
                <a:spcPts val="500"/>
              </a:spcBef>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2469191" y="1079181"/>
            <a:ext cx="44439230" cy="4950406"/>
          </a:xfrm>
          <a:prstGeom prst="rect">
            <a:avLst/>
          </a:prstGeom>
        </p:spPr>
        <p:txBody>
          <a:bodyPr/>
          <a:lstStyle/>
          <a:p>
            <a:pPr lvl="0">
              <a:defRPr sz="1800"/>
            </a:pPr>
            <a:r>
              <a:rPr sz="21300"/>
              <a:t>Title Text</a:t>
            </a:r>
          </a:p>
        </p:txBody>
      </p:sp>
      <p:sp>
        <p:nvSpPr>
          <p:cNvPr id="23" name="Shape 23"/>
          <p:cNvSpPr>
            <a:spLocks noGrp="1"/>
          </p:cNvSpPr>
          <p:nvPr>
            <p:ph type="body" idx="1"/>
          </p:nvPr>
        </p:nvSpPr>
        <p:spPr>
          <a:xfrm>
            <a:off x="2469187" y="6029586"/>
            <a:ext cx="21817013" cy="3104894"/>
          </a:xfrm>
          <a:prstGeom prst="rect">
            <a:avLst/>
          </a:prstGeom>
        </p:spPr>
        <p:txBody>
          <a:bodyPr anchor="b"/>
          <a:lstStyle>
            <a:lvl1pPr marL="0" indent="0">
              <a:spcBef>
                <a:spcPts val="500"/>
              </a:spcBef>
              <a:buSzTx/>
              <a:buNone/>
              <a:defRPr sz="2100" b="1"/>
            </a:lvl1pPr>
            <a:lvl2pPr marL="0" indent="398861">
              <a:spcBef>
                <a:spcPts val="500"/>
              </a:spcBef>
              <a:buSzTx/>
              <a:buNone/>
              <a:defRPr sz="2100" b="1"/>
            </a:lvl2pPr>
            <a:lvl3pPr marL="0" indent="797723">
              <a:spcBef>
                <a:spcPts val="500"/>
              </a:spcBef>
              <a:buSzTx/>
              <a:buNone/>
              <a:defRPr sz="2100" b="1"/>
            </a:lvl3pPr>
            <a:lvl4pPr marL="0" indent="1196585">
              <a:spcBef>
                <a:spcPts val="500"/>
              </a:spcBef>
              <a:buSzTx/>
              <a:buNone/>
              <a:defRPr sz="2100" b="1"/>
            </a:lvl4pPr>
            <a:lvl5pPr marL="0" indent="1595444">
              <a:spcBef>
                <a:spcPts val="500"/>
              </a:spcBef>
              <a:buSzTx/>
              <a:buNone/>
              <a:defRPr sz="2100" b="1"/>
            </a:lvl5pPr>
          </a:lstStyle>
          <a:p>
            <a:pPr lvl="0">
              <a:defRPr sz="1800" b="0"/>
            </a:pPr>
            <a:r>
              <a:rPr sz="2100" b="1"/>
              <a:t>Body Level One</a:t>
            </a:r>
          </a:p>
          <a:p>
            <a:pPr lvl="1">
              <a:defRPr sz="1800" b="0"/>
            </a:pPr>
            <a:r>
              <a:rPr sz="2100" b="1"/>
              <a:t>Body Level Two</a:t>
            </a:r>
          </a:p>
          <a:p>
            <a:pPr lvl="2">
              <a:defRPr sz="1800" b="0"/>
            </a:pPr>
            <a:r>
              <a:rPr sz="2100" b="1"/>
              <a:t>Body Level Three</a:t>
            </a:r>
          </a:p>
          <a:p>
            <a:pPr lvl="3">
              <a:defRPr sz="1800" b="0"/>
            </a:pPr>
            <a:r>
              <a:rPr sz="2100" b="1"/>
              <a:t>Body Level Four</a:t>
            </a:r>
          </a:p>
          <a:p>
            <a:pPr lvl="4">
              <a:defRPr sz="1800" b="0"/>
            </a:pPr>
            <a:r>
              <a:rPr sz="21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xfrm>
            <a:off x="3703637" y="2560638"/>
            <a:ext cx="41970326" cy="4800601"/>
          </a:xfrm>
          <a:prstGeom prst="rect">
            <a:avLst/>
          </a:prstGeom>
        </p:spPr>
        <p:txBody>
          <a:bodyPr/>
          <a:lstStyle/>
          <a:p>
            <a:pPr lvl="0">
              <a:defRPr sz="1800"/>
            </a:pPr>
            <a:r>
              <a:rPr sz="213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2469187" y="0"/>
            <a:ext cx="16244888" cy="6027423"/>
          </a:xfrm>
          <a:prstGeom prst="rect">
            <a:avLst/>
          </a:prstGeom>
        </p:spPr>
        <p:txBody>
          <a:bodyPr anchor="b"/>
          <a:lstStyle>
            <a:lvl1pPr algn="l">
              <a:defRPr sz="1800" b="1"/>
            </a:lvl1pPr>
          </a:lstStyle>
          <a:p>
            <a:pPr lvl="0">
              <a:defRPr b="0"/>
            </a:pPr>
            <a:r>
              <a:rPr b="1"/>
              <a:t>Title Text</a:t>
            </a:r>
          </a:p>
        </p:txBody>
      </p:sp>
      <p:sp>
        <p:nvSpPr>
          <p:cNvPr id="32" name="Shape 32"/>
          <p:cNvSpPr>
            <a:spLocks noGrp="1"/>
          </p:cNvSpPr>
          <p:nvPr>
            <p:ph type="body" idx="1"/>
          </p:nvPr>
        </p:nvSpPr>
        <p:spPr>
          <a:xfrm>
            <a:off x="19304964" y="1146811"/>
            <a:ext cx="27603451" cy="27656788"/>
          </a:xfrm>
          <a:prstGeom prst="rect">
            <a:avLst/>
          </a:prstGeom>
        </p:spPr>
        <p:txBody>
          <a:bodyPr/>
          <a:lstStyle>
            <a:lvl1pPr>
              <a:spcBef>
                <a:spcPts val="600"/>
              </a:spcBef>
              <a:defRPr sz="2900"/>
            </a:lvl1pPr>
            <a:lvl2pPr marL="3890764" indent="-1674614">
              <a:spcBef>
                <a:spcPts val="600"/>
              </a:spcBef>
              <a:defRPr sz="2900"/>
            </a:lvl2pPr>
            <a:lvl3pPr marL="5961894" indent="-1528007">
              <a:spcBef>
                <a:spcPts val="600"/>
              </a:spcBef>
              <a:defRPr sz="2900"/>
            </a:lvl3pPr>
            <a:lvl4pPr marL="8435270" indent="-1785232">
              <a:spcBef>
                <a:spcPts val="600"/>
              </a:spcBef>
              <a:defRPr sz="2900"/>
            </a:lvl4pPr>
            <a:lvl5pPr marL="10650450" indent="-1782675">
              <a:spcBef>
                <a:spcPts val="600"/>
              </a:spcBef>
              <a:defRPr sz="2900"/>
            </a:lvl5pPr>
          </a:lstStyle>
          <a:p>
            <a:pPr lvl="0">
              <a:defRPr sz="1800"/>
            </a:pPr>
            <a:r>
              <a:rPr sz="2900"/>
              <a:t>Body Level One</a:t>
            </a:r>
          </a:p>
          <a:p>
            <a:pPr lvl="1">
              <a:defRPr sz="1800"/>
            </a:pPr>
            <a:r>
              <a:rPr sz="2900"/>
              <a:t>Body Level Two</a:t>
            </a:r>
          </a:p>
          <a:p>
            <a:pPr lvl="2">
              <a:defRPr sz="1800"/>
            </a:pPr>
            <a:r>
              <a:rPr sz="2900"/>
              <a:t>Body Level Three</a:t>
            </a:r>
          </a:p>
          <a:p>
            <a:pPr lvl="3">
              <a:defRPr sz="1800"/>
            </a:pPr>
            <a:r>
              <a:rPr sz="2900"/>
              <a:t>Body Level Four</a:t>
            </a:r>
          </a:p>
          <a:p>
            <a:pPr lvl="4">
              <a:defRPr sz="1800"/>
            </a:pPr>
            <a:r>
              <a:rPr sz="29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9677744" y="20162521"/>
            <a:ext cx="29627173" cy="2380905"/>
          </a:xfrm>
          <a:prstGeom prst="rect">
            <a:avLst/>
          </a:prstGeom>
        </p:spPr>
        <p:txBody>
          <a:bodyPr anchor="b"/>
          <a:lstStyle>
            <a:lvl1pPr algn="l">
              <a:defRPr sz="1800" b="1"/>
            </a:lvl1pPr>
          </a:lstStyle>
          <a:p>
            <a:pPr lvl="0">
              <a:defRPr b="0"/>
            </a:pPr>
            <a:r>
              <a:rPr b="1"/>
              <a:t>Title Text</a:t>
            </a:r>
          </a:p>
        </p:txBody>
      </p:sp>
      <p:sp>
        <p:nvSpPr>
          <p:cNvPr id="36" name="Shape 36"/>
          <p:cNvSpPr>
            <a:spLocks noGrp="1"/>
          </p:cNvSpPr>
          <p:nvPr>
            <p:ph type="body" idx="1"/>
          </p:nvPr>
        </p:nvSpPr>
        <p:spPr>
          <a:xfrm>
            <a:off x="9677744" y="22543423"/>
            <a:ext cx="29627173" cy="3379818"/>
          </a:xfrm>
          <a:prstGeom prst="rect">
            <a:avLst/>
          </a:prstGeom>
        </p:spPr>
        <p:txBody>
          <a:bodyPr/>
          <a:lstStyle>
            <a:lvl1pPr marL="0" indent="0">
              <a:spcBef>
                <a:spcPts val="200"/>
              </a:spcBef>
              <a:buSzTx/>
              <a:buNone/>
              <a:defRPr sz="1200"/>
            </a:lvl1pPr>
            <a:lvl2pPr marL="0" indent="398861">
              <a:spcBef>
                <a:spcPts val="200"/>
              </a:spcBef>
              <a:buSzTx/>
              <a:buNone/>
              <a:defRPr sz="1200"/>
            </a:lvl2pPr>
            <a:lvl3pPr marL="0" indent="797723">
              <a:spcBef>
                <a:spcPts val="200"/>
              </a:spcBef>
              <a:buSzTx/>
              <a:buNone/>
              <a:defRPr sz="1200"/>
            </a:lvl3pPr>
            <a:lvl4pPr marL="0" indent="1196585">
              <a:spcBef>
                <a:spcPts val="200"/>
              </a:spcBef>
              <a:buSzTx/>
              <a:buNone/>
              <a:defRPr sz="1200"/>
            </a:lvl4pPr>
            <a:lvl5pPr marL="0" indent="1595444">
              <a:spcBef>
                <a:spcPts val="200"/>
              </a:spcBef>
              <a:buSzTx/>
              <a:buNone/>
              <a:defRPr sz="1200"/>
            </a:lvl5pPr>
          </a:lstStyle>
          <a:p>
            <a:pPr lvl="0">
              <a:defRPr sz="1800"/>
            </a:pPr>
            <a:r>
              <a:rPr sz="1200"/>
              <a:t>Body Level One</a:t>
            </a:r>
          </a:p>
          <a:p>
            <a:pPr lvl="1">
              <a:defRPr sz="1800"/>
            </a:pPr>
            <a:r>
              <a:rPr sz="1200"/>
              <a:t>Body Level Two</a:t>
            </a:r>
          </a:p>
          <a:p>
            <a:pPr lvl="2">
              <a:defRPr sz="1800"/>
            </a:pPr>
            <a:r>
              <a:rPr sz="1200"/>
              <a:t>Body Level Three</a:t>
            </a:r>
          </a:p>
          <a:p>
            <a:pPr lvl="3">
              <a:defRPr sz="1800"/>
            </a:pPr>
            <a:r>
              <a:rPr sz="1200"/>
              <a:t>Body Level Four</a:t>
            </a:r>
          </a:p>
          <a:p>
            <a:pPr lvl="4">
              <a:defRPr sz="1800"/>
            </a:pPr>
            <a:r>
              <a:rPr sz="12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21300"/>
              <a:t>Title Text</a:t>
            </a:r>
          </a:p>
        </p:txBody>
      </p:sp>
      <p:sp>
        <p:nvSpPr>
          <p:cNvPr id="40" name="Shape 40"/>
          <p:cNvSpPr>
            <a:spLocks noGrp="1"/>
          </p:cNvSpPr>
          <p:nvPr>
            <p:ph type="body" idx="1"/>
          </p:nvPr>
        </p:nvSpPr>
        <p:spPr>
          <a:prstGeom prst="rect">
            <a:avLst/>
          </a:prstGeom>
        </p:spPr>
        <p:txBody>
          <a:bodyPr/>
          <a:lstStyle/>
          <a:p>
            <a:pPr lvl="0">
              <a:defRPr sz="1800"/>
            </a:pPr>
            <a:r>
              <a:rPr sz="15600"/>
              <a:t>Body Level One</a:t>
            </a:r>
          </a:p>
          <a:p>
            <a:pPr lvl="1">
              <a:defRPr sz="1800"/>
            </a:pPr>
            <a:r>
              <a:rPr sz="15600"/>
              <a:t>Body Level Two</a:t>
            </a:r>
          </a:p>
          <a:p>
            <a:pPr lvl="2">
              <a:defRPr sz="1800"/>
            </a:pPr>
            <a:r>
              <a:rPr sz="15600"/>
              <a:t>Body Level Three</a:t>
            </a:r>
          </a:p>
          <a:p>
            <a:pPr lvl="3">
              <a:defRPr sz="1800"/>
            </a:pPr>
            <a:r>
              <a:rPr sz="15600"/>
              <a:t>Body Level Four</a:t>
            </a:r>
          </a:p>
          <a:p>
            <a:pPr lvl="4">
              <a:defRPr sz="1800"/>
            </a:pPr>
            <a:r>
              <a:rPr sz="156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703637" y="1600201"/>
            <a:ext cx="41970326" cy="6721474"/>
          </a:xfrm>
          <a:prstGeom prst="rect">
            <a:avLst/>
          </a:prstGeom>
          <a:ln w="12700">
            <a:miter lim="400000"/>
          </a:ln>
          <a:extLst>
            <a:ext uri="{C572A759-6A51-4108-AA02-DFA0A04FC94B}">
              <ma14:wrappingTextBoxFlag xmlns:ma14="http://schemas.microsoft.com/office/mac/drawingml/2011/main" val="1"/>
            </a:ext>
          </a:extLst>
        </p:spPr>
        <p:txBody>
          <a:bodyPr lIns="221651" tIns="221651" rIns="221651" bIns="221651" anchor="ctr"/>
          <a:lstStyle/>
          <a:p>
            <a:pPr lvl="0">
              <a:defRPr sz="1800"/>
            </a:pPr>
            <a:r>
              <a:rPr sz="21300"/>
              <a:t>Title Text</a:t>
            </a:r>
          </a:p>
        </p:txBody>
      </p:sp>
      <p:sp>
        <p:nvSpPr>
          <p:cNvPr id="3" name="Shape 3"/>
          <p:cNvSpPr>
            <a:spLocks noGrp="1"/>
          </p:cNvSpPr>
          <p:nvPr>
            <p:ph type="body" idx="1"/>
          </p:nvPr>
        </p:nvSpPr>
        <p:spPr>
          <a:xfrm>
            <a:off x="3703637" y="8321675"/>
            <a:ext cx="41970326" cy="20481925"/>
          </a:xfrm>
          <a:prstGeom prst="rect">
            <a:avLst/>
          </a:prstGeom>
          <a:ln w="12700">
            <a:miter lim="400000"/>
          </a:ln>
          <a:extLst>
            <a:ext uri="{C572A759-6A51-4108-AA02-DFA0A04FC94B}">
              <ma14:wrappingTextBoxFlag xmlns:ma14="http://schemas.microsoft.com/office/mac/drawingml/2011/main" val="1"/>
            </a:ext>
          </a:extLst>
        </p:spPr>
        <p:txBody>
          <a:bodyPr lIns="221651" tIns="221651" rIns="221651" bIns="221651"/>
          <a:lstStyle/>
          <a:p>
            <a:pPr lvl="0">
              <a:defRPr sz="1800"/>
            </a:pPr>
            <a:r>
              <a:rPr sz="15600"/>
              <a:t>Body Level One</a:t>
            </a:r>
          </a:p>
          <a:p>
            <a:pPr lvl="1">
              <a:defRPr sz="1800"/>
            </a:pPr>
            <a:r>
              <a:rPr sz="15600"/>
              <a:t>Body Level Two</a:t>
            </a:r>
          </a:p>
          <a:p>
            <a:pPr lvl="2">
              <a:defRPr sz="1800"/>
            </a:pPr>
            <a:r>
              <a:rPr sz="15600"/>
              <a:t>Body Level Three</a:t>
            </a:r>
          </a:p>
          <a:p>
            <a:pPr lvl="3">
              <a:defRPr sz="1800"/>
            </a:pPr>
            <a:r>
              <a:rPr sz="15600"/>
              <a:t>Body Level Four</a:t>
            </a:r>
          </a:p>
          <a:p>
            <a:pPr lvl="4">
              <a:defRPr sz="1800"/>
            </a:pPr>
            <a:r>
              <a:rPr sz="15600"/>
              <a:t>Body Level Five</a:t>
            </a:r>
          </a:p>
        </p:txBody>
      </p:sp>
      <p:sp>
        <p:nvSpPr>
          <p:cNvPr id="4" name="Shape 4"/>
          <p:cNvSpPr>
            <a:spLocks noGrp="1"/>
          </p:cNvSpPr>
          <p:nvPr>
            <p:ph type="sldNum" sz="quarter" idx="2"/>
          </p:nvPr>
        </p:nvSpPr>
        <p:spPr>
          <a:xfrm>
            <a:off x="35386962" y="26244550"/>
            <a:ext cx="10287001" cy="1405652"/>
          </a:xfrm>
          <a:prstGeom prst="rect">
            <a:avLst/>
          </a:prstGeom>
          <a:ln w="12700">
            <a:miter lim="400000"/>
          </a:ln>
        </p:spPr>
        <p:txBody>
          <a:bodyPr lIns="221651" tIns="221651" rIns="221651" bIns="221651">
            <a:spAutoFit/>
          </a:bodyPr>
          <a:lstStyle>
            <a:lvl1pPr algn="r" defTabSz="4432300">
              <a:defRPr sz="68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xmlns:p14="http://schemas.microsoft.com/office/powerpoint/2010/main" spd="med"/>
  <p:txStyles>
    <p:titleStyle>
      <a:lvl1pPr algn="ctr" defTabSz="4432300">
        <a:defRPr sz="21300">
          <a:latin typeface="Arial"/>
          <a:ea typeface="Arial"/>
          <a:cs typeface="Arial"/>
          <a:sym typeface="Arial"/>
        </a:defRPr>
      </a:lvl1pPr>
      <a:lvl2pPr algn="ctr" defTabSz="4432300">
        <a:defRPr sz="21300">
          <a:latin typeface="Arial"/>
          <a:ea typeface="Arial"/>
          <a:cs typeface="Arial"/>
          <a:sym typeface="Arial"/>
        </a:defRPr>
      </a:lvl2pPr>
      <a:lvl3pPr algn="ctr" defTabSz="4432300">
        <a:defRPr sz="21300">
          <a:latin typeface="Arial"/>
          <a:ea typeface="Arial"/>
          <a:cs typeface="Arial"/>
          <a:sym typeface="Arial"/>
        </a:defRPr>
      </a:lvl3pPr>
      <a:lvl4pPr algn="ctr" defTabSz="4432300">
        <a:defRPr sz="21300">
          <a:latin typeface="Arial"/>
          <a:ea typeface="Arial"/>
          <a:cs typeface="Arial"/>
          <a:sym typeface="Arial"/>
        </a:defRPr>
      </a:lvl4pPr>
      <a:lvl5pPr algn="ctr" defTabSz="4432300">
        <a:defRPr sz="21300">
          <a:latin typeface="Arial"/>
          <a:ea typeface="Arial"/>
          <a:cs typeface="Arial"/>
          <a:sym typeface="Arial"/>
        </a:defRPr>
      </a:lvl5pPr>
      <a:lvl6pPr indent="398861" algn="ctr" defTabSz="4432300">
        <a:defRPr sz="21300">
          <a:latin typeface="Arial"/>
          <a:ea typeface="Arial"/>
          <a:cs typeface="Arial"/>
          <a:sym typeface="Arial"/>
        </a:defRPr>
      </a:lvl6pPr>
      <a:lvl7pPr indent="797723" algn="ctr" defTabSz="4432300">
        <a:defRPr sz="21300">
          <a:latin typeface="Arial"/>
          <a:ea typeface="Arial"/>
          <a:cs typeface="Arial"/>
          <a:sym typeface="Arial"/>
        </a:defRPr>
      </a:lvl7pPr>
      <a:lvl8pPr indent="1196585" algn="ctr" defTabSz="4432300">
        <a:defRPr sz="21300">
          <a:latin typeface="Arial"/>
          <a:ea typeface="Arial"/>
          <a:cs typeface="Arial"/>
          <a:sym typeface="Arial"/>
        </a:defRPr>
      </a:lvl8pPr>
      <a:lvl9pPr indent="1595444" algn="ctr" defTabSz="4432300">
        <a:defRPr sz="21300">
          <a:latin typeface="Arial"/>
          <a:ea typeface="Arial"/>
          <a:cs typeface="Arial"/>
          <a:sym typeface="Arial"/>
        </a:defRPr>
      </a:lvl9pPr>
    </p:titleStyle>
    <p:bodyStyle>
      <a:lvl1pPr marL="1660525" indent="-1660525" defTabSz="4432300">
        <a:spcBef>
          <a:spcPts val="3700"/>
        </a:spcBef>
        <a:buSzPct val="100000"/>
        <a:buChar char="•"/>
        <a:defRPr sz="15600">
          <a:latin typeface="Arial"/>
          <a:ea typeface="Arial"/>
          <a:cs typeface="Arial"/>
          <a:sym typeface="Arial"/>
        </a:defRPr>
      </a:lvl1pPr>
      <a:lvl2pPr marL="3794241" indent="-1578091" defTabSz="4432300">
        <a:spcBef>
          <a:spcPts val="3700"/>
        </a:spcBef>
        <a:buSzPct val="100000"/>
        <a:buChar char="–"/>
        <a:defRPr sz="15600">
          <a:latin typeface="Arial"/>
          <a:ea typeface="Arial"/>
          <a:cs typeface="Arial"/>
          <a:sym typeface="Arial"/>
        </a:defRPr>
      </a:lvl2pPr>
      <a:lvl3pPr marL="5921922" indent="-1488035" defTabSz="4432300">
        <a:spcBef>
          <a:spcPts val="3700"/>
        </a:spcBef>
        <a:buSzPct val="100000"/>
        <a:buChar char="•"/>
        <a:defRPr sz="15600">
          <a:latin typeface="Arial"/>
          <a:ea typeface="Arial"/>
          <a:cs typeface="Arial"/>
          <a:sym typeface="Arial"/>
        </a:defRPr>
      </a:lvl3pPr>
      <a:lvl4pPr marL="8413912" indent="-1763874" defTabSz="4432300">
        <a:spcBef>
          <a:spcPts val="3700"/>
        </a:spcBef>
        <a:buSzPct val="100000"/>
        <a:buChar char="–"/>
        <a:defRPr sz="15600">
          <a:latin typeface="Arial"/>
          <a:ea typeface="Arial"/>
          <a:cs typeface="Arial"/>
          <a:sym typeface="Arial"/>
        </a:defRPr>
      </a:lvl4pPr>
      <a:lvl5pPr marL="10629123" indent="-1761348" defTabSz="4432300">
        <a:spcBef>
          <a:spcPts val="3700"/>
        </a:spcBef>
        <a:buSzPct val="100000"/>
        <a:buChar char="»"/>
        <a:defRPr sz="15600">
          <a:latin typeface="Arial"/>
          <a:ea typeface="Arial"/>
          <a:cs typeface="Arial"/>
          <a:sym typeface="Arial"/>
        </a:defRPr>
      </a:lvl5pPr>
      <a:lvl6pPr marL="11028887" indent="-1763672" defTabSz="4432300">
        <a:spcBef>
          <a:spcPts val="3700"/>
        </a:spcBef>
        <a:buSzPct val="100000"/>
        <a:buChar char="»"/>
        <a:defRPr sz="15600">
          <a:latin typeface="Arial"/>
          <a:ea typeface="Arial"/>
          <a:cs typeface="Arial"/>
          <a:sym typeface="Arial"/>
        </a:defRPr>
      </a:lvl6pPr>
      <a:lvl7pPr marL="11427748" indent="-1763672" defTabSz="4432300">
        <a:spcBef>
          <a:spcPts val="3700"/>
        </a:spcBef>
        <a:buSzPct val="100000"/>
        <a:buChar char="»"/>
        <a:defRPr sz="15600">
          <a:latin typeface="Arial"/>
          <a:ea typeface="Arial"/>
          <a:cs typeface="Arial"/>
          <a:sym typeface="Arial"/>
        </a:defRPr>
      </a:lvl7pPr>
      <a:lvl8pPr marL="11826610" indent="-1763672" defTabSz="4432300">
        <a:spcBef>
          <a:spcPts val="3700"/>
        </a:spcBef>
        <a:buSzPct val="100000"/>
        <a:buChar char="»"/>
        <a:defRPr sz="15600">
          <a:latin typeface="Arial"/>
          <a:ea typeface="Arial"/>
          <a:cs typeface="Arial"/>
          <a:sym typeface="Arial"/>
        </a:defRPr>
      </a:lvl8pPr>
      <a:lvl9pPr marL="12225472" indent="-1763672" defTabSz="4432300">
        <a:spcBef>
          <a:spcPts val="3700"/>
        </a:spcBef>
        <a:buSzPct val="100000"/>
        <a:buChar char="»"/>
        <a:defRPr sz="15600">
          <a:latin typeface="Arial"/>
          <a:ea typeface="Arial"/>
          <a:cs typeface="Arial"/>
          <a:sym typeface="Arial"/>
        </a:defRPr>
      </a:lvl9pPr>
    </p:bodyStyle>
    <p:otherStyle>
      <a:lvl1pPr algn="r" defTabSz="4432300">
        <a:defRPr sz="6800">
          <a:solidFill>
            <a:schemeClr val="tx1"/>
          </a:solidFill>
          <a:latin typeface="+mn-lt"/>
          <a:ea typeface="+mn-ea"/>
          <a:cs typeface="+mn-cs"/>
          <a:sym typeface="Arial"/>
        </a:defRPr>
      </a:lvl1pPr>
      <a:lvl2pPr indent="398463" algn="r" defTabSz="4432300">
        <a:defRPr sz="6800">
          <a:solidFill>
            <a:schemeClr val="tx1"/>
          </a:solidFill>
          <a:latin typeface="+mn-lt"/>
          <a:ea typeface="+mn-ea"/>
          <a:cs typeface="+mn-cs"/>
          <a:sym typeface="Arial"/>
        </a:defRPr>
      </a:lvl2pPr>
      <a:lvl3pPr indent="796925" algn="r" defTabSz="4432300">
        <a:defRPr sz="6800">
          <a:solidFill>
            <a:schemeClr val="tx1"/>
          </a:solidFill>
          <a:latin typeface="+mn-lt"/>
          <a:ea typeface="+mn-ea"/>
          <a:cs typeface="+mn-cs"/>
          <a:sym typeface="Arial"/>
        </a:defRPr>
      </a:lvl3pPr>
      <a:lvl4pPr indent="1195387" algn="r" defTabSz="4432300">
        <a:defRPr sz="6800">
          <a:solidFill>
            <a:schemeClr val="tx1"/>
          </a:solidFill>
          <a:latin typeface="+mn-lt"/>
          <a:ea typeface="+mn-ea"/>
          <a:cs typeface="+mn-cs"/>
          <a:sym typeface="Arial"/>
        </a:defRPr>
      </a:lvl4pPr>
      <a:lvl5pPr indent="1595437" algn="r" defTabSz="4432300">
        <a:defRPr sz="6800">
          <a:solidFill>
            <a:schemeClr val="tx1"/>
          </a:solidFill>
          <a:latin typeface="+mn-lt"/>
          <a:ea typeface="+mn-ea"/>
          <a:cs typeface="+mn-cs"/>
          <a:sym typeface="Arial"/>
        </a:defRPr>
      </a:lvl5pPr>
      <a:lvl6pPr indent="2286000" algn="r" defTabSz="4432300">
        <a:defRPr sz="6800">
          <a:solidFill>
            <a:schemeClr val="tx1"/>
          </a:solidFill>
          <a:latin typeface="+mn-lt"/>
          <a:ea typeface="+mn-ea"/>
          <a:cs typeface="+mn-cs"/>
          <a:sym typeface="Arial"/>
        </a:defRPr>
      </a:lvl6pPr>
      <a:lvl7pPr indent="2743200" algn="r" defTabSz="4432300">
        <a:defRPr sz="6800">
          <a:solidFill>
            <a:schemeClr val="tx1"/>
          </a:solidFill>
          <a:latin typeface="+mn-lt"/>
          <a:ea typeface="+mn-ea"/>
          <a:cs typeface="+mn-cs"/>
          <a:sym typeface="Arial"/>
        </a:defRPr>
      </a:lvl7pPr>
      <a:lvl8pPr indent="3200400" algn="r" defTabSz="4432300">
        <a:defRPr sz="6800">
          <a:solidFill>
            <a:schemeClr val="tx1"/>
          </a:solidFill>
          <a:latin typeface="+mn-lt"/>
          <a:ea typeface="+mn-ea"/>
          <a:cs typeface="+mn-cs"/>
          <a:sym typeface="Arial"/>
        </a:defRPr>
      </a:lvl8pPr>
      <a:lvl9pPr indent="3657600" algn="r" defTabSz="4432300">
        <a:defRPr sz="68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chart" Target="../charts/chart1.xml"/><Relationship Id="rId17"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hyperlink" Target="http://rissmanlab.psych.ucla.edu/" TargetMode="Externa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5383"/>
        </a:solidFill>
        <a:effectLst/>
      </p:bgPr>
    </p:bg>
    <p:spTree>
      <p:nvGrpSpPr>
        <p:cNvPr id="1" name=""/>
        <p:cNvGrpSpPr/>
        <p:nvPr/>
      </p:nvGrpSpPr>
      <p:grpSpPr>
        <a:xfrm>
          <a:off x="0" y="0"/>
          <a:ext cx="0" cy="0"/>
          <a:chOff x="0" y="0"/>
          <a:chExt cx="0" cy="0"/>
        </a:xfrm>
      </p:grpSpPr>
      <p:grpSp>
        <p:nvGrpSpPr>
          <p:cNvPr id="53" name="Group 53"/>
          <p:cNvGrpSpPr/>
          <p:nvPr/>
        </p:nvGrpSpPr>
        <p:grpSpPr>
          <a:xfrm>
            <a:off x="14782797" y="3860799"/>
            <a:ext cx="17135478" cy="24608443"/>
            <a:chOff x="-2" y="-2"/>
            <a:chExt cx="16901758" cy="24608442"/>
          </a:xfrm>
        </p:grpSpPr>
        <p:sp>
          <p:nvSpPr>
            <p:cNvPr id="49" name="Shape 49"/>
            <p:cNvSpPr/>
            <p:nvPr/>
          </p:nvSpPr>
          <p:spPr>
            <a:xfrm>
              <a:off x="-1" y="893674"/>
              <a:ext cx="16901756" cy="23714766"/>
            </a:xfrm>
            <a:prstGeom prst="rect">
              <a:avLst/>
            </a:prstGeom>
            <a:noFill/>
            <a:ln w="28575" cap="flat">
              <a:solidFill>
                <a:srgbClr val="000000"/>
              </a:solidFill>
              <a:prstDash val="solid"/>
              <a:bevel/>
            </a:ln>
            <a:effectLst/>
          </p:spPr>
          <p:txBody>
            <a:bodyPr wrap="square" lIns="0" tIns="0" rIns="0" bIns="0" numCol="1" anchor="t">
              <a:noAutofit/>
            </a:bodyPr>
            <a:lstStyle/>
            <a:p>
              <a:pPr lvl="0">
                <a:defRPr>
                  <a:ln w="9524">
                    <a:solidFill/>
                  </a:ln>
                  <a:latin typeface="Gill Sans"/>
                  <a:ea typeface="Gill Sans"/>
                  <a:cs typeface="Gill Sans"/>
                  <a:sym typeface="Gill Sans"/>
                </a:defRPr>
              </a:pPr>
              <a:endParaRPr/>
            </a:p>
          </p:txBody>
        </p:sp>
        <p:grpSp>
          <p:nvGrpSpPr>
            <p:cNvPr id="52" name="Group 52"/>
            <p:cNvGrpSpPr/>
            <p:nvPr/>
          </p:nvGrpSpPr>
          <p:grpSpPr>
            <a:xfrm>
              <a:off x="-2" y="-2"/>
              <a:ext cx="16901758" cy="893676"/>
              <a:chOff x="-1" y="-1"/>
              <a:chExt cx="16901756" cy="893675"/>
            </a:xfrm>
          </p:grpSpPr>
          <p:sp>
            <p:nvSpPr>
              <p:cNvPr id="50" name="Shape 50"/>
              <p:cNvSpPr/>
              <p:nvPr/>
            </p:nvSpPr>
            <p:spPr>
              <a:xfrm>
                <a:off x="-1" y="-1"/>
                <a:ext cx="16901756" cy="893675"/>
              </a:xfrm>
              <a:prstGeom prst="rect">
                <a:avLst/>
              </a:prstGeom>
              <a:solidFill>
                <a:srgbClr val="536895"/>
              </a:solidFill>
              <a:ln w="28575" cap="flat">
                <a:solidFill>
                  <a:srgbClr val="000000"/>
                </a:solidFill>
                <a:prstDash val="solid"/>
                <a:bevel/>
              </a:ln>
              <a:effectLst/>
            </p:spPr>
            <p:txBody>
              <a:bodyPr wrap="square" lIns="0" tIns="0" rIns="0" bIns="0" numCol="1" anchor="t">
                <a:noAutofit/>
              </a:bodyPr>
              <a:lstStyle/>
              <a:p>
                <a:pPr lvl="0" algn="ctr">
                  <a:defRPr sz="5600">
                    <a:solidFill>
                      <a:srgbClr val="F4CF71"/>
                    </a:solidFill>
                    <a:effectLst>
                      <a:outerShdw blurRad="50800" dist="38100" dir="2700000" rotWithShape="0">
                        <a:srgbClr val="000000">
                          <a:alpha val="40000"/>
                        </a:srgbClr>
                      </a:outerShdw>
                    </a:effectLst>
                  </a:defRPr>
                </a:pPr>
                <a:endParaRPr/>
              </a:p>
            </p:txBody>
          </p:sp>
          <p:sp>
            <p:nvSpPr>
              <p:cNvPr id="51" name="Shape 51"/>
              <p:cNvSpPr/>
              <p:nvPr/>
            </p:nvSpPr>
            <p:spPr>
              <a:xfrm>
                <a:off x="-1" y="-1"/>
                <a:ext cx="16901756" cy="893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5600">
                    <a:solidFill>
                      <a:srgbClr val="F4CF71"/>
                    </a:solidFill>
                    <a:effectLst>
                      <a:outerShdw blurRad="50800" dist="38100" dir="2700000" rotWithShape="0">
                        <a:srgbClr val="000000">
                          <a:alpha val="40000"/>
                        </a:srgbClr>
                      </a:outerShdw>
                    </a:effectLst>
                  </a:defRPr>
                </a:lvl1pPr>
              </a:lstStyle>
              <a:p>
                <a:pPr lvl="0">
                  <a:defRPr sz="1800">
                    <a:solidFill>
                      <a:srgbClr val="000000"/>
                    </a:solidFill>
                    <a:effectLst/>
                  </a:defRPr>
                </a:pPr>
                <a:r>
                  <a:rPr sz="5600" dirty="0">
                    <a:solidFill>
                      <a:srgbClr val="F4CF71"/>
                    </a:solidFill>
                    <a:effectLst>
                      <a:outerShdw blurRad="50800" dist="38100" dir="2700000" rotWithShape="0">
                        <a:srgbClr val="000000">
                          <a:alpha val="40000"/>
                        </a:srgbClr>
                      </a:outerShdw>
                    </a:effectLst>
                  </a:rPr>
                  <a:t>Methods</a:t>
                </a:r>
              </a:p>
            </p:txBody>
          </p:sp>
        </p:grpSp>
      </p:grpSp>
      <p:grpSp>
        <p:nvGrpSpPr>
          <p:cNvPr id="56" name="Group 56"/>
          <p:cNvGrpSpPr/>
          <p:nvPr/>
        </p:nvGrpSpPr>
        <p:grpSpPr>
          <a:xfrm>
            <a:off x="6062954" y="-1"/>
            <a:ext cx="43314648" cy="3657601"/>
            <a:chOff x="0" y="0"/>
            <a:chExt cx="43314646" cy="3657599"/>
          </a:xfrm>
        </p:grpSpPr>
        <p:sp>
          <p:nvSpPr>
            <p:cNvPr id="54" name="Shape 54"/>
            <p:cNvSpPr/>
            <p:nvPr/>
          </p:nvSpPr>
          <p:spPr>
            <a:xfrm>
              <a:off x="1" y="-1"/>
              <a:ext cx="43314647" cy="3475514"/>
            </a:xfrm>
            <a:prstGeom prst="rect">
              <a:avLst/>
            </a:prstGeom>
            <a:solidFill>
              <a:srgbClr val="425383"/>
            </a:solidFill>
            <a:ln w="12700" cap="flat">
              <a:noFill/>
              <a:miter lim="400000"/>
            </a:ln>
            <a:effectLst/>
          </p:spPr>
          <p:txBody>
            <a:bodyPr wrap="square" lIns="0" tIns="0" rIns="0" bIns="0" numCol="1" anchor="t">
              <a:noAutofit/>
            </a:bodyPr>
            <a:lstStyle/>
            <a:p>
              <a:pPr lvl="0">
                <a:defRPr>
                  <a:latin typeface="Gill Sans"/>
                  <a:ea typeface="Gill Sans"/>
                  <a:cs typeface="Gill Sans"/>
                  <a:sym typeface="Gill Sans"/>
                </a:defRPr>
              </a:pPr>
              <a:endParaRPr/>
            </a:p>
          </p:txBody>
        </p:sp>
        <p:sp>
          <p:nvSpPr>
            <p:cNvPr id="55" name="Shape 55"/>
            <p:cNvSpPr/>
            <p:nvPr/>
          </p:nvSpPr>
          <p:spPr>
            <a:xfrm>
              <a:off x="0" y="3468096"/>
              <a:ext cx="43314648" cy="189504"/>
            </a:xfrm>
            <a:prstGeom prst="rect">
              <a:avLst/>
            </a:prstGeom>
            <a:solidFill>
              <a:srgbClr val="FEBB36"/>
            </a:solidFill>
            <a:ln w="12700" cap="flat">
              <a:noFill/>
              <a:miter lim="400000"/>
            </a:ln>
            <a:effectLst/>
          </p:spPr>
          <p:txBody>
            <a:bodyPr wrap="square" lIns="0" tIns="0" rIns="0" bIns="0" numCol="1" anchor="t">
              <a:noAutofit/>
            </a:bodyPr>
            <a:lstStyle/>
            <a:p>
              <a:pPr lvl="0">
                <a:defRPr>
                  <a:latin typeface="Gill Sans"/>
                  <a:ea typeface="Gill Sans"/>
                  <a:cs typeface="Gill Sans"/>
                  <a:sym typeface="Gill Sans"/>
                </a:defRPr>
              </a:pPr>
              <a:endParaRPr/>
            </a:p>
          </p:txBody>
        </p:sp>
      </p:grpSp>
      <p:pic>
        <p:nvPicPr>
          <p:cNvPr id="57" name="image1.jpeg" descr="Rissman lab logo (cropped).jpg"/>
          <p:cNvPicPr/>
          <p:nvPr/>
        </p:nvPicPr>
        <p:blipFill>
          <a:blip r:embed="rId3">
            <a:extLst/>
          </a:blip>
          <a:stretch>
            <a:fillRect/>
          </a:stretch>
        </p:blipFill>
        <p:spPr>
          <a:xfrm>
            <a:off x="45601201" y="450943"/>
            <a:ext cx="2683822" cy="2686854"/>
          </a:xfrm>
          <a:prstGeom prst="rect">
            <a:avLst/>
          </a:prstGeom>
          <a:ln w="12700">
            <a:miter lim="400000"/>
          </a:ln>
        </p:spPr>
      </p:pic>
      <p:pic>
        <p:nvPicPr>
          <p:cNvPr id="58" name="image2.jpeg" descr="ucla_wc.jpg"/>
          <p:cNvPicPr/>
          <p:nvPr/>
        </p:nvPicPr>
        <p:blipFill>
          <a:blip r:embed="rId4">
            <a:extLst/>
          </a:blip>
          <a:srcRect r="3134"/>
          <a:stretch>
            <a:fillRect/>
          </a:stretch>
        </p:blipFill>
        <p:spPr>
          <a:xfrm>
            <a:off x="533400" y="450943"/>
            <a:ext cx="5334001" cy="2542034"/>
          </a:xfrm>
          <a:prstGeom prst="rect">
            <a:avLst/>
          </a:prstGeom>
          <a:ln w="12700">
            <a:miter lim="400000"/>
          </a:ln>
        </p:spPr>
      </p:pic>
      <p:grpSp>
        <p:nvGrpSpPr>
          <p:cNvPr id="63" name="Group 63"/>
          <p:cNvGrpSpPr/>
          <p:nvPr/>
        </p:nvGrpSpPr>
        <p:grpSpPr>
          <a:xfrm>
            <a:off x="380998" y="3860800"/>
            <a:ext cx="14102839" cy="16687963"/>
            <a:chOff x="-1" y="0"/>
            <a:chExt cx="14102837" cy="12522201"/>
          </a:xfrm>
        </p:grpSpPr>
        <p:grpSp>
          <p:nvGrpSpPr>
            <p:cNvPr id="61" name="Group 61"/>
            <p:cNvGrpSpPr/>
            <p:nvPr/>
          </p:nvGrpSpPr>
          <p:grpSpPr>
            <a:xfrm>
              <a:off x="-1" y="0"/>
              <a:ext cx="14102837" cy="12522201"/>
              <a:chOff x="0" y="0"/>
              <a:chExt cx="14102835" cy="12522200"/>
            </a:xfrm>
          </p:grpSpPr>
          <p:sp>
            <p:nvSpPr>
              <p:cNvPr id="59" name="Shape 59"/>
              <p:cNvSpPr/>
              <p:nvPr/>
            </p:nvSpPr>
            <p:spPr>
              <a:xfrm>
                <a:off x="-1" y="0"/>
                <a:ext cx="14102837" cy="12522200"/>
              </a:xfrm>
              <a:prstGeom prst="rect">
                <a:avLst/>
              </a:prstGeom>
              <a:noFill/>
              <a:ln w="28575" cap="flat">
                <a:solidFill>
                  <a:srgbClr val="000000"/>
                </a:solidFill>
                <a:prstDash val="solid"/>
                <a:bevel/>
              </a:ln>
              <a:effectLst/>
            </p:spPr>
            <p:txBody>
              <a:bodyPr wrap="square" lIns="0" tIns="0" rIns="0" bIns="0" numCol="1" anchor="t">
                <a:noAutofit/>
              </a:bodyPr>
              <a:lstStyle/>
              <a:p>
                <a:pPr lvl="0">
                  <a:defRPr>
                    <a:ln w="9524">
                      <a:solidFill/>
                    </a:ln>
                    <a:latin typeface="Gill Sans"/>
                    <a:ea typeface="Gill Sans"/>
                    <a:cs typeface="Gill Sans"/>
                    <a:sym typeface="Gill Sans"/>
                  </a:defRPr>
                </a:pPr>
                <a:endParaRPr/>
              </a:p>
            </p:txBody>
          </p:sp>
          <p:sp>
            <p:nvSpPr>
              <p:cNvPr id="60" name="Shape 60"/>
              <p:cNvSpPr/>
              <p:nvPr/>
            </p:nvSpPr>
            <p:spPr>
              <a:xfrm>
                <a:off x="-1" y="0"/>
                <a:ext cx="14102837"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ln w="9524">
                      <a:solidFill/>
                    </a:ln>
                    <a:latin typeface="Gill Sans"/>
                    <a:ea typeface="Gill Sans"/>
                    <a:cs typeface="Gill Sans"/>
                    <a:sym typeface="Gill Sans"/>
                  </a:defRPr>
                </a:lvl1pPr>
              </a:lstStyle>
              <a:p>
                <a:pPr lvl="0">
                  <a:defRPr sz="1800">
                    <a:ln w="9525">
                      <a:noFill/>
                    </a:ln>
                  </a:defRPr>
                </a:pPr>
                <a:r>
                  <a:rPr sz="2100">
                    <a:ln w="9524">
                      <a:solidFill/>
                    </a:ln>
                  </a:rPr>
                  <a:t>sf</a:t>
                </a:r>
              </a:p>
            </p:txBody>
          </p:sp>
        </p:grpSp>
        <p:sp>
          <p:nvSpPr>
            <p:cNvPr id="62" name="Shape 62"/>
            <p:cNvSpPr/>
            <p:nvPr/>
          </p:nvSpPr>
          <p:spPr>
            <a:xfrm>
              <a:off x="-1" y="3"/>
              <a:ext cx="14102837" cy="693281"/>
            </a:xfrm>
            <a:prstGeom prst="rect">
              <a:avLst/>
            </a:prstGeom>
            <a:solidFill>
              <a:srgbClr val="536895"/>
            </a:solidFill>
            <a:ln w="19050" cap="flat">
              <a:solidFill>
                <a:srgbClr val="000000"/>
              </a:solidFill>
              <a:prstDash val="solid"/>
              <a:bevel/>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ctr">
                <a:defRPr sz="5600">
                  <a:solidFill>
                    <a:srgbClr val="F4CF71"/>
                  </a:solidFill>
                  <a:effectLst>
                    <a:outerShdw blurRad="50800" dist="38100" dir="2700000" rotWithShape="0">
                      <a:srgbClr val="000000">
                        <a:alpha val="40000"/>
                      </a:srgbClr>
                    </a:outerShdw>
                  </a:effectLst>
                </a:defRPr>
              </a:lvl1pPr>
            </a:lstStyle>
            <a:p>
              <a:pPr lvl="0">
                <a:defRPr sz="1800">
                  <a:solidFill>
                    <a:srgbClr val="000000"/>
                  </a:solidFill>
                  <a:effectLst/>
                </a:defRPr>
              </a:pPr>
              <a:r>
                <a:rPr sz="5600">
                  <a:solidFill>
                    <a:srgbClr val="F4CF71"/>
                  </a:solidFill>
                  <a:effectLst>
                    <a:outerShdw blurRad="50800" dist="38100" dir="2700000" rotWithShape="0">
                      <a:srgbClr val="000000">
                        <a:alpha val="40000"/>
                      </a:srgbClr>
                    </a:outerShdw>
                  </a:effectLst>
                </a:rPr>
                <a:t>Introduction</a:t>
              </a:r>
            </a:p>
          </p:txBody>
        </p:sp>
      </p:grpSp>
      <p:grpSp>
        <p:nvGrpSpPr>
          <p:cNvPr id="73" name="Group 73"/>
          <p:cNvGrpSpPr/>
          <p:nvPr/>
        </p:nvGrpSpPr>
        <p:grpSpPr>
          <a:xfrm>
            <a:off x="32188594" y="15218902"/>
            <a:ext cx="17013518" cy="6386158"/>
            <a:chOff x="0" y="-38454"/>
            <a:chExt cx="17013517" cy="7950109"/>
          </a:xfrm>
        </p:grpSpPr>
        <p:sp>
          <p:nvSpPr>
            <p:cNvPr id="69" name="Shape 69"/>
            <p:cNvSpPr/>
            <p:nvPr/>
          </p:nvSpPr>
          <p:spPr>
            <a:xfrm>
              <a:off x="0" y="905503"/>
              <a:ext cx="17013516" cy="7006152"/>
            </a:xfrm>
            <a:prstGeom prst="rect">
              <a:avLst/>
            </a:prstGeom>
            <a:noFill/>
            <a:ln w="28575" cap="flat">
              <a:solidFill>
                <a:srgbClr val="000000"/>
              </a:solidFill>
              <a:prstDash val="solid"/>
              <a:bevel/>
            </a:ln>
            <a:effectLst/>
          </p:spPr>
          <p:txBody>
            <a:bodyPr wrap="square" lIns="0" tIns="0" rIns="0" bIns="0" numCol="1" anchor="t">
              <a:noAutofit/>
            </a:bodyPr>
            <a:lstStyle/>
            <a:p>
              <a:pPr lvl="0">
                <a:defRPr>
                  <a:ln w="9524">
                    <a:solidFill/>
                  </a:ln>
                  <a:latin typeface="Gill Sans"/>
                  <a:ea typeface="Gill Sans"/>
                  <a:cs typeface="Gill Sans"/>
                  <a:sym typeface="Gill Sans"/>
                </a:defRPr>
              </a:pPr>
              <a:endParaRPr/>
            </a:p>
          </p:txBody>
        </p:sp>
        <p:grpSp>
          <p:nvGrpSpPr>
            <p:cNvPr id="72" name="Group 72"/>
            <p:cNvGrpSpPr/>
            <p:nvPr/>
          </p:nvGrpSpPr>
          <p:grpSpPr>
            <a:xfrm>
              <a:off x="0" y="-38454"/>
              <a:ext cx="17013517" cy="1072818"/>
              <a:chOff x="0" y="-38454"/>
              <a:chExt cx="17013516" cy="1072816"/>
            </a:xfrm>
          </p:grpSpPr>
          <p:sp>
            <p:nvSpPr>
              <p:cNvPr id="70" name="Shape 70"/>
              <p:cNvSpPr/>
              <p:nvPr/>
            </p:nvSpPr>
            <p:spPr>
              <a:xfrm>
                <a:off x="0" y="0"/>
                <a:ext cx="17013516" cy="905503"/>
              </a:xfrm>
              <a:prstGeom prst="rect">
                <a:avLst/>
              </a:prstGeom>
              <a:solidFill>
                <a:srgbClr val="536895"/>
              </a:solidFill>
              <a:ln w="28575" cap="flat">
                <a:solidFill>
                  <a:srgbClr val="000000"/>
                </a:solidFill>
                <a:prstDash val="solid"/>
                <a:bevel/>
              </a:ln>
              <a:effectLst/>
            </p:spPr>
            <p:txBody>
              <a:bodyPr wrap="square" lIns="0" tIns="0" rIns="0" bIns="0" numCol="1" anchor="t">
                <a:noAutofit/>
              </a:bodyPr>
              <a:lstStyle/>
              <a:p>
                <a:pPr lvl="0" algn="ctr">
                  <a:defRPr sz="5600">
                    <a:solidFill>
                      <a:srgbClr val="F4CF71"/>
                    </a:solidFill>
                    <a:effectLst>
                      <a:outerShdw blurRad="50800" dist="38100" dir="2700000" rotWithShape="0">
                        <a:srgbClr val="000000">
                          <a:alpha val="40000"/>
                        </a:srgbClr>
                      </a:outerShdw>
                    </a:effectLst>
                  </a:defRPr>
                </a:pPr>
                <a:endParaRPr dirty="0"/>
              </a:p>
            </p:txBody>
          </p:sp>
          <p:sp>
            <p:nvSpPr>
              <p:cNvPr id="71" name="Shape 71"/>
              <p:cNvSpPr/>
              <p:nvPr/>
            </p:nvSpPr>
            <p:spPr>
              <a:xfrm>
                <a:off x="0" y="-38454"/>
                <a:ext cx="17013516" cy="10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5600">
                    <a:solidFill>
                      <a:srgbClr val="F4CF71"/>
                    </a:solidFill>
                    <a:effectLst>
                      <a:outerShdw blurRad="50800" dist="38100" dir="2700000" rotWithShape="0">
                        <a:srgbClr val="000000">
                          <a:alpha val="40000"/>
                        </a:srgbClr>
                      </a:outerShdw>
                    </a:effectLst>
                  </a:defRPr>
                </a:lvl1pPr>
              </a:lstStyle>
              <a:p>
                <a:pPr lvl="0">
                  <a:defRPr sz="1800">
                    <a:solidFill>
                      <a:srgbClr val="000000"/>
                    </a:solidFill>
                    <a:effectLst/>
                  </a:defRPr>
                </a:pPr>
                <a:r>
                  <a:rPr sz="5000" dirty="0">
                    <a:solidFill>
                      <a:srgbClr val="F4CF71"/>
                    </a:solidFill>
                    <a:effectLst>
                      <a:outerShdw blurRad="50800" dist="38100" dir="2700000" rotWithShape="0">
                        <a:srgbClr val="000000">
                          <a:alpha val="40000"/>
                        </a:srgbClr>
                      </a:outerShdw>
                    </a:effectLst>
                  </a:rPr>
                  <a:t>Conclusions</a:t>
                </a:r>
              </a:p>
            </p:txBody>
          </p:sp>
        </p:grpSp>
      </p:grpSp>
      <p:sp>
        <p:nvSpPr>
          <p:cNvPr id="74" name="Shape 74"/>
          <p:cNvSpPr/>
          <p:nvPr/>
        </p:nvSpPr>
        <p:spPr>
          <a:xfrm>
            <a:off x="6062955" y="152399"/>
            <a:ext cx="37251693" cy="3319509"/>
          </a:xfrm>
          <a:prstGeom prst="rect">
            <a:avLst/>
          </a:prstGeom>
          <a:ln>
            <a:solidFill>
              <a:srgbClr val="FFFFFF"/>
            </a:solidFill>
          </a:ln>
          <a:extLst>
            <a:ext uri="{C572A759-6A51-4108-AA02-DFA0A04FC94B}">
              <ma14:wrappingTextBoxFlag xmlns:ma14="http://schemas.microsoft.com/office/mac/drawingml/2011/main" val="1"/>
            </a:ext>
          </a:extLst>
        </p:spPr>
        <p:txBody>
          <a:bodyPr lIns="0" tIns="0" rIns="0" bIns="0">
            <a:normAutofit fontScale="92500" lnSpcReduction="10000"/>
          </a:bodyPr>
          <a:lstStyle/>
          <a:p>
            <a:pPr marR="361188" lvl="0" algn="ctr" defTabSz="361188">
              <a:defRPr sz="1800"/>
            </a:pPr>
            <a:r>
              <a:rPr lang="en-US" sz="7000" b="1" dirty="0" smtClean="0">
                <a:solidFill>
                  <a:srgbClr val="FFFFFF"/>
                </a:solidFill>
                <a:ea typeface="Cambria"/>
                <a:sym typeface="Cambria"/>
              </a:rPr>
              <a:t>Neural Correlates of Fluid Intelligence </a:t>
            </a:r>
          </a:p>
          <a:p>
            <a:pPr marR="361188" lvl="0" algn="ctr" defTabSz="361188">
              <a:defRPr sz="1800"/>
            </a:pPr>
            <a:r>
              <a:rPr lang="en-US" sz="7000" b="1" dirty="0" smtClean="0">
                <a:solidFill>
                  <a:srgbClr val="FFFFFF"/>
                </a:solidFill>
                <a:ea typeface="Cambria"/>
                <a:sym typeface="Cambria"/>
              </a:rPr>
              <a:t>via Functional and Structural Network Connectivity Measures</a:t>
            </a:r>
            <a:endParaRPr sz="7000" b="1" dirty="0">
              <a:solidFill>
                <a:srgbClr val="FFFFFF"/>
              </a:solidFill>
              <a:ea typeface="Times New Roman"/>
              <a:sym typeface="Times New Roman"/>
            </a:endParaRPr>
          </a:p>
          <a:p>
            <a:pPr marR="361188" lvl="0" defTabSz="361188">
              <a:defRPr sz="1800"/>
            </a:pPr>
            <a:r>
              <a:rPr sz="948" b="1" dirty="0">
                <a:latin typeface="Cambria"/>
                <a:ea typeface="Cambria"/>
                <a:cs typeface="Cambria"/>
                <a:sym typeface="Cambria"/>
              </a:rPr>
              <a:t/>
            </a:r>
            <a:br>
              <a:rPr sz="948" b="1" dirty="0">
                <a:latin typeface="Cambria"/>
                <a:ea typeface="Cambria"/>
                <a:cs typeface="Cambria"/>
                <a:sym typeface="Cambria"/>
              </a:rPr>
            </a:br>
            <a:endParaRPr sz="948" b="1" dirty="0">
              <a:latin typeface="Cambria"/>
              <a:ea typeface="Cambria"/>
              <a:cs typeface="Cambria"/>
              <a:sym typeface="Cambria"/>
            </a:endParaRPr>
          </a:p>
          <a:p>
            <a:pPr lvl="0" algn="ctr" defTabSz="722376">
              <a:lnSpc>
                <a:spcPct val="108000"/>
              </a:lnSpc>
              <a:defRPr sz="1800"/>
            </a:pPr>
            <a:r>
              <a:rPr lang="en-US" sz="4187" dirty="0" smtClean="0">
                <a:solidFill>
                  <a:srgbClr val="FFFFFF"/>
                </a:solidFill>
                <a:latin typeface="Gill Sans"/>
                <a:ea typeface="Gill Sans"/>
                <a:cs typeface="Gill Sans"/>
                <a:sym typeface="Gill Sans"/>
              </a:rPr>
              <a:t>Alvin Vuong</a:t>
            </a:r>
            <a:r>
              <a:rPr lang="en-US" sz="4187" baseline="30000" dirty="0" smtClean="0">
                <a:solidFill>
                  <a:srgbClr val="FFFFFF"/>
                </a:solidFill>
                <a:latin typeface="Gill Sans"/>
                <a:ea typeface="Gill Sans"/>
                <a:cs typeface="Gill Sans"/>
                <a:sym typeface="Gill Sans"/>
              </a:rPr>
              <a:t>1,2</a:t>
            </a:r>
            <a:r>
              <a:rPr sz="4187" dirty="0" smtClean="0">
                <a:solidFill>
                  <a:srgbClr val="FFFFFF"/>
                </a:solidFill>
                <a:latin typeface="Gill Sans"/>
                <a:ea typeface="Gill Sans"/>
                <a:cs typeface="Gill Sans"/>
                <a:sym typeface="Gill Sans"/>
              </a:rPr>
              <a:t>, </a:t>
            </a:r>
            <a:r>
              <a:rPr sz="4187" dirty="0">
                <a:solidFill>
                  <a:srgbClr val="FFFFFF"/>
                </a:solidFill>
                <a:latin typeface="Gill Sans"/>
                <a:ea typeface="Gill Sans"/>
                <a:cs typeface="Gill Sans"/>
                <a:sym typeface="Gill Sans"/>
              </a:rPr>
              <a:t>Nicco Reggente</a:t>
            </a:r>
            <a:r>
              <a:rPr sz="4187" baseline="29468" dirty="0">
                <a:solidFill>
                  <a:srgbClr val="FFFFFF"/>
                </a:solidFill>
                <a:latin typeface="Gill Sans"/>
                <a:ea typeface="Gill Sans"/>
                <a:cs typeface="Gill Sans"/>
                <a:sym typeface="Gill Sans"/>
              </a:rPr>
              <a:t>1</a:t>
            </a:r>
            <a:r>
              <a:rPr sz="4187" dirty="0">
                <a:solidFill>
                  <a:srgbClr val="FFFFFF"/>
                </a:solidFill>
                <a:latin typeface="Gill Sans"/>
                <a:ea typeface="Gill Sans"/>
                <a:cs typeface="Gill Sans"/>
                <a:sym typeface="Gill Sans"/>
              </a:rPr>
              <a:t>, Jesse </a:t>
            </a:r>
            <a:r>
              <a:rPr sz="4187" dirty="0" smtClean="0">
                <a:solidFill>
                  <a:srgbClr val="FFFFFF"/>
                </a:solidFill>
                <a:latin typeface="Gill Sans"/>
                <a:ea typeface="Gill Sans"/>
                <a:cs typeface="Gill Sans"/>
                <a:sym typeface="Gill Sans"/>
              </a:rPr>
              <a:t>Rissman</a:t>
            </a:r>
            <a:r>
              <a:rPr sz="4187" baseline="29468" dirty="0" smtClean="0">
                <a:solidFill>
                  <a:srgbClr val="FFFFFF"/>
                </a:solidFill>
                <a:latin typeface="Gill Sans"/>
                <a:ea typeface="Gill Sans"/>
                <a:cs typeface="Gill Sans"/>
                <a:sym typeface="Gill Sans"/>
              </a:rPr>
              <a:t>1,</a:t>
            </a:r>
            <a:r>
              <a:rPr lang="en-US" sz="4187" baseline="29468" dirty="0" smtClean="0">
                <a:solidFill>
                  <a:srgbClr val="FFFFFF"/>
                </a:solidFill>
                <a:latin typeface="Gill Sans"/>
                <a:ea typeface="Gill Sans"/>
                <a:cs typeface="Gill Sans"/>
                <a:sym typeface="Gill Sans"/>
              </a:rPr>
              <a:t>3</a:t>
            </a:r>
            <a:endParaRPr sz="1501" dirty="0"/>
          </a:p>
          <a:p>
            <a:pPr lvl="0" algn="ctr" defTabSz="722376">
              <a:lnSpc>
                <a:spcPct val="90000"/>
              </a:lnSpc>
              <a:spcBef>
                <a:spcPts val="400"/>
              </a:spcBef>
              <a:defRPr sz="1800"/>
            </a:pPr>
            <a:endParaRPr sz="1900" baseline="29468" dirty="0">
              <a:solidFill>
                <a:srgbClr val="FFFFFF"/>
              </a:solidFill>
              <a:latin typeface="Gill Sans"/>
              <a:ea typeface="Gill Sans"/>
              <a:cs typeface="Gill Sans"/>
              <a:sym typeface="Gill Sans"/>
            </a:endParaRPr>
          </a:p>
          <a:p>
            <a:pPr lvl="0" algn="ctr" defTabSz="722376">
              <a:lnSpc>
                <a:spcPct val="90000"/>
              </a:lnSpc>
              <a:spcBef>
                <a:spcPts val="400"/>
              </a:spcBef>
              <a:defRPr sz="1800"/>
            </a:pPr>
            <a:r>
              <a:rPr sz="3239" baseline="29468" dirty="0">
                <a:solidFill>
                  <a:srgbClr val="FFFFFF"/>
                </a:solidFill>
                <a:latin typeface="Gill Sans"/>
                <a:ea typeface="Gill Sans"/>
                <a:cs typeface="Gill Sans"/>
                <a:sym typeface="Gill Sans"/>
              </a:rPr>
              <a:t>1</a:t>
            </a:r>
            <a:r>
              <a:rPr sz="3239" dirty="0">
                <a:solidFill>
                  <a:srgbClr val="FFFFFF"/>
                </a:solidFill>
                <a:latin typeface="Gill Sans"/>
                <a:ea typeface="Gill Sans"/>
                <a:cs typeface="Gill Sans"/>
                <a:sym typeface="Gill Sans"/>
              </a:rPr>
              <a:t>Department of Psychology</a:t>
            </a:r>
            <a:r>
              <a:rPr sz="3239" dirty="0" smtClean="0">
                <a:solidFill>
                  <a:srgbClr val="FFFFFF"/>
                </a:solidFill>
                <a:latin typeface="Gill Sans"/>
                <a:ea typeface="Gill Sans"/>
                <a:cs typeface="Gill Sans"/>
                <a:sym typeface="Gill Sans"/>
              </a:rPr>
              <a:t>,</a:t>
            </a:r>
            <a:r>
              <a:rPr lang="en-US" sz="3239" dirty="0" smtClean="0">
                <a:solidFill>
                  <a:srgbClr val="FFFFFF"/>
                </a:solidFill>
                <a:latin typeface="Gill Sans"/>
                <a:ea typeface="Gill Sans"/>
                <a:cs typeface="Gill Sans"/>
                <a:sym typeface="Gill Sans"/>
              </a:rPr>
              <a:t> </a:t>
            </a:r>
            <a:r>
              <a:rPr lang="en-US" sz="3239" baseline="30000" dirty="0" smtClean="0">
                <a:solidFill>
                  <a:srgbClr val="FFFFFF"/>
                </a:solidFill>
                <a:latin typeface="Gill Sans"/>
                <a:ea typeface="Gill Sans"/>
                <a:cs typeface="Gill Sans"/>
                <a:sym typeface="Gill Sans"/>
              </a:rPr>
              <a:t>2</a:t>
            </a:r>
            <a:r>
              <a:rPr lang="en-US" sz="3239" dirty="0" smtClean="0">
                <a:solidFill>
                  <a:srgbClr val="FFFFFF"/>
                </a:solidFill>
                <a:latin typeface="Gill Sans"/>
                <a:ea typeface="Gill Sans"/>
                <a:cs typeface="Gill Sans"/>
                <a:sym typeface="Gill Sans"/>
              </a:rPr>
              <a:t>Department of Computer Science,</a:t>
            </a:r>
            <a:r>
              <a:rPr sz="3239" dirty="0" smtClean="0">
                <a:solidFill>
                  <a:srgbClr val="FFFFFF"/>
                </a:solidFill>
                <a:latin typeface="Gill Sans"/>
                <a:ea typeface="Gill Sans"/>
                <a:cs typeface="Gill Sans"/>
                <a:sym typeface="Gill Sans"/>
              </a:rPr>
              <a:t> </a:t>
            </a:r>
            <a:r>
              <a:rPr lang="en-US" sz="3239" baseline="29468" dirty="0">
                <a:solidFill>
                  <a:srgbClr val="FFFFFF"/>
                </a:solidFill>
                <a:latin typeface="Gill Sans"/>
                <a:ea typeface="Gill Sans"/>
                <a:cs typeface="Gill Sans"/>
                <a:sym typeface="Gill Sans"/>
              </a:rPr>
              <a:t>3</a:t>
            </a:r>
            <a:r>
              <a:rPr sz="3239" dirty="0" smtClean="0">
                <a:solidFill>
                  <a:srgbClr val="FFFFFF"/>
                </a:solidFill>
                <a:latin typeface="Gill Sans"/>
                <a:ea typeface="Gill Sans"/>
                <a:cs typeface="Gill Sans"/>
                <a:sym typeface="Gill Sans"/>
              </a:rPr>
              <a:t>Department </a:t>
            </a:r>
            <a:r>
              <a:rPr sz="3239" dirty="0">
                <a:solidFill>
                  <a:srgbClr val="FFFFFF"/>
                </a:solidFill>
                <a:latin typeface="Gill Sans"/>
                <a:ea typeface="Gill Sans"/>
                <a:cs typeface="Gill Sans"/>
                <a:sym typeface="Gill Sans"/>
              </a:rPr>
              <a:t>of Psychiatry &amp; Biobehavioral Sciences, University of California, Los Angeles</a:t>
            </a:r>
            <a:endParaRPr sz="4740" dirty="0">
              <a:solidFill>
                <a:srgbClr val="F4CF71"/>
              </a:solidFill>
              <a:latin typeface="Gill Sans"/>
              <a:ea typeface="Gill Sans"/>
              <a:cs typeface="Gill Sans"/>
              <a:sym typeface="Gill Sans"/>
            </a:endParaRPr>
          </a:p>
        </p:txBody>
      </p:sp>
      <p:grpSp>
        <p:nvGrpSpPr>
          <p:cNvPr id="77" name="Group 77"/>
          <p:cNvGrpSpPr/>
          <p:nvPr/>
        </p:nvGrpSpPr>
        <p:grpSpPr>
          <a:xfrm>
            <a:off x="32190836" y="21808171"/>
            <a:ext cx="16964659" cy="6661072"/>
            <a:chOff x="0" y="-1"/>
            <a:chExt cx="16964658" cy="1646842"/>
          </a:xfrm>
        </p:grpSpPr>
        <p:sp>
          <p:nvSpPr>
            <p:cNvPr id="75" name="Shape 75"/>
            <p:cNvSpPr/>
            <p:nvPr/>
          </p:nvSpPr>
          <p:spPr>
            <a:xfrm>
              <a:off x="0" y="0"/>
              <a:ext cx="16964658" cy="1646841"/>
            </a:xfrm>
            <a:prstGeom prst="rect">
              <a:avLst/>
            </a:prstGeom>
            <a:noFill/>
            <a:ln w="28575" cap="flat">
              <a:solidFill>
                <a:srgbClr val="000000"/>
              </a:solidFill>
              <a:prstDash val="solid"/>
              <a:bevel/>
            </a:ln>
            <a:effectLst/>
          </p:spPr>
          <p:txBody>
            <a:bodyPr wrap="square" lIns="0" tIns="0" rIns="0" bIns="0" numCol="1" anchor="t">
              <a:noAutofit/>
            </a:bodyPr>
            <a:lstStyle/>
            <a:p>
              <a:pPr lvl="0">
                <a:defRPr>
                  <a:ln w="9524">
                    <a:solidFill/>
                  </a:ln>
                  <a:latin typeface="Gill Sans"/>
                  <a:ea typeface="Gill Sans"/>
                  <a:cs typeface="Gill Sans"/>
                  <a:sym typeface="Gill Sans"/>
                </a:defRPr>
              </a:pPr>
              <a:endParaRPr/>
            </a:p>
          </p:txBody>
        </p:sp>
        <p:sp>
          <p:nvSpPr>
            <p:cNvPr id="76" name="Shape 76"/>
            <p:cNvSpPr/>
            <p:nvPr/>
          </p:nvSpPr>
          <p:spPr>
            <a:xfrm>
              <a:off x="0" y="-1"/>
              <a:ext cx="16964658" cy="125713"/>
            </a:xfrm>
            <a:prstGeom prst="rect">
              <a:avLst/>
            </a:prstGeom>
            <a:solidFill>
              <a:srgbClr val="536895"/>
            </a:solidFill>
            <a:ln w="28575" cap="flat">
              <a:solidFill>
                <a:srgbClr val="000000"/>
              </a:solidFill>
              <a:prstDash val="solid"/>
              <a:bevel/>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defTabSz="786384">
                <a:lnSpc>
                  <a:spcPct val="90000"/>
                </a:lnSpc>
                <a:defRPr sz="2150">
                  <a:solidFill>
                    <a:srgbClr val="F4CF71"/>
                  </a:solidFill>
                  <a:effectLst>
                    <a:outerShdw blurRad="43688" dist="32766" dir="2700000" rotWithShape="0">
                      <a:srgbClr val="000000">
                        <a:alpha val="40000"/>
                      </a:srgbClr>
                    </a:outerShdw>
                  </a:effectLst>
                </a:defRPr>
              </a:lvl1pPr>
            </a:lstStyle>
            <a:p>
              <a:pPr lvl="0">
                <a:defRPr sz="1800">
                  <a:solidFill>
                    <a:srgbClr val="000000"/>
                  </a:solidFill>
                  <a:effectLst/>
                </a:defRPr>
              </a:pPr>
              <a:r>
                <a:rPr sz="3800" dirty="0">
                  <a:solidFill>
                    <a:srgbClr val="F4CF71"/>
                  </a:solidFill>
                  <a:effectLst>
                    <a:outerShdw blurRad="43688" dist="32766" dir="2700000" rotWithShape="0">
                      <a:srgbClr val="000000">
                        <a:alpha val="40000"/>
                      </a:srgbClr>
                    </a:outerShdw>
                  </a:effectLst>
                </a:rPr>
                <a:t>References</a:t>
              </a:r>
            </a:p>
          </p:txBody>
        </p:sp>
      </p:grpSp>
      <p:grpSp>
        <p:nvGrpSpPr>
          <p:cNvPr id="86" name="Group 86"/>
          <p:cNvGrpSpPr/>
          <p:nvPr/>
        </p:nvGrpSpPr>
        <p:grpSpPr>
          <a:xfrm>
            <a:off x="380997" y="20851551"/>
            <a:ext cx="14102837" cy="7617692"/>
            <a:chOff x="0" y="0"/>
            <a:chExt cx="14102835" cy="11776591"/>
          </a:xfrm>
        </p:grpSpPr>
        <p:sp>
          <p:nvSpPr>
            <p:cNvPr id="84" name="Shape 84"/>
            <p:cNvSpPr/>
            <p:nvPr/>
          </p:nvSpPr>
          <p:spPr>
            <a:xfrm>
              <a:off x="-1" y="-1"/>
              <a:ext cx="14102837" cy="11776593"/>
            </a:xfrm>
            <a:prstGeom prst="rect">
              <a:avLst/>
            </a:prstGeom>
            <a:noFill/>
            <a:ln w="28575" cap="flat">
              <a:solidFill>
                <a:srgbClr val="000000"/>
              </a:solidFill>
              <a:prstDash val="solid"/>
              <a:bevel/>
            </a:ln>
            <a:effectLst/>
          </p:spPr>
          <p:txBody>
            <a:bodyPr wrap="square" lIns="0" tIns="0" rIns="0" bIns="0" numCol="1" anchor="t">
              <a:noAutofit/>
            </a:bodyPr>
            <a:lstStyle/>
            <a:p>
              <a:pPr lvl="0">
                <a:defRPr>
                  <a:ln w="9524">
                    <a:solidFill/>
                  </a:ln>
                  <a:latin typeface="Gill Sans"/>
                  <a:ea typeface="Gill Sans"/>
                  <a:cs typeface="Gill Sans"/>
                  <a:sym typeface="Gill Sans"/>
                </a:defRPr>
              </a:pPr>
              <a:endParaRPr/>
            </a:p>
          </p:txBody>
        </p:sp>
        <p:sp>
          <p:nvSpPr>
            <p:cNvPr id="85" name="Shape 85"/>
            <p:cNvSpPr/>
            <p:nvPr/>
          </p:nvSpPr>
          <p:spPr>
            <a:xfrm>
              <a:off x="-1" y="-1"/>
              <a:ext cx="14102837"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ln w="9524">
                    <a:solidFill/>
                  </a:ln>
                  <a:latin typeface="Gill Sans"/>
                  <a:ea typeface="Gill Sans"/>
                  <a:cs typeface="Gill Sans"/>
                  <a:sym typeface="Gill Sans"/>
                </a:defRPr>
              </a:lvl1pPr>
            </a:lstStyle>
            <a:p>
              <a:pPr lvl="0">
                <a:defRPr sz="1800">
                  <a:ln w="9525">
                    <a:noFill/>
                  </a:ln>
                </a:defRPr>
              </a:pPr>
              <a:r>
                <a:rPr sz="2100">
                  <a:ln w="9524">
                    <a:solidFill/>
                  </a:ln>
                </a:rPr>
                <a:t>sf</a:t>
              </a:r>
            </a:p>
          </p:txBody>
        </p:sp>
      </p:grpSp>
      <p:sp>
        <p:nvSpPr>
          <p:cNvPr id="87" name="Shape 87"/>
          <p:cNvSpPr/>
          <p:nvPr/>
        </p:nvSpPr>
        <p:spPr>
          <a:xfrm>
            <a:off x="380997" y="20851554"/>
            <a:ext cx="14102837" cy="753506"/>
          </a:xfrm>
          <a:prstGeom prst="rect">
            <a:avLst/>
          </a:prstGeom>
          <a:solidFill>
            <a:srgbClr val="536895"/>
          </a:solidFill>
          <a:ln w="19050">
            <a:solidFill/>
          </a:ln>
          <a:extLst>
            <a:ext uri="{C572A759-6A51-4108-AA02-DFA0A04FC94B}">
              <ma14:wrappingTextBoxFlag xmlns:ma14="http://schemas.microsoft.com/office/mac/drawingml/2011/main" val="1"/>
            </a:ext>
          </a:extLst>
        </p:spPr>
        <p:txBody>
          <a:bodyPr lIns="0" tIns="0" rIns="0" bIns="0">
            <a:noAutofit/>
          </a:bodyPr>
          <a:lstStyle>
            <a:lvl1pPr algn="ctr">
              <a:defRPr sz="5600">
                <a:solidFill>
                  <a:srgbClr val="F4CF71"/>
                </a:solidFill>
                <a:effectLst>
                  <a:outerShdw blurRad="50800" dist="38100" dir="2700000" rotWithShape="0">
                    <a:srgbClr val="000000">
                      <a:alpha val="40000"/>
                    </a:srgbClr>
                  </a:outerShdw>
                </a:effectLst>
              </a:defRPr>
            </a:lvl1pPr>
          </a:lstStyle>
          <a:p>
            <a:pPr lvl="0">
              <a:defRPr sz="1800">
                <a:solidFill>
                  <a:srgbClr val="000000"/>
                </a:solidFill>
                <a:effectLst/>
              </a:defRPr>
            </a:pPr>
            <a:r>
              <a:rPr sz="4000" dirty="0">
                <a:solidFill>
                  <a:srgbClr val="F4CF71"/>
                </a:solidFill>
                <a:effectLst>
                  <a:outerShdw blurRad="50800" dist="38100" dir="2700000" rotWithShape="0">
                    <a:srgbClr val="000000">
                      <a:alpha val="40000"/>
                    </a:srgbClr>
                  </a:outerShdw>
                </a:effectLst>
              </a:rPr>
              <a:t>Cognitive Task Paradigm</a:t>
            </a:r>
          </a:p>
        </p:txBody>
      </p:sp>
      <p:sp>
        <p:nvSpPr>
          <p:cNvPr id="88" name="Shape 88"/>
          <p:cNvSpPr/>
          <p:nvPr/>
        </p:nvSpPr>
        <p:spPr>
          <a:xfrm>
            <a:off x="494339" y="4790603"/>
            <a:ext cx="13876155" cy="152349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01052" lvl="0" indent="-401052">
              <a:buSzPct val="100000"/>
              <a:buChar char="•"/>
              <a:defRPr sz="1800"/>
            </a:pPr>
            <a:r>
              <a:rPr lang="en-US" sz="3400" dirty="0">
                <a:solidFill>
                  <a:srgbClr val="FFFFFF"/>
                </a:solidFill>
              </a:rPr>
              <a:t>Connectivity across regions in the brain can be characterized as either </a:t>
            </a:r>
            <a:r>
              <a:rPr lang="en-US" sz="3400" dirty="0" smtClean="0">
                <a:solidFill>
                  <a:srgbClr val="FFFFFF"/>
                </a:solidFill>
              </a:rPr>
              <a:t>functional (FC; correlated </a:t>
            </a:r>
            <a:r>
              <a:rPr lang="en-US" sz="3400" dirty="0">
                <a:solidFill>
                  <a:srgbClr val="FFFFFF"/>
                </a:solidFill>
              </a:rPr>
              <a:t>fluctuations in </a:t>
            </a:r>
            <a:r>
              <a:rPr lang="en-US" sz="3400" dirty="0" smtClean="0">
                <a:solidFill>
                  <a:srgbClr val="FFFFFF"/>
                </a:solidFill>
              </a:rPr>
              <a:t>brain activity </a:t>
            </a:r>
            <a:r>
              <a:rPr lang="en-US" sz="3400" dirty="0">
                <a:solidFill>
                  <a:srgbClr val="FFFFFF"/>
                </a:solidFill>
              </a:rPr>
              <a:t>as measured </a:t>
            </a:r>
            <a:r>
              <a:rPr lang="en-US" sz="3400" dirty="0" smtClean="0">
                <a:solidFill>
                  <a:srgbClr val="FFFFFF"/>
                </a:solidFill>
              </a:rPr>
              <a:t>by fMRI data) or structural (SC; white </a:t>
            </a:r>
            <a:r>
              <a:rPr lang="en-US" sz="3400" dirty="0">
                <a:solidFill>
                  <a:srgbClr val="FFFFFF"/>
                </a:solidFill>
              </a:rPr>
              <a:t>matter pathways as measured by </a:t>
            </a:r>
            <a:r>
              <a:rPr lang="en-US" sz="3400" dirty="0" smtClean="0">
                <a:solidFill>
                  <a:srgbClr val="FFFFFF"/>
                </a:solidFill>
              </a:rPr>
              <a:t>diffusion-weighted MRI data, </a:t>
            </a:r>
            <a:r>
              <a:rPr lang="en-US" sz="3400" dirty="0" err="1" smtClean="0">
                <a:solidFill>
                  <a:srgbClr val="FFFFFF"/>
                </a:solidFill>
              </a:rPr>
              <a:t>dMRI</a:t>
            </a:r>
            <a:r>
              <a:rPr lang="en-US" sz="3400" dirty="0" smtClean="0">
                <a:solidFill>
                  <a:srgbClr val="FFFFFF"/>
                </a:solidFill>
              </a:rPr>
              <a:t>).</a:t>
            </a:r>
            <a:r>
              <a:rPr lang="en-US" sz="3400" baseline="30000" dirty="0" smtClean="0">
                <a:solidFill>
                  <a:srgbClr val="FFFFFF"/>
                </a:solidFill>
              </a:rPr>
              <a:t>1</a:t>
            </a:r>
            <a:endParaRPr lang="en-US" sz="3400" dirty="0" smtClean="0">
              <a:solidFill>
                <a:srgbClr val="FFFFFF"/>
              </a:solidFill>
            </a:endParaRPr>
          </a:p>
          <a:p>
            <a:pPr marL="401052" lvl="0" indent="-401052">
              <a:buSzPct val="100000"/>
              <a:buChar char="•"/>
              <a:defRPr sz="1800"/>
            </a:pPr>
            <a:endParaRPr lang="en-US" sz="2800" dirty="0">
              <a:solidFill>
                <a:srgbClr val="FFFFFF"/>
              </a:solidFill>
            </a:endParaRPr>
          </a:p>
          <a:p>
            <a:pPr marL="401052" lvl="0" indent="-401052">
              <a:buSzPct val="100000"/>
              <a:buChar char="•"/>
              <a:defRPr sz="1800"/>
            </a:pPr>
            <a:r>
              <a:rPr lang="en-US" sz="3400" dirty="0">
                <a:solidFill>
                  <a:srgbClr val="FFFFFF"/>
                </a:solidFill>
              </a:rPr>
              <a:t>Emerging studies suggest that the </a:t>
            </a:r>
            <a:r>
              <a:rPr lang="en-US" sz="3400" dirty="0" smtClean="0">
                <a:solidFill>
                  <a:srgbClr val="FFFFFF"/>
                </a:solidFill>
              </a:rPr>
              <a:t>patterns of connectivity across </a:t>
            </a:r>
            <a:r>
              <a:rPr lang="en-US" sz="3400" dirty="0">
                <a:solidFill>
                  <a:srgbClr val="FFFFFF"/>
                </a:solidFill>
              </a:rPr>
              <a:t>brain regions that make up distinct cognitive networks can partially explain individual differences in behavioral </a:t>
            </a:r>
            <a:r>
              <a:rPr lang="en-US" sz="3400" dirty="0" smtClean="0">
                <a:solidFill>
                  <a:srgbClr val="FFFFFF"/>
                </a:solidFill>
              </a:rPr>
              <a:t>traits.</a:t>
            </a:r>
            <a:r>
              <a:rPr lang="en-US" sz="3400" baseline="30000" dirty="0" smtClean="0">
                <a:solidFill>
                  <a:srgbClr val="FFFFFF"/>
                </a:solidFill>
              </a:rPr>
              <a:t>2,4,5 </a:t>
            </a:r>
            <a:endParaRPr lang="en-US" sz="3400" dirty="0" smtClean="0">
              <a:solidFill>
                <a:srgbClr val="FFFFFF"/>
              </a:solidFill>
            </a:endParaRPr>
          </a:p>
          <a:p>
            <a:pPr marL="401052" lvl="0" indent="-401052">
              <a:buSzPct val="100000"/>
              <a:buChar char="•"/>
              <a:defRPr sz="1800"/>
            </a:pPr>
            <a:endParaRPr lang="en-US" sz="2800" dirty="0">
              <a:solidFill>
                <a:srgbClr val="FFFFFF"/>
              </a:solidFill>
            </a:endParaRPr>
          </a:p>
          <a:p>
            <a:pPr marL="401052" lvl="0" indent="-401052">
              <a:buSzPct val="100000"/>
              <a:buChar char="•"/>
              <a:defRPr sz="1800"/>
            </a:pPr>
            <a:r>
              <a:rPr lang="en-US" sz="3400" dirty="0" smtClean="0">
                <a:solidFill>
                  <a:srgbClr val="FFFFFF"/>
                </a:solidFill>
              </a:rPr>
              <a:t>One benchmark </a:t>
            </a:r>
            <a:r>
              <a:rPr lang="en-US" sz="3400" dirty="0">
                <a:solidFill>
                  <a:srgbClr val="FFFFFF"/>
                </a:solidFill>
              </a:rPr>
              <a:t>of </a:t>
            </a:r>
            <a:r>
              <a:rPr lang="en-US" sz="3400" dirty="0" smtClean="0">
                <a:solidFill>
                  <a:srgbClr val="FFFFFF"/>
                </a:solidFill>
              </a:rPr>
              <a:t>fluid intelligence(FI) </a:t>
            </a:r>
            <a:r>
              <a:rPr lang="en-US" sz="3400" dirty="0">
                <a:solidFill>
                  <a:srgbClr val="FFFFFF"/>
                </a:solidFill>
              </a:rPr>
              <a:t>is </a:t>
            </a:r>
            <a:r>
              <a:rPr lang="en-US" sz="3400" dirty="0" smtClean="0">
                <a:solidFill>
                  <a:srgbClr val="FFFFFF"/>
                </a:solidFill>
              </a:rPr>
              <a:t>the domain-invariant </a:t>
            </a:r>
            <a:r>
              <a:rPr lang="en-US" sz="3400" dirty="0">
                <a:solidFill>
                  <a:srgbClr val="FFFFFF"/>
                </a:solidFill>
              </a:rPr>
              <a:t>ability to identify </a:t>
            </a:r>
            <a:r>
              <a:rPr lang="en-US" sz="3400" dirty="0" smtClean="0">
                <a:solidFill>
                  <a:srgbClr val="FFFFFF"/>
                </a:solidFill>
              </a:rPr>
              <a:t>and extrapolate patterns </a:t>
            </a:r>
            <a:r>
              <a:rPr lang="en-US" sz="3400" dirty="0">
                <a:solidFill>
                  <a:srgbClr val="FFFFFF"/>
                </a:solidFill>
              </a:rPr>
              <a:t>across distantly related </a:t>
            </a:r>
            <a:r>
              <a:rPr lang="en-US" sz="3400" dirty="0" smtClean="0">
                <a:solidFill>
                  <a:srgbClr val="FFFFFF"/>
                </a:solidFill>
              </a:rPr>
              <a:t>ideas.</a:t>
            </a:r>
            <a:r>
              <a:rPr lang="en-US" sz="3400" baseline="30000" dirty="0" smtClean="0">
                <a:solidFill>
                  <a:srgbClr val="FFFFFF"/>
                </a:solidFill>
              </a:rPr>
              <a:t>1,4,5</a:t>
            </a:r>
            <a:endParaRPr lang="en-US" sz="3400" dirty="0">
              <a:solidFill>
                <a:srgbClr val="FFFFFF"/>
              </a:solidFill>
            </a:endParaRPr>
          </a:p>
          <a:p>
            <a:pPr marL="401052" lvl="0" indent="-401052">
              <a:buSzPct val="100000"/>
              <a:buChar char="•"/>
              <a:defRPr sz="1800"/>
            </a:pPr>
            <a:endParaRPr lang="en-US" sz="2800" dirty="0">
              <a:solidFill>
                <a:srgbClr val="FFFFFF"/>
              </a:solidFill>
            </a:endParaRPr>
          </a:p>
          <a:p>
            <a:pPr marL="401052" lvl="0" indent="-401052">
              <a:buSzPct val="100000"/>
              <a:buChar char="•"/>
              <a:defRPr sz="1800"/>
            </a:pPr>
            <a:r>
              <a:rPr lang="en-US" sz="3400" dirty="0">
                <a:solidFill>
                  <a:srgbClr val="FFFFFF"/>
                </a:solidFill>
              </a:rPr>
              <a:t>The </a:t>
            </a:r>
            <a:r>
              <a:rPr lang="en-US" sz="3400" dirty="0" smtClean="0">
                <a:solidFill>
                  <a:srgbClr val="FFFFFF"/>
                </a:solidFill>
              </a:rPr>
              <a:t>Fronto-Parietal Network (FPN)</a:t>
            </a:r>
            <a:r>
              <a:rPr lang="en-US" sz="3400" dirty="0">
                <a:solidFill>
                  <a:srgbClr val="FFFFFF"/>
                </a:solidFill>
              </a:rPr>
              <a:t> </a:t>
            </a:r>
            <a:r>
              <a:rPr lang="en-US" sz="3400" dirty="0" smtClean="0">
                <a:solidFill>
                  <a:srgbClr val="FFFFFF"/>
                </a:solidFill>
              </a:rPr>
              <a:t>and </a:t>
            </a:r>
            <a:r>
              <a:rPr lang="en-US" sz="3400" dirty="0" err="1" smtClean="0">
                <a:solidFill>
                  <a:srgbClr val="FFFFFF"/>
                </a:solidFill>
              </a:rPr>
              <a:t>Cingulo</a:t>
            </a:r>
            <a:r>
              <a:rPr lang="en-US" sz="3400" dirty="0">
                <a:solidFill>
                  <a:srgbClr val="FFFFFF"/>
                </a:solidFill>
              </a:rPr>
              <a:t> </a:t>
            </a:r>
            <a:r>
              <a:rPr lang="en-US" sz="3400" dirty="0" err="1" smtClean="0">
                <a:solidFill>
                  <a:srgbClr val="FFFFFF"/>
                </a:solidFill>
              </a:rPr>
              <a:t>Opercular</a:t>
            </a:r>
            <a:r>
              <a:rPr lang="en-US" sz="3400" dirty="0" smtClean="0">
                <a:solidFill>
                  <a:srgbClr val="FFFFFF"/>
                </a:solidFill>
              </a:rPr>
              <a:t> </a:t>
            </a:r>
            <a:r>
              <a:rPr lang="en-US" sz="3400" dirty="0">
                <a:solidFill>
                  <a:srgbClr val="FFFFFF"/>
                </a:solidFill>
              </a:rPr>
              <a:t>Network (CON</a:t>
            </a:r>
            <a:r>
              <a:rPr lang="en-US" sz="3400" dirty="0" smtClean="0">
                <a:solidFill>
                  <a:srgbClr val="FFFFFF"/>
                </a:solidFill>
              </a:rPr>
              <a:t>) have been shown </a:t>
            </a:r>
            <a:r>
              <a:rPr lang="en-US" sz="3400" dirty="0">
                <a:solidFill>
                  <a:srgbClr val="FFFFFF"/>
                </a:solidFill>
              </a:rPr>
              <a:t>to be associated </a:t>
            </a:r>
            <a:r>
              <a:rPr lang="en-US" sz="3400" dirty="0" smtClean="0">
                <a:solidFill>
                  <a:srgbClr val="FFFFFF"/>
                </a:solidFill>
              </a:rPr>
              <a:t>with aspects of higher-order</a:t>
            </a:r>
            <a:r>
              <a:rPr lang="en-US" sz="3400" dirty="0">
                <a:solidFill>
                  <a:srgbClr val="FFFFFF"/>
                </a:solidFill>
              </a:rPr>
              <a:t> </a:t>
            </a:r>
            <a:r>
              <a:rPr lang="en-US" sz="3400" dirty="0" smtClean="0">
                <a:solidFill>
                  <a:srgbClr val="FFFFFF"/>
                </a:solidFill>
              </a:rPr>
              <a:t>cognitive functions.</a:t>
            </a:r>
            <a:r>
              <a:rPr lang="en-US" sz="3400" baseline="30000" dirty="0" smtClean="0">
                <a:solidFill>
                  <a:srgbClr val="FFFFFF"/>
                </a:solidFill>
              </a:rPr>
              <a:t>6-8</a:t>
            </a:r>
            <a:endParaRPr lang="en-US" sz="3400" dirty="0">
              <a:solidFill>
                <a:srgbClr val="FFFFFF"/>
              </a:solidFill>
            </a:endParaRPr>
          </a:p>
          <a:p>
            <a:pPr marL="401052" lvl="0" indent="-401052">
              <a:buSzPct val="100000"/>
              <a:buChar char="•"/>
              <a:defRPr sz="1800"/>
            </a:pPr>
            <a:endParaRPr lang="en-US" sz="2800" dirty="0" smtClean="0">
              <a:solidFill>
                <a:srgbClr val="FFFFFF"/>
              </a:solidFill>
            </a:endParaRPr>
          </a:p>
          <a:p>
            <a:pPr marL="401052" lvl="0" indent="-401052">
              <a:buSzPct val="100000"/>
              <a:buChar char="•"/>
              <a:defRPr sz="1800"/>
            </a:pPr>
            <a:r>
              <a:rPr lang="en-US" sz="3400" dirty="0" smtClean="0">
                <a:solidFill>
                  <a:srgbClr val="FFFFFF"/>
                </a:solidFill>
              </a:rPr>
              <a:t>The CON has been shown to deregulate activity in the Default Mode Network (DMN) by acting as a cognitive “switchboard”, preventing the DMN from engaging in self-referential thinking, allowing one to concentrate on the task at hand.</a:t>
            </a:r>
            <a:r>
              <a:rPr lang="en-US" sz="3400" baseline="30000" dirty="0" smtClean="0">
                <a:solidFill>
                  <a:srgbClr val="FFFFFF"/>
                </a:solidFill>
              </a:rPr>
              <a:t>7 </a:t>
            </a:r>
          </a:p>
          <a:p>
            <a:pPr lvl="0">
              <a:buSzPct val="100000"/>
              <a:defRPr sz="1800"/>
            </a:pPr>
            <a:endParaRPr sz="2800" dirty="0" smtClean="0">
              <a:solidFill>
                <a:srgbClr val="FFFFFF"/>
              </a:solidFill>
            </a:endParaRPr>
          </a:p>
          <a:p>
            <a:pPr marL="401052" lvl="0" indent="-401052">
              <a:buSzPct val="100000"/>
              <a:buChar char="•"/>
              <a:defRPr sz="1800"/>
            </a:pPr>
            <a:r>
              <a:rPr lang="en-US" sz="3400" dirty="0" smtClean="0">
                <a:solidFill>
                  <a:srgbClr val="FFFFFF"/>
                </a:solidFill>
              </a:rPr>
              <a:t>Extending previous research</a:t>
            </a:r>
            <a:r>
              <a:rPr lang="en-US" sz="3400" baseline="30000" dirty="0">
                <a:solidFill>
                  <a:srgbClr val="FFFFFF"/>
                </a:solidFill>
              </a:rPr>
              <a:t>8</a:t>
            </a:r>
            <a:r>
              <a:rPr lang="en-US" sz="3400" dirty="0" smtClean="0">
                <a:solidFill>
                  <a:srgbClr val="FFFFFF"/>
                </a:solidFill>
              </a:rPr>
              <a:t>, w</a:t>
            </a:r>
            <a:r>
              <a:rPr sz="3400" dirty="0" smtClean="0">
                <a:solidFill>
                  <a:srgbClr val="FFFFFF"/>
                </a:solidFill>
              </a:rPr>
              <a:t>e hypothesize</a:t>
            </a:r>
            <a:r>
              <a:rPr lang="en-US" sz="3400" dirty="0" smtClean="0">
                <a:solidFill>
                  <a:srgbClr val="FFFFFF"/>
                </a:solidFill>
              </a:rPr>
              <a:t>d</a:t>
            </a:r>
            <a:r>
              <a:rPr sz="3400" dirty="0" smtClean="0">
                <a:solidFill>
                  <a:srgbClr val="FFFFFF"/>
                </a:solidFill>
              </a:rPr>
              <a:t> </a:t>
            </a:r>
            <a:r>
              <a:rPr sz="3400" dirty="0">
                <a:solidFill>
                  <a:srgbClr val="FFFFFF"/>
                </a:solidFill>
              </a:rPr>
              <a:t>that the </a:t>
            </a:r>
            <a:r>
              <a:rPr lang="en-US" sz="3400" dirty="0" smtClean="0">
                <a:solidFill>
                  <a:srgbClr val="FFFFFF"/>
                </a:solidFill>
              </a:rPr>
              <a:t>SC and FC between</a:t>
            </a:r>
            <a:r>
              <a:rPr sz="3400" dirty="0" smtClean="0">
                <a:solidFill>
                  <a:srgbClr val="FFFFFF"/>
                </a:solidFill>
              </a:rPr>
              <a:t> </a:t>
            </a:r>
            <a:r>
              <a:rPr sz="3400" dirty="0">
                <a:solidFill>
                  <a:srgbClr val="FFFFFF"/>
                </a:solidFill>
              </a:rPr>
              <a:t>the </a:t>
            </a:r>
            <a:r>
              <a:rPr lang="en-US" sz="3400" dirty="0" smtClean="0">
                <a:solidFill>
                  <a:srgbClr val="FFFFFF"/>
                </a:solidFill>
              </a:rPr>
              <a:t>FPN, CON, and DMN</a:t>
            </a:r>
            <a:r>
              <a:rPr sz="3400" dirty="0" smtClean="0">
                <a:solidFill>
                  <a:srgbClr val="FFFFFF"/>
                </a:solidFill>
              </a:rPr>
              <a:t> </a:t>
            </a:r>
            <a:r>
              <a:rPr lang="en-US" sz="3400" dirty="0" smtClean="0">
                <a:solidFill>
                  <a:srgbClr val="FFFFFF"/>
                </a:solidFill>
              </a:rPr>
              <a:t>could be</a:t>
            </a:r>
            <a:r>
              <a:rPr sz="3400" dirty="0" smtClean="0">
                <a:solidFill>
                  <a:srgbClr val="FFFFFF"/>
                </a:solidFill>
              </a:rPr>
              <a:t> predict</a:t>
            </a:r>
            <a:r>
              <a:rPr lang="en-US" sz="3400" dirty="0" smtClean="0">
                <a:solidFill>
                  <a:srgbClr val="FFFFFF"/>
                </a:solidFill>
              </a:rPr>
              <a:t>ive of</a:t>
            </a:r>
            <a:r>
              <a:rPr sz="3400" dirty="0" smtClean="0">
                <a:solidFill>
                  <a:srgbClr val="FFFFFF"/>
                </a:solidFill>
              </a:rPr>
              <a:t> </a:t>
            </a:r>
            <a:r>
              <a:rPr sz="3400" dirty="0">
                <a:solidFill>
                  <a:srgbClr val="FFFFFF"/>
                </a:solidFill>
              </a:rPr>
              <a:t>a person’s </a:t>
            </a:r>
            <a:r>
              <a:rPr sz="3400" dirty="0" smtClean="0">
                <a:solidFill>
                  <a:srgbClr val="FFFFFF"/>
                </a:solidFill>
              </a:rPr>
              <a:t>intelligence</a:t>
            </a:r>
            <a:r>
              <a:rPr lang="en-US" sz="3400" dirty="0" smtClean="0">
                <a:solidFill>
                  <a:srgbClr val="FFFFFF"/>
                </a:solidFill>
              </a:rPr>
              <a:t>.</a:t>
            </a:r>
          </a:p>
          <a:p>
            <a:pPr marL="401052" lvl="0" indent="-401052">
              <a:buSzPct val="100000"/>
              <a:buChar char="•"/>
              <a:defRPr sz="1800"/>
            </a:pPr>
            <a:endParaRPr sz="2800" dirty="0">
              <a:solidFill>
                <a:srgbClr val="FFFFFF"/>
              </a:solidFill>
            </a:endParaRPr>
          </a:p>
          <a:p>
            <a:pPr marL="401052" indent="-401052">
              <a:buSzPct val="100000"/>
              <a:buFontTx/>
              <a:buChar char="•"/>
              <a:defRPr sz="1800"/>
            </a:pPr>
            <a:r>
              <a:rPr lang="en-US" sz="3400" dirty="0" smtClean="0">
                <a:solidFill>
                  <a:srgbClr val="FFFFFF"/>
                </a:solidFill>
              </a:rPr>
              <a:t>In the present study</a:t>
            </a:r>
            <a:r>
              <a:rPr sz="3400" dirty="0" smtClean="0">
                <a:solidFill>
                  <a:srgbClr val="FFFFFF"/>
                </a:solidFill>
              </a:rPr>
              <a:t>, we</a:t>
            </a:r>
            <a:r>
              <a:rPr lang="en-US" sz="3400" dirty="0" smtClean="0">
                <a:solidFill>
                  <a:srgbClr val="FFFFFF"/>
                </a:solidFill>
              </a:rPr>
              <a:t> train a support vector regression model using data provided by </a:t>
            </a:r>
            <a:r>
              <a:rPr lang="en-US" sz="3400" dirty="0">
                <a:solidFill>
                  <a:srgbClr val="FFFFFF"/>
                </a:solidFill>
              </a:rPr>
              <a:t>the </a:t>
            </a:r>
            <a:r>
              <a:rPr lang="en-US" sz="3400" i="1" dirty="0">
                <a:solidFill>
                  <a:srgbClr val="FFFFFF"/>
                </a:solidFill>
              </a:rPr>
              <a:t>Human Connectome Project </a:t>
            </a:r>
            <a:r>
              <a:rPr lang="en-US" sz="3400" baseline="30000" dirty="0" smtClean="0">
                <a:solidFill>
                  <a:srgbClr val="FFFFFF"/>
                </a:solidFill>
              </a:rPr>
              <a:t>10*</a:t>
            </a:r>
            <a:r>
              <a:rPr lang="en-US" sz="3400" dirty="0" smtClean="0">
                <a:solidFill>
                  <a:srgbClr val="FFFFFF"/>
                </a:solidFill>
              </a:rPr>
              <a:t> </a:t>
            </a:r>
            <a:r>
              <a:rPr lang="en-US" sz="3400" dirty="0">
                <a:solidFill>
                  <a:srgbClr val="FFFFFF"/>
                </a:solidFill>
              </a:rPr>
              <a:t>(HCP) </a:t>
            </a:r>
            <a:r>
              <a:rPr lang="en-US" sz="3400" dirty="0" smtClean="0">
                <a:solidFill>
                  <a:srgbClr val="FFFFFF"/>
                </a:solidFill>
              </a:rPr>
              <a:t>to </a:t>
            </a:r>
            <a:r>
              <a:rPr lang="en-US" sz="3400" dirty="0">
                <a:solidFill>
                  <a:srgbClr val="FFFFFF"/>
                </a:solidFill>
              </a:rPr>
              <a:t>assess the degree to which the </a:t>
            </a:r>
            <a:r>
              <a:rPr lang="en-US" sz="3400" dirty="0" smtClean="0">
                <a:solidFill>
                  <a:srgbClr val="FFFFFF"/>
                </a:solidFill>
              </a:rPr>
              <a:t>combined inter/intra-network </a:t>
            </a:r>
            <a:r>
              <a:rPr lang="en-US" sz="3400" dirty="0">
                <a:solidFill>
                  <a:srgbClr val="FFFFFF"/>
                </a:solidFill>
              </a:rPr>
              <a:t>FC and SC of individuals</a:t>
            </a:r>
            <a:r>
              <a:rPr lang="en-US" sz="3400" dirty="0" smtClean="0">
                <a:solidFill>
                  <a:srgbClr val="FFFFFF"/>
                </a:solidFill>
              </a:rPr>
              <a:t>’ FPN, CON, </a:t>
            </a:r>
            <a:r>
              <a:rPr lang="en-US" sz="3400" dirty="0">
                <a:solidFill>
                  <a:srgbClr val="FFFFFF"/>
                </a:solidFill>
              </a:rPr>
              <a:t>and DMN might account for variance in fluid intelligence scores</a:t>
            </a:r>
            <a:r>
              <a:rPr lang="en-US" sz="3400" dirty="0" smtClean="0">
                <a:solidFill>
                  <a:srgbClr val="FFFFFF"/>
                </a:solidFill>
              </a:rPr>
              <a:t>.</a:t>
            </a:r>
            <a:endParaRPr sz="3400" dirty="0"/>
          </a:p>
        </p:txBody>
      </p:sp>
      <p:sp>
        <p:nvSpPr>
          <p:cNvPr id="89" name="Shape 89"/>
          <p:cNvSpPr/>
          <p:nvPr/>
        </p:nvSpPr>
        <p:spPr>
          <a:xfrm>
            <a:off x="649651" y="21863890"/>
            <a:ext cx="773248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4000" b="1">
                <a:solidFill>
                  <a:srgbClr val="FFFFFF"/>
                </a:solidFill>
              </a:defRPr>
            </a:lvl1pPr>
          </a:lstStyle>
          <a:p>
            <a:pPr lvl="0">
              <a:defRPr sz="1800" b="0">
                <a:solidFill>
                  <a:srgbClr val="000000"/>
                </a:solidFill>
              </a:defRPr>
            </a:pPr>
            <a:r>
              <a:rPr sz="4000" b="1" u="sng" dirty="0">
                <a:solidFill>
                  <a:srgbClr val="FFFFFF"/>
                </a:solidFill>
              </a:rPr>
              <a:t>Raven’s Progressive Matrices</a:t>
            </a:r>
          </a:p>
        </p:txBody>
      </p:sp>
      <p:pic>
        <p:nvPicPr>
          <p:cNvPr id="91" name="Screen Shot 2015-04-27 at 12.38.07 AM.png"/>
          <p:cNvPicPr/>
          <p:nvPr/>
        </p:nvPicPr>
        <p:blipFill>
          <a:blip r:embed="rId5">
            <a:extLst/>
          </a:blip>
          <a:stretch>
            <a:fillRect/>
          </a:stretch>
        </p:blipFill>
        <p:spPr>
          <a:xfrm>
            <a:off x="649651" y="22975797"/>
            <a:ext cx="5101498" cy="4908469"/>
          </a:xfrm>
          <a:prstGeom prst="rect">
            <a:avLst/>
          </a:prstGeom>
          <a:ln w="12700">
            <a:miter lim="400000"/>
          </a:ln>
        </p:spPr>
      </p:pic>
      <p:sp>
        <p:nvSpPr>
          <p:cNvPr id="92" name="Shape 92"/>
          <p:cNvSpPr/>
          <p:nvPr/>
        </p:nvSpPr>
        <p:spPr>
          <a:xfrm>
            <a:off x="14882132" y="4904313"/>
            <a:ext cx="16802425" cy="2015937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01052" lvl="0" indent="-401052">
              <a:buSzPct val="100000"/>
              <a:buChar char="•"/>
              <a:defRPr sz="1800"/>
            </a:pPr>
            <a:r>
              <a:rPr lang="en-US" sz="3400" dirty="0" smtClean="0">
                <a:solidFill>
                  <a:srgbClr val="FFFFFF"/>
                </a:solidFill>
              </a:rPr>
              <a:t>We analyzed resting-state fMRI (</a:t>
            </a:r>
            <a:r>
              <a:rPr lang="en-US" sz="3400" dirty="0" err="1" smtClean="0">
                <a:solidFill>
                  <a:srgbClr val="FFFFFF"/>
                </a:solidFill>
              </a:rPr>
              <a:t>rfMRI</a:t>
            </a:r>
            <a:r>
              <a:rPr lang="en-US" sz="3400" dirty="0" smtClean="0">
                <a:solidFill>
                  <a:srgbClr val="FFFFFF"/>
                </a:solidFill>
              </a:rPr>
              <a:t>) and </a:t>
            </a:r>
            <a:r>
              <a:rPr lang="en-US" sz="3400" dirty="0" err="1" smtClean="0">
                <a:solidFill>
                  <a:srgbClr val="FFFFFF"/>
                </a:solidFill>
              </a:rPr>
              <a:t>dMRI</a:t>
            </a:r>
            <a:r>
              <a:rPr lang="en-US" sz="3400" dirty="0" smtClean="0">
                <a:solidFill>
                  <a:srgbClr val="FFFFFF"/>
                </a:solidFill>
              </a:rPr>
              <a:t> data from 127</a:t>
            </a:r>
            <a:r>
              <a:rPr sz="3400" dirty="0" smtClean="0">
                <a:solidFill>
                  <a:srgbClr val="FFFFFF"/>
                </a:solidFill>
              </a:rPr>
              <a:t> </a:t>
            </a:r>
            <a:r>
              <a:rPr lang="en-US" sz="3400" dirty="0" smtClean="0">
                <a:solidFill>
                  <a:srgbClr val="FFFFFF"/>
                </a:solidFill>
              </a:rPr>
              <a:t>HCP Subjects</a:t>
            </a:r>
            <a:r>
              <a:rPr lang="en-US" sz="3400" baseline="30000" dirty="0" smtClean="0">
                <a:solidFill>
                  <a:srgbClr val="FFFFFF"/>
                </a:solidFill>
              </a:rPr>
              <a:t>10*</a:t>
            </a:r>
            <a:r>
              <a:rPr lang="en-US" sz="3400" dirty="0" smtClean="0">
                <a:solidFill>
                  <a:srgbClr val="FFFFFF"/>
                </a:solidFill>
              </a:rPr>
              <a:t>.</a:t>
            </a:r>
          </a:p>
          <a:p>
            <a:pPr marL="401052" lvl="0" indent="-401052">
              <a:buSzPct val="100000"/>
              <a:buChar char="•"/>
              <a:defRPr sz="1800"/>
            </a:pPr>
            <a:endParaRPr lang="en-US" sz="2000" dirty="0">
              <a:solidFill>
                <a:srgbClr val="FFFFFF"/>
              </a:solidFill>
            </a:endParaRPr>
          </a:p>
          <a:p>
            <a:pPr marL="401052" indent="-401052">
              <a:buSzPct val="100000"/>
              <a:buFontTx/>
              <a:buChar char="•"/>
              <a:defRPr sz="1800"/>
            </a:pPr>
            <a:r>
              <a:rPr lang="en-US" sz="3400" dirty="0" smtClean="0">
                <a:solidFill>
                  <a:srgbClr val="FFFFFF"/>
                </a:solidFill>
              </a:rPr>
              <a:t>We used 264 unique regions-of-interest (</a:t>
            </a:r>
            <a:r>
              <a:rPr lang="en-US" sz="3400" dirty="0" err="1" smtClean="0">
                <a:solidFill>
                  <a:srgbClr val="FFFFFF"/>
                </a:solidFill>
              </a:rPr>
              <a:t>parcellated</a:t>
            </a:r>
            <a:r>
              <a:rPr lang="en-US" sz="3400" dirty="0" smtClean="0">
                <a:solidFill>
                  <a:srgbClr val="FFFFFF"/>
                </a:solidFill>
              </a:rPr>
              <a:t> into 14 cognitive networks) that were identified in a meta-study as belonging to 14 distinct cognitive regions</a:t>
            </a:r>
            <a:r>
              <a:rPr lang="en-US" sz="3400" baseline="30000" dirty="0" smtClean="0">
                <a:solidFill>
                  <a:srgbClr val="FFFFFF"/>
                </a:solidFill>
              </a:rPr>
              <a:t>9</a:t>
            </a:r>
            <a:r>
              <a:rPr lang="en-US" sz="3400" dirty="0">
                <a:solidFill>
                  <a:srgbClr val="FFFFFF"/>
                </a:solidFill>
              </a:rPr>
              <a:t> </a:t>
            </a:r>
            <a:r>
              <a:rPr lang="en-US" sz="3400" dirty="0" smtClean="0">
                <a:solidFill>
                  <a:srgbClr val="FFFFFF"/>
                </a:solidFill>
              </a:rPr>
              <a:t>in both our FC and SC analyses.</a:t>
            </a:r>
            <a:endParaRPr lang="en-US" sz="3400" baseline="30000" dirty="0" smtClean="0">
              <a:solidFill>
                <a:srgbClr val="FFFFFF"/>
              </a:solidFill>
            </a:endParaRPr>
          </a:p>
          <a:p>
            <a:pPr marL="401052" indent="-401052">
              <a:buSzPct val="100000"/>
              <a:buFontTx/>
              <a:buChar char="•"/>
              <a:defRPr sz="1800"/>
            </a:pPr>
            <a:endParaRPr lang="en-US" sz="3400" dirty="0" smtClean="0">
              <a:solidFill>
                <a:srgbClr val="FFFFFF"/>
              </a:solidFill>
            </a:endParaRPr>
          </a:p>
          <a:p>
            <a:pPr marL="401052" indent="-401052">
              <a:buSzPct val="100000"/>
              <a:buFontTx/>
              <a:buChar char="•"/>
              <a:defRPr sz="1800"/>
            </a:pPr>
            <a:endParaRPr lang="en-US" sz="3400" dirty="0">
              <a:solidFill>
                <a:srgbClr val="FFFFFF"/>
              </a:solidFill>
            </a:endParaRPr>
          </a:p>
          <a:p>
            <a:pPr marL="401052" indent="-401052">
              <a:buSzPct val="100000"/>
              <a:buFontTx/>
              <a:buChar char="•"/>
              <a:defRPr sz="1800"/>
            </a:pPr>
            <a:endParaRPr lang="en-US" sz="3400" dirty="0" smtClean="0">
              <a:solidFill>
                <a:srgbClr val="FFFFFF"/>
              </a:solidFill>
            </a:endParaRPr>
          </a:p>
          <a:p>
            <a:pPr marL="401052" indent="-401052">
              <a:buSzPct val="100000"/>
              <a:buFontTx/>
              <a:buChar char="•"/>
              <a:defRPr sz="1800"/>
            </a:pPr>
            <a:endParaRPr lang="en-US" sz="3400" dirty="0">
              <a:solidFill>
                <a:srgbClr val="FFFFFF"/>
              </a:solidFill>
            </a:endParaRPr>
          </a:p>
          <a:p>
            <a:pPr marL="401052" indent="-401052">
              <a:buSzPct val="100000"/>
              <a:buFontTx/>
              <a:buChar char="•"/>
              <a:defRPr sz="1800"/>
            </a:pPr>
            <a:endParaRPr lang="en-US" sz="3400" dirty="0" smtClean="0">
              <a:solidFill>
                <a:srgbClr val="FFFFFF"/>
              </a:solidFill>
            </a:endParaRPr>
          </a:p>
          <a:p>
            <a:pPr marL="401052" indent="-401052">
              <a:buSzPct val="100000"/>
              <a:buFontTx/>
              <a:buChar char="•"/>
              <a:defRPr sz="1800"/>
            </a:pPr>
            <a:endParaRPr lang="en-US" sz="3400" dirty="0">
              <a:solidFill>
                <a:srgbClr val="FFFFFF"/>
              </a:solidFill>
            </a:endParaRPr>
          </a:p>
          <a:p>
            <a:pPr>
              <a:buSzPct val="100000"/>
              <a:defRPr sz="1800"/>
            </a:pPr>
            <a:endParaRPr lang="en-US" sz="3400" dirty="0" smtClean="0">
              <a:solidFill>
                <a:srgbClr val="FFFFFF"/>
              </a:solidFill>
            </a:endParaRPr>
          </a:p>
          <a:p>
            <a:pPr marL="401052" indent="-401052">
              <a:buSzPct val="100000"/>
              <a:buFontTx/>
              <a:buChar char="•"/>
              <a:defRPr sz="1800"/>
            </a:pPr>
            <a:endParaRPr lang="en-US" sz="3400" dirty="0">
              <a:solidFill>
                <a:srgbClr val="FFFFFF"/>
              </a:solidFill>
            </a:endParaRPr>
          </a:p>
          <a:p>
            <a:pPr marL="401052" indent="-401052">
              <a:buSzPct val="100000"/>
              <a:buFontTx/>
              <a:buChar char="•"/>
              <a:defRPr sz="1800"/>
            </a:pPr>
            <a:endParaRPr lang="en-US" sz="3400" dirty="0" smtClean="0">
              <a:solidFill>
                <a:srgbClr val="FFFFFF"/>
              </a:solidFill>
            </a:endParaRPr>
          </a:p>
          <a:p>
            <a:pPr marL="401052" indent="-401052">
              <a:buSzPct val="100000"/>
              <a:buFontTx/>
              <a:buChar char="•"/>
              <a:defRPr sz="1800"/>
            </a:pPr>
            <a:endParaRPr lang="en-US" sz="3400" dirty="0" smtClean="0">
              <a:solidFill>
                <a:srgbClr val="FFFFFF"/>
              </a:solidFill>
            </a:endParaRPr>
          </a:p>
          <a:p>
            <a:pPr marL="401052" indent="-401052">
              <a:buSzPct val="100000"/>
              <a:buFontTx/>
              <a:buChar char="•"/>
              <a:defRPr sz="1800"/>
            </a:pPr>
            <a:r>
              <a:rPr lang="en-US" sz="3400" dirty="0" err="1" smtClean="0">
                <a:solidFill>
                  <a:srgbClr val="FFFFFF"/>
                </a:solidFill>
              </a:rPr>
              <a:t>rfMRI</a:t>
            </a:r>
            <a:r>
              <a:rPr lang="en-US" sz="3400" dirty="0" smtClean="0">
                <a:solidFill>
                  <a:srgbClr val="FFFFFF"/>
                </a:solidFill>
              </a:rPr>
              <a:t>: We took the mean of all BOLD values from</a:t>
            </a:r>
            <a:br>
              <a:rPr lang="en-US" sz="3400" dirty="0" smtClean="0">
                <a:solidFill>
                  <a:srgbClr val="FFFFFF"/>
                </a:solidFill>
              </a:rPr>
            </a:br>
            <a:r>
              <a:rPr lang="en-US" sz="3400" dirty="0" smtClean="0">
                <a:solidFill>
                  <a:srgbClr val="FFFFFF"/>
                </a:solidFill>
              </a:rPr>
              <a:t>voxels within each ROI at each time-point. We then</a:t>
            </a:r>
            <a:br>
              <a:rPr lang="en-US" sz="3400" dirty="0" smtClean="0">
                <a:solidFill>
                  <a:srgbClr val="FFFFFF"/>
                </a:solidFill>
              </a:rPr>
            </a:br>
            <a:r>
              <a:rPr lang="en-US" sz="3400" dirty="0" smtClean="0">
                <a:solidFill>
                  <a:srgbClr val="FFFFFF"/>
                </a:solidFill>
              </a:rPr>
              <a:t>correlated each ROI’s mean time series to create a</a:t>
            </a:r>
            <a:br>
              <a:rPr lang="en-US" sz="3400" dirty="0" smtClean="0">
                <a:solidFill>
                  <a:srgbClr val="FFFFFF"/>
                </a:solidFill>
              </a:rPr>
            </a:br>
            <a:r>
              <a:rPr lang="en-US" sz="3400" dirty="0" smtClean="0">
                <a:solidFill>
                  <a:srgbClr val="FFFFFF"/>
                </a:solidFill>
              </a:rPr>
              <a:t>FC matrix for each subject.</a:t>
            </a:r>
          </a:p>
          <a:p>
            <a:pPr marL="401052" indent="-401052">
              <a:buSzPct val="100000"/>
              <a:buFontTx/>
              <a:buChar char="•"/>
              <a:defRPr sz="1800"/>
            </a:pPr>
            <a:endParaRPr lang="en-US" sz="3400" dirty="0">
              <a:solidFill>
                <a:srgbClr val="FFFFFF"/>
              </a:solidFill>
            </a:endParaRPr>
          </a:p>
          <a:p>
            <a:pPr marL="401052" indent="-401052">
              <a:buSzPct val="100000"/>
              <a:buFontTx/>
              <a:buChar char="•"/>
              <a:defRPr sz="1800"/>
            </a:pPr>
            <a:r>
              <a:rPr lang="en-US" sz="3400" dirty="0" err="1" smtClean="0">
                <a:solidFill>
                  <a:srgbClr val="FFFFFF"/>
                </a:solidFill>
              </a:rPr>
              <a:t>dMRI</a:t>
            </a:r>
            <a:r>
              <a:rPr lang="en-US" sz="3400" dirty="0" smtClean="0">
                <a:solidFill>
                  <a:srgbClr val="FFFFFF"/>
                </a:solidFill>
              </a:rPr>
              <a:t>: We used a probabilistic </a:t>
            </a:r>
            <a:r>
              <a:rPr lang="en-US" sz="3400" dirty="0" err="1" smtClean="0">
                <a:solidFill>
                  <a:srgbClr val="FFFFFF"/>
                </a:solidFill>
              </a:rPr>
              <a:t>tractography</a:t>
            </a:r>
            <a:r>
              <a:rPr lang="en-US" sz="3400" dirty="0" smtClean="0">
                <a:solidFill>
                  <a:srgbClr val="FFFFFF"/>
                </a:solidFill>
              </a:rPr>
              <a:t> algorithm</a:t>
            </a:r>
            <a:br>
              <a:rPr lang="en-US" sz="3400" dirty="0" smtClean="0">
                <a:solidFill>
                  <a:srgbClr val="FFFFFF"/>
                </a:solidFill>
              </a:rPr>
            </a:br>
            <a:r>
              <a:rPr lang="en-US" sz="3400" dirty="0" smtClean="0">
                <a:solidFill>
                  <a:srgbClr val="FFFFFF"/>
                </a:solidFill>
              </a:rPr>
              <a:t>to assess the anatomical connectedness between any</a:t>
            </a:r>
            <a:br>
              <a:rPr lang="en-US" sz="3400" dirty="0" smtClean="0">
                <a:solidFill>
                  <a:srgbClr val="FFFFFF"/>
                </a:solidFill>
              </a:rPr>
            </a:br>
            <a:r>
              <a:rPr lang="en-US" sz="3400" dirty="0" smtClean="0">
                <a:solidFill>
                  <a:srgbClr val="FFFFFF"/>
                </a:solidFill>
              </a:rPr>
              <a:t>pair of ROIs to create a SC matrix for each subject. </a:t>
            </a:r>
          </a:p>
          <a:p>
            <a:pPr lvl="0">
              <a:buSzPct val="100000"/>
              <a:defRPr sz="1800"/>
            </a:pPr>
            <a:endParaRPr sz="2000" dirty="0">
              <a:solidFill>
                <a:srgbClr val="FFFFFF"/>
              </a:solidFill>
            </a:endParaRPr>
          </a:p>
          <a:p>
            <a:pPr marL="401052" lvl="0" indent="-401052">
              <a:buSzPct val="100000"/>
              <a:buChar char="•"/>
              <a:defRPr sz="1800"/>
            </a:pPr>
            <a:r>
              <a:rPr lang="en-US" sz="3400" dirty="0" smtClean="0">
                <a:solidFill>
                  <a:srgbClr val="FFFFFF"/>
                </a:solidFill>
              </a:rPr>
              <a:t>We were able to index the FC and SC matrices as a function of network-membership to create “feature sets” that we used within a support vector regression leave</a:t>
            </a:r>
            <a:r>
              <a:rPr lang="en-US" sz="3400" dirty="0">
                <a:solidFill>
                  <a:srgbClr val="FFFFFF"/>
                </a:solidFill>
              </a:rPr>
              <a:t>-</a:t>
            </a:r>
            <a:r>
              <a:rPr lang="en-US" sz="3400" dirty="0" smtClean="0">
                <a:solidFill>
                  <a:srgbClr val="FFFFFF"/>
                </a:solidFill>
              </a:rPr>
              <a:t>one-subject out cross-validation framework. This allowed us to build a model on n-1 subjects’ feature sets and predict the n</a:t>
            </a:r>
            <a:r>
              <a:rPr lang="en-US" sz="3400" baseline="30000" dirty="0" smtClean="0">
                <a:solidFill>
                  <a:srgbClr val="FFFFFF"/>
                </a:solidFill>
              </a:rPr>
              <a:t>th</a:t>
            </a:r>
            <a:r>
              <a:rPr lang="en-US" sz="3400" dirty="0" smtClean="0">
                <a:solidFill>
                  <a:srgbClr val="FFFFFF"/>
                </a:solidFill>
              </a:rPr>
              <a:t> subject’s FI score.</a:t>
            </a:r>
            <a:endParaRPr lang="en-US" sz="3400" baseline="30000" dirty="0" smtClean="0">
              <a:solidFill>
                <a:srgbClr val="FFFFFF"/>
              </a:solidFill>
            </a:endParaRPr>
          </a:p>
          <a:p>
            <a:pPr marL="401052" lvl="0" indent="-401052">
              <a:buSzPct val="100000"/>
              <a:buChar char="•"/>
              <a:defRPr sz="1800"/>
            </a:pPr>
            <a:endParaRPr lang="en-US" sz="2000" dirty="0">
              <a:solidFill>
                <a:srgbClr val="FFFFFF"/>
              </a:solidFill>
            </a:endParaRPr>
          </a:p>
          <a:p>
            <a:pPr marL="401052" lvl="0" indent="-401052">
              <a:buSzPct val="100000"/>
              <a:buChar char="•"/>
              <a:defRPr sz="1800"/>
            </a:pPr>
            <a:r>
              <a:rPr lang="en-US" sz="3400" dirty="0" smtClean="0">
                <a:solidFill>
                  <a:srgbClr val="FFFFFF"/>
                </a:solidFill>
              </a:rPr>
              <a:t>Our feature sets were indexed and manipulated as follows: </a:t>
            </a:r>
            <a:endParaRPr sz="3400" dirty="0">
              <a:solidFill>
                <a:srgbClr val="FFFFFF"/>
              </a:solidFill>
            </a:endParaRPr>
          </a:p>
          <a:p>
            <a:pPr lvl="0">
              <a:buSzPct val="100000"/>
              <a:defRPr sz="1800"/>
            </a:pPr>
            <a:endParaRPr lang="en-US" sz="3400" dirty="0" smtClean="0">
              <a:solidFill>
                <a:srgbClr val="FFFFFF"/>
              </a:solidFill>
            </a:endParaRPr>
          </a:p>
          <a:p>
            <a:pPr lvl="0">
              <a:buSzPct val="100000"/>
              <a:defRPr sz="1800"/>
            </a:pPr>
            <a:endParaRPr lang="en-US" sz="3400" dirty="0" smtClean="0">
              <a:solidFill>
                <a:srgbClr val="FFFFFF"/>
              </a:solidFill>
            </a:endParaRPr>
          </a:p>
          <a:p>
            <a:pPr lvl="0">
              <a:buSzPct val="100000"/>
              <a:defRPr sz="1800"/>
            </a:pPr>
            <a:endParaRPr lang="en-US" sz="3400" dirty="0">
              <a:solidFill>
                <a:srgbClr val="FFFFFF"/>
              </a:solidFill>
            </a:endParaRPr>
          </a:p>
          <a:p>
            <a:pPr lvl="0">
              <a:buSzPct val="100000"/>
              <a:defRPr sz="1800"/>
            </a:pPr>
            <a:endParaRPr lang="en-US" sz="3400" dirty="0" smtClean="0">
              <a:solidFill>
                <a:srgbClr val="FFFFFF"/>
              </a:solidFill>
            </a:endParaRPr>
          </a:p>
          <a:p>
            <a:pPr lvl="0">
              <a:buSzPct val="100000"/>
              <a:defRPr sz="1800"/>
            </a:pPr>
            <a:endParaRPr lang="en-US" sz="3400" dirty="0">
              <a:solidFill>
                <a:srgbClr val="FFFFFF"/>
              </a:solidFill>
            </a:endParaRPr>
          </a:p>
          <a:p>
            <a:pPr lvl="0">
              <a:buSzPct val="100000"/>
              <a:defRPr sz="1800"/>
            </a:pPr>
            <a:endParaRPr lang="en-US" sz="3400" dirty="0" smtClean="0">
              <a:solidFill>
                <a:srgbClr val="FFFFFF"/>
              </a:solidFill>
            </a:endParaRPr>
          </a:p>
          <a:p>
            <a:pPr lvl="0">
              <a:buSzPct val="100000"/>
              <a:defRPr sz="1800"/>
            </a:pPr>
            <a:endParaRPr lang="en-US" sz="3400" dirty="0" smtClean="0">
              <a:solidFill>
                <a:srgbClr val="FFFFFF"/>
              </a:solidFill>
            </a:endParaRPr>
          </a:p>
          <a:p>
            <a:pPr lvl="0">
              <a:buSzPct val="100000"/>
              <a:defRPr sz="1800"/>
            </a:pPr>
            <a:endParaRPr lang="en-US" sz="3400" dirty="0" smtClean="0">
              <a:solidFill>
                <a:srgbClr val="FFFFFF"/>
              </a:solidFill>
            </a:endParaRPr>
          </a:p>
          <a:p>
            <a:pPr lvl="0">
              <a:buSzPct val="100000"/>
              <a:defRPr sz="1800"/>
            </a:pPr>
            <a:endParaRPr sz="2000" dirty="0">
              <a:solidFill>
                <a:srgbClr val="FFFFFF"/>
              </a:solidFill>
            </a:endParaRPr>
          </a:p>
          <a:p>
            <a:pPr marL="401052" lvl="0" indent="-401052">
              <a:buSzPct val="100000"/>
              <a:buChar char="•"/>
              <a:defRPr sz="1800"/>
            </a:pPr>
            <a:endParaRPr lang="en-US" sz="3400" dirty="0" smtClean="0">
              <a:solidFill>
                <a:srgbClr val="FFFFFF"/>
              </a:solidFill>
            </a:endParaRPr>
          </a:p>
        </p:txBody>
      </p:sp>
      <p:sp>
        <p:nvSpPr>
          <p:cNvPr id="93" name="Shape 93"/>
          <p:cNvSpPr/>
          <p:nvPr/>
        </p:nvSpPr>
        <p:spPr>
          <a:xfrm>
            <a:off x="5791138" y="22909139"/>
            <a:ext cx="8579356" cy="52168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340894" lvl="0" indent="-340894">
              <a:buSzPct val="100000"/>
              <a:buChar char="•"/>
              <a:defRPr sz="1800"/>
            </a:pPr>
            <a:r>
              <a:rPr lang="en-US" sz="3300" dirty="0" smtClean="0">
                <a:solidFill>
                  <a:srgbClr val="FFFFFF"/>
                </a:solidFill>
              </a:rPr>
              <a:t>FI was </a:t>
            </a:r>
            <a:r>
              <a:rPr sz="3300" dirty="0" smtClean="0">
                <a:solidFill>
                  <a:srgbClr val="FFFFFF"/>
                </a:solidFill>
              </a:rPr>
              <a:t>assessed </a:t>
            </a:r>
            <a:r>
              <a:rPr lang="en-US" sz="3300" dirty="0" smtClean="0">
                <a:solidFill>
                  <a:srgbClr val="FFFFFF"/>
                </a:solidFill>
              </a:rPr>
              <a:t>using</a:t>
            </a:r>
            <a:r>
              <a:rPr sz="3300" dirty="0" smtClean="0">
                <a:solidFill>
                  <a:srgbClr val="FFFFFF"/>
                </a:solidFill>
              </a:rPr>
              <a:t> the </a:t>
            </a:r>
            <a:r>
              <a:rPr sz="3300" dirty="0">
                <a:solidFill>
                  <a:srgbClr val="FFFFFF"/>
                </a:solidFill>
              </a:rPr>
              <a:t>Penn Progressive </a:t>
            </a:r>
            <a:r>
              <a:rPr sz="3300" dirty="0" smtClean="0">
                <a:solidFill>
                  <a:srgbClr val="FFFFFF"/>
                </a:solidFill>
              </a:rPr>
              <a:t>Matrices</a:t>
            </a:r>
            <a:r>
              <a:rPr lang="en-US" sz="3300" dirty="0" smtClean="0">
                <a:solidFill>
                  <a:srgbClr val="FFFFFF"/>
                </a:solidFill>
              </a:rPr>
              <a:t> (PMAT) test.</a:t>
            </a:r>
          </a:p>
          <a:p>
            <a:pPr lvl="0">
              <a:defRPr sz="1800"/>
            </a:pPr>
            <a:endParaRPr sz="1800" dirty="0">
              <a:solidFill>
                <a:srgbClr val="FFFFFF"/>
              </a:solidFill>
            </a:endParaRPr>
          </a:p>
          <a:p>
            <a:pPr marL="340894" lvl="0" indent="-340894" algn="l">
              <a:buSzPct val="100000"/>
              <a:buChar char="•"/>
              <a:defRPr sz="1800"/>
            </a:pPr>
            <a:r>
              <a:rPr lang="en-US" sz="3300" dirty="0" smtClean="0">
                <a:solidFill>
                  <a:srgbClr val="FFFFFF"/>
                </a:solidFill>
              </a:rPr>
              <a:t>Subjects were presented with a series of evolving patterns. They</a:t>
            </a:r>
            <a:r>
              <a:rPr sz="3300" dirty="0" smtClean="0">
                <a:solidFill>
                  <a:srgbClr val="FFFFFF"/>
                </a:solidFill>
              </a:rPr>
              <a:t> </a:t>
            </a:r>
            <a:r>
              <a:rPr lang="en-US" sz="3300" dirty="0" smtClean="0">
                <a:solidFill>
                  <a:srgbClr val="FFFFFF"/>
                </a:solidFill>
              </a:rPr>
              <a:t>were tasked with </a:t>
            </a:r>
            <a:r>
              <a:rPr sz="3300" dirty="0" smtClean="0">
                <a:solidFill>
                  <a:srgbClr val="FFFFFF"/>
                </a:solidFill>
              </a:rPr>
              <a:t>select</a:t>
            </a:r>
            <a:r>
              <a:rPr lang="en-US" sz="3300" dirty="0" smtClean="0">
                <a:solidFill>
                  <a:srgbClr val="FFFFFF"/>
                </a:solidFill>
              </a:rPr>
              <a:t>ing</a:t>
            </a:r>
            <a:r>
              <a:rPr sz="3300" dirty="0" smtClean="0">
                <a:solidFill>
                  <a:srgbClr val="FFFFFF"/>
                </a:solidFill>
              </a:rPr>
              <a:t> </a:t>
            </a:r>
            <a:r>
              <a:rPr lang="en-US" sz="3300" dirty="0" smtClean="0">
                <a:solidFill>
                  <a:srgbClr val="FFFFFF"/>
                </a:solidFill>
              </a:rPr>
              <a:t>the correct next pattern from a list of options.</a:t>
            </a:r>
          </a:p>
          <a:p>
            <a:pPr lvl="0" algn="l">
              <a:buSzPct val="100000"/>
              <a:defRPr sz="1800"/>
            </a:pPr>
            <a:endParaRPr sz="1800" dirty="0">
              <a:solidFill>
                <a:srgbClr val="FFFFFF"/>
              </a:solidFill>
            </a:endParaRPr>
          </a:p>
          <a:p>
            <a:pPr marL="340894" lvl="0" indent="-340894">
              <a:buSzPct val="100000"/>
              <a:buChar char="•"/>
              <a:defRPr sz="1800"/>
            </a:pPr>
            <a:r>
              <a:rPr lang="en-US" sz="3300" dirty="0" smtClean="0">
                <a:solidFill>
                  <a:srgbClr val="FFFFFF"/>
                </a:solidFill>
              </a:rPr>
              <a:t>The pattern completion t</a:t>
            </a:r>
            <a:r>
              <a:rPr sz="3300" dirty="0" smtClean="0">
                <a:solidFill>
                  <a:srgbClr val="FFFFFF"/>
                </a:solidFill>
              </a:rPr>
              <a:t>ask consist</a:t>
            </a:r>
            <a:r>
              <a:rPr lang="en-US" sz="3300" dirty="0" smtClean="0">
                <a:solidFill>
                  <a:srgbClr val="FFFFFF"/>
                </a:solidFill>
              </a:rPr>
              <a:t>ed</a:t>
            </a:r>
            <a:r>
              <a:rPr sz="3300" dirty="0" smtClean="0">
                <a:solidFill>
                  <a:srgbClr val="FFFFFF"/>
                </a:solidFill>
              </a:rPr>
              <a:t> </a:t>
            </a:r>
            <a:r>
              <a:rPr sz="3300" dirty="0">
                <a:solidFill>
                  <a:srgbClr val="FFFFFF"/>
                </a:solidFill>
              </a:rPr>
              <a:t>of 24 </a:t>
            </a:r>
            <a:r>
              <a:rPr sz="3300" dirty="0" smtClean="0">
                <a:solidFill>
                  <a:srgbClr val="FFFFFF"/>
                </a:solidFill>
              </a:rPr>
              <a:t>items</a:t>
            </a:r>
            <a:r>
              <a:rPr lang="en-US" sz="3300" dirty="0" smtClean="0">
                <a:solidFill>
                  <a:srgbClr val="FFFFFF"/>
                </a:solidFill>
              </a:rPr>
              <a:t>,</a:t>
            </a:r>
            <a:r>
              <a:rPr lang="en-US" sz="3300" dirty="0">
                <a:solidFill>
                  <a:srgbClr val="FFFFFF"/>
                </a:solidFill>
              </a:rPr>
              <a:t> </a:t>
            </a:r>
            <a:r>
              <a:rPr lang="en-US" sz="3300" dirty="0" smtClean="0">
                <a:solidFill>
                  <a:srgbClr val="FFFFFF"/>
                </a:solidFill>
              </a:rPr>
              <a:t>arranged in order of</a:t>
            </a:r>
            <a:r>
              <a:rPr sz="3300" dirty="0" smtClean="0">
                <a:solidFill>
                  <a:srgbClr val="FFFFFF"/>
                </a:solidFill>
              </a:rPr>
              <a:t> </a:t>
            </a:r>
            <a:r>
              <a:rPr sz="3300" dirty="0">
                <a:solidFill>
                  <a:srgbClr val="FFFFFF"/>
                </a:solidFill>
              </a:rPr>
              <a:t>increasing </a:t>
            </a:r>
            <a:r>
              <a:rPr sz="3300" dirty="0" smtClean="0">
                <a:solidFill>
                  <a:srgbClr val="FFFFFF"/>
                </a:solidFill>
              </a:rPr>
              <a:t>difficulty</a:t>
            </a:r>
            <a:r>
              <a:rPr lang="en-US" sz="3300" dirty="0" smtClean="0">
                <a:solidFill>
                  <a:srgbClr val="FFFFFF"/>
                </a:solidFill>
              </a:rPr>
              <a:t>. </a:t>
            </a:r>
            <a:endParaRPr sz="3300" dirty="0">
              <a:solidFill>
                <a:srgbClr val="FFFFFF"/>
              </a:solidFill>
            </a:endParaRPr>
          </a:p>
        </p:txBody>
      </p:sp>
      <p:sp>
        <p:nvSpPr>
          <p:cNvPr id="94" name="Shape 94"/>
          <p:cNvSpPr/>
          <p:nvPr/>
        </p:nvSpPr>
        <p:spPr>
          <a:xfrm>
            <a:off x="32232058" y="22367654"/>
            <a:ext cx="16867183" cy="61247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marR="457200" indent="-457200" defTabSz="457200">
              <a:buFont typeface="+mj-lt"/>
              <a:buAutoNum type="arabicPeriod"/>
              <a:defRPr sz="1800"/>
            </a:pPr>
            <a:r>
              <a:rPr lang="en-US" sz="1800" dirty="0" smtClean="0">
                <a:solidFill>
                  <a:srgbClr val="FFFFFF"/>
                </a:solidFill>
              </a:rPr>
              <a:t>Colom</a:t>
            </a:r>
            <a:r>
              <a:rPr lang="en-US" sz="1800" dirty="0">
                <a:solidFill>
                  <a:srgbClr val="FFFFFF"/>
                </a:solidFill>
              </a:rPr>
              <a:t>, R. et al. (2010). Human intelligence and brain networks. </a:t>
            </a:r>
            <a:r>
              <a:rPr lang="en-US" sz="1800" i="1" dirty="0">
                <a:solidFill>
                  <a:srgbClr val="FFFFFF"/>
                </a:solidFill>
              </a:rPr>
              <a:t>Dialogues in Clinical Neuroscience</a:t>
            </a:r>
            <a:r>
              <a:rPr lang="en-US" sz="1800" dirty="0">
                <a:solidFill>
                  <a:srgbClr val="FFFFFF"/>
                </a:solidFill>
              </a:rPr>
              <a:t>, 12(4), 489-501</a:t>
            </a:r>
            <a:r>
              <a:rPr lang="en-US" sz="1800" dirty="0" smtClean="0">
                <a:solidFill>
                  <a:srgbClr val="FFFFFF"/>
                </a:solidFill>
              </a:rPr>
              <a:t>.</a:t>
            </a:r>
          </a:p>
          <a:p>
            <a:pPr marL="457200" marR="457200" lvl="0" indent="-457200" defTabSz="457200">
              <a:buFont typeface="+mj-lt"/>
              <a:buAutoNum type="arabicPeriod"/>
              <a:defRPr sz="1800"/>
            </a:pPr>
            <a:endParaRPr lang="en-US" sz="1000" dirty="0" smtClean="0">
              <a:solidFill>
                <a:srgbClr val="FFFFFF"/>
              </a:solidFill>
            </a:endParaRPr>
          </a:p>
          <a:p>
            <a:pPr marL="457200" marR="457200" lvl="0" indent="-457200" defTabSz="457200">
              <a:buFont typeface="+mj-lt"/>
              <a:buAutoNum type="arabicPeriod"/>
              <a:defRPr sz="1800"/>
            </a:pPr>
            <a:r>
              <a:rPr lang="en-US" sz="1800" dirty="0" smtClean="0">
                <a:solidFill>
                  <a:srgbClr val="FFFFFF"/>
                </a:solidFill>
              </a:rPr>
              <a:t>Dubois</a:t>
            </a:r>
            <a:r>
              <a:rPr lang="en-US" sz="1800" dirty="0">
                <a:solidFill>
                  <a:srgbClr val="FFFFFF"/>
                </a:solidFill>
              </a:rPr>
              <a:t>, </a:t>
            </a:r>
            <a:r>
              <a:rPr lang="en-US" sz="1800" dirty="0" smtClean="0">
                <a:solidFill>
                  <a:srgbClr val="FFFFFF"/>
                </a:solidFill>
              </a:rPr>
              <a:t>J. </a:t>
            </a:r>
            <a:r>
              <a:rPr lang="en-US" sz="1800" dirty="0">
                <a:solidFill>
                  <a:srgbClr val="FFFFFF"/>
                </a:solidFill>
              </a:rPr>
              <a:t>and </a:t>
            </a:r>
            <a:r>
              <a:rPr lang="en-US" sz="1800" dirty="0" err="1" smtClean="0">
                <a:solidFill>
                  <a:srgbClr val="FFFFFF"/>
                </a:solidFill>
              </a:rPr>
              <a:t>Adolphs</a:t>
            </a:r>
            <a:r>
              <a:rPr lang="en-US" sz="1800" dirty="0" smtClean="0">
                <a:solidFill>
                  <a:srgbClr val="FFFFFF"/>
                </a:solidFill>
              </a:rPr>
              <a:t>, R. (2016). Building a science of individual differences from fMRI. </a:t>
            </a:r>
            <a:r>
              <a:rPr lang="en-US" sz="1800" i="1" dirty="0">
                <a:solidFill>
                  <a:srgbClr val="FFFFFF"/>
                </a:solidFill>
              </a:rPr>
              <a:t>Trends in Cognitive </a:t>
            </a:r>
            <a:r>
              <a:rPr lang="en-US" sz="1800" i="1" dirty="0" smtClean="0">
                <a:solidFill>
                  <a:srgbClr val="FFFFFF"/>
                </a:solidFill>
              </a:rPr>
              <a:t>Sciences</a:t>
            </a:r>
            <a:r>
              <a:rPr lang="en-US" sz="1800" dirty="0" smtClean="0">
                <a:solidFill>
                  <a:srgbClr val="FFFFFF"/>
                </a:solidFill>
              </a:rPr>
              <a:t>, </a:t>
            </a:r>
            <a:r>
              <a:rPr lang="en-US" sz="1800" dirty="0">
                <a:solidFill>
                  <a:srgbClr val="FFFFFF"/>
                </a:solidFill>
              </a:rPr>
              <a:t>n. </a:t>
            </a:r>
            <a:r>
              <a:rPr lang="en-US" sz="1800" dirty="0" err="1" smtClean="0">
                <a:solidFill>
                  <a:srgbClr val="FFFFFF"/>
                </a:solidFill>
              </a:rPr>
              <a:t>pag</a:t>
            </a:r>
            <a:r>
              <a:rPr lang="en-US" sz="1800" dirty="0" smtClean="0">
                <a:solidFill>
                  <a:srgbClr val="FFFFFF"/>
                </a:solidFill>
              </a:rPr>
              <a:t>.</a:t>
            </a:r>
          </a:p>
          <a:p>
            <a:pPr marL="457200" marR="457200" lvl="0" indent="-457200" defTabSz="457200">
              <a:buFont typeface="+mj-lt"/>
              <a:buAutoNum type="arabicPeriod"/>
              <a:defRPr sz="1800"/>
            </a:pPr>
            <a:endParaRPr lang="en-US" sz="1000" dirty="0">
              <a:solidFill>
                <a:srgbClr val="FFFFFF"/>
              </a:solidFill>
            </a:endParaRPr>
          </a:p>
          <a:p>
            <a:pPr marL="457200" marR="457200" lvl="0" indent="-457200" defTabSz="457200">
              <a:buFont typeface="+mj-lt"/>
              <a:buAutoNum type="arabicPeriod"/>
              <a:defRPr sz="1800"/>
            </a:pPr>
            <a:r>
              <a:rPr lang="en-US" sz="1800" dirty="0" err="1">
                <a:solidFill>
                  <a:srgbClr val="FFFFFF"/>
                </a:solidFill>
              </a:rPr>
              <a:t>Basten</a:t>
            </a:r>
            <a:r>
              <a:rPr lang="en-US" sz="1800" dirty="0">
                <a:solidFill>
                  <a:srgbClr val="FFFFFF"/>
                </a:solidFill>
              </a:rPr>
              <a:t>, </a:t>
            </a:r>
            <a:r>
              <a:rPr lang="en-US" sz="1800" dirty="0" smtClean="0">
                <a:solidFill>
                  <a:srgbClr val="FFFFFF"/>
                </a:solidFill>
              </a:rPr>
              <a:t>U. et al. (2013). Intelligence is differentially related to neural effort in the task-positive and the task-negative brain network. </a:t>
            </a:r>
            <a:r>
              <a:rPr lang="en-US" sz="1800" i="1" dirty="0" smtClean="0">
                <a:solidFill>
                  <a:srgbClr val="FFFFFF"/>
                </a:solidFill>
              </a:rPr>
              <a:t>Intelligence</a:t>
            </a:r>
            <a:r>
              <a:rPr lang="en-US" sz="1800" dirty="0" smtClean="0">
                <a:solidFill>
                  <a:srgbClr val="FFFFFF"/>
                </a:solidFill>
              </a:rPr>
              <a:t>, 41.5, 517-528.</a:t>
            </a:r>
          </a:p>
          <a:p>
            <a:pPr marL="457200" marR="457200" indent="-457200" defTabSz="457200">
              <a:buFont typeface="+mj-lt"/>
              <a:buAutoNum type="arabicPeriod"/>
              <a:defRPr sz="1800"/>
            </a:pPr>
            <a:endParaRPr lang="en-US" sz="1000" dirty="0">
              <a:solidFill>
                <a:srgbClr val="FFFFFF"/>
              </a:solidFill>
            </a:endParaRPr>
          </a:p>
          <a:p>
            <a:pPr marL="457200" marR="457200" lvl="0" indent="-457200" defTabSz="457200">
              <a:buFont typeface="+mj-lt"/>
              <a:buAutoNum type="arabicPeriod"/>
              <a:defRPr sz="1800"/>
            </a:pPr>
            <a:r>
              <a:rPr lang="en-US" sz="1800" dirty="0" err="1">
                <a:solidFill>
                  <a:srgbClr val="FFFFFF"/>
                </a:solidFill>
              </a:rPr>
              <a:t>Ohtani</a:t>
            </a:r>
            <a:r>
              <a:rPr lang="en-US" sz="1800" dirty="0">
                <a:solidFill>
                  <a:srgbClr val="FFFFFF"/>
                </a:solidFill>
              </a:rPr>
              <a:t>, Toshiyuki et al. (2014). Medial frontal white and gray matter contributions to general intelligence. </a:t>
            </a:r>
            <a:r>
              <a:rPr lang="en-US" sz="1800" i="1" dirty="0" err="1">
                <a:solidFill>
                  <a:srgbClr val="FFFFFF"/>
                </a:solidFill>
              </a:rPr>
              <a:t>PLoS</a:t>
            </a:r>
            <a:r>
              <a:rPr lang="en-US" sz="1800" i="1" dirty="0">
                <a:solidFill>
                  <a:srgbClr val="FFFFFF"/>
                </a:solidFill>
              </a:rPr>
              <a:t> ONE,</a:t>
            </a:r>
            <a:r>
              <a:rPr lang="en-US" sz="1800" dirty="0">
                <a:solidFill>
                  <a:srgbClr val="FFFFFF"/>
                </a:solidFill>
              </a:rPr>
              <a:t> 9.12, e112691</a:t>
            </a:r>
            <a:r>
              <a:rPr lang="en-US" sz="1800" dirty="0" smtClean="0">
                <a:solidFill>
                  <a:srgbClr val="FFFFFF"/>
                </a:solidFill>
              </a:rPr>
              <a:t>.</a:t>
            </a:r>
          </a:p>
          <a:p>
            <a:pPr marL="457200" marR="457200" lvl="0" indent="-457200" defTabSz="457200">
              <a:buFont typeface="+mj-lt"/>
              <a:buAutoNum type="arabicPeriod"/>
              <a:defRPr sz="1800"/>
            </a:pPr>
            <a:endParaRPr lang="en-US" sz="1000" dirty="0">
              <a:solidFill>
                <a:srgbClr val="FFFFFF"/>
              </a:solidFill>
            </a:endParaRPr>
          </a:p>
          <a:p>
            <a:pPr marL="457200" marR="457200" indent="-457200" defTabSz="457200">
              <a:buFont typeface="+mj-lt"/>
              <a:buAutoNum type="arabicPeriod"/>
              <a:defRPr sz="1800"/>
            </a:pPr>
            <a:r>
              <a:rPr lang="en-US" sz="1800" dirty="0" err="1">
                <a:solidFill>
                  <a:srgbClr val="FFFFFF"/>
                </a:solidFill>
              </a:rPr>
              <a:t>Malpas</a:t>
            </a:r>
            <a:r>
              <a:rPr lang="en-US" sz="1800" dirty="0">
                <a:solidFill>
                  <a:srgbClr val="FFFFFF"/>
                </a:solidFill>
              </a:rPr>
              <a:t>, Charles B. et al. (2016). MRI correlates of general intelligence in neurotypical adults. </a:t>
            </a:r>
            <a:r>
              <a:rPr lang="en-US" sz="1800" i="1" dirty="0">
                <a:solidFill>
                  <a:srgbClr val="FFFFFF"/>
                </a:solidFill>
              </a:rPr>
              <a:t>Journal of Clinical Neuroscience,</a:t>
            </a:r>
            <a:r>
              <a:rPr lang="en-US" sz="1800" dirty="0">
                <a:solidFill>
                  <a:srgbClr val="FFFFFF"/>
                </a:solidFill>
              </a:rPr>
              <a:t> 24, 128-134</a:t>
            </a:r>
            <a:r>
              <a:rPr lang="en-US" sz="1800" dirty="0" smtClean="0">
                <a:solidFill>
                  <a:srgbClr val="FFFFFF"/>
                </a:solidFill>
              </a:rPr>
              <a:t>.</a:t>
            </a:r>
          </a:p>
          <a:p>
            <a:pPr marL="457200" marR="457200" lvl="0" indent="-457200" defTabSz="457200">
              <a:buFont typeface="+mj-lt"/>
              <a:buAutoNum type="arabicPeriod"/>
              <a:defRPr sz="1800"/>
            </a:pPr>
            <a:endParaRPr lang="en-US" sz="1000" dirty="0">
              <a:solidFill>
                <a:srgbClr val="FFFFFF"/>
              </a:solidFill>
            </a:endParaRPr>
          </a:p>
          <a:p>
            <a:pPr marL="457200" marR="457200" indent="-457200" defTabSz="457200">
              <a:buFont typeface="+mj-lt"/>
              <a:buAutoNum type="arabicPeriod"/>
              <a:defRPr sz="1800"/>
            </a:pPr>
            <a:r>
              <a:rPr lang="en-US" sz="1800" dirty="0" err="1">
                <a:solidFill>
                  <a:srgbClr val="FFFFFF"/>
                </a:solidFill>
              </a:rPr>
              <a:t>Dosenbach</a:t>
            </a:r>
            <a:r>
              <a:rPr lang="en-US" sz="1800" dirty="0">
                <a:solidFill>
                  <a:srgbClr val="FFFFFF"/>
                </a:solidFill>
              </a:rPr>
              <a:t>, N. U. F. et al. </a:t>
            </a:r>
            <a:r>
              <a:rPr lang="en-US" sz="1800" dirty="0" smtClean="0">
                <a:solidFill>
                  <a:srgbClr val="FFFFFF"/>
                </a:solidFill>
              </a:rPr>
              <a:t>(2007). Distinct brain networks for adaptive and stable task control in humans. </a:t>
            </a:r>
            <a:r>
              <a:rPr lang="en-US" sz="1800" i="1" dirty="0">
                <a:solidFill>
                  <a:srgbClr val="FFFFFF"/>
                </a:solidFill>
              </a:rPr>
              <a:t>Proceedings of the National Academy of </a:t>
            </a:r>
            <a:r>
              <a:rPr lang="en-US" sz="1800" i="1" dirty="0" smtClean="0">
                <a:solidFill>
                  <a:srgbClr val="FFFFFF"/>
                </a:solidFill>
              </a:rPr>
              <a:t>Sciences</a:t>
            </a:r>
            <a:r>
              <a:rPr lang="en-US" sz="1800" dirty="0" smtClean="0">
                <a:solidFill>
                  <a:srgbClr val="FFFFFF"/>
                </a:solidFill>
              </a:rPr>
              <a:t>,</a:t>
            </a:r>
            <a:r>
              <a:rPr lang="en-US" sz="1800" i="1" dirty="0" smtClean="0">
                <a:solidFill>
                  <a:srgbClr val="FFFFFF"/>
                </a:solidFill>
              </a:rPr>
              <a:t> </a:t>
            </a:r>
            <a:r>
              <a:rPr lang="en-US" sz="1800" dirty="0" smtClean="0">
                <a:solidFill>
                  <a:srgbClr val="FFFFFF"/>
                </a:solidFill>
              </a:rPr>
              <a:t>104.26, 11073-11078.</a:t>
            </a:r>
          </a:p>
          <a:p>
            <a:pPr marL="457200" marR="457200" indent="-457200" defTabSz="457200">
              <a:buFont typeface="+mj-lt"/>
              <a:buAutoNum type="arabicPeriod"/>
              <a:defRPr sz="1800"/>
            </a:pPr>
            <a:endParaRPr lang="en-US" sz="1000" dirty="0" smtClean="0">
              <a:solidFill>
                <a:srgbClr val="FFFFFF"/>
              </a:solidFill>
            </a:endParaRPr>
          </a:p>
          <a:p>
            <a:pPr marL="457200" marR="457200" indent="-457200" defTabSz="457200">
              <a:buFont typeface="+mj-lt"/>
              <a:buAutoNum type="arabicPeriod"/>
              <a:defRPr sz="1800"/>
            </a:pPr>
            <a:r>
              <a:rPr lang="en-US" sz="1800" dirty="0" smtClean="0">
                <a:solidFill>
                  <a:srgbClr val="FFFFFF"/>
                </a:solidFill>
              </a:rPr>
              <a:t>Chen</a:t>
            </a:r>
            <a:r>
              <a:rPr lang="en-US" sz="1800" dirty="0">
                <a:solidFill>
                  <a:srgbClr val="FFFFFF"/>
                </a:solidFill>
              </a:rPr>
              <a:t>, A. C. et al. </a:t>
            </a:r>
            <a:r>
              <a:rPr lang="en-US" sz="1800" dirty="0" smtClean="0">
                <a:solidFill>
                  <a:srgbClr val="FFFFFF"/>
                </a:solidFill>
              </a:rPr>
              <a:t>(2013). Causal interactions between </a:t>
            </a:r>
            <a:r>
              <a:rPr lang="en-US" sz="1800" dirty="0" err="1" smtClean="0">
                <a:solidFill>
                  <a:srgbClr val="FFFFFF"/>
                </a:solidFill>
              </a:rPr>
              <a:t>fronto</a:t>
            </a:r>
            <a:r>
              <a:rPr lang="en-US" sz="1800" dirty="0" smtClean="0">
                <a:solidFill>
                  <a:srgbClr val="FFFFFF"/>
                </a:solidFill>
              </a:rPr>
              <a:t>-parietal central executive and default-mode networks in humans. </a:t>
            </a:r>
            <a:r>
              <a:rPr lang="en-US" sz="1800" i="1" dirty="0">
                <a:solidFill>
                  <a:srgbClr val="FFFFFF"/>
                </a:solidFill>
              </a:rPr>
              <a:t>Proceedings of the National Academy of </a:t>
            </a:r>
            <a:r>
              <a:rPr lang="en-US" sz="1800" i="1" dirty="0" smtClean="0">
                <a:solidFill>
                  <a:srgbClr val="FFFFFF"/>
                </a:solidFill>
              </a:rPr>
              <a:t>Sciences</a:t>
            </a:r>
            <a:r>
              <a:rPr lang="en-US" sz="1800" dirty="0" smtClean="0">
                <a:solidFill>
                  <a:srgbClr val="FFFFFF"/>
                </a:solidFill>
              </a:rPr>
              <a:t>, 110.49, 19944-19949.</a:t>
            </a:r>
          </a:p>
          <a:p>
            <a:pPr marL="457200" marR="457200" indent="-457200" defTabSz="457200">
              <a:buFont typeface="+mj-lt"/>
              <a:buAutoNum type="arabicPeriod"/>
              <a:defRPr sz="1800"/>
            </a:pPr>
            <a:endParaRPr lang="en-US" sz="1000" dirty="0">
              <a:solidFill>
                <a:srgbClr val="FFFFFF"/>
              </a:solidFill>
            </a:endParaRPr>
          </a:p>
          <a:p>
            <a:pPr marL="457200" marR="457200" lvl="0" indent="-457200" defTabSz="457200">
              <a:buFont typeface="+mj-lt"/>
              <a:buAutoNum type="arabicPeriod"/>
              <a:defRPr sz="1800"/>
            </a:pPr>
            <a:r>
              <a:rPr lang="en-US" sz="1800" dirty="0" err="1" smtClean="0">
                <a:solidFill>
                  <a:srgbClr val="FFFFFF"/>
                </a:solidFill>
              </a:rPr>
              <a:t>Cornali</a:t>
            </a:r>
            <a:r>
              <a:rPr lang="en-US" sz="1800" dirty="0" smtClean="0">
                <a:solidFill>
                  <a:srgbClr val="FFFFFF"/>
                </a:solidFill>
              </a:rPr>
              <a:t>, C., Reggente, N., Rissman, J. (2015). The predictive power of functional network connectivity in cognitive function. Poster session presented at: Psychology Undergraduate Research Conference; 2015 May 8; Los Angeles, CA.</a:t>
            </a:r>
          </a:p>
          <a:p>
            <a:pPr marL="457200" marR="457200" lvl="0" indent="-457200" defTabSz="457200">
              <a:buFont typeface="+mj-lt"/>
              <a:buAutoNum type="arabicPeriod"/>
              <a:defRPr sz="1800"/>
            </a:pPr>
            <a:endParaRPr lang="en-US" sz="1000" dirty="0" smtClean="0">
              <a:solidFill>
                <a:srgbClr val="FFFFFF"/>
              </a:solidFill>
            </a:endParaRPr>
          </a:p>
          <a:p>
            <a:pPr marL="457200" marR="457200" lvl="0" indent="-457200" defTabSz="457200">
              <a:buFont typeface="+mj-lt"/>
              <a:buAutoNum type="arabicPeriod"/>
              <a:defRPr sz="1800"/>
            </a:pPr>
            <a:r>
              <a:rPr lang="en-US" sz="1800" dirty="0">
                <a:solidFill>
                  <a:srgbClr val="FFFFFF"/>
                </a:solidFill>
              </a:rPr>
              <a:t>Power, </a:t>
            </a:r>
            <a:r>
              <a:rPr lang="en-US" sz="1800" dirty="0" smtClean="0">
                <a:solidFill>
                  <a:srgbClr val="FFFFFF"/>
                </a:solidFill>
              </a:rPr>
              <a:t>J.</a:t>
            </a:r>
            <a:r>
              <a:rPr lang="en-US" sz="1800" dirty="0">
                <a:solidFill>
                  <a:srgbClr val="FFFFFF"/>
                </a:solidFill>
              </a:rPr>
              <a:t> D. et al</a:t>
            </a:r>
            <a:r>
              <a:rPr lang="en-US" sz="1800" dirty="0" smtClean="0">
                <a:solidFill>
                  <a:srgbClr val="FFFFFF"/>
                </a:solidFill>
              </a:rPr>
              <a:t>. (2011). Functional network organization of the human brain. </a:t>
            </a:r>
            <a:r>
              <a:rPr lang="en-US" sz="1800" i="1" dirty="0" smtClean="0">
                <a:solidFill>
                  <a:srgbClr val="FFFFFF"/>
                </a:solidFill>
              </a:rPr>
              <a:t>Neuron,</a:t>
            </a:r>
            <a:r>
              <a:rPr lang="en-US" sz="1800" dirty="0" smtClean="0">
                <a:solidFill>
                  <a:srgbClr val="FFFFFF"/>
                </a:solidFill>
              </a:rPr>
              <a:t> 72.4, 665-678.</a:t>
            </a:r>
          </a:p>
          <a:p>
            <a:pPr marL="457200" marR="457200" lvl="0" indent="-457200" defTabSz="457200">
              <a:buFont typeface="+mj-lt"/>
              <a:buAutoNum type="arabicPeriod"/>
              <a:defRPr sz="1800"/>
            </a:pPr>
            <a:endParaRPr lang="en-US" sz="1000" dirty="0">
              <a:solidFill>
                <a:srgbClr val="FFFFFF"/>
              </a:solidFill>
            </a:endParaRPr>
          </a:p>
          <a:p>
            <a:pPr marL="457200" marR="457200" lvl="0" indent="-457200" defTabSz="457200">
              <a:buFont typeface="+mj-lt"/>
              <a:buAutoNum type="arabicPeriod"/>
              <a:defRPr sz="1800"/>
            </a:pPr>
            <a:r>
              <a:rPr lang="en-US" sz="1800" dirty="0">
                <a:solidFill>
                  <a:srgbClr val="FFFFFF"/>
                </a:solidFill>
              </a:rPr>
              <a:t>Van Essen, D.C., et al. (2013). The WU-</a:t>
            </a:r>
            <a:r>
              <a:rPr lang="en-US" sz="1800" dirty="0" err="1">
                <a:solidFill>
                  <a:srgbClr val="FFFFFF"/>
                </a:solidFill>
              </a:rPr>
              <a:t>Minn</a:t>
            </a:r>
            <a:r>
              <a:rPr lang="en-US" sz="1800" dirty="0">
                <a:solidFill>
                  <a:srgbClr val="FFFFFF"/>
                </a:solidFill>
              </a:rPr>
              <a:t> Human Connectome Project: An overview. </a:t>
            </a:r>
            <a:r>
              <a:rPr lang="en-US" sz="1800" i="1" dirty="0" err="1" smtClean="0">
                <a:solidFill>
                  <a:srgbClr val="FFFFFF"/>
                </a:solidFill>
              </a:rPr>
              <a:t>NeuroImage</a:t>
            </a:r>
            <a:r>
              <a:rPr lang="en-US" sz="1800" dirty="0" smtClean="0">
                <a:solidFill>
                  <a:srgbClr val="FFFFFF"/>
                </a:solidFill>
              </a:rPr>
              <a:t>, 80, 62-79</a:t>
            </a:r>
            <a:r>
              <a:rPr lang="en-US" sz="1800" dirty="0">
                <a:solidFill>
                  <a:srgbClr val="FFFFFF"/>
                </a:solidFill>
              </a:rPr>
              <a:t>.</a:t>
            </a:r>
            <a:r>
              <a:rPr lang="en-US" sz="2000" dirty="0">
                <a:solidFill>
                  <a:srgbClr val="FFFFFF"/>
                </a:solidFill>
              </a:rPr>
              <a:t> </a:t>
            </a:r>
            <a:endParaRPr lang="en-US" sz="2000" dirty="0" smtClean="0">
              <a:solidFill>
                <a:srgbClr val="FFFFFF"/>
              </a:solidFill>
            </a:endParaRPr>
          </a:p>
          <a:p>
            <a:pPr marR="457200" lvl="0" defTabSz="457200">
              <a:defRPr sz="1800"/>
            </a:pPr>
            <a:endParaRPr lang="en-US" sz="2000" dirty="0" smtClean="0">
              <a:solidFill>
                <a:srgbClr val="FFFFFF"/>
              </a:solidFill>
            </a:endParaRPr>
          </a:p>
          <a:p>
            <a:pPr marR="457200" lvl="0" defTabSz="457200">
              <a:defRPr sz="1800"/>
            </a:pPr>
            <a:endParaRPr lang="en-US" sz="2000" dirty="0">
              <a:solidFill>
                <a:srgbClr val="FFFFFF"/>
              </a:solidFill>
            </a:endParaRPr>
          </a:p>
        </p:txBody>
      </p:sp>
      <p:sp>
        <p:nvSpPr>
          <p:cNvPr id="95" name="Shape 95"/>
          <p:cNvSpPr/>
          <p:nvPr/>
        </p:nvSpPr>
        <p:spPr>
          <a:xfrm>
            <a:off x="32232058" y="15790801"/>
            <a:ext cx="16891491" cy="61863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R="457200" lvl="0" defTabSz="457200">
              <a:buSzPct val="100000"/>
              <a:defRPr sz="1800"/>
            </a:pPr>
            <a:endParaRPr lang="en-US" sz="1800" dirty="0" smtClean="0">
              <a:solidFill>
                <a:srgbClr val="FFFFFF"/>
              </a:solidFill>
            </a:endParaRPr>
          </a:p>
          <a:p>
            <a:pPr marL="340894" marR="457200" lvl="0" indent="-340894" defTabSz="457200">
              <a:buSzPct val="100000"/>
              <a:buChar char="•"/>
              <a:defRPr sz="1800"/>
            </a:pPr>
            <a:r>
              <a:rPr lang="en-US" sz="1750" dirty="0" smtClean="0">
                <a:solidFill>
                  <a:srgbClr val="FFFFFF"/>
                </a:solidFill>
              </a:rPr>
              <a:t>While network FC and SC metrics within a single network didn’t show much predictive power, DMN </a:t>
            </a:r>
            <a:r>
              <a:rPr lang="en-US" sz="1750" dirty="0" smtClean="0">
                <a:solidFill>
                  <a:srgbClr val="FFFFFF"/>
                </a:solidFill>
                <a:sym typeface="Wingdings"/>
              </a:rPr>
              <a:t> S &amp; CON </a:t>
            </a:r>
            <a:r>
              <a:rPr lang="en-US" sz="1750" dirty="0" smtClean="0">
                <a:solidFill>
                  <a:srgbClr val="FFFFFF"/>
                </a:solidFill>
              </a:rPr>
              <a:t>inter/intra-network SC accounted for a significant portion of variance, insinuating that the structural integrity across these networks is important for completing the cognitive tasks demanded by the PMAT. This metric of anatomical connectivity strength might reflect the ability of an individual to utilize the purported networks’ collaborative function.</a:t>
            </a:r>
          </a:p>
          <a:p>
            <a:pPr marR="457200" lvl="0" defTabSz="457200">
              <a:buSzPct val="100000"/>
              <a:defRPr sz="1800"/>
            </a:pPr>
            <a:endParaRPr lang="en-US" sz="1750" dirty="0">
              <a:solidFill>
                <a:srgbClr val="FFFFFF"/>
              </a:solidFill>
            </a:endParaRPr>
          </a:p>
          <a:p>
            <a:pPr marL="340894" marR="457200" lvl="0" indent="-340894" defTabSz="457200">
              <a:buSzPct val="100000"/>
              <a:buChar char="•"/>
              <a:defRPr sz="1800"/>
            </a:pPr>
            <a:r>
              <a:rPr lang="en-US" sz="1750" dirty="0" smtClean="0">
                <a:solidFill>
                  <a:srgbClr val="FFFFFF"/>
                </a:solidFill>
              </a:rPr>
              <a:t>Since we used resting state data, it is understandable that the functional connectivity across these networks had little to no predictive power. Our SC and FC interaction feature set may reflect the ability of the two networks to transform their resting activities and enter into a harmonious relationship when engaging in a task. We can’t necessarily predict the number of minutes a commuter will spend in traffic by knowing the activity of vehicles in the starting and ending locations. However, if we knew the effectiveness of the roads connecting the two locations (e.g. how many lanes are open on the 405) AND the activity of the vehicles in the starting and ending locations, we would have significantly more information. Resting state activity is analogous to the vehicles at the starting and ending locations and the SC is analogous to the number of lanes open on the 405.</a:t>
            </a:r>
          </a:p>
          <a:p>
            <a:pPr marL="340894" marR="457200" lvl="0" indent="-340894" defTabSz="457200">
              <a:buSzPct val="100000"/>
              <a:buChar char="•"/>
              <a:defRPr sz="1800"/>
            </a:pPr>
            <a:endParaRPr lang="en-US" sz="1750" dirty="0">
              <a:solidFill>
                <a:srgbClr val="FFFFFF"/>
              </a:solidFill>
            </a:endParaRPr>
          </a:p>
          <a:p>
            <a:pPr marL="340894" marR="457200" indent="-340894" defTabSz="457200">
              <a:buSzPct val="100000"/>
              <a:buFontTx/>
              <a:buChar char="•"/>
              <a:defRPr sz="1800"/>
            </a:pPr>
            <a:r>
              <a:rPr lang="en-US" sz="1750" dirty="0">
                <a:solidFill>
                  <a:srgbClr val="FFFFFF"/>
                </a:solidFill>
              </a:rPr>
              <a:t>The CON has been shown to be a domain-general, task-control network,</a:t>
            </a:r>
            <a:r>
              <a:rPr lang="en-US" sz="1750" baseline="30000" dirty="0">
                <a:solidFill>
                  <a:srgbClr val="FFFFFF"/>
                </a:solidFill>
              </a:rPr>
              <a:t>6</a:t>
            </a:r>
            <a:r>
              <a:rPr lang="en-US" sz="1750" dirty="0">
                <a:solidFill>
                  <a:srgbClr val="FFFFFF"/>
                </a:solidFill>
              </a:rPr>
              <a:t> while the DMN has been shown to be the opposite, whose decreased activity associates with task control.</a:t>
            </a:r>
            <a:r>
              <a:rPr lang="en-US" sz="1750" baseline="30000" dirty="0">
                <a:solidFill>
                  <a:srgbClr val="FFFFFF"/>
                </a:solidFill>
              </a:rPr>
              <a:t>3</a:t>
            </a:r>
            <a:r>
              <a:rPr lang="en-US" sz="1750" dirty="0">
                <a:solidFill>
                  <a:srgbClr val="FFFFFF"/>
                </a:solidFill>
              </a:rPr>
              <a:t> It has also been shown that the CON might actually be involved in causally inhibiting the DMN during </a:t>
            </a:r>
            <a:r>
              <a:rPr lang="en-US" sz="1750">
                <a:solidFill>
                  <a:srgbClr val="FFFFFF"/>
                </a:solidFill>
              </a:rPr>
              <a:t>tasks</a:t>
            </a:r>
            <a:r>
              <a:rPr lang="en-US" sz="1750" smtClean="0">
                <a:solidFill>
                  <a:srgbClr val="FFFFFF"/>
                </a:solidFill>
              </a:rPr>
              <a:t>.</a:t>
            </a:r>
            <a:r>
              <a:rPr lang="en-US" sz="1750" baseline="30000" smtClean="0">
                <a:solidFill>
                  <a:srgbClr val="FFFFFF"/>
                </a:solidFill>
              </a:rPr>
              <a:t>7</a:t>
            </a:r>
            <a:endParaRPr lang="en-US" sz="1750" dirty="0">
              <a:solidFill>
                <a:srgbClr val="FFFFFF"/>
              </a:solidFill>
            </a:endParaRPr>
          </a:p>
          <a:p>
            <a:pPr marR="457200" lvl="0" defTabSz="457200">
              <a:buSzPct val="100000"/>
              <a:defRPr sz="1800"/>
            </a:pPr>
            <a:endParaRPr lang="en-US" sz="1750" dirty="0">
              <a:solidFill>
                <a:srgbClr val="FFFFFF"/>
              </a:solidFill>
            </a:endParaRPr>
          </a:p>
          <a:p>
            <a:pPr marL="340894" marR="457200" lvl="0" indent="-340894" defTabSz="457200">
              <a:buSzPct val="100000"/>
              <a:buChar char="•"/>
              <a:defRPr sz="1800"/>
            </a:pPr>
            <a:r>
              <a:rPr lang="en-US" sz="1750" dirty="0" smtClean="0">
                <a:solidFill>
                  <a:srgbClr val="FFFFFF"/>
                </a:solidFill>
              </a:rPr>
              <a:t>Perhaps, what our results are picking up is the efficiency of the CON’s ability to inhibit the DMN, so that a subject is not distracted by any internally generated narrative that could distract them from successfully engaging in the difficult task at hand. Since other tasks may elicit a variety of motivational effects that could drive performance, it’s not necessary for this effect to translate outside of this domain-invariant test of intelligence.</a:t>
            </a:r>
            <a:r>
              <a:rPr lang="en-US" sz="1750" dirty="0">
                <a:solidFill>
                  <a:srgbClr val="FFFFFF"/>
                </a:solidFill>
              </a:rPr>
              <a:t/>
            </a:r>
            <a:br>
              <a:rPr lang="en-US" sz="1750" dirty="0">
                <a:solidFill>
                  <a:srgbClr val="FFFFFF"/>
                </a:solidFill>
              </a:rPr>
            </a:br>
            <a:endParaRPr lang="en-US" sz="1750" dirty="0">
              <a:solidFill>
                <a:srgbClr val="FFFFFF"/>
              </a:solidFill>
            </a:endParaRPr>
          </a:p>
          <a:p>
            <a:pPr marL="340894" marR="457200" lvl="0" indent="-340894" defTabSz="457200">
              <a:buSzPct val="100000"/>
              <a:buChar char="•"/>
              <a:defRPr sz="1800"/>
            </a:pPr>
            <a:r>
              <a:rPr lang="en-US" sz="1750" dirty="0">
                <a:solidFill>
                  <a:srgbClr val="FFFFFF"/>
                </a:solidFill>
              </a:rPr>
              <a:t>Our results support the hypothesis that the structural and functional connectivity between the CON and the DMN can at least partially explain an individual’s ability to perform a complex pattern completion task such as the PMAT.</a:t>
            </a:r>
          </a:p>
          <a:p>
            <a:pPr marL="340894" marR="457200" lvl="0" indent="-340894" defTabSz="457200">
              <a:buSzPct val="100000"/>
              <a:buChar char="•"/>
              <a:defRPr sz="1800"/>
            </a:pPr>
            <a:endParaRPr lang="en-US" sz="1800" dirty="0" smtClean="0">
              <a:solidFill>
                <a:srgbClr val="FFFFFF"/>
              </a:solidFill>
            </a:endParaRPr>
          </a:p>
        </p:txBody>
      </p:sp>
      <p:sp>
        <p:nvSpPr>
          <p:cNvPr id="2" name="TextBox 1"/>
          <p:cNvSpPr txBox="1"/>
          <p:nvPr/>
        </p:nvSpPr>
        <p:spPr>
          <a:xfrm>
            <a:off x="34281711" y="27884266"/>
            <a:ext cx="10229850" cy="400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457200" lvl="0" algn="ctr" defTabSz="457200">
              <a:defRPr sz="1800"/>
            </a:pPr>
            <a:r>
              <a:rPr lang="en-US" sz="2000" dirty="0">
                <a:solidFill>
                  <a:srgbClr val="FFFFFF"/>
                </a:solidFill>
              </a:rPr>
              <a:t>Contact: Alvin Vuong &lt;</a:t>
            </a:r>
            <a:r>
              <a:rPr lang="en-US" sz="2000" b="1" u="sng" dirty="0">
                <a:solidFill>
                  <a:srgbClr val="00B0F0"/>
                </a:solidFill>
                <a:uFill>
                  <a:solidFill>
                    <a:srgbClr val="009999"/>
                  </a:solidFill>
                </a:uFill>
              </a:rPr>
              <a:t>alvin.t.vuong@ucla.edu</a:t>
            </a:r>
            <a:r>
              <a:rPr lang="en-US" sz="2000" dirty="0">
                <a:solidFill>
                  <a:srgbClr val="FFFFFF"/>
                </a:solidFill>
              </a:rPr>
              <a:t>&gt;, </a:t>
            </a:r>
            <a:r>
              <a:rPr lang="en-US" sz="2000" b="1" u="sng" dirty="0">
                <a:solidFill>
                  <a:srgbClr val="00B0F0"/>
                </a:solidFill>
              </a:rPr>
              <a:t>http://rissmanlab.psych.ucla.edu</a:t>
            </a:r>
            <a:endParaRPr lang="en-US" sz="2000" b="1" dirty="0">
              <a:solidFill>
                <a:srgbClr val="00B0F0"/>
              </a:solidFill>
              <a:hlinkClick r:id="rId6"/>
            </a:endParaRPr>
          </a:p>
        </p:txBody>
      </p:sp>
      <p:sp>
        <p:nvSpPr>
          <p:cNvPr id="4" name="TextBox 3"/>
          <p:cNvSpPr txBox="1"/>
          <p:nvPr/>
        </p:nvSpPr>
        <p:spPr>
          <a:xfrm>
            <a:off x="14882134" y="27545915"/>
            <a:ext cx="16802424"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800" b="1" dirty="0" smtClean="0">
                <a:solidFill>
                  <a:schemeClr val="bg1"/>
                </a:solidFill>
              </a:rPr>
              <a:t>*Data </a:t>
            </a:r>
            <a:r>
              <a:rPr lang="en-US" sz="1800" b="1" dirty="0">
                <a:solidFill>
                  <a:schemeClr val="bg1"/>
                </a:solidFill>
              </a:rPr>
              <a:t>were generously provided by the Human Connectome Project (Q3 release), WU-</a:t>
            </a:r>
            <a:r>
              <a:rPr lang="en-US" sz="1800" b="1" dirty="0" err="1">
                <a:solidFill>
                  <a:schemeClr val="bg1"/>
                </a:solidFill>
              </a:rPr>
              <a:t>Minn</a:t>
            </a:r>
            <a:r>
              <a:rPr lang="en-US" sz="1800" b="1" dirty="0">
                <a:solidFill>
                  <a:schemeClr val="bg1"/>
                </a:solidFill>
              </a:rPr>
              <a:t> Consortium (PIs: David </a:t>
            </a:r>
            <a:r>
              <a:rPr lang="en-US" sz="1800" b="1" dirty="0" smtClean="0">
                <a:solidFill>
                  <a:schemeClr val="bg1"/>
                </a:solidFill>
              </a:rPr>
              <a:t>Van Essen </a:t>
            </a:r>
            <a:r>
              <a:rPr lang="en-US" sz="1800" b="1" dirty="0">
                <a:solidFill>
                  <a:schemeClr val="bg1"/>
                </a:solidFill>
              </a:rPr>
              <a:t>&amp; </a:t>
            </a:r>
            <a:endParaRPr lang="en-US" sz="1800" b="1" dirty="0" smtClean="0">
              <a:solidFill>
                <a:schemeClr val="bg1"/>
              </a:solidFill>
            </a:endParaRPr>
          </a:p>
          <a:p>
            <a:pPr marL="0" marR="0" indent="0" algn="ctr" defTabSz="914400" rtl="0" fontAlgn="auto" latinLnBrk="1" hangingPunct="0">
              <a:lnSpc>
                <a:spcPct val="100000"/>
              </a:lnSpc>
              <a:spcBef>
                <a:spcPts val="0"/>
              </a:spcBef>
              <a:spcAft>
                <a:spcPts val="0"/>
              </a:spcAft>
              <a:buClrTx/>
              <a:buSzTx/>
              <a:buFontTx/>
              <a:buNone/>
              <a:tabLst/>
            </a:pPr>
            <a:r>
              <a:rPr lang="en-US" sz="1800" b="1" dirty="0" err="1" smtClean="0">
                <a:solidFill>
                  <a:schemeClr val="bg1"/>
                </a:solidFill>
              </a:rPr>
              <a:t>Kamil</a:t>
            </a:r>
            <a:r>
              <a:rPr lang="en-US" sz="1800" b="1" dirty="0" smtClean="0">
                <a:solidFill>
                  <a:schemeClr val="bg1"/>
                </a:solidFill>
              </a:rPr>
              <a:t> </a:t>
            </a:r>
            <a:r>
              <a:rPr lang="en-US" sz="1800" b="1" dirty="0" err="1">
                <a:solidFill>
                  <a:schemeClr val="bg1"/>
                </a:solidFill>
              </a:rPr>
              <a:t>Ugurbil</a:t>
            </a:r>
            <a:r>
              <a:rPr lang="en-US" sz="1800" b="1" dirty="0">
                <a:solidFill>
                  <a:schemeClr val="bg1"/>
                </a:solidFill>
              </a:rPr>
              <a:t>; 1U54MH091657) funded by the 16 NIH Institutes and Centers that support the NIH Blueprint </a:t>
            </a:r>
            <a:r>
              <a:rPr lang="en-US" sz="1800" b="1" dirty="0" smtClean="0">
                <a:solidFill>
                  <a:schemeClr val="bg1"/>
                </a:solidFill>
              </a:rPr>
              <a:t>for Neuroscience</a:t>
            </a:r>
          </a:p>
          <a:p>
            <a:pPr marL="0" marR="0" indent="0" algn="ctr" defTabSz="914400" rtl="0" fontAlgn="auto" latinLnBrk="1" hangingPunct="0">
              <a:lnSpc>
                <a:spcPct val="100000"/>
              </a:lnSpc>
              <a:spcBef>
                <a:spcPts val="0"/>
              </a:spcBef>
              <a:spcAft>
                <a:spcPts val="0"/>
              </a:spcAft>
              <a:buClrTx/>
              <a:buSzTx/>
              <a:buFontTx/>
              <a:buNone/>
              <a:tabLst/>
            </a:pPr>
            <a:r>
              <a:rPr lang="en-US" sz="1800" b="1" dirty="0" smtClean="0">
                <a:solidFill>
                  <a:schemeClr val="bg1"/>
                </a:solidFill>
              </a:rPr>
              <a:t>Research; and by the McDonnell Center for Systems Neuroscience at Washington University</a:t>
            </a:r>
            <a:endParaRPr kumimoji="0" lang="en-US" sz="1800" b="1" i="0" u="none" strike="noStrike" cap="none" spc="0" normalizeH="0" baseline="0" dirty="0">
              <a:ln>
                <a:noFill/>
              </a:ln>
              <a:solidFill>
                <a:schemeClr val="bg1"/>
              </a:solidFill>
              <a:effectLst/>
              <a:uFillTx/>
              <a:sym typeface="Arial"/>
            </a:endParaRPr>
          </a:p>
        </p:txBody>
      </p:sp>
      <p:grpSp>
        <p:nvGrpSpPr>
          <p:cNvPr id="99" name="Group 68"/>
          <p:cNvGrpSpPr/>
          <p:nvPr/>
        </p:nvGrpSpPr>
        <p:grpSpPr>
          <a:xfrm>
            <a:off x="32169349" y="3860804"/>
            <a:ext cx="17003148" cy="11255371"/>
            <a:chOff x="0" y="-1"/>
            <a:chExt cx="17003147" cy="12522201"/>
          </a:xfrm>
        </p:grpSpPr>
        <p:sp>
          <p:nvSpPr>
            <p:cNvPr id="100" name="Shape 64"/>
            <p:cNvSpPr/>
            <p:nvPr/>
          </p:nvSpPr>
          <p:spPr>
            <a:xfrm>
              <a:off x="4486" y="564528"/>
              <a:ext cx="16998661" cy="11957672"/>
            </a:xfrm>
            <a:prstGeom prst="rect">
              <a:avLst/>
            </a:prstGeom>
            <a:noFill/>
            <a:ln w="28575" cap="flat">
              <a:solidFill>
                <a:srgbClr val="000000"/>
              </a:solidFill>
              <a:prstDash val="solid"/>
              <a:bevel/>
            </a:ln>
            <a:effectLst/>
          </p:spPr>
          <p:txBody>
            <a:bodyPr wrap="square" lIns="0" tIns="0" rIns="0" bIns="0" numCol="1" anchor="t">
              <a:noAutofit/>
            </a:bodyPr>
            <a:lstStyle/>
            <a:p>
              <a:pPr lvl="0">
                <a:defRPr>
                  <a:ln w="9524">
                    <a:solidFill/>
                  </a:ln>
                  <a:latin typeface="Gill Sans"/>
                  <a:ea typeface="Gill Sans"/>
                  <a:cs typeface="Gill Sans"/>
                  <a:sym typeface="Gill Sans"/>
                </a:defRPr>
              </a:pPr>
              <a:endParaRPr/>
            </a:p>
          </p:txBody>
        </p:sp>
        <p:grpSp>
          <p:nvGrpSpPr>
            <p:cNvPr id="101" name="Group 67"/>
            <p:cNvGrpSpPr/>
            <p:nvPr/>
          </p:nvGrpSpPr>
          <p:grpSpPr>
            <a:xfrm>
              <a:off x="0" y="-1"/>
              <a:ext cx="16992601" cy="1030446"/>
              <a:chOff x="0" y="0"/>
              <a:chExt cx="16992600" cy="1030444"/>
            </a:xfrm>
          </p:grpSpPr>
          <p:sp>
            <p:nvSpPr>
              <p:cNvPr id="102" name="Shape 65"/>
              <p:cNvSpPr/>
              <p:nvPr/>
            </p:nvSpPr>
            <p:spPr>
              <a:xfrm>
                <a:off x="0" y="0"/>
                <a:ext cx="16992600" cy="1030444"/>
              </a:xfrm>
              <a:prstGeom prst="rect">
                <a:avLst/>
              </a:prstGeom>
              <a:solidFill>
                <a:srgbClr val="536895"/>
              </a:solidFill>
              <a:ln w="28575" cap="flat">
                <a:solidFill>
                  <a:srgbClr val="000000"/>
                </a:solidFill>
                <a:prstDash val="solid"/>
                <a:bevel/>
              </a:ln>
              <a:effectLst/>
            </p:spPr>
            <p:txBody>
              <a:bodyPr wrap="square" lIns="0" tIns="0" rIns="0" bIns="0" numCol="1" anchor="ctr">
                <a:noAutofit/>
              </a:bodyPr>
              <a:lstStyle/>
              <a:p>
                <a:pPr lvl="0" algn="ctr">
                  <a:defRPr sz="5000">
                    <a:solidFill>
                      <a:srgbClr val="F4CF71"/>
                    </a:solidFill>
                    <a:effectLst>
                      <a:outerShdw blurRad="50800" dist="38100" dir="2700000" rotWithShape="0">
                        <a:srgbClr val="000000">
                          <a:alpha val="40000"/>
                        </a:srgbClr>
                      </a:outerShdw>
                    </a:effectLst>
                  </a:defRPr>
                </a:pPr>
                <a:endParaRPr/>
              </a:p>
            </p:txBody>
          </p:sp>
          <p:sp>
            <p:nvSpPr>
              <p:cNvPr id="103" name="Shape 66"/>
              <p:cNvSpPr/>
              <p:nvPr/>
            </p:nvSpPr>
            <p:spPr>
              <a:xfrm>
                <a:off x="0" y="141186"/>
                <a:ext cx="16992600" cy="748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5000">
                    <a:solidFill>
                      <a:srgbClr val="F4CF71"/>
                    </a:solidFill>
                    <a:effectLst>
                      <a:outerShdw blurRad="50800" dist="38100" dir="2700000" rotWithShape="0">
                        <a:srgbClr val="000000">
                          <a:alpha val="40000"/>
                        </a:srgbClr>
                      </a:outerShdw>
                    </a:effectLst>
                  </a:defRPr>
                </a:lvl1pPr>
              </a:lstStyle>
              <a:p>
                <a:pPr lvl="0">
                  <a:defRPr sz="1800">
                    <a:solidFill>
                      <a:srgbClr val="000000"/>
                    </a:solidFill>
                    <a:effectLst/>
                  </a:defRPr>
                </a:pPr>
                <a:r>
                  <a:rPr sz="5600" dirty="0">
                    <a:solidFill>
                      <a:srgbClr val="F4CF71"/>
                    </a:solidFill>
                    <a:effectLst>
                      <a:outerShdw blurRad="50800" dist="38100" dir="2700000" rotWithShape="0">
                        <a:srgbClr val="000000">
                          <a:alpha val="40000"/>
                        </a:srgbClr>
                      </a:outerShdw>
                    </a:effectLst>
                  </a:rPr>
                  <a:t>Results</a:t>
                </a:r>
              </a:p>
            </p:txBody>
          </p:sp>
        </p:grpSp>
      </p:grpSp>
      <p:sp>
        <p:nvSpPr>
          <p:cNvPr id="104" name="Shape 96"/>
          <p:cNvSpPr/>
          <p:nvPr/>
        </p:nvSpPr>
        <p:spPr>
          <a:xfrm>
            <a:off x="32310190" y="4904313"/>
            <a:ext cx="16737604" cy="3539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01052" indent="-401052">
              <a:buSzPct val="100000"/>
              <a:buChar char="•"/>
              <a:defRPr sz="4000">
                <a:solidFill>
                  <a:srgbClr val="FFFFFF"/>
                </a:solidFill>
              </a:defRPr>
            </a:lvl1pPr>
          </a:lstStyle>
          <a:p>
            <a:pPr lvl="0">
              <a:defRPr sz="1800">
                <a:solidFill>
                  <a:srgbClr val="000000"/>
                </a:solidFill>
              </a:defRPr>
            </a:pPr>
            <a:r>
              <a:rPr lang="en-US" sz="3400" dirty="0" smtClean="0">
                <a:solidFill>
                  <a:srgbClr val="FFFFFF"/>
                </a:solidFill>
              </a:rPr>
              <a:t>By correlating the array of predicted PMAT scores with the matched array of subjects’ actual PMAT scores, we were able to obtain an R</a:t>
            </a:r>
            <a:r>
              <a:rPr lang="en-US" sz="3400" baseline="30000" dirty="0" smtClean="0">
                <a:solidFill>
                  <a:srgbClr val="FFFFFF"/>
                </a:solidFill>
              </a:rPr>
              <a:t>2</a:t>
            </a:r>
            <a:r>
              <a:rPr lang="en-US" sz="3400" dirty="0" smtClean="0">
                <a:solidFill>
                  <a:srgbClr val="FFFFFF"/>
                </a:solidFill>
              </a:rPr>
              <a:t> value – the percent of the variance in FI that our model was able to account for.</a:t>
            </a:r>
          </a:p>
          <a:p>
            <a:pPr marL="0" lvl="0" indent="0">
              <a:buNone/>
              <a:defRPr sz="1800">
                <a:solidFill>
                  <a:srgbClr val="000000"/>
                </a:solidFill>
              </a:defRPr>
            </a:pPr>
            <a:endParaRPr lang="en-US" sz="2000" dirty="0" smtClean="0">
              <a:solidFill>
                <a:srgbClr val="FFFFFF"/>
              </a:solidFill>
            </a:endParaRPr>
          </a:p>
          <a:p>
            <a:pPr lvl="0">
              <a:defRPr sz="1800">
                <a:solidFill>
                  <a:srgbClr val="000000"/>
                </a:solidFill>
              </a:defRPr>
            </a:pPr>
            <a:r>
              <a:rPr lang="en-US" sz="3400" dirty="0" smtClean="0">
                <a:solidFill>
                  <a:srgbClr val="FFFFFF"/>
                </a:solidFill>
              </a:rPr>
              <a:t>The model’s success was selective to the inter/intra-network connectivity between the DMN and a combined Salience (Sal) &amp; CON Network, most notably when looking at the mono-directional SC, upper 50% SC mask over FC, and multiplied FC &amp; SC.</a:t>
            </a:r>
          </a:p>
        </p:txBody>
      </p:sp>
      <p:grpSp>
        <p:nvGrpSpPr>
          <p:cNvPr id="106" name="Group 105"/>
          <p:cNvGrpSpPr/>
          <p:nvPr/>
        </p:nvGrpSpPr>
        <p:grpSpPr>
          <a:xfrm>
            <a:off x="14782797" y="7412387"/>
            <a:ext cx="6121403" cy="4879885"/>
            <a:chOff x="0" y="0"/>
            <a:chExt cx="7913679" cy="4773192"/>
          </a:xfrm>
        </p:grpSpPr>
        <p:pic>
          <p:nvPicPr>
            <p:cNvPr id="107" name="image6.png" descr="Power2013_figure.jpg"/>
            <p:cNvPicPr/>
            <p:nvPr/>
          </p:nvPicPr>
          <p:blipFill>
            <a:blip r:embed="rId7">
              <a:extLst/>
            </a:blip>
            <a:srcRect l="25374" t="2388" r="39200" b="51630"/>
            <a:stretch>
              <a:fillRect/>
            </a:stretch>
          </p:blipFill>
          <p:spPr>
            <a:xfrm>
              <a:off x="0" y="0"/>
              <a:ext cx="7913679" cy="4601699"/>
            </a:xfrm>
            <a:prstGeom prst="rect">
              <a:avLst/>
            </a:prstGeom>
            <a:ln w="12700" cap="flat">
              <a:noFill/>
              <a:miter lim="400000"/>
            </a:ln>
            <a:effectLst/>
          </p:spPr>
        </p:pic>
        <p:pic>
          <p:nvPicPr>
            <p:cNvPr id="108" name="image7.png" descr="Power2013_figure.jpg"/>
            <p:cNvPicPr/>
            <p:nvPr/>
          </p:nvPicPr>
          <p:blipFill>
            <a:blip r:embed="rId8">
              <a:extLst/>
            </a:blip>
            <a:srcRect l="25374" t="2388" r="39200" b="51630"/>
            <a:stretch>
              <a:fillRect/>
            </a:stretch>
          </p:blipFill>
          <p:spPr>
            <a:xfrm>
              <a:off x="0" y="149055"/>
              <a:ext cx="7913679" cy="4601699"/>
            </a:xfrm>
            <a:prstGeom prst="rect">
              <a:avLst/>
            </a:prstGeom>
            <a:ln w="12700" cap="flat">
              <a:noFill/>
              <a:miter lim="400000"/>
            </a:ln>
            <a:effectLst/>
          </p:spPr>
        </p:pic>
        <p:pic>
          <p:nvPicPr>
            <p:cNvPr id="109" name="image8.png" descr="Power2013_figure.jpg"/>
            <p:cNvPicPr/>
            <p:nvPr/>
          </p:nvPicPr>
          <p:blipFill>
            <a:blip r:embed="rId9">
              <a:extLst/>
            </a:blip>
            <a:srcRect l="25374" t="2388" r="39200" b="51630"/>
            <a:stretch>
              <a:fillRect/>
            </a:stretch>
          </p:blipFill>
          <p:spPr>
            <a:xfrm>
              <a:off x="0" y="171493"/>
              <a:ext cx="7913679" cy="4601699"/>
            </a:xfrm>
            <a:prstGeom prst="rect">
              <a:avLst/>
            </a:prstGeom>
            <a:ln w="12700" cap="flat">
              <a:noFill/>
              <a:miter lim="400000"/>
            </a:ln>
            <a:effectLst/>
          </p:spPr>
        </p:pic>
        <p:pic>
          <p:nvPicPr>
            <p:cNvPr id="110" name="image9.png" descr="Power2013_figure.jpg"/>
            <p:cNvPicPr/>
            <p:nvPr/>
          </p:nvPicPr>
          <p:blipFill>
            <a:blip r:embed="rId10">
              <a:extLst/>
            </a:blip>
            <a:srcRect l="25374" t="2388" r="39200" b="51630"/>
            <a:stretch>
              <a:fillRect/>
            </a:stretch>
          </p:blipFill>
          <p:spPr>
            <a:xfrm>
              <a:off x="0" y="149054"/>
              <a:ext cx="7913679" cy="4601699"/>
            </a:xfrm>
            <a:prstGeom prst="rect">
              <a:avLst/>
            </a:prstGeom>
            <a:ln w="12700" cap="flat">
              <a:noFill/>
              <a:miter lim="400000"/>
            </a:ln>
            <a:effectLst/>
          </p:spPr>
        </p:pic>
      </p:grpSp>
      <p:pic>
        <p:nvPicPr>
          <p:cNvPr id="1026" name="Picture 2" descr="C:\Users\Alvin\Desktop\Petersen 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22139" y="7587713"/>
            <a:ext cx="5262418" cy="452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lvin\Desktop\Petersen Network Color Cod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82998" y="7587712"/>
            <a:ext cx="4429471" cy="452923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11"/>
          <p:cNvPicPr>
            <a:picLocks noChangeAspect="1"/>
          </p:cNvPicPr>
          <p:nvPr/>
        </p:nvPicPr>
        <p:blipFill rotWithShape="1">
          <a:blip r:embed="rId13"/>
          <a:srcRect l="2" r="57721" b="1982"/>
          <a:stretch/>
        </p:blipFill>
        <p:spPr>
          <a:xfrm>
            <a:off x="44907560" y="26974622"/>
            <a:ext cx="3438525" cy="1021344"/>
          </a:xfrm>
          <a:prstGeom prst="rect">
            <a:avLst/>
          </a:prstGeom>
        </p:spPr>
      </p:pic>
      <p:grpSp>
        <p:nvGrpSpPr>
          <p:cNvPr id="114" name="Group 113"/>
          <p:cNvGrpSpPr/>
          <p:nvPr/>
        </p:nvGrpSpPr>
        <p:grpSpPr>
          <a:xfrm>
            <a:off x="26422139" y="12273602"/>
            <a:ext cx="5262418" cy="4585648"/>
            <a:chOff x="1868975" y="1457979"/>
            <a:chExt cx="5149137" cy="4772240"/>
          </a:xfrm>
        </p:grpSpPr>
        <p:pic>
          <p:nvPicPr>
            <p:cNvPr id="115" name="Picture 114" descr="Screenshot 2014-10-20 19.23.32.pn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868975" y="1457979"/>
              <a:ext cx="5149137" cy="4772240"/>
            </a:xfrm>
            <a:prstGeom prst="rect">
              <a:avLst/>
            </a:prstGeom>
          </p:spPr>
        </p:pic>
        <p:sp>
          <p:nvSpPr>
            <p:cNvPr id="116" name="Donut 115"/>
            <p:cNvSpPr/>
            <p:nvPr/>
          </p:nvSpPr>
          <p:spPr>
            <a:xfrm>
              <a:off x="3029367" y="4527184"/>
              <a:ext cx="180808" cy="190030"/>
            </a:xfrm>
            <a:prstGeom prst="donut">
              <a:avLst>
                <a:gd name="adj" fmla="val 0"/>
              </a:avLst>
            </a:prstGeom>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A"/>
                </a:solidFill>
              </a:endParaRPr>
            </a:p>
          </p:txBody>
        </p:sp>
      </p:grpSp>
      <p:sp>
        <p:nvSpPr>
          <p:cNvPr id="117" name="Donut 116"/>
          <p:cNvSpPr/>
          <p:nvPr/>
        </p:nvSpPr>
        <p:spPr>
          <a:xfrm>
            <a:off x="30069156" y="13219097"/>
            <a:ext cx="242178" cy="241671"/>
          </a:xfrm>
          <a:prstGeom prst="donut">
            <a:avLst>
              <a:gd name="adj" fmla="val 0"/>
            </a:avLst>
          </a:prstGeom>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8" name="Donut 117"/>
          <p:cNvSpPr/>
          <p:nvPr/>
        </p:nvSpPr>
        <p:spPr>
          <a:xfrm>
            <a:off x="27604996" y="13249129"/>
            <a:ext cx="242178" cy="241671"/>
          </a:xfrm>
          <a:prstGeom prst="donut">
            <a:avLst>
              <a:gd name="adj" fmla="val 0"/>
            </a:avLst>
          </a:prstGeom>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9" name="TextBox 118"/>
          <p:cNvSpPr txBox="1"/>
          <p:nvPr/>
        </p:nvSpPr>
        <p:spPr>
          <a:xfrm>
            <a:off x="15300846" y="19920132"/>
            <a:ext cx="11830799" cy="19697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lvl="1" indent="-457200">
              <a:buSzPct val="100000"/>
              <a:buFont typeface="Wingdings" panose="05000000000000000000" pitchFamily="2" charset="2"/>
              <a:buChar char="Ø"/>
              <a:defRPr sz="1800"/>
            </a:pPr>
            <a:r>
              <a:rPr lang="en-US" sz="3800" dirty="0" smtClean="0">
                <a:solidFill>
                  <a:srgbClr val="FFFFFF"/>
                </a:solidFill>
              </a:rPr>
              <a:t>Intra- vs. Inter-Network Connectivity</a:t>
            </a:r>
          </a:p>
          <a:p>
            <a:pPr marL="457200" lvl="1" indent="-457200">
              <a:buSzPct val="100000"/>
              <a:buFont typeface="Wingdings" panose="05000000000000000000" pitchFamily="2" charset="2"/>
              <a:buChar char="Ø"/>
              <a:defRPr sz="1800"/>
            </a:pPr>
            <a:endParaRPr lang="en-US" sz="2800" dirty="0" smtClean="0">
              <a:solidFill>
                <a:srgbClr val="FFFFFF"/>
              </a:solidFill>
            </a:endParaRPr>
          </a:p>
          <a:p>
            <a:pPr marL="457200" lvl="1" indent="-457200">
              <a:buSzPct val="100000"/>
              <a:buFont typeface="Wingdings" panose="05000000000000000000" pitchFamily="2" charset="2"/>
              <a:buChar char="Ø"/>
              <a:defRPr sz="1800"/>
            </a:pPr>
            <a:endParaRPr lang="en-US" sz="2800" dirty="0" smtClean="0">
              <a:solidFill>
                <a:srgbClr val="FFFFFF"/>
              </a:solidFill>
            </a:endParaRPr>
          </a:p>
          <a:p>
            <a:pPr lvl="1" indent="0">
              <a:buSzPct val="100000"/>
              <a:defRPr sz="1800"/>
            </a:pPr>
            <a:endParaRPr lang="en-US" sz="2800" dirty="0" smtClean="0">
              <a:solidFill>
                <a:srgbClr val="FFFFFF"/>
              </a:solidFill>
            </a:endParaRPr>
          </a:p>
        </p:txBody>
      </p:sp>
      <p:sp>
        <p:nvSpPr>
          <p:cNvPr id="120" name="TextBox 119"/>
          <p:cNvSpPr txBox="1"/>
          <p:nvPr/>
        </p:nvSpPr>
        <p:spPr>
          <a:xfrm>
            <a:off x="15845329" y="20697120"/>
            <a:ext cx="13712280" cy="20621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lvl="1" indent="-457200">
              <a:buSzPct val="100000"/>
              <a:buFont typeface="Wingdings" panose="05000000000000000000" pitchFamily="2" charset="2"/>
              <a:buChar char="§"/>
              <a:defRPr sz="1800"/>
            </a:pPr>
            <a:r>
              <a:rPr lang="en-US" sz="3200" dirty="0" smtClean="0">
                <a:solidFill>
                  <a:srgbClr val="FFFFFF"/>
                </a:solidFill>
              </a:rPr>
              <a:t>Within a single network (</a:t>
            </a:r>
            <a:r>
              <a:rPr lang="en-US" sz="3200" dirty="0" err="1" smtClean="0">
                <a:solidFill>
                  <a:srgbClr val="FFFFFF"/>
                </a:solidFill>
              </a:rPr>
              <a:t>wX</a:t>
            </a:r>
            <a:r>
              <a:rPr lang="en-US" sz="3200" dirty="0" smtClean="0">
                <a:solidFill>
                  <a:srgbClr val="FFFFFF"/>
                </a:solidFill>
              </a:rPr>
              <a:t>)</a:t>
            </a:r>
          </a:p>
          <a:p>
            <a:pPr marL="457200" lvl="1" indent="-457200">
              <a:buSzPct val="100000"/>
              <a:buFont typeface="Wingdings" panose="05000000000000000000" pitchFamily="2" charset="2"/>
              <a:buChar char="§"/>
              <a:defRPr sz="1800"/>
            </a:pPr>
            <a:r>
              <a:rPr lang="en-US" sz="3200" dirty="0" smtClean="0">
                <a:solidFill>
                  <a:srgbClr val="FFFFFF"/>
                </a:solidFill>
              </a:rPr>
              <a:t>Across bi-directional two networks (</a:t>
            </a:r>
            <a:r>
              <a:rPr lang="en-US" sz="3200" dirty="0" err="1" smtClean="0">
                <a:solidFill>
                  <a:srgbClr val="FFFFFF"/>
                </a:solidFill>
              </a:rPr>
              <a:t>amXY</a:t>
            </a:r>
            <a:r>
              <a:rPr lang="en-US" sz="3200" dirty="0" smtClean="0">
                <a:solidFill>
                  <a:srgbClr val="FFFFFF"/>
                </a:solidFill>
              </a:rPr>
              <a:t>)</a:t>
            </a:r>
          </a:p>
          <a:p>
            <a:pPr marL="457200" lvl="1" indent="-457200">
              <a:buSzPct val="100000"/>
              <a:buFont typeface="Wingdings" panose="05000000000000000000" pitchFamily="2" charset="2"/>
              <a:buChar char="§"/>
              <a:defRPr sz="1800"/>
            </a:pPr>
            <a:r>
              <a:rPr lang="en-US" sz="3200" dirty="0" smtClean="0">
                <a:solidFill>
                  <a:srgbClr val="FFFFFF"/>
                </a:solidFill>
              </a:rPr>
              <a:t>Across mono-directional two networks (</a:t>
            </a:r>
            <a:r>
              <a:rPr lang="en-US" sz="3200" dirty="0" err="1" smtClean="0">
                <a:solidFill>
                  <a:srgbClr val="FFFFFF"/>
                </a:solidFill>
              </a:rPr>
              <a:t>aoXY</a:t>
            </a:r>
            <a:r>
              <a:rPr lang="en-US" sz="3200" dirty="0" smtClean="0">
                <a:solidFill>
                  <a:srgbClr val="FFFFFF"/>
                </a:solidFill>
              </a:rPr>
              <a:t>)</a:t>
            </a:r>
            <a:br>
              <a:rPr lang="en-US" sz="3200" dirty="0" smtClean="0">
                <a:solidFill>
                  <a:srgbClr val="FFFFFF"/>
                </a:solidFill>
              </a:rPr>
            </a:br>
            <a:endParaRPr lang="en-US" sz="3200" dirty="0" smtClean="0">
              <a:solidFill>
                <a:srgbClr val="FFFFFF"/>
              </a:solidFill>
            </a:endParaRPr>
          </a:p>
        </p:txBody>
      </p:sp>
      <p:sp>
        <p:nvSpPr>
          <p:cNvPr id="121" name="TextBox 120"/>
          <p:cNvSpPr txBox="1"/>
          <p:nvPr/>
        </p:nvSpPr>
        <p:spPr>
          <a:xfrm>
            <a:off x="15703068" y="23506665"/>
            <a:ext cx="12821132" cy="35394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lvl="1" indent="-457200">
              <a:buSzPct val="100000"/>
              <a:buFont typeface="Wingdings" panose="05000000000000000000" pitchFamily="2" charset="2"/>
              <a:buChar char="§"/>
              <a:defRPr sz="1800"/>
            </a:pPr>
            <a:r>
              <a:rPr lang="en-US" sz="3200" dirty="0" smtClean="0">
                <a:solidFill>
                  <a:srgbClr val="FFFFFF"/>
                </a:solidFill>
              </a:rPr>
              <a:t>Structural or Functional Only (s or f)</a:t>
            </a:r>
          </a:p>
          <a:p>
            <a:pPr marL="457200" lvl="1" indent="-457200">
              <a:buSzPct val="100000"/>
              <a:buFont typeface="Wingdings" panose="05000000000000000000" pitchFamily="2" charset="2"/>
              <a:buChar char="§"/>
              <a:defRPr sz="1800"/>
            </a:pPr>
            <a:r>
              <a:rPr lang="en-US" sz="3200" dirty="0" smtClean="0">
                <a:solidFill>
                  <a:srgbClr val="FFFFFF"/>
                </a:solidFill>
              </a:rPr>
              <a:t>Masking the functional data to only include the values </a:t>
            </a:r>
            <a:br>
              <a:rPr lang="en-US" sz="3200" dirty="0" smtClean="0">
                <a:solidFill>
                  <a:srgbClr val="FFFFFF"/>
                </a:solidFill>
              </a:rPr>
            </a:br>
            <a:r>
              <a:rPr lang="en-US" sz="3200" dirty="0" smtClean="0">
                <a:solidFill>
                  <a:srgbClr val="FFFFFF"/>
                </a:solidFill>
              </a:rPr>
              <a:t>that showed either the highest or lowest structural </a:t>
            </a:r>
            <a:br>
              <a:rPr lang="en-US" sz="3200" dirty="0" smtClean="0">
                <a:solidFill>
                  <a:srgbClr val="FFFFFF"/>
                </a:solidFill>
              </a:rPr>
            </a:br>
            <a:r>
              <a:rPr lang="en-US" sz="3200" dirty="0" smtClean="0">
                <a:solidFill>
                  <a:srgbClr val="FFFFFF"/>
                </a:solidFill>
              </a:rPr>
              <a:t>connectivity (</a:t>
            </a:r>
            <a:r>
              <a:rPr lang="en-US" sz="3200" dirty="0" err="1" smtClean="0">
                <a:solidFill>
                  <a:srgbClr val="FFFFFF"/>
                </a:solidFill>
              </a:rPr>
              <a:t>smof_u</a:t>
            </a:r>
            <a:r>
              <a:rPr lang="en-US" sz="3200" dirty="0" smtClean="0">
                <a:solidFill>
                  <a:srgbClr val="FFFFFF"/>
                </a:solidFill>
              </a:rPr>
              <a:t>, </a:t>
            </a:r>
            <a:r>
              <a:rPr lang="en-US" sz="3200" dirty="0" err="1" smtClean="0">
                <a:solidFill>
                  <a:srgbClr val="FFFFFF"/>
                </a:solidFill>
              </a:rPr>
              <a:t>smof_l</a:t>
            </a:r>
            <a:r>
              <a:rPr lang="en-US" sz="3200" dirty="0" smtClean="0">
                <a:solidFill>
                  <a:srgbClr val="FFFFFF"/>
                </a:solidFill>
              </a:rPr>
              <a:t>)</a:t>
            </a:r>
          </a:p>
          <a:p>
            <a:pPr marL="457200" lvl="1" indent="-457200">
              <a:buSzPct val="100000"/>
              <a:buFont typeface="Wingdings" panose="05000000000000000000" pitchFamily="2" charset="2"/>
              <a:buChar char="§"/>
              <a:defRPr sz="1800"/>
            </a:pPr>
            <a:r>
              <a:rPr lang="en-US" sz="3200" dirty="0" smtClean="0">
                <a:solidFill>
                  <a:srgbClr val="FFFFFF"/>
                </a:solidFill>
              </a:rPr>
              <a:t>Masking the structural data to include the values that showed either the highest or lowest functional connectivity (</a:t>
            </a:r>
            <a:r>
              <a:rPr lang="en-US" sz="3200" dirty="0" err="1" smtClean="0">
                <a:solidFill>
                  <a:srgbClr val="FFFFFF"/>
                </a:solidFill>
              </a:rPr>
              <a:t>fmos_u</a:t>
            </a:r>
            <a:r>
              <a:rPr lang="en-US" sz="3200" dirty="0" smtClean="0">
                <a:solidFill>
                  <a:srgbClr val="FFFFFF"/>
                </a:solidFill>
              </a:rPr>
              <a:t>, </a:t>
            </a:r>
            <a:r>
              <a:rPr lang="en-US" sz="3200" dirty="0" err="1" smtClean="0">
                <a:solidFill>
                  <a:srgbClr val="FFFFFF"/>
                </a:solidFill>
              </a:rPr>
              <a:t>fmos_l</a:t>
            </a:r>
            <a:r>
              <a:rPr lang="en-US" sz="3200" dirty="0" smtClean="0">
                <a:solidFill>
                  <a:srgbClr val="FFFFFF"/>
                </a:solidFill>
              </a:rPr>
              <a:t>)</a:t>
            </a:r>
          </a:p>
          <a:p>
            <a:pPr marL="457200" lvl="1" indent="-457200">
              <a:buSzPct val="100000"/>
              <a:buFont typeface="Wingdings" panose="05000000000000000000" pitchFamily="2" charset="2"/>
              <a:buChar char="§"/>
              <a:defRPr sz="1800"/>
            </a:pPr>
            <a:r>
              <a:rPr lang="en-US" sz="3200" dirty="0" smtClean="0">
                <a:solidFill>
                  <a:srgbClr val="FFFFFF"/>
                </a:solidFill>
              </a:rPr>
              <a:t>Multiplying the Structural and Functional (interact)</a:t>
            </a:r>
          </a:p>
        </p:txBody>
      </p:sp>
      <p:grpSp>
        <p:nvGrpSpPr>
          <p:cNvPr id="122" name="Group 121"/>
          <p:cNvGrpSpPr/>
          <p:nvPr/>
        </p:nvGrpSpPr>
        <p:grpSpPr>
          <a:xfrm>
            <a:off x="25912469" y="20120420"/>
            <a:ext cx="6045340" cy="4943264"/>
            <a:chOff x="717690" y="-104453"/>
            <a:chExt cx="7254193" cy="6591119"/>
          </a:xfrm>
        </p:grpSpPr>
        <p:pic>
          <p:nvPicPr>
            <p:cNvPr id="123" name="image5.png" descr="Screenshot 2015-04-28 18.55.07.png"/>
            <p:cNvPicPr/>
            <p:nvPr/>
          </p:nvPicPr>
          <p:blipFill rotWithShape="1">
            <a:blip r:embed="rId15">
              <a:extLst/>
            </a:blip>
            <a:srcRect l="-2" r="36950"/>
            <a:stretch/>
          </p:blipFill>
          <p:spPr>
            <a:xfrm>
              <a:off x="1292183" y="829348"/>
              <a:ext cx="6021584" cy="5657318"/>
            </a:xfrm>
            <a:prstGeom prst="rect">
              <a:avLst/>
            </a:prstGeom>
            <a:ln w="12700" cap="flat">
              <a:noFill/>
              <a:miter lim="400000"/>
            </a:ln>
            <a:effectLst/>
          </p:spPr>
        </p:pic>
        <p:sp>
          <p:nvSpPr>
            <p:cNvPr id="124" name="Shape 105"/>
            <p:cNvSpPr/>
            <p:nvPr/>
          </p:nvSpPr>
          <p:spPr>
            <a:xfrm>
              <a:off x="717690" y="-104453"/>
              <a:ext cx="7254193" cy="76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1800"/>
              </a:pPr>
              <a:r>
                <a:rPr b="1" dirty="0" smtClean="0">
                  <a:solidFill>
                    <a:schemeClr val="bg1"/>
                  </a:solidFill>
                  <a:latin typeface="Arial"/>
                  <a:ea typeface="Arial"/>
                  <a:cs typeface="Arial"/>
                  <a:sym typeface="Arial"/>
                </a:rPr>
                <a:t>E</a:t>
              </a:r>
              <a:r>
                <a:rPr lang="en-US" b="1" dirty="0" smtClean="0">
                  <a:solidFill>
                    <a:schemeClr val="bg1"/>
                  </a:solidFill>
                  <a:latin typeface="Arial"/>
                  <a:ea typeface="Arial"/>
                  <a:cs typeface="Arial"/>
                  <a:sym typeface="Arial"/>
                </a:rPr>
                <a:t>xample</a:t>
              </a:r>
              <a:r>
                <a:rPr b="1" dirty="0" smtClean="0">
                  <a:solidFill>
                    <a:schemeClr val="bg1"/>
                  </a:solidFill>
                  <a:latin typeface="Arial"/>
                  <a:ea typeface="Arial"/>
                  <a:cs typeface="Arial"/>
                  <a:sym typeface="Arial"/>
                </a:rPr>
                <a:t> </a:t>
              </a:r>
              <a:r>
                <a:rPr b="1" dirty="0">
                  <a:solidFill>
                    <a:schemeClr val="bg1"/>
                  </a:solidFill>
                  <a:latin typeface="Arial"/>
                  <a:ea typeface="Arial"/>
                  <a:cs typeface="Arial"/>
                  <a:sym typeface="Arial"/>
                </a:rPr>
                <a:t>Feature Set For </a:t>
              </a:r>
              <a:r>
                <a:rPr lang="en-US" b="1" dirty="0" smtClean="0">
                  <a:solidFill>
                    <a:schemeClr val="bg1"/>
                  </a:solidFill>
                  <a:latin typeface="Arial"/>
                  <a:ea typeface="Arial"/>
                  <a:cs typeface="Arial"/>
                  <a:sym typeface="Arial"/>
                </a:rPr>
                <a:t>N = 127</a:t>
              </a:r>
              <a:r>
                <a:rPr b="1" dirty="0" smtClean="0">
                  <a:solidFill>
                    <a:schemeClr val="bg1"/>
                  </a:solidFill>
                  <a:latin typeface="Arial"/>
                  <a:ea typeface="Arial"/>
                  <a:cs typeface="Arial"/>
                  <a:sym typeface="Arial"/>
                </a:rPr>
                <a:t> </a:t>
              </a:r>
              <a:r>
                <a:rPr b="1" dirty="0">
                  <a:solidFill>
                    <a:schemeClr val="bg1"/>
                  </a:solidFill>
                  <a:latin typeface="Arial"/>
                  <a:ea typeface="Arial"/>
                  <a:cs typeface="Arial"/>
                  <a:sym typeface="Arial"/>
                </a:rPr>
                <a:t>Subjects:</a:t>
              </a:r>
              <a:endParaRPr dirty="0">
                <a:solidFill>
                  <a:schemeClr val="bg1"/>
                </a:solidFill>
                <a:latin typeface="Arial"/>
                <a:ea typeface="Arial"/>
                <a:cs typeface="Arial"/>
                <a:sym typeface="Arial"/>
              </a:endParaRPr>
            </a:p>
            <a:p>
              <a:pPr lvl="0" algn="ctr">
                <a:defRPr sz="1800"/>
              </a:pPr>
              <a:r>
                <a:rPr lang="en-US" b="1" dirty="0" smtClean="0">
                  <a:solidFill>
                    <a:schemeClr val="bg1"/>
                  </a:solidFill>
                  <a:latin typeface="Arial"/>
                  <a:ea typeface="Arial"/>
                  <a:cs typeface="Arial"/>
                </a:rPr>
                <a:t>F</a:t>
              </a:r>
              <a:r>
                <a:rPr b="1" dirty="0" smtClean="0">
                  <a:solidFill>
                    <a:schemeClr val="bg1"/>
                  </a:solidFill>
                  <a:latin typeface="Arial"/>
                  <a:ea typeface="Arial"/>
                  <a:cs typeface="Arial"/>
                  <a:sym typeface="Arial"/>
                </a:rPr>
                <a:t>C</a:t>
              </a:r>
              <a:r>
                <a:rPr lang="en-US" b="1" dirty="0" smtClean="0">
                  <a:solidFill>
                    <a:schemeClr val="bg1"/>
                  </a:solidFill>
                  <a:latin typeface="Arial"/>
                  <a:ea typeface="Arial"/>
                  <a:cs typeface="Arial"/>
                  <a:sym typeface="Arial"/>
                </a:rPr>
                <a:t> only</a:t>
              </a:r>
              <a:r>
                <a:rPr b="1" dirty="0" smtClean="0">
                  <a:solidFill>
                    <a:schemeClr val="bg1"/>
                  </a:solidFill>
                  <a:latin typeface="Arial"/>
                  <a:ea typeface="Arial"/>
                  <a:cs typeface="Arial"/>
                  <a:sym typeface="Arial"/>
                </a:rPr>
                <a:t> w</a:t>
              </a:r>
              <a:r>
                <a:rPr lang="en-US" b="1" dirty="0" smtClean="0">
                  <a:solidFill>
                    <a:schemeClr val="bg1"/>
                  </a:solidFill>
                  <a:latin typeface="Arial"/>
                  <a:ea typeface="Arial"/>
                  <a:cs typeface="Arial"/>
                  <a:sym typeface="Arial"/>
                </a:rPr>
                <a:t>/in</a:t>
              </a:r>
              <a:r>
                <a:rPr b="1" dirty="0" smtClean="0">
                  <a:solidFill>
                    <a:schemeClr val="bg1"/>
                  </a:solidFill>
                  <a:latin typeface="Arial"/>
                  <a:ea typeface="Arial"/>
                  <a:cs typeface="Arial"/>
                  <a:sym typeface="Arial"/>
                </a:rPr>
                <a:t> </a:t>
              </a:r>
              <a:r>
                <a:rPr b="1" dirty="0">
                  <a:solidFill>
                    <a:schemeClr val="bg1"/>
                  </a:solidFill>
                  <a:latin typeface="Arial"/>
                  <a:ea typeface="Arial"/>
                  <a:cs typeface="Arial"/>
                  <a:sym typeface="Arial"/>
                </a:rPr>
                <a:t>the </a:t>
              </a:r>
              <a:r>
                <a:rPr b="1" dirty="0" smtClean="0">
                  <a:solidFill>
                    <a:schemeClr val="bg1"/>
                  </a:solidFill>
                  <a:latin typeface="Arial"/>
                  <a:ea typeface="Arial"/>
                  <a:cs typeface="Arial"/>
                  <a:sym typeface="Arial"/>
                </a:rPr>
                <a:t>DMN</a:t>
              </a:r>
              <a:r>
                <a:rPr lang="en-US" b="1" dirty="0">
                  <a:solidFill>
                    <a:schemeClr val="bg1"/>
                  </a:solidFill>
                  <a:latin typeface="Arial"/>
                  <a:ea typeface="Arial"/>
                  <a:cs typeface="Arial"/>
                </a:rPr>
                <a:t> </a:t>
              </a:r>
              <a:r>
                <a:rPr lang="en-US" b="1" dirty="0" smtClean="0">
                  <a:solidFill>
                    <a:schemeClr val="bg1"/>
                  </a:solidFill>
                  <a:latin typeface="Arial"/>
                  <a:ea typeface="Arial"/>
                  <a:cs typeface="Arial"/>
                </a:rPr>
                <a:t>(</a:t>
              </a:r>
              <a:r>
                <a:rPr lang="en-US" b="1" dirty="0" err="1" smtClean="0">
                  <a:solidFill>
                    <a:schemeClr val="bg1"/>
                  </a:solidFill>
                  <a:latin typeface="Arial"/>
                  <a:ea typeface="Arial"/>
                  <a:cs typeface="Arial"/>
                </a:rPr>
                <a:t>wX_f</a:t>
              </a:r>
              <a:r>
                <a:rPr lang="en-US" b="1" dirty="0" smtClean="0">
                  <a:solidFill>
                    <a:schemeClr val="bg1"/>
                  </a:solidFill>
                  <a:latin typeface="Arial"/>
                  <a:ea typeface="Arial"/>
                  <a:cs typeface="Arial"/>
                </a:rPr>
                <a:t>)</a:t>
              </a:r>
              <a:endParaRPr b="1" dirty="0">
                <a:solidFill>
                  <a:schemeClr val="bg1"/>
                </a:solidFill>
                <a:latin typeface="Arial"/>
                <a:ea typeface="Arial"/>
                <a:cs typeface="Arial"/>
                <a:sym typeface="Arial"/>
              </a:endParaRPr>
            </a:p>
          </p:txBody>
        </p:sp>
      </p:grpSp>
      <p:graphicFrame>
        <p:nvGraphicFramePr>
          <p:cNvPr id="126" name="Chart 125"/>
          <p:cNvGraphicFramePr>
            <a:graphicFrameLocks/>
          </p:cNvGraphicFramePr>
          <p:nvPr>
            <p:extLst>
              <p:ext uri="{D42A27DB-BD31-4B8C-83A1-F6EECF244321}">
                <p14:modId xmlns:p14="http://schemas.microsoft.com/office/powerpoint/2010/main" val="3080014703"/>
              </p:ext>
            </p:extLst>
          </p:nvPr>
        </p:nvGraphicFramePr>
        <p:xfrm>
          <a:off x="32345583" y="8781143"/>
          <a:ext cx="8211092" cy="6517166"/>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27" name="Chart 126"/>
          <p:cNvGraphicFramePr>
            <a:graphicFrameLocks/>
          </p:cNvGraphicFramePr>
          <p:nvPr>
            <p:extLst>
              <p:ext uri="{D42A27DB-BD31-4B8C-83A1-F6EECF244321}">
                <p14:modId xmlns:p14="http://schemas.microsoft.com/office/powerpoint/2010/main" val="1492476990"/>
              </p:ext>
            </p:extLst>
          </p:nvPr>
        </p:nvGraphicFramePr>
        <p:xfrm>
          <a:off x="40556675" y="8781143"/>
          <a:ext cx="8596576" cy="6796069"/>
        </p:xfrm>
        <a:graphic>
          <a:graphicData uri="http://schemas.openxmlformats.org/drawingml/2006/chart">
            <c:chart xmlns:c="http://schemas.openxmlformats.org/drawingml/2006/chart" xmlns:r="http://schemas.openxmlformats.org/officeDocument/2006/relationships" r:id="rId17"/>
          </a:graphicData>
        </a:graphic>
      </p:graphicFrame>
      <p:sp>
        <p:nvSpPr>
          <p:cNvPr id="7" name="TextBox 6"/>
          <p:cNvSpPr txBox="1"/>
          <p:nvPr/>
        </p:nvSpPr>
        <p:spPr>
          <a:xfrm>
            <a:off x="34268816" y="12759592"/>
            <a:ext cx="299085" cy="4154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chemeClr val="bg1"/>
                </a:solidFill>
                <a:effectLst/>
                <a:uFillTx/>
                <a:latin typeface="Arial"/>
                <a:ea typeface="Arial"/>
                <a:cs typeface="Arial"/>
                <a:sym typeface="Arial"/>
              </a:rPr>
              <a:t>*</a:t>
            </a:r>
            <a:endParaRPr kumimoji="0" lang="en-US" sz="2100" b="0" i="0" u="none" strike="noStrike" cap="none" spc="0" normalizeH="0" baseline="0" dirty="0">
              <a:ln>
                <a:noFill/>
              </a:ln>
              <a:solidFill>
                <a:schemeClr val="bg1"/>
              </a:solidFill>
              <a:effectLst/>
              <a:uFillTx/>
              <a:latin typeface="Arial"/>
              <a:ea typeface="Arial"/>
              <a:cs typeface="Arial"/>
              <a:sym typeface="Arial"/>
            </a:endParaRPr>
          </a:p>
        </p:txBody>
      </p:sp>
      <p:sp>
        <p:nvSpPr>
          <p:cNvPr id="128" name="TextBox 127"/>
          <p:cNvSpPr txBox="1"/>
          <p:nvPr/>
        </p:nvSpPr>
        <p:spPr>
          <a:xfrm>
            <a:off x="35046056" y="12896752"/>
            <a:ext cx="299085" cy="4154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chemeClr val="bg1"/>
                </a:solidFill>
                <a:effectLst/>
                <a:uFillTx/>
                <a:latin typeface="Arial"/>
                <a:ea typeface="Arial"/>
                <a:cs typeface="Arial"/>
                <a:sym typeface="Arial"/>
              </a:rPr>
              <a:t>*</a:t>
            </a:r>
            <a:endParaRPr kumimoji="0" lang="en-US" sz="2100" b="0" i="0" u="none" strike="noStrike" cap="none" spc="0" normalizeH="0" baseline="0" dirty="0">
              <a:ln>
                <a:noFill/>
              </a:ln>
              <a:solidFill>
                <a:schemeClr val="bg1"/>
              </a:solidFill>
              <a:effectLst/>
              <a:uFillTx/>
              <a:latin typeface="Arial"/>
              <a:ea typeface="Arial"/>
              <a:cs typeface="Arial"/>
              <a:sym typeface="Arial"/>
            </a:endParaRPr>
          </a:p>
        </p:txBody>
      </p:sp>
      <p:sp>
        <p:nvSpPr>
          <p:cNvPr id="129" name="TextBox 128"/>
          <p:cNvSpPr txBox="1"/>
          <p:nvPr/>
        </p:nvSpPr>
        <p:spPr>
          <a:xfrm>
            <a:off x="36051896" y="12668152"/>
            <a:ext cx="299085" cy="4572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chemeClr val="bg1"/>
                </a:solidFill>
                <a:effectLst/>
                <a:uFillTx/>
                <a:latin typeface="Arial"/>
                <a:ea typeface="Arial"/>
                <a:cs typeface="Arial"/>
                <a:sym typeface="Arial"/>
              </a:rPr>
              <a:t>*</a:t>
            </a:r>
            <a:endParaRPr kumimoji="0" lang="en-US" sz="2100" b="0" i="0" u="none" strike="noStrike" cap="none" spc="0" normalizeH="0" baseline="0" dirty="0">
              <a:ln>
                <a:noFill/>
              </a:ln>
              <a:solidFill>
                <a:schemeClr val="bg1"/>
              </a:solidFill>
              <a:effectLst/>
              <a:uFillTx/>
              <a:latin typeface="Arial"/>
              <a:ea typeface="Arial"/>
              <a:cs typeface="Arial"/>
              <a:sym typeface="Arial"/>
            </a:endParaRPr>
          </a:p>
        </p:txBody>
      </p:sp>
      <p:sp>
        <p:nvSpPr>
          <p:cNvPr id="130" name="TextBox 129"/>
          <p:cNvSpPr txBox="1"/>
          <p:nvPr/>
        </p:nvSpPr>
        <p:spPr>
          <a:xfrm>
            <a:off x="41966919" y="11885872"/>
            <a:ext cx="299085" cy="4154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chemeClr val="bg1"/>
                </a:solidFill>
                <a:effectLst/>
                <a:uFillTx/>
                <a:latin typeface="Arial"/>
                <a:ea typeface="Arial"/>
                <a:cs typeface="Arial"/>
                <a:sym typeface="Arial"/>
              </a:rPr>
              <a:t>**</a:t>
            </a:r>
            <a:endParaRPr kumimoji="0" lang="en-US" sz="2100" b="0" i="0" u="none" strike="noStrike" cap="none" spc="0" normalizeH="0" baseline="0" dirty="0">
              <a:ln>
                <a:noFill/>
              </a:ln>
              <a:solidFill>
                <a:schemeClr val="bg1"/>
              </a:solidFill>
              <a:effectLst/>
              <a:uFillTx/>
              <a:latin typeface="Arial"/>
              <a:ea typeface="Arial"/>
              <a:cs typeface="Arial"/>
              <a:sym typeface="Arial"/>
            </a:endParaRPr>
          </a:p>
        </p:txBody>
      </p:sp>
      <p:sp>
        <p:nvSpPr>
          <p:cNvPr id="131" name="TextBox 130"/>
          <p:cNvSpPr txBox="1"/>
          <p:nvPr/>
        </p:nvSpPr>
        <p:spPr>
          <a:xfrm>
            <a:off x="44052896" y="12441083"/>
            <a:ext cx="299085" cy="4572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chemeClr val="bg1"/>
                </a:solidFill>
                <a:effectLst/>
                <a:uFillTx/>
                <a:latin typeface="Arial"/>
                <a:ea typeface="Arial"/>
                <a:cs typeface="Arial"/>
                <a:sym typeface="Arial"/>
              </a:rPr>
              <a:t>*</a:t>
            </a:r>
            <a:endParaRPr kumimoji="0" lang="en-US" sz="2100" b="0" i="0" u="none" strike="noStrike" cap="none" spc="0" normalizeH="0" baseline="0" dirty="0">
              <a:ln>
                <a:noFill/>
              </a:ln>
              <a:solidFill>
                <a:schemeClr val="bg1"/>
              </a:solidFill>
              <a:effectLst/>
              <a:uFillTx/>
              <a:latin typeface="Arial"/>
              <a:ea typeface="Arial"/>
              <a:cs typeface="Arial"/>
              <a:sym typeface="Arial"/>
            </a:endParaRPr>
          </a:p>
        </p:txBody>
      </p:sp>
      <p:sp>
        <p:nvSpPr>
          <p:cNvPr id="132" name="TextBox 131"/>
          <p:cNvSpPr txBox="1"/>
          <p:nvPr/>
        </p:nvSpPr>
        <p:spPr>
          <a:xfrm>
            <a:off x="48028338" y="10415992"/>
            <a:ext cx="468631" cy="4154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chemeClr val="bg1"/>
                </a:solidFill>
                <a:effectLst/>
                <a:uFillTx/>
                <a:latin typeface="Arial"/>
                <a:ea typeface="Arial"/>
                <a:cs typeface="Arial"/>
                <a:sym typeface="Arial"/>
              </a:rPr>
              <a:t>***</a:t>
            </a:r>
            <a:endParaRPr kumimoji="0" lang="en-US" sz="2100" b="0" i="0" u="none" strike="noStrike" cap="none" spc="0" normalizeH="0" baseline="0" dirty="0">
              <a:ln>
                <a:noFill/>
              </a:ln>
              <a:solidFill>
                <a:schemeClr val="bg1"/>
              </a:solidFill>
              <a:effectLst/>
              <a:uFillTx/>
              <a:latin typeface="Arial"/>
              <a:ea typeface="Arial"/>
              <a:cs typeface="Arial"/>
              <a:sym typeface="Arial"/>
            </a:endParaRPr>
          </a:p>
        </p:txBody>
      </p:sp>
      <p:sp>
        <p:nvSpPr>
          <p:cNvPr id="8" name="TextBox 7"/>
          <p:cNvSpPr txBox="1"/>
          <p:nvPr/>
        </p:nvSpPr>
        <p:spPr>
          <a:xfrm>
            <a:off x="38060968" y="14662314"/>
            <a:ext cx="6981240" cy="4154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chemeClr val="bg1"/>
                </a:solidFill>
              </a:rPr>
              <a:t>*   &lt; 0.05	</a:t>
            </a:r>
            <a:r>
              <a:rPr kumimoji="0" lang="en-US" sz="2100" b="0" i="0" u="none" strike="noStrike" cap="none" spc="0" normalizeH="0" baseline="0" dirty="0" smtClean="0">
                <a:ln>
                  <a:noFill/>
                </a:ln>
                <a:solidFill>
                  <a:schemeClr val="bg1"/>
                </a:solidFill>
                <a:effectLst/>
                <a:uFillTx/>
                <a:sym typeface="Arial"/>
              </a:rPr>
              <a:t>**</a:t>
            </a:r>
            <a:r>
              <a:rPr kumimoji="0" lang="en-US" sz="2100" b="0" i="0" u="none" strike="noStrike" cap="none" spc="0" normalizeH="0" dirty="0" smtClean="0">
                <a:ln>
                  <a:noFill/>
                </a:ln>
                <a:solidFill>
                  <a:schemeClr val="bg1"/>
                </a:solidFill>
                <a:effectLst/>
                <a:uFillTx/>
                <a:sym typeface="Arial"/>
              </a:rPr>
              <a:t>  &lt; 0.005	</a:t>
            </a:r>
            <a:r>
              <a:rPr lang="en-US" baseline="0" dirty="0" smtClean="0">
                <a:solidFill>
                  <a:schemeClr val="bg1"/>
                </a:solidFill>
              </a:rPr>
              <a:t>***</a:t>
            </a:r>
            <a:r>
              <a:rPr lang="en-US" dirty="0" smtClean="0">
                <a:solidFill>
                  <a:schemeClr val="bg1"/>
                </a:solidFill>
              </a:rPr>
              <a:t> &lt; 0.00005</a:t>
            </a:r>
            <a:endParaRPr kumimoji="0" lang="en-US" sz="2100" b="0" i="0" u="none" strike="noStrike" cap="none" spc="0" normalizeH="0" baseline="0" dirty="0">
              <a:ln>
                <a:noFill/>
              </a:ln>
              <a:solidFill>
                <a:schemeClr val="bg1"/>
              </a:solidFill>
              <a:effectLst/>
              <a:uFillTx/>
              <a:sym typeface="Arial"/>
            </a:endParaRPr>
          </a:p>
        </p:txBody>
      </p:sp>
      <p:sp>
        <p:nvSpPr>
          <p:cNvPr id="3" name="Rectangle 2"/>
          <p:cNvSpPr/>
          <p:nvPr/>
        </p:nvSpPr>
        <p:spPr>
          <a:xfrm>
            <a:off x="28791504" y="14662314"/>
            <a:ext cx="2893053" cy="2031325"/>
          </a:xfrm>
          <a:prstGeom prst="rect">
            <a:avLst/>
          </a:prstGeom>
        </p:spPr>
        <p:txBody>
          <a:bodyPr wrap="square">
            <a:spAutoFit/>
          </a:bodyPr>
          <a:lstStyle/>
          <a:p>
            <a:pPr algn="r"/>
            <a:r>
              <a:rPr lang="en-US" sz="1800" dirty="0" smtClean="0">
                <a:solidFill>
                  <a:srgbClr val="FFFFFF"/>
                </a:solidFill>
              </a:rPr>
              <a:t>Each </a:t>
            </a:r>
            <a:r>
              <a:rPr lang="en-US" sz="1800" dirty="0" smtClean="0">
                <a:solidFill>
                  <a:srgbClr val="0000FF"/>
                </a:solidFill>
              </a:rPr>
              <a:t>ROI </a:t>
            </a:r>
            <a:r>
              <a:rPr lang="en-US" sz="1800" dirty="0" smtClean="0">
                <a:solidFill>
                  <a:schemeClr val="bg1"/>
                </a:solidFill>
              </a:rPr>
              <a:t>was used as a “seed” to assess its anatomical connectivity with the rest of the brain, allowing us to infer the connectivity across all pairs of ROIs.</a:t>
            </a:r>
            <a:endParaRPr lang="en-US" sz="1800" dirty="0">
              <a:solidFill>
                <a:srgbClr val="0000FF"/>
              </a:solidFill>
            </a:endParaRPr>
          </a:p>
        </p:txBody>
      </p:sp>
      <p:sp>
        <p:nvSpPr>
          <p:cNvPr id="9" name="Rectangle 8"/>
          <p:cNvSpPr/>
          <p:nvPr/>
        </p:nvSpPr>
        <p:spPr>
          <a:xfrm>
            <a:off x="15300846" y="22367654"/>
            <a:ext cx="5984354" cy="892552"/>
          </a:xfrm>
          <a:prstGeom prst="rect">
            <a:avLst/>
          </a:prstGeom>
        </p:spPr>
        <p:txBody>
          <a:bodyPr wrap="square">
            <a:spAutoFit/>
          </a:bodyPr>
          <a:lstStyle/>
          <a:p>
            <a:pPr lvl="1" indent="0">
              <a:buSzPct val="100000"/>
              <a:defRPr sz="1800"/>
            </a:pPr>
            <a:endParaRPr lang="en-US" sz="1400" dirty="0">
              <a:solidFill>
                <a:srgbClr val="FFFFFF"/>
              </a:solidFill>
            </a:endParaRPr>
          </a:p>
          <a:p>
            <a:pPr marL="457200" lvl="1" indent="-457200">
              <a:buSzPct val="100000"/>
              <a:buFont typeface="Wingdings" panose="05000000000000000000" pitchFamily="2" charset="2"/>
              <a:buChar char="Ø"/>
              <a:defRPr sz="1800"/>
            </a:pPr>
            <a:r>
              <a:rPr lang="en-US" sz="3800" dirty="0">
                <a:solidFill>
                  <a:srgbClr val="FFFFFF"/>
                </a:solidFill>
              </a:rPr>
              <a:t>SC vs. FC</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4134</TotalTime>
  <Words>1483</Words>
  <Application>Microsoft Macintosh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iV8</dc:creator>
  <cp:lastModifiedBy>Jesse Rissman</cp:lastModifiedBy>
  <cp:revision>122</cp:revision>
  <dcterms:modified xsi:type="dcterms:W3CDTF">2016-05-11T02:37:48Z</dcterms:modified>
</cp:coreProperties>
</file>