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2"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6AF0B-10CD-4A3E-843A-EBDD2B613721}" v="782" dt="2024-07-31T04:51:28.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3" d="100"/>
          <a:sy n="113" d="100"/>
        </p:scale>
        <p:origin x="31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Bread in a toaster">
            <a:extLst>
              <a:ext uri="{FF2B5EF4-FFF2-40B4-BE49-F238E27FC236}">
                <a16:creationId xmlns:a16="http://schemas.microsoft.com/office/drawing/2014/main" id="{115A8B1E-E7C8-F73A-3660-E739B5ADB431}"/>
              </a:ext>
            </a:extLst>
          </p:cNvPr>
          <p:cNvPicPr>
            <a:picLocks noChangeAspect="1"/>
          </p:cNvPicPr>
          <p:nvPr/>
        </p:nvPicPr>
        <p:blipFill>
          <a:blip r:embed="rId2">
            <a:alphaModFix amt="60000"/>
          </a:blip>
          <a:srcRect r="-2" b="25047"/>
          <a:stretch/>
        </p:blipFill>
        <p:spPr>
          <a:xfrm>
            <a:off x="-1" y="10"/>
            <a:ext cx="12192001" cy="6857990"/>
          </a:xfrm>
          <a:prstGeom prst="rect">
            <a:avLst/>
          </a:prstGeom>
        </p:spPr>
      </p:pic>
      <p:sp>
        <p:nvSpPr>
          <p:cNvPr id="2" name="Title 1"/>
          <p:cNvSpPr>
            <a:spLocks noGrp="1"/>
          </p:cNvSpPr>
          <p:nvPr>
            <p:ph type="ctrTitle"/>
          </p:nvPr>
        </p:nvSpPr>
        <p:spPr>
          <a:xfrm>
            <a:off x="1198181" y="1122363"/>
            <a:ext cx="9795637" cy="2220775"/>
          </a:xfrm>
        </p:spPr>
        <p:txBody>
          <a:bodyPr>
            <a:normAutofit/>
          </a:bodyPr>
          <a:lstStyle/>
          <a:p>
            <a:r>
              <a:rPr lang="en-US" sz="5200" dirty="0">
                <a:solidFill>
                  <a:srgbClr val="FFFFFF"/>
                </a:solidFill>
              </a:rPr>
              <a:t>Kitchen App: Unit Converter</a:t>
            </a:r>
          </a:p>
        </p:txBody>
      </p:sp>
      <p:sp>
        <p:nvSpPr>
          <p:cNvPr id="3" name="Subtitle 2"/>
          <p:cNvSpPr>
            <a:spLocks noGrp="1"/>
          </p:cNvSpPr>
          <p:nvPr>
            <p:ph type="subTitle" idx="1"/>
          </p:nvPr>
        </p:nvSpPr>
        <p:spPr>
          <a:xfrm>
            <a:off x="1198181" y="3514853"/>
            <a:ext cx="9795637" cy="2057043"/>
          </a:xfrm>
        </p:spPr>
        <p:txBody>
          <a:bodyPr vert="horz" lIns="91440" tIns="45720" rIns="91440" bIns="45720" rtlCol="0">
            <a:normAutofit/>
          </a:bodyPr>
          <a:lstStyle/>
          <a:p>
            <a:r>
              <a:rPr lang="en-US">
                <a:solidFill>
                  <a:srgbClr val="FFFFFF"/>
                </a:solidFill>
                <a:ea typeface="+mn-lt"/>
                <a:cs typeface="+mn-lt"/>
              </a:rPr>
              <a:t>Alvin John Tolentino (200123456) </a:t>
            </a:r>
          </a:p>
          <a:p>
            <a:r>
              <a:rPr lang="en-US">
                <a:solidFill>
                  <a:srgbClr val="FFFFFF"/>
                </a:solidFill>
                <a:ea typeface="+mn-lt"/>
                <a:cs typeface="+mn-lt"/>
              </a:rPr>
              <a:t>Quing Rosete (200449566) </a:t>
            </a:r>
          </a:p>
          <a:p>
            <a:r>
              <a:rPr lang="en-US">
                <a:solidFill>
                  <a:srgbClr val="FFFFFF"/>
                </a:solidFill>
                <a:ea typeface="+mn-lt"/>
                <a:cs typeface="+mn-lt"/>
              </a:rPr>
              <a:t>Taiwo Akinwale (200430975)</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27529-E74E-313A-568C-FC65309281A8}"/>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Conclusion and Future Work</a:t>
            </a:r>
            <a:endParaRPr lang="en-US" sz="4000"/>
          </a:p>
        </p:txBody>
      </p:sp>
      <p:sp>
        <p:nvSpPr>
          <p:cNvPr id="3" name="Content Placeholder 2">
            <a:extLst>
              <a:ext uri="{FF2B5EF4-FFF2-40B4-BE49-F238E27FC236}">
                <a16:creationId xmlns:a16="http://schemas.microsoft.com/office/drawing/2014/main" id="{5CE34967-F0C4-D74A-74A3-CC6FECE9F9AE}"/>
              </a:ext>
            </a:extLst>
          </p:cNvPr>
          <p:cNvSpPr>
            <a:spLocks noGrp="1"/>
          </p:cNvSpPr>
          <p:nvPr>
            <p:ph idx="1"/>
          </p:nvPr>
        </p:nvSpPr>
        <p:spPr>
          <a:xfrm>
            <a:off x="761802" y="2743200"/>
            <a:ext cx="4646905" cy="3613149"/>
          </a:xfrm>
        </p:spPr>
        <p:txBody>
          <a:bodyPr vert="horz" lIns="91440" tIns="45720" rIns="91440" bIns="45720" rtlCol="0" anchor="ctr">
            <a:normAutofit lnSpcReduction="10000"/>
          </a:bodyPr>
          <a:lstStyle/>
          <a:p>
            <a:r>
              <a:rPr lang="en-US" sz="2000" dirty="0">
                <a:ea typeface="+mn-lt"/>
                <a:cs typeface="+mn-lt"/>
              </a:rPr>
              <a:t>The unit converter component of the Kitchen App successfully achieved its design functions and objectives, ensuring accurate and user-friendly conversions. </a:t>
            </a:r>
          </a:p>
          <a:p>
            <a:r>
              <a:rPr lang="en-US" sz="2000" dirty="0">
                <a:ea typeface="+mn-lt"/>
                <a:cs typeface="+mn-lt"/>
              </a:rPr>
              <a:t>Future improvements could include adding more units and enhancing the user interface further. Additionally, implementing an account creation system where users can make groups to share recipes would be beneficial for teaching classes or simply sharing recipes with others.</a:t>
            </a:r>
            <a:endParaRPr lang="en-US" sz="2000" dirty="0"/>
          </a:p>
        </p:txBody>
      </p:sp>
      <p:pic>
        <p:nvPicPr>
          <p:cNvPr id="5" name="Picture 4" descr="Floorplan on a table">
            <a:extLst>
              <a:ext uri="{FF2B5EF4-FFF2-40B4-BE49-F238E27FC236}">
                <a16:creationId xmlns:a16="http://schemas.microsoft.com/office/drawing/2014/main" id="{5D7249F7-2D42-3E88-5476-51C0AD3D1908}"/>
              </a:ext>
            </a:extLst>
          </p:cNvPr>
          <p:cNvPicPr>
            <a:picLocks noChangeAspect="1"/>
          </p:cNvPicPr>
          <p:nvPr/>
        </p:nvPicPr>
        <p:blipFill>
          <a:blip r:embed="rId2"/>
          <a:srcRect l="31776" r="5568" b="2"/>
          <a:stretch/>
        </p:blipFill>
        <p:spPr>
          <a:xfrm>
            <a:off x="6096000" y="1"/>
            <a:ext cx="6102825" cy="6858000"/>
          </a:xfrm>
          <a:prstGeom prst="rect">
            <a:avLst/>
          </a:prstGeom>
        </p:spPr>
      </p:pic>
    </p:spTree>
    <p:extLst>
      <p:ext uri="{BB962C8B-B14F-4D97-AF65-F5344CB8AC3E}">
        <p14:creationId xmlns:p14="http://schemas.microsoft.com/office/powerpoint/2010/main" val="25787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BF6CA-70A1-9B1D-1C62-18A3D755A4A6}"/>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Introduction</a:t>
            </a:r>
            <a:endParaRPr lang="en-US" sz="4000"/>
          </a:p>
        </p:txBody>
      </p:sp>
      <p:sp>
        <p:nvSpPr>
          <p:cNvPr id="3" name="Content Placeholder 2">
            <a:extLst>
              <a:ext uri="{FF2B5EF4-FFF2-40B4-BE49-F238E27FC236}">
                <a16:creationId xmlns:a16="http://schemas.microsoft.com/office/drawing/2014/main" id="{D7EC627F-50B0-D9F7-9155-DBD3FE3FD62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dirty="0">
                <a:ea typeface="+mn-lt"/>
                <a:cs typeface="+mn-lt"/>
              </a:rPr>
              <a:t>The Kitchen App aims to assist users in managing kitchen tasks efficiently by providing functionalities like recipe management, a unit converter, and a timer. The focus of this project is the unit converter component, which allows users to convert various units of measurement commonly used in the kitchen. </a:t>
            </a:r>
          </a:p>
          <a:p>
            <a:r>
              <a:rPr lang="en-US" sz="1700" dirty="0">
                <a:ea typeface="+mn-lt"/>
                <a:cs typeface="+mn-lt"/>
              </a:rPr>
              <a:t>This project started with coding and writing tests in Java at the start of June. In July, we transitioned to learning Flutter and converting our code following our weekly lab sessions.</a:t>
            </a:r>
          </a:p>
        </p:txBody>
      </p:sp>
      <p:pic>
        <p:nvPicPr>
          <p:cNvPr id="5" name="Picture 4" descr="Vegetables on a kitchen table">
            <a:extLst>
              <a:ext uri="{FF2B5EF4-FFF2-40B4-BE49-F238E27FC236}">
                <a16:creationId xmlns:a16="http://schemas.microsoft.com/office/drawing/2014/main" id="{C9154B97-5389-6082-E9CF-708FC056CE49}"/>
              </a:ext>
            </a:extLst>
          </p:cNvPr>
          <p:cNvPicPr>
            <a:picLocks noChangeAspect="1"/>
          </p:cNvPicPr>
          <p:nvPr/>
        </p:nvPicPr>
        <p:blipFill>
          <a:blip r:embed="rId2"/>
          <a:srcRect l="13081" r="27606" b="-3"/>
          <a:stretch/>
        </p:blipFill>
        <p:spPr>
          <a:xfrm>
            <a:off x="6096000" y="1"/>
            <a:ext cx="6102825" cy="6858000"/>
          </a:xfrm>
          <a:prstGeom prst="rect">
            <a:avLst/>
          </a:prstGeom>
        </p:spPr>
      </p:pic>
    </p:spTree>
    <p:extLst>
      <p:ext uri="{BB962C8B-B14F-4D97-AF65-F5344CB8AC3E}">
        <p14:creationId xmlns:p14="http://schemas.microsoft.com/office/powerpoint/2010/main" val="121336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BEDF1BD5-1759-0500-FD5F-44E5F4EEAE97}"/>
              </a:ext>
            </a:extLst>
          </p:cNvPr>
          <p:cNvPicPr>
            <a:picLocks noChangeAspect="1"/>
          </p:cNvPicPr>
          <p:nvPr/>
        </p:nvPicPr>
        <p:blipFill>
          <a:blip r:embed="rId2"/>
          <a:srcRect l="28635" r="2698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988BD-58E8-0E17-DA6B-1885DE91CDC1}"/>
              </a:ext>
            </a:extLst>
          </p:cNvPr>
          <p:cNvSpPr>
            <a:spLocks noGrp="1"/>
          </p:cNvSpPr>
          <p:nvPr>
            <p:ph type="title"/>
          </p:nvPr>
        </p:nvSpPr>
        <p:spPr>
          <a:xfrm>
            <a:off x="6115317" y="405685"/>
            <a:ext cx="5464968" cy="1559301"/>
          </a:xfrm>
        </p:spPr>
        <p:txBody>
          <a:bodyPr>
            <a:normAutofit/>
          </a:bodyPr>
          <a:lstStyle/>
          <a:p>
            <a:r>
              <a:rPr lang="en-US" sz="4000">
                <a:ea typeface="+mj-lt"/>
                <a:cs typeface="+mj-lt"/>
              </a:rPr>
              <a:t>Design Problem</a:t>
            </a:r>
            <a:endParaRPr lang="en-US" sz="4000"/>
          </a:p>
        </p:txBody>
      </p:sp>
      <p:sp>
        <p:nvSpPr>
          <p:cNvPr id="3" name="Content Placeholder 2">
            <a:extLst>
              <a:ext uri="{FF2B5EF4-FFF2-40B4-BE49-F238E27FC236}">
                <a16:creationId xmlns:a16="http://schemas.microsoft.com/office/drawing/2014/main" id="{42EEDB9C-E7D4-E53D-87BD-DEAAD8EA74D3}"/>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ea typeface="+mn-lt"/>
                <a:cs typeface="+mn-lt"/>
              </a:rPr>
              <a:t>The primary problem addressed by the unit converter is the difficulty faced by users in converting between various kitchen measurement units accurately and quickly. Inaccurate conversions can lead to incorrect ingredient proportions, affecting the quality of the recipes prepared.</a:t>
            </a:r>
            <a:endParaRPr lang="en-US" sz="2000"/>
          </a:p>
        </p:txBody>
      </p:sp>
    </p:spTree>
    <p:extLst>
      <p:ext uri="{BB962C8B-B14F-4D97-AF65-F5344CB8AC3E}">
        <p14:creationId xmlns:p14="http://schemas.microsoft.com/office/powerpoint/2010/main" val="310676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E8C310-3804-8247-D4D2-536287C2B70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Design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7D92E7CF-8A96-56D6-4420-1733AB851DDF}"/>
              </a:ext>
            </a:extLst>
          </p:cNvPr>
          <p:cNvSpPr>
            <a:spLocks/>
          </p:cNvSpPr>
          <p:nvPr/>
        </p:nvSpPr>
        <p:spPr>
          <a:xfrm>
            <a:off x="644056" y="2511930"/>
            <a:ext cx="5617828" cy="1701060"/>
          </a:xfrm>
          <a:prstGeom prst="rect">
            <a:avLst/>
          </a:prstGeom>
        </p:spPr>
        <p:txBody>
          <a:bodyPr vert="horz" lIns="91440" tIns="45720" rIns="91440" bIns="45720" rtlCol="0" anchor="t">
            <a:normAutofit/>
          </a:bodyPr>
          <a:lstStyle/>
          <a:p>
            <a:r>
              <a:rPr lang="en-US" sz="1200" b="1" kern="1200" dirty="0">
                <a:solidFill>
                  <a:schemeClr val="tx1"/>
                </a:solidFill>
                <a:latin typeface="+mn-lt"/>
                <a:ea typeface="+mn-lt"/>
                <a:cs typeface="+mn-lt"/>
              </a:rPr>
              <a:t>Functions:</a:t>
            </a:r>
            <a:endParaRPr lang="en-US" sz="1200" kern="1200" dirty="0">
              <a:solidFill>
                <a:schemeClr val="tx1"/>
              </a:solidFill>
              <a:latin typeface="+mn-lt"/>
              <a:ea typeface="+mn-lt"/>
              <a:cs typeface="+mn-lt"/>
            </a:endParaRPr>
          </a:p>
          <a:p>
            <a:pPr marL="171450" indent="-171450">
              <a:buFont typeface="Arial" panose="020B0604020202020204" pitchFamily="34" charset="0"/>
              <a:buChar char="•"/>
            </a:pPr>
            <a:r>
              <a:rPr lang="en-US" sz="1200" kern="1200" dirty="0">
                <a:solidFill>
                  <a:schemeClr val="tx1"/>
                </a:solidFill>
                <a:latin typeface="+mn-lt"/>
                <a:ea typeface="+mn-lt"/>
                <a:cs typeface="+mn-lt"/>
              </a:rPr>
              <a:t>Convert values between different units of measurement.</a:t>
            </a:r>
          </a:p>
          <a:p>
            <a:pPr marL="171450" indent="-171450">
              <a:buFont typeface="Arial" panose="020B0604020202020204" pitchFamily="34" charset="0"/>
              <a:buChar char="•"/>
            </a:pPr>
            <a:r>
              <a:rPr lang="en-US" sz="1200" kern="1200" dirty="0">
                <a:solidFill>
                  <a:schemeClr val="tx1"/>
                </a:solidFill>
                <a:latin typeface="+mn-lt"/>
                <a:ea typeface="+mn-lt"/>
                <a:cs typeface="+mn-lt"/>
              </a:rPr>
              <a:t>Allow users to select the unit they are converting from and the unit they are converting to.</a:t>
            </a:r>
          </a:p>
          <a:p>
            <a:pPr marL="171450" indent="-171450">
              <a:buFont typeface="Arial" panose="020B0604020202020204" pitchFamily="34" charset="0"/>
              <a:buChar char="•"/>
            </a:pPr>
            <a:r>
              <a:rPr lang="en-US" sz="1200" kern="1200" dirty="0">
                <a:solidFill>
                  <a:schemeClr val="tx1"/>
                </a:solidFill>
                <a:latin typeface="+mn-lt"/>
                <a:ea typeface="+mn-lt"/>
                <a:cs typeface="+mn-lt"/>
              </a:rPr>
              <a:t>Display the conversion result clearly.</a:t>
            </a:r>
          </a:p>
          <a:p>
            <a:pPr marL="171450" indent="-171450">
              <a:buFont typeface="Arial" panose="020B0604020202020204" pitchFamily="34" charset="0"/>
              <a:buChar char="•"/>
            </a:pPr>
            <a:r>
              <a:rPr lang="en-US" sz="1200" dirty="0">
                <a:ea typeface="+mn-lt"/>
                <a:cs typeface="+mn-lt"/>
              </a:rPr>
              <a:t>Ability to add and name multiple timers.</a:t>
            </a:r>
          </a:p>
          <a:p>
            <a:pPr marL="171450" indent="-171450">
              <a:buFont typeface="Arial" panose="020B0604020202020204" pitchFamily="34" charset="0"/>
              <a:buChar char="•"/>
            </a:pPr>
            <a:r>
              <a:rPr lang="en-US" sz="1200" dirty="0">
                <a:ea typeface="+mn-lt"/>
                <a:cs typeface="+mn-lt"/>
              </a:rPr>
              <a:t>Recipe management.</a:t>
            </a:r>
          </a:p>
          <a:p>
            <a:pPr marL="171450" indent="-171450">
              <a:buFont typeface="Arial" panose="020B0604020202020204" pitchFamily="34" charset="0"/>
              <a:buChar char="•"/>
            </a:pPr>
            <a:endParaRPr lang="en-US" sz="1200" kern="1200" dirty="0">
              <a:solidFill>
                <a:schemeClr val="tx1"/>
              </a:solidFill>
              <a:latin typeface="+mn-lt"/>
              <a:ea typeface="+mn-lt"/>
              <a:cs typeface="+mn-lt"/>
            </a:endParaRPr>
          </a:p>
          <a:p>
            <a:endParaRPr lang="en-US" sz="1200" dirty="0"/>
          </a:p>
        </p:txBody>
      </p:sp>
      <p:sp>
        <p:nvSpPr>
          <p:cNvPr id="5" name="Content Placeholder 2">
            <a:extLst>
              <a:ext uri="{FF2B5EF4-FFF2-40B4-BE49-F238E27FC236}">
                <a16:creationId xmlns:a16="http://schemas.microsoft.com/office/drawing/2014/main" id="{A0EF7683-0A8B-78A0-2E9F-EE9EFA427493}"/>
              </a:ext>
            </a:extLst>
          </p:cNvPr>
          <p:cNvSpPr txBox="1">
            <a:spLocks/>
          </p:cNvSpPr>
          <p:nvPr/>
        </p:nvSpPr>
        <p:spPr>
          <a:xfrm>
            <a:off x="5954057" y="2434973"/>
            <a:ext cx="5617828" cy="1701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kern="1200" dirty="0">
                <a:solidFill>
                  <a:schemeClr val="tx1"/>
                </a:solidFill>
                <a:latin typeface="+mn-lt"/>
                <a:ea typeface="+mn-lt"/>
                <a:cs typeface="+mn-lt"/>
              </a:rPr>
              <a:t>Objectives:</a:t>
            </a:r>
            <a:endParaRPr lang="en-US" sz="1200" kern="1200" dirty="0">
              <a:solidFill>
                <a:schemeClr val="tx1"/>
              </a:solidFill>
              <a:latin typeface="+mn-lt"/>
              <a:ea typeface="+mn-lt"/>
              <a:cs typeface="+mn-lt"/>
            </a:endParaRPr>
          </a:p>
          <a:p>
            <a:r>
              <a:rPr lang="en-US" sz="1200" kern="1200" dirty="0">
                <a:solidFill>
                  <a:schemeClr val="tx1"/>
                </a:solidFill>
                <a:latin typeface="+mn-lt"/>
                <a:ea typeface="+mn-lt"/>
                <a:cs typeface="+mn-lt"/>
              </a:rPr>
              <a:t>Ensure accuracy in unit conversions.</a:t>
            </a:r>
            <a:endParaRPr lang="en-US" sz="2800" kern="1200" dirty="0">
              <a:solidFill>
                <a:schemeClr val="tx1"/>
              </a:solidFill>
              <a:latin typeface="+mn-lt"/>
              <a:ea typeface="+mn-ea"/>
              <a:cs typeface="+mn-cs"/>
            </a:endParaRPr>
          </a:p>
          <a:p>
            <a:r>
              <a:rPr lang="en-US" sz="1200" kern="1200" dirty="0">
                <a:solidFill>
                  <a:schemeClr val="tx1"/>
                </a:solidFill>
                <a:latin typeface="+mn-lt"/>
                <a:ea typeface="+mn-lt"/>
                <a:cs typeface="+mn-lt"/>
              </a:rPr>
              <a:t>Provide a simple and intuitive user interface.</a:t>
            </a:r>
            <a:endParaRPr lang="en-US" sz="2800" kern="1200" dirty="0">
              <a:solidFill>
                <a:schemeClr val="tx1"/>
              </a:solidFill>
              <a:latin typeface="+mn-lt"/>
              <a:ea typeface="+mn-lt"/>
              <a:cs typeface="+mn-lt"/>
            </a:endParaRPr>
          </a:p>
          <a:p>
            <a:r>
              <a:rPr lang="en-US" sz="1200" kern="1200" dirty="0">
                <a:solidFill>
                  <a:schemeClr val="tx1"/>
                </a:solidFill>
                <a:latin typeface="+mn-lt"/>
                <a:ea typeface="+mn-lt"/>
                <a:cs typeface="+mn-lt"/>
              </a:rPr>
              <a:t>Allow quick and easy unit selection and conversion.</a:t>
            </a:r>
          </a:p>
          <a:p>
            <a:endParaRPr lang="en-US" sz="2800" kern="1200" dirty="0">
              <a:solidFill>
                <a:schemeClr val="tx1"/>
              </a:solidFill>
              <a:latin typeface="+mn-lt"/>
              <a:ea typeface="+mn-lt"/>
              <a:cs typeface="+mn-lt"/>
            </a:endParaRPr>
          </a:p>
          <a:p>
            <a:endParaRPr lang="en-US" sz="1200" b="1" dirty="0"/>
          </a:p>
        </p:txBody>
      </p:sp>
      <p:sp>
        <p:nvSpPr>
          <p:cNvPr id="6" name="Content Placeholder 2">
            <a:extLst>
              <a:ext uri="{FF2B5EF4-FFF2-40B4-BE49-F238E27FC236}">
                <a16:creationId xmlns:a16="http://schemas.microsoft.com/office/drawing/2014/main" id="{4F0104D3-99C5-A6C1-776C-18EF33B3ECB3}"/>
              </a:ext>
            </a:extLst>
          </p:cNvPr>
          <p:cNvSpPr txBox="1">
            <a:spLocks/>
          </p:cNvSpPr>
          <p:nvPr/>
        </p:nvSpPr>
        <p:spPr>
          <a:xfrm>
            <a:off x="3282565" y="4281930"/>
            <a:ext cx="5617828" cy="1701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kern="1200">
                <a:solidFill>
                  <a:schemeClr val="tx1"/>
                </a:solidFill>
                <a:latin typeface="+mn-lt"/>
                <a:ea typeface="+mn-lt"/>
                <a:cs typeface="+mn-lt"/>
              </a:rPr>
              <a:t>Constraints:</a:t>
            </a:r>
            <a:endParaRPr lang="en-US" sz="1200" kern="1200">
              <a:solidFill>
                <a:schemeClr val="tx1"/>
              </a:solidFill>
              <a:latin typeface="+mn-lt"/>
              <a:ea typeface="+mn-lt"/>
              <a:cs typeface="+mn-lt"/>
            </a:endParaRPr>
          </a:p>
          <a:p>
            <a:r>
              <a:rPr lang="en-US" sz="1200" kern="1200">
                <a:solidFill>
                  <a:schemeClr val="tx1"/>
                </a:solidFill>
                <a:latin typeface="+mn-lt"/>
                <a:ea typeface="+mn-lt"/>
                <a:cs typeface="+mn-lt"/>
              </a:rPr>
              <a:t>The app must perform conversions without requiring an internet connection.</a:t>
            </a:r>
            <a:endParaRPr lang="en-US" sz="2800" kern="1200">
              <a:solidFill>
                <a:schemeClr val="tx1"/>
              </a:solidFill>
              <a:latin typeface="+mn-lt"/>
              <a:ea typeface="+mn-lt"/>
              <a:cs typeface="+mn-lt"/>
            </a:endParaRPr>
          </a:p>
          <a:p>
            <a:r>
              <a:rPr lang="en-US" sz="1200" kern="1200">
                <a:solidFill>
                  <a:schemeClr val="tx1"/>
                </a:solidFill>
                <a:latin typeface="+mn-lt"/>
                <a:ea typeface="+mn-lt"/>
                <a:cs typeface="+mn-lt"/>
              </a:rPr>
              <a:t>The user interface must be responsive and work on various device sizes.</a:t>
            </a:r>
            <a:endParaRPr lang="en-US" sz="2800" kern="1200">
              <a:solidFill>
                <a:schemeClr val="tx1"/>
              </a:solidFill>
              <a:latin typeface="+mn-lt"/>
              <a:ea typeface="+mn-lt"/>
              <a:cs typeface="+mn-lt"/>
            </a:endParaRPr>
          </a:p>
          <a:p>
            <a:endParaRPr lang="en-US" sz="1200" b="1" dirty="0"/>
          </a:p>
        </p:txBody>
      </p:sp>
    </p:spTree>
    <p:extLst>
      <p:ext uri="{BB962C8B-B14F-4D97-AF65-F5344CB8AC3E}">
        <p14:creationId xmlns:p14="http://schemas.microsoft.com/office/powerpoint/2010/main" val="258295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16F7-83F8-E4F1-A606-B04B1C5B7C88}"/>
              </a:ext>
            </a:extLst>
          </p:cNvPr>
          <p:cNvSpPr>
            <a:spLocks noGrp="1"/>
          </p:cNvSpPr>
          <p:nvPr>
            <p:ph type="title"/>
          </p:nvPr>
        </p:nvSpPr>
        <p:spPr>
          <a:xfrm>
            <a:off x="762000" y="1138036"/>
            <a:ext cx="9058195" cy="1048901"/>
          </a:xfrm>
        </p:spPr>
        <p:txBody>
          <a:bodyPr anchor="t">
            <a:normAutofit/>
          </a:bodyPr>
          <a:lstStyle/>
          <a:p>
            <a:r>
              <a:rPr lang="en-US" sz="3200">
                <a:ea typeface="+mj-lt"/>
                <a:cs typeface="+mj-lt"/>
              </a:rPr>
              <a:t>Solution</a:t>
            </a:r>
            <a:endParaRPr lang="en-US"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A95D1-5200-A8D0-243B-D4DA0D663A46}"/>
              </a:ext>
            </a:extLst>
          </p:cNvPr>
          <p:cNvSpPr>
            <a:spLocks noGrp="1"/>
          </p:cNvSpPr>
          <p:nvPr>
            <p:ph idx="1"/>
          </p:nvPr>
        </p:nvSpPr>
        <p:spPr>
          <a:xfrm>
            <a:off x="6731918" y="2321168"/>
            <a:ext cx="4567453" cy="3821215"/>
          </a:xfrm>
        </p:spPr>
        <p:txBody>
          <a:bodyPr vert="horz" lIns="91440" tIns="45720" rIns="91440" bIns="45720" rtlCol="0">
            <a:normAutofit/>
          </a:bodyPr>
          <a:lstStyle/>
          <a:p>
            <a:pPr marL="0" indent="0">
              <a:buNone/>
            </a:pPr>
            <a:r>
              <a:rPr lang="en-US" sz="1400" b="1" dirty="0">
                <a:ea typeface="+mn-lt"/>
                <a:cs typeface="+mn-lt"/>
              </a:rPr>
              <a:t>Solution 1:</a:t>
            </a:r>
            <a:endParaRPr lang="en-US" sz="1400" dirty="0">
              <a:ea typeface="+mn-lt"/>
              <a:cs typeface="+mn-lt"/>
            </a:endParaRPr>
          </a:p>
          <a:p>
            <a:r>
              <a:rPr lang="en-US" sz="1400" dirty="0">
                <a:ea typeface="+mn-lt"/>
                <a:cs typeface="+mn-lt"/>
              </a:rPr>
              <a:t>Basic user interface with text input for the value and two dropdown menus for unit selection.</a:t>
            </a:r>
          </a:p>
          <a:p>
            <a:r>
              <a:rPr lang="en-US" sz="1400" dirty="0">
                <a:ea typeface="+mn-lt"/>
                <a:cs typeface="+mn-lt"/>
              </a:rPr>
              <a:t>Usability issues included resetting selections after each conversion.</a:t>
            </a:r>
          </a:p>
          <a:p>
            <a:pPr marL="0" indent="0">
              <a:buNone/>
            </a:pPr>
            <a:r>
              <a:rPr lang="en-US" sz="1400" b="1" dirty="0">
                <a:ea typeface="+mn-lt"/>
                <a:cs typeface="+mn-lt"/>
              </a:rPr>
              <a:t>Solution 2:</a:t>
            </a:r>
            <a:endParaRPr lang="en-US" sz="1400" dirty="0">
              <a:ea typeface="+mn-lt"/>
              <a:cs typeface="+mn-lt"/>
            </a:endParaRPr>
          </a:p>
          <a:p>
            <a:r>
              <a:rPr lang="en-US" sz="1400" dirty="0">
                <a:ea typeface="+mn-lt"/>
                <a:cs typeface="+mn-lt"/>
              </a:rPr>
              <a:t>Improved UI maintaining user selections and better error handling.</a:t>
            </a:r>
          </a:p>
          <a:p>
            <a:pPr marL="0" indent="0">
              <a:buNone/>
            </a:pPr>
            <a:r>
              <a:rPr lang="en-US" sz="1400" b="1" dirty="0">
                <a:ea typeface="+mn-lt"/>
                <a:cs typeface="+mn-lt"/>
              </a:rPr>
              <a:t>Final Solution:</a:t>
            </a:r>
            <a:endParaRPr lang="en-US" sz="1400" dirty="0">
              <a:ea typeface="+mn-lt"/>
              <a:cs typeface="+mn-lt"/>
            </a:endParaRPr>
          </a:p>
          <a:p>
            <a:r>
              <a:rPr lang="en-US" sz="1400" dirty="0">
                <a:ea typeface="+mn-lt"/>
                <a:cs typeface="+mn-lt"/>
              </a:rPr>
              <a:t>Refined user interface with persistent selections and comprehensive error handling.</a:t>
            </a:r>
          </a:p>
          <a:p>
            <a:endParaRPr lang="en-US" sz="1400" dirty="0"/>
          </a:p>
        </p:txBody>
      </p:sp>
      <p:graphicFrame>
        <p:nvGraphicFramePr>
          <p:cNvPr id="4" name="Table 3">
            <a:extLst>
              <a:ext uri="{FF2B5EF4-FFF2-40B4-BE49-F238E27FC236}">
                <a16:creationId xmlns:a16="http://schemas.microsoft.com/office/drawing/2014/main" id="{E0F82B7F-5952-3F66-8D2E-D314CA29A3DB}"/>
              </a:ext>
            </a:extLst>
          </p:cNvPr>
          <p:cNvGraphicFramePr>
            <a:graphicFrameLocks noGrp="1"/>
          </p:cNvGraphicFramePr>
          <p:nvPr>
            <p:extLst>
              <p:ext uri="{D42A27DB-BD31-4B8C-83A1-F6EECF244321}">
                <p14:modId xmlns:p14="http://schemas.microsoft.com/office/powerpoint/2010/main" val="1398451287"/>
              </p:ext>
            </p:extLst>
          </p:nvPr>
        </p:nvGraphicFramePr>
        <p:xfrm>
          <a:off x="873156" y="3143106"/>
          <a:ext cx="5222847" cy="2101549"/>
        </p:xfrm>
        <a:graphic>
          <a:graphicData uri="http://schemas.openxmlformats.org/drawingml/2006/table">
            <a:tbl>
              <a:tblPr firstRow="1" bandRow="1">
                <a:solidFill>
                  <a:schemeClr val="bg1">
                    <a:lumMod val="95000"/>
                  </a:schemeClr>
                </a:solidFill>
                <a:tableStyleId>{5C22544A-7EE6-4342-B048-85BDC9FD1C3A}</a:tableStyleId>
              </a:tblPr>
              <a:tblGrid>
                <a:gridCol w="1449067">
                  <a:extLst>
                    <a:ext uri="{9D8B030D-6E8A-4147-A177-3AD203B41FA5}">
                      <a16:colId xmlns:a16="http://schemas.microsoft.com/office/drawing/2014/main" val="4130400474"/>
                    </a:ext>
                  </a:extLst>
                </a:gridCol>
                <a:gridCol w="1142313">
                  <a:extLst>
                    <a:ext uri="{9D8B030D-6E8A-4147-A177-3AD203B41FA5}">
                      <a16:colId xmlns:a16="http://schemas.microsoft.com/office/drawing/2014/main" val="401525314"/>
                    </a:ext>
                  </a:extLst>
                </a:gridCol>
                <a:gridCol w="1142313">
                  <a:extLst>
                    <a:ext uri="{9D8B030D-6E8A-4147-A177-3AD203B41FA5}">
                      <a16:colId xmlns:a16="http://schemas.microsoft.com/office/drawing/2014/main" val="1008342655"/>
                    </a:ext>
                  </a:extLst>
                </a:gridCol>
                <a:gridCol w="1489154">
                  <a:extLst>
                    <a:ext uri="{9D8B030D-6E8A-4147-A177-3AD203B41FA5}">
                      <a16:colId xmlns:a16="http://schemas.microsoft.com/office/drawing/2014/main" val="4029661090"/>
                    </a:ext>
                  </a:extLst>
                </a:gridCol>
              </a:tblGrid>
              <a:tr h="726172">
                <a:tc>
                  <a:txBody>
                    <a:bodyPr/>
                    <a:lstStyle/>
                    <a:p>
                      <a:r>
                        <a:rPr lang="en-US" sz="1800" b="0" cap="none" spc="0">
                          <a:solidFill>
                            <a:schemeClr val="bg1"/>
                          </a:solidFill>
                        </a:rPr>
                        <a:t>Feature</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Solution 1</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Solution 2</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800" b="0" cap="none" spc="0">
                          <a:solidFill>
                            <a:schemeClr val="bg1"/>
                          </a:solidFill>
                        </a:rPr>
                        <a:t>Final Solution</a:t>
                      </a:r>
                    </a:p>
                  </a:txBody>
                  <a:tcPr marL="100392" marR="100392" marT="100392" marB="5019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4261709840"/>
                  </a:ext>
                </a:extLst>
              </a:tr>
              <a:tr h="592315">
                <a:tc>
                  <a:txBody>
                    <a:bodyPr/>
                    <a:lstStyle/>
                    <a:p>
                      <a:pPr lvl="0">
                        <a:buNone/>
                      </a:pPr>
                      <a:r>
                        <a:rPr lang="en-US" sz="1300" b="0" i="0" u="none" strike="noStrike" cap="none" spc="0" noProof="0">
                          <a:solidFill>
                            <a:schemeClr val="tx1"/>
                          </a:solidFill>
                          <a:latin typeface="Aptos"/>
                        </a:rPr>
                        <a:t>User Selections Persistence</a:t>
                      </a:r>
                      <a:endParaRPr lang="en-US" sz="1300" cap="none" spc="0">
                        <a:solidFill>
                          <a:schemeClr val="tx1"/>
                        </a:solidFill>
                      </a:endParaRP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No</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Yes</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Yes</a:t>
                      </a:r>
                    </a:p>
                  </a:txBody>
                  <a:tcPr marL="100392" marR="100392" marT="100392" marB="501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13946100"/>
                  </a:ext>
                </a:extLst>
              </a:tr>
              <a:tr h="391531">
                <a:tc>
                  <a:txBody>
                    <a:bodyPr/>
                    <a:lstStyle/>
                    <a:p>
                      <a:pPr lvl="0">
                        <a:buNone/>
                      </a:pPr>
                      <a:r>
                        <a:rPr lang="en-US" sz="1300" b="0" i="0" u="none" strike="noStrike" cap="none" spc="0" noProof="0">
                          <a:solidFill>
                            <a:schemeClr val="tx1"/>
                          </a:solidFill>
                          <a:latin typeface="Aptos"/>
                        </a:rPr>
                        <a:t>Error Handling</a:t>
                      </a:r>
                      <a:endParaRPr lang="en-US" sz="1300" cap="none" spc="0">
                        <a:solidFill>
                          <a:schemeClr val="tx1"/>
                        </a:solidFill>
                      </a:endParaRP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Basic</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Improved</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Comprehensive</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57691301"/>
                  </a:ext>
                </a:extLst>
              </a:tr>
              <a:tr h="391531">
                <a:tc>
                  <a:txBody>
                    <a:bodyPr/>
                    <a:lstStyle/>
                    <a:p>
                      <a:pPr lvl="0">
                        <a:buNone/>
                      </a:pPr>
                      <a:r>
                        <a:rPr lang="en-US" sz="1300" b="0" i="0" u="none" strike="noStrike" cap="none" spc="0" noProof="0">
                          <a:solidFill>
                            <a:schemeClr val="tx1"/>
                          </a:solidFill>
                          <a:latin typeface="Aptos"/>
                        </a:rPr>
                        <a:t>Usability</a:t>
                      </a:r>
                      <a:endParaRPr lang="en-US" sz="1300" cap="none" spc="0">
                        <a:solidFill>
                          <a:schemeClr val="tx1"/>
                        </a:solidFill>
                      </a:endParaRP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Low</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Medium</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High</a:t>
                      </a:r>
                    </a:p>
                  </a:txBody>
                  <a:tcPr marL="100392" marR="100392" marT="100392" marB="501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50871781"/>
                  </a:ext>
                </a:extLst>
              </a:tr>
            </a:tbl>
          </a:graphicData>
        </a:graphic>
      </p:graphicFrame>
    </p:spTree>
    <p:extLst>
      <p:ext uri="{BB962C8B-B14F-4D97-AF65-F5344CB8AC3E}">
        <p14:creationId xmlns:p14="http://schemas.microsoft.com/office/powerpoint/2010/main" val="243834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F69B9-651F-1D94-D86B-8937D6A0E31F}"/>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Testing Methodologies Used</a:t>
            </a:r>
            <a:endParaRPr lang="en-US" sz="4000"/>
          </a:p>
        </p:txBody>
      </p:sp>
      <p:sp>
        <p:nvSpPr>
          <p:cNvPr id="3" name="Content Placeholder 2">
            <a:extLst>
              <a:ext uri="{FF2B5EF4-FFF2-40B4-BE49-F238E27FC236}">
                <a16:creationId xmlns:a16="http://schemas.microsoft.com/office/drawing/2014/main" id="{AD55447F-2E9B-3D68-4663-783042956783}"/>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700" b="1">
                <a:ea typeface="+mn-lt"/>
                <a:cs typeface="+mn-lt"/>
              </a:rPr>
              <a:t>Boundary Value Testing:</a:t>
            </a:r>
            <a:r>
              <a:rPr lang="en-US" sz="1700">
                <a:ea typeface="+mn-lt"/>
                <a:cs typeface="+mn-lt"/>
              </a:rPr>
              <a:t> Used to ensure the edge cases of input values (e.g., minimum and maximum values) are handled correctly.</a:t>
            </a:r>
            <a:endParaRPr lang="en-US" sz="1700"/>
          </a:p>
          <a:p>
            <a:r>
              <a:rPr lang="en-US" sz="1700" b="1">
                <a:ea typeface="+mn-lt"/>
                <a:cs typeface="+mn-lt"/>
              </a:rPr>
              <a:t>Equivalence Class Testing:</a:t>
            </a:r>
            <a:r>
              <a:rPr lang="en-US" sz="1700">
                <a:ea typeface="+mn-lt"/>
                <a:cs typeface="+mn-lt"/>
              </a:rPr>
              <a:t> Applied by grouping similar inputs that should produce the same output to reduce the number of test cases.</a:t>
            </a:r>
            <a:endParaRPr lang="en-US" sz="1700"/>
          </a:p>
          <a:p>
            <a:r>
              <a:rPr lang="en-US" sz="1700" b="1">
                <a:ea typeface="+mn-lt"/>
                <a:cs typeface="+mn-lt"/>
              </a:rPr>
              <a:t>Decision Tables Testing:</a:t>
            </a:r>
            <a:r>
              <a:rPr lang="en-US" sz="1700">
                <a:ea typeface="+mn-lt"/>
                <a:cs typeface="+mn-lt"/>
              </a:rPr>
              <a:t> Used to represent combinations of inputs and their corresponding outputs to ensure all possible scenarios are tested.</a:t>
            </a:r>
            <a:endParaRPr lang="en-US" sz="1700"/>
          </a:p>
          <a:p>
            <a:r>
              <a:rPr lang="en-US" sz="1700" b="1">
                <a:ea typeface="+mn-lt"/>
                <a:cs typeface="+mn-lt"/>
              </a:rPr>
              <a:t>Use Case Testing:</a:t>
            </a:r>
            <a:r>
              <a:rPr lang="en-US" sz="1700">
                <a:ea typeface="+mn-lt"/>
                <a:cs typeface="+mn-lt"/>
              </a:rPr>
              <a:t> Testing based on user scenarios to ensure the application behaves as expected in real-world usage.</a:t>
            </a:r>
            <a:endParaRPr lang="en-US" sz="1700"/>
          </a:p>
          <a:p>
            <a:endParaRPr lang="en-US" sz="1700"/>
          </a:p>
        </p:txBody>
      </p:sp>
      <p:pic>
        <p:nvPicPr>
          <p:cNvPr id="5" name="Picture 4" descr="Hand holding a pen shading number on a sheet">
            <a:extLst>
              <a:ext uri="{FF2B5EF4-FFF2-40B4-BE49-F238E27FC236}">
                <a16:creationId xmlns:a16="http://schemas.microsoft.com/office/drawing/2014/main" id="{A3690EFC-259E-AF07-552D-5F90F3236EC4}"/>
              </a:ext>
            </a:extLst>
          </p:cNvPr>
          <p:cNvPicPr>
            <a:picLocks noChangeAspect="1"/>
          </p:cNvPicPr>
          <p:nvPr/>
        </p:nvPicPr>
        <p:blipFill>
          <a:blip r:embed="rId2"/>
          <a:srcRect l="37246" r="10922" b="4"/>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6441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C348C-73CA-BC58-DF02-1A593B1E4417}"/>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Testing and Demonstration</a:t>
            </a:r>
          </a:p>
        </p:txBody>
      </p:sp>
      <p:sp>
        <p:nvSpPr>
          <p:cNvPr id="3" name="Content Placeholder 2">
            <a:extLst>
              <a:ext uri="{FF2B5EF4-FFF2-40B4-BE49-F238E27FC236}">
                <a16:creationId xmlns:a16="http://schemas.microsoft.com/office/drawing/2014/main" id="{3A99F6BB-8173-89B9-0D63-1D5FF050D4D3}"/>
              </a:ext>
            </a:extLst>
          </p:cNvPr>
          <p:cNvSpPr>
            <a:spLocks noGrp="1"/>
          </p:cNvSpPr>
          <p:nvPr>
            <p:ph idx="1"/>
          </p:nvPr>
        </p:nvSpPr>
        <p:spPr>
          <a:xfrm>
            <a:off x="838200" y="2177456"/>
            <a:ext cx="5097780" cy="3795748"/>
          </a:xfrm>
        </p:spPr>
        <p:txBody>
          <a:bodyPr vert="horz" lIns="91440" tIns="45720" rIns="91440" bIns="45720" rtlCol="0">
            <a:normAutofit/>
          </a:bodyPr>
          <a:lstStyle/>
          <a:p>
            <a:r>
              <a:rPr lang="en-US" sz="1900" b="1"/>
              <a:t>Robust Boundary Value Tests:</a:t>
            </a:r>
            <a:r>
              <a:rPr lang="en-US" sz="1900"/>
              <a:t> cup to other units</a:t>
            </a:r>
          </a:p>
          <a:p>
            <a:r>
              <a:rPr lang="en-US" sz="1900" b="1"/>
              <a:t>Strong Normal Equivalence Tests:</a:t>
            </a:r>
            <a:r>
              <a:rPr lang="en-US" sz="1900"/>
              <a:t> tablespoon to other units, teaspoon to other units</a:t>
            </a:r>
          </a:p>
          <a:p>
            <a:r>
              <a:rPr lang="en-US" sz="1900" b="1"/>
              <a:t>Random Analysis Tests:</a:t>
            </a:r>
            <a:r>
              <a:rPr lang="en-US" sz="1900"/>
              <a:t> kg to other units, g to other units, mg to other units</a:t>
            </a:r>
          </a:p>
          <a:p>
            <a:r>
              <a:rPr lang="en-US" sz="1900" b="1"/>
              <a:t>Robust Worst Case Analysis Tests:</a:t>
            </a:r>
            <a:r>
              <a:rPr lang="en-US" sz="1900"/>
              <a:t> l to other units, ml to other units, oz to other units</a:t>
            </a:r>
          </a:p>
          <a:p>
            <a:r>
              <a:rPr lang="en-US" sz="1900" b="1"/>
              <a:t>Special Value Analysis Tests:</a:t>
            </a:r>
            <a:r>
              <a:rPr lang="en-US" sz="1900"/>
              <a:t> lb to other units, qt to other units</a:t>
            </a:r>
          </a:p>
          <a:p>
            <a:endParaRPr lang="en-US" sz="1900"/>
          </a:p>
        </p:txBody>
      </p:sp>
      <p:sp>
        <p:nvSpPr>
          <p:cNvPr id="4" name="TextBox 3">
            <a:extLst>
              <a:ext uri="{FF2B5EF4-FFF2-40B4-BE49-F238E27FC236}">
                <a16:creationId xmlns:a16="http://schemas.microsoft.com/office/drawing/2014/main" id="{92169D5C-0087-80EC-4E3A-6712406D9176}"/>
              </a:ext>
            </a:extLst>
          </p:cNvPr>
          <p:cNvSpPr txBox="1"/>
          <p:nvPr/>
        </p:nvSpPr>
        <p:spPr>
          <a:xfrm>
            <a:off x="6256020" y="2177456"/>
            <a:ext cx="5097780" cy="37957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b="1" dirty="0"/>
              <a:t>Test Requirements and Cases:</a:t>
            </a:r>
            <a:endParaRPr lang="en-US" sz="2400" dirty="0"/>
          </a:p>
          <a:p>
            <a:pPr marL="285750" indent="-228600">
              <a:lnSpc>
                <a:spcPct val="90000"/>
              </a:lnSpc>
              <a:spcAft>
                <a:spcPts val="600"/>
              </a:spcAft>
              <a:buFont typeface="Arial" panose="020B0604020202020204" pitchFamily="34" charset="0"/>
              <a:buChar char="•"/>
            </a:pPr>
            <a:r>
              <a:rPr lang="en-US" sz="2400" dirty="0"/>
              <a:t>Conversion accuracy, edge cases, equivalence classes, decision tables, and use case testing.</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391987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AB46D9C5-20C4-31ED-CC00-AD19C4661062}"/>
              </a:ext>
            </a:extLst>
          </p:cNvPr>
          <p:cNvPicPr>
            <a:picLocks noChangeAspect="1"/>
          </p:cNvPicPr>
          <p:nvPr/>
        </p:nvPicPr>
        <p:blipFill>
          <a:blip r:embed="rId2"/>
          <a:srcRect l="22165" r="25253" b="-4"/>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8FC51-732D-17BC-BB72-585FB49764AB}"/>
              </a:ext>
            </a:extLst>
          </p:cNvPr>
          <p:cNvSpPr>
            <a:spLocks noGrp="1"/>
          </p:cNvSpPr>
          <p:nvPr>
            <p:ph type="title"/>
          </p:nvPr>
        </p:nvSpPr>
        <p:spPr>
          <a:xfrm>
            <a:off x="6115317" y="405685"/>
            <a:ext cx="5464968" cy="1559301"/>
          </a:xfrm>
        </p:spPr>
        <p:txBody>
          <a:bodyPr>
            <a:normAutofit/>
          </a:bodyPr>
          <a:lstStyle/>
          <a:p>
            <a:r>
              <a:rPr lang="en-US" sz="4000">
                <a:ea typeface="+mj-lt"/>
                <a:cs typeface="+mj-lt"/>
              </a:rPr>
              <a:t>Additional Tests</a:t>
            </a:r>
            <a:endParaRPr lang="en-US" sz="4000"/>
          </a:p>
        </p:txBody>
      </p:sp>
      <p:sp>
        <p:nvSpPr>
          <p:cNvPr id="3" name="Content Placeholder 2">
            <a:extLst>
              <a:ext uri="{FF2B5EF4-FFF2-40B4-BE49-F238E27FC236}">
                <a16:creationId xmlns:a16="http://schemas.microsoft.com/office/drawing/2014/main" id="{9DDBCA20-E592-86DB-9F8A-6999F1E91CC6}"/>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b="1" dirty="0">
                <a:ea typeface="+mn-lt"/>
                <a:cs typeface="+mn-lt"/>
              </a:rPr>
              <a:t>Recipe Tests:</a:t>
            </a:r>
            <a:r>
              <a:rPr lang="en-US" sz="2000" dirty="0">
                <a:ea typeface="+mn-lt"/>
                <a:cs typeface="+mn-lt"/>
              </a:rPr>
              <a:t> Ensures that recipes are loaded correctly and that ingredients and steps are displayed as expected.</a:t>
            </a:r>
            <a:endParaRPr lang="en-US" sz="2000" dirty="0"/>
          </a:p>
          <a:p>
            <a:r>
              <a:rPr lang="en-US" sz="2000" b="1" dirty="0">
                <a:ea typeface="+mn-lt"/>
                <a:cs typeface="+mn-lt"/>
              </a:rPr>
              <a:t>Timer Tests:</a:t>
            </a:r>
            <a:r>
              <a:rPr lang="en-US" sz="2000" dirty="0">
                <a:ea typeface="+mn-lt"/>
                <a:cs typeface="+mn-lt"/>
              </a:rPr>
              <a:t> Verifies the functionality of the timer, including adding, starting, stopping, resetting, and deleting timers. </a:t>
            </a:r>
            <a:endParaRPr lang="en-US" sz="2000" dirty="0"/>
          </a:p>
        </p:txBody>
      </p:sp>
    </p:spTree>
    <p:extLst>
      <p:ext uri="{BB962C8B-B14F-4D97-AF65-F5344CB8AC3E}">
        <p14:creationId xmlns:p14="http://schemas.microsoft.com/office/powerpoint/2010/main" val="246135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189CC-15B9-F2A8-72B6-8ED9669462A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Gantt Chart</a:t>
            </a:r>
          </a:p>
        </p:txBody>
      </p:sp>
      <p:graphicFrame>
        <p:nvGraphicFramePr>
          <p:cNvPr id="4" name="Table 3">
            <a:extLst>
              <a:ext uri="{FF2B5EF4-FFF2-40B4-BE49-F238E27FC236}">
                <a16:creationId xmlns:a16="http://schemas.microsoft.com/office/drawing/2014/main" id="{BAB76407-53AA-0AE3-5AE2-B266526A70DF}"/>
              </a:ext>
            </a:extLst>
          </p:cNvPr>
          <p:cNvGraphicFramePr>
            <a:graphicFrameLocks noGrp="1"/>
          </p:cNvGraphicFramePr>
          <p:nvPr>
            <p:extLst>
              <p:ext uri="{D42A27DB-BD31-4B8C-83A1-F6EECF244321}">
                <p14:modId xmlns:p14="http://schemas.microsoft.com/office/powerpoint/2010/main" val="1552577174"/>
              </p:ext>
            </p:extLst>
          </p:nvPr>
        </p:nvGraphicFramePr>
        <p:xfrm>
          <a:off x="4038600" y="1399154"/>
          <a:ext cx="7188201" cy="4056310"/>
        </p:xfrm>
        <a:graphic>
          <a:graphicData uri="http://schemas.openxmlformats.org/drawingml/2006/table">
            <a:tbl>
              <a:tblPr firstRow="1" bandRow="1">
                <a:tableStyleId>{5C22544A-7EE6-4342-B048-85BDC9FD1C3A}</a:tableStyleId>
              </a:tblPr>
              <a:tblGrid>
                <a:gridCol w="4200245">
                  <a:extLst>
                    <a:ext uri="{9D8B030D-6E8A-4147-A177-3AD203B41FA5}">
                      <a16:colId xmlns:a16="http://schemas.microsoft.com/office/drawing/2014/main" val="1196577591"/>
                    </a:ext>
                  </a:extLst>
                </a:gridCol>
                <a:gridCol w="1516100">
                  <a:extLst>
                    <a:ext uri="{9D8B030D-6E8A-4147-A177-3AD203B41FA5}">
                      <a16:colId xmlns:a16="http://schemas.microsoft.com/office/drawing/2014/main" val="2839774505"/>
                    </a:ext>
                  </a:extLst>
                </a:gridCol>
                <a:gridCol w="1471856">
                  <a:extLst>
                    <a:ext uri="{9D8B030D-6E8A-4147-A177-3AD203B41FA5}">
                      <a16:colId xmlns:a16="http://schemas.microsoft.com/office/drawing/2014/main" val="1359851853"/>
                    </a:ext>
                  </a:extLst>
                </a:gridCol>
              </a:tblGrid>
              <a:tr h="467219">
                <a:tc>
                  <a:txBody>
                    <a:bodyPr/>
                    <a:lstStyle/>
                    <a:p>
                      <a:r>
                        <a:rPr lang="en-US" sz="2100" dirty="0"/>
                        <a:t>Task</a:t>
                      </a:r>
                    </a:p>
                  </a:txBody>
                  <a:tcPr marL="106186" marR="106186" marT="53093" marB="53093"/>
                </a:tc>
                <a:tc>
                  <a:txBody>
                    <a:bodyPr/>
                    <a:lstStyle/>
                    <a:p>
                      <a:r>
                        <a:rPr lang="en-US" sz="2100" dirty="0"/>
                        <a:t>Start date</a:t>
                      </a:r>
                    </a:p>
                  </a:txBody>
                  <a:tcPr marL="106186" marR="106186" marT="53093" marB="53093"/>
                </a:tc>
                <a:tc>
                  <a:txBody>
                    <a:bodyPr/>
                    <a:lstStyle/>
                    <a:p>
                      <a:r>
                        <a:rPr lang="en-US" sz="2100" dirty="0"/>
                        <a:t>End Date</a:t>
                      </a:r>
                    </a:p>
                  </a:txBody>
                  <a:tcPr marL="106186" marR="106186" marT="53093" marB="53093"/>
                </a:tc>
                <a:extLst>
                  <a:ext uri="{0D108BD9-81ED-4DB2-BD59-A6C34878D82A}">
                    <a16:rowId xmlns:a16="http://schemas.microsoft.com/office/drawing/2014/main" val="2401165598"/>
                  </a:ext>
                </a:extLst>
              </a:tr>
              <a:tr h="467219">
                <a:tc>
                  <a:txBody>
                    <a:bodyPr/>
                    <a:lstStyle/>
                    <a:p>
                      <a:r>
                        <a:rPr lang="en-US" sz="2100" dirty="0"/>
                        <a:t>Initial Research</a:t>
                      </a:r>
                      <a:endParaRPr lang="en-US" sz="2100" dirty="0" err="1"/>
                    </a:p>
                  </a:txBody>
                  <a:tcPr marL="106186" marR="106186" marT="53093" marB="53093"/>
                </a:tc>
                <a:tc>
                  <a:txBody>
                    <a:bodyPr/>
                    <a:lstStyle/>
                    <a:p>
                      <a:r>
                        <a:rPr lang="en-US" sz="2100" dirty="0"/>
                        <a:t>May 28</a:t>
                      </a:r>
                    </a:p>
                  </a:txBody>
                  <a:tcPr marL="106186" marR="106186" marT="53093" marB="53093"/>
                </a:tc>
                <a:tc>
                  <a:txBody>
                    <a:bodyPr/>
                    <a:lstStyle/>
                    <a:p>
                      <a:r>
                        <a:rPr lang="en-US" sz="2100" dirty="0"/>
                        <a:t>June 1</a:t>
                      </a:r>
                    </a:p>
                  </a:txBody>
                  <a:tcPr marL="106186" marR="106186" marT="53093" marB="53093"/>
                </a:tc>
                <a:extLst>
                  <a:ext uri="{0D108BD9-81ED-4DB2-BD59-A6C34878D82A}">
                    <a16:rowId xmlns:a16="http://schemas.microsoft.com/office/drawing/2014/main" val="2562402526"/>
                  </a:ext>
                </a:extLst>
              </a:tr>
              <a:tr h="467219">
                <a:tc>
                  <a:txBody>
                    <a:bodyPr/>
                    <a:lstStyle/>
                    <a:p>
                      <a:r>
                        <a:rPr lang="en-US" sz="2100" dirty="0"/>
                        <a:t>UI Design</a:t>
                      </a:r>
                    </a:p>
                  </a:txBody>
                  <a:tcPr marL="106186" marR="106186" marT="53093" marB="53093"/>
                </a:tc>
                <a:tc>
                  <a:txBody>
                    <a:bodyPr/>
                    <a:lstStyle/>
                    <a:p>
                      <a:r>
                        <a:rPr lang="en-US" sz="2100" dirty="0"/>
                        <a:t>June 1</a:t>
                      </a:r>
                    </a:p>
                  </a:txBody>
                  <a:tcPr marL="106186" marR="106186" marT="53093" marB="53093"/>
                </a:tc>
                <a:tc>
                  <a:txBody>
                    <a:bodyPr/>
                    <a:lstStyle/>
                    <a:p>
                      <a:r>
                        <a:rPr lang="en-US" sz="2100" dirty="0"/>
                        <a:t>June 8</a:t>
                      </a:r>
                    </a:p>
                  </a:txBody>
                  <a:tcPr marL="106186" marR="106186" marT="53093" marB="53093"/>
                </a:tc>
                <a:extLst>
                  <a:ext uri="{0D108BD9-81ED-4DB2-BD59-A6C34878D82A}">
                    <a16:rowId xmlns:a16="http://schemas.microsoft.com/office/drawing/2014/main" val="755412563"/>
                  </a:ext>
                </a:extLst>
              </a:tr>
              <a:tr h="467219">
                <a:tc>
                  <a:txBody>
                    <a:bodyPr/>
                    <a:lstStyle/>
                    <a:p>
                      <a:r>
                        <a:rPr lang="en-US" sz="2100" dirty="0"/>
                        <a:t>Backen Development</a:t>
                      </a:r>
                    </a:p>
                  </a:txBody>
                  <a:tcPr marL="106186" marR="106186" marT="53093" marB="53093"/>
                </a:tc>
                <a:tc>
                  <a:txBody>
                    <a:bodyPr/>
                    <a:lstStyle/>
                    <a:p>
                      <a:r>
                        <a:rPr lang="en-US" sz="2100" dirty="0"/>
                        <a:t>June 1</a:t>
                      </a:r>
                    </a:p>
                  </a:txBody>
                  <a:tcPr marL="106186" marR="106186" marT="53093" marB="53093"/>
                </a:tc>
                <a:tc>
                  <a:txBody>
                    <a:bodyPr/>
                    <a:lstStyle/>
                    <a:p>
                      <a:r>
                        <a:rPr lang="en-US" sz="2100" dirty="0"/>
                        <a:t>June 15</a:t>
                      </a:r>
                    </a:p>
                  </a:txBody>
                  <a:tcPr marL="106186" marR="106186" marT="53093" marB="53093"/>
                </a:tc>
                <a:extLst>
                  <a:ext uri="{0D108BD9-81ED-4DB2-BD59-A6C34878D82A}">
                    <a16:rowId xmlns:a16="http://schemas.microsoft.com/office/drawing/2014/main" val="58050856"/>
                  </a:ext>
                </a:extLst>
              </a:tr>
              <a:tr h="467219">
                <a:tc>
                  <a:txBody>
                    <a:bodyPr/>
                    <a:lstStyle/>
                    <a:p>
                      <a:r>
                        <a:rPr lang="en-US" sz="2100" dirty="0"/>
                        <a:t>Integration and Testing</a:t>
                      </a:r>
                    </a:p>
                  </a:txBody>
                  <a:tcPr marL="106186" marR="106186" marT="53093" marB="53093"/>
                </a:tc>
                <a:tc>
                  <a:txBody>
                    <a:bodyPr/>
                    <a:lstStyle/>
                    <a:p>
                      <a:r>
                        <a:rPr lang="en-US" sz="2100" dirty="0"/>
                        <a:t>June 15</a:t>
                      </a:r>
                    </a:p>
                  </a:txBody>
                  <a:tcPr marL="106186" marR="106186" marT="53093" marB="53093"/>
                </a:tc>
                <a:tc>
                  <a:txBody>
                    <a:bodyPr/>
                    <a:lstStyle/>
                    <a:p>
                      <a:r>
                        <a:rPr lang="en-US" sz="2100" dirty="0"/>
                        <a:t>July 6</a:t>
                      </a:r>
                    </a:p>
                  </a:txBody>
                  <a:tcPr marL="106186" marR="106186" marT="53093" marB="53093"/>
                </a:tc>
                <a:extLst>
                  <a:ext uri="{0D108BD9-81ED-4DB2-BD59-A6C34878D82A}">
                    <a16:rowId xmlns:a16="http://schemas.microsoft.com/office/drawing/2014/main" val="2050719719"/>
                  </a:ext>
                </a:extLst>
              </a:tr>
              <a:tr h="467219">
                <a:tc>
                  <a:txBody>
                    <a:bodyPr/>
                    <a:lstStyle/>
                    <a:p>
                      <a:r>
                        <a:rPr lang="en-US" sz="2100" dirty="0"/>
                        <a:t>Extra Java/Flutter Learning</a:t>
                      </a:r>
                    </a:p>
                  </a:txBody>
                  <a:tcPr marL="106186" marR="106186" marT="53093" marB="53093"/>
                </a:tc>
                <a:tc>
                  <a:txBody>
                    <a:bodyPr/>
                    <a:lstStyle/>
                    <a:p>
                      <a:r>
                        <a:rPr lang="en-US" sz="2100" dirty="0"/>
                        <a:t>June 29</a:t>
                      </a:r>
                    </a:p>
                  </a:txBody>
                  <a:tcPr marL="106186" marR="106186" marT="53093" marB="53093"/>
                </a:tc>
                <a:tc>
                  <a:txBody>
                    <a:bodyPr/>
                    <a:lstStyle/>
                    <a:p>
                      <a:r>
                        <a:rPr lang="en-US" sz="2100" dirty="0"/>
                        <a:t>July 6</a:t>
                      </a:r>
                    </a:p>
                  </a:txBody>
                  <a:tcPr marL="106186" marR="106186" marT="53093" marB="53093"/>
                </a:tc>
                <a:extLst>
                  <a:ext uri="{0D108BD9-81ED-4DB2-BD59-A6C34878D82A}">
                    <a16:rowId xmlns:a16="http://schemas.microsoft.com/office/drawing/2014/main" val="1490738610"/>
                  </a:ext>
                </a:extLst>
              </a:tr>
              <a:tr h="467219">
                <a:tc>
                  <a:txBody>
                    <a:bodyPr/>
                    <a:lstStyle/>
                    <a:p>
                      <a:r>
                        <a:rPr lang="en-US" sz="2100" dirty="0"/>
                        <a:t>Code Review and Bug Fixes</a:t>
                      </a:r>
                    </a:p>
                  </a:txBody>
                  <a:tcPr marL="106186" marR="106186" marT="53093" marB="53093"/>
                </a:tc>
                <a:tc>
                  <a:txBody>
                    <a:bodyPr/>
                    <a:lstStyle/>
                    <a:p>
                      <a:r>
                        <a:rPr lang="en-US" sz="2100" dirty="0"/>
                        <a:t>July 6</a:t>
                      </a:r>
                    </a:p>
                  </a:txBody>
                  <a:tcPr marL="106186" marR="106186" marT="53093" marB="53093"/>
                </a:tc>
                <a:tc>
                  <a:txBody>
                    <a:bodyPr/>
                    <a:lstStyle/>
                    <a:p>
                      <a:r>
                        <a:rPr lang="en-US" sz="2100" dirty="0"/>
                        <a:t>July 13</a:t>
                      </a:r>
                    </a:p>
                  </a:txBody>
                  <a:tcPr marL="106186" marR="106186" marT="53093" marB="53093"/>
                </a:tc>
                <a:extLst>
                  <a:ext uri="{0D108BD9-81ED-4DB2-BD59-A6C34878D82A}">
                    <a16:rowId xmlns:a16="http://schemas.microsoft.com/office/drawing/2014/main" val="3855964495"/>
                  </a:ext>
                </a:extLst>
              </a:tr>
              <a:tr h="785777">
                <a:tc>
                  <a:txBody>
                    <a:bodyPr/>
                    <a:lstStyle/>
                    <a:p>
                      <a:r>
                        <a:rPr lang="en-US" sz="2100" dirty="0"/>
                        <a:t>Final Adjustments and Documentation</a:t>
                      </a:r>
                    </a:p>
                  </a:txBody>
                  <a:tcPr marL="106186" marR="106186" marT="53093" marB="53093"/>
                </a:tc>
                <a:tc>
                  <a:txBody>
                    <a:bodyPr/>
                    <a:lstStyle/>
                    <a:p>
                      <a:r>
                        <a:rPr lang="en-US" sz="2100" dirty="0"/>
                        <a:t>July 13</a:t>
                      </a:r>
                    </a:p>
                  </a:txBody>
                  <a:tcPr marL="106186" marR="106186" marT="53093" marB="53093"/>
                </a:tc>
                <a:tc>
                  <a:txBody>
                    <a:bodyPr/>
                    <a:lstStyle/>
                    <a:p>
                      <a:r>
                        <a:rPr lang="en-US" sz="2100" dirty="0"/>
                        <a:t>July 20</a:t>
                      </a:r>
                    </a:p>
                  </a:txBody>
                  <a:tcPr marL="106186" marR="106186" marT="53093" marB="53093"/>
                </a:tc>
                <a:extLst>
                  <a:ext uri="{0D108BD9-81ED-4DB2-BD59-A6C34878D82A}">
                    <a16:rowId xmlns:a16="http://schemas.microsoft.com/office/drawing/2014/main" val="2794342783"/>
                  </a:ext>
                </a:extLst>
              </a:tr>
            </a:tbl>
          </a:graphicData>
        </a:graphic>
      </p:graphicFrame>
    </p:spTree>
    <p:extLst>
      <p:ext uri="{BB962C8B-B14F-4D97-AF65-F5344CB8AC3E}">
        <p14:creationId xmlns:p14="http://schemas.microsoft.com/office/powerpoint/2010/main" val="189203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695</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Kitchen App: Unit Converter</vt:lpstr>
      <vt:lpstr>Introduction</vt:lpstr>
      <vt:lpstr>Design Problem</vt:lpstr>
      <vt:lpstr>Design Requirements</vt:lpstr>
      <vt:lpstr>Solution</vt:lpstr>
      <vt:lpstr>Testing Methodologies Used</vt:lpstr>
      <vt:lpstr>Testing and Demonstration</vt:lpstr>
      <vt:lpstr>Additional Tests</vt:lpstr>
      <vt:lpstr>Gantt Chart</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Alvin John Tolentino</dc:creator>
  <cp:lastModifiedBy>Alvin John Tolentino</cp:lastModifiedBy>
  <cp:revision>128</cp:revision>
  <dcterms:created xsi:type="dcterms:W3CDTF">2024-07-31T04:07:58Z</dcterms:created>
  <dcterms:modified xsi:type="dcterms:W3CDTF">2024-08-01T04:26:23Z</dcterms:modified>
</cp:coreProperties>
</file>