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8" r:id="rId13"/>
    <p:sldId id="289" r:id="rId14"/>
    <p:sldId id="268" r:id="rId15"/>
    <p:sldId id="286" r:id="rId16"/>
    <p:sldId id="287" r:id="rId17"/>
    <p:sldId id="285" r:id="rId18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IBM Plex Sans Bold" panose="020B0803050203000203" pitchFamily="34" charset="0"/>
      <p:regular r:id="rId21"/>
      <p:bold r:id="rId22"/>
    </p:embeddedFont>
    <p:embeddedFont>
      <p:font typeface="Intro Rust" panose="020B0604020202020204" charset="0"/>
      <p:regular r:id="rId23"/>
    </p:embeddedFont>
    <p:embeddedFont>
      <p:font typeface="Monument Bold" panose="020B0604020202020204" charset="0"/>
      <p:regular r:id="rId24"/>
    </p:embeddedFont>
    <p:embeddedFont>
      <p:font typeface="Nunito Sans Bold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0C138-DF64-2E71-1F79-0B6797374167}" v="3" dt="2024-12-06T14:25:36.240"/>
    <p1510:client id="{DDA238F7-6F49-DCB4-0BE0-5DD3AB229E7C}" v="38" dt="2024-12-06T15:23:33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BALAJEE VISWANATH AKSHAY NARAYANAN#" userId="S::akshayna001@e.ntu.edu.sg::9a8035ab-1705-47a6-85ae-741bd7e58370" providerId="AD" clId="Web-{D8D0C138-DF64-2E71-1F79-0B6797374167}"/>
    <pc:docChg chg="modSld">
      <pc:chgData name="#BALAJEE VISWANATH AKSHAY NARAYANAN#" userId="S::akshayna001@e.ntu.edu.sg::9a8035ab-1705-47a6-85ae-741bd7e58370" providerId="AD" clId="Web-{D8D0C138-DF64-2E71-1F79-0B6797374167}" dt="2024-12-06T14:25:35.755" v="1" actId="20577"/>
      <pc:docMkLst>
        <pc:docMk/>
      </pc:docMkLst>
      <pc:sldChg chg="modSp">
        <pc:chgData name="#BALAJEE VISWANATH AKSHAY NARAYANAN#" userId="S::akshayna001@e.ntu.edu.sg::9a8035ab-1705-47a6-85ae-741bd7e58370" providerId="AD" clId="Web-{D8D0C138-DF64-2E71-1F79-0B6797374167}" dt="2024-12-06T14:25:35.755" v="1" actId="20577"/>
        <pc:sldMkLst>
          <pc:docMk/>
          <pc:sldMk cId="0" sldId="285"/>
        </pc:sldMkLst>
        <pc:spChg chg="mod">
          <ac:chgData name="#BALAJEE VISWANATH AKSHAY NARAYANAN#" userId="S::akshayna001@e.ntu.edu.sg::9a8035ab-1705-47a6-85ae-741bd7e58370" providerId="AD" clId="Web-{D8D0C138-DF64-2E71-1F79-0B6797374167}" dt="2024-12-06T14:25:35.755" v="1" actId="20577"/>
          <ac:spMkLst>
            <pc:docMk/>
            <pc:sldMk cId="0" sldId="285"/>
            <ac:spMk id="2" creationId="{00000000-0000-0000-0000-000000000000}"/>
          </ac:spMkLst>
        </pc:spChg>
      </pc:sldChg>
    </pc:docChg>
  </pc:docChgLst>
  <pc:docChgLst>
    <pc:chgData name="#NG TZE KEAN#" userId="S::tng042@e.ntu.edu.sg::9bb3325f-00bb-4478-88b9-5a6349851549" providerId="AD" clId="Web-{DDA238F7-6F49-DCB4-0BE0-5DD3AB229E7C}"/>
    <pc:docChg chg="addSld modSld">
      <pc:chgData name="#NG TZE KEAN#" userId="S::tng042@e.ntu.edu.sg::9bb3325f-00bb-4478-88b9-5a6349851549" providerId="AD" clId="Web-{DDA238F7-6F49-DCB4-0BE0-5DD3AB229E7C}" dt="2024-12-06T15:23:33.725" v="26" actId="1076"/>
      <pc:docMkLst>
        <pc:docMk/>
      </pc:docMkLst>
      <pc:sldChg chg="addSp delSp modSp add replId">
        <pc:chgData name="#NG TZE KEAN#" userId="S::tng042@e.ntu.edu.sg::9bb3325f-00bb-4478-88b9-5a6349851549" providerId="AD" clId="Web-{DDA238F7-6F49-DCB4-0BE0-5DD3AB229E7C}" dt="2024-12-06T15:21:52.393" v="7" actId="1076"/>
        <pc:sldMkLst>
          <pc:docMk/>
          <pc:sldMk cId="289773924" sldId="288"/>
        </pc:sldMkLst>
        <pc:spChg chg="mod">
          <ac:chgData name="#NG TZE KEAN#" userId="S::tng042@e.ntu.edu.sg::9bb3325f-00bb-4478-88b9-5a6349851549" providerId="AD" clId="Web-{DDA238F7-6F49-DCB4-0BE0-5DD3AB229E7C}" dt="2024-12-06T15:21:41.190" v="2" actId="20577"/>
          <ac:spMkLst>
            <pc:docMk/>
            <pc:sldMk cId="289773924" sldId="288"/>
            <ac:spMk id="213" creationId="{00000000-0000-0000-0000-000000000000}"/>
          </ac:spMkLst>
        </pc:spChg>
        <pc:spChg chg="del">
          <ac:chgData name="#NG TZE KEAN#" userId="S::tng042@e.ntu.edu.sg::9bb3325f-00bb-4478-88b9-5a6349851549" providerId="AD" clId="Web-{DDA238F7-6F49-DCB4-0BE0-5DD3AB229E7C}" dt="2024-12-06T15:21:41.627" v="3"/>
          <ac:spMkLst>
            <pc:docMk/>
            <pc:sldMk cId="289773924" sldId="288"/>
            <ac:spMk id="214" creationId="{5F80DF99-3AD9-A8CA-D895-504FCB1CD6F6}"/>
          </ac:spMkLst>
        </pc:spChg>
        <pc:picChg chg="add mod">
          <ac:chgData name="#NG TZE KEAN#" userId="S::tng042@e.ntu.edu.sg::9bb3325f-00bb-4478-88b9-5a6349851549" providerId="AD" clId="Web-{DDA238F7-6F49-DCB4-0BE0-5DD3AB229E7C}" dt="2024-12-06T15:21:52.393" v="7" actId="1076"/>
          <ac:picMkLst>
            <pc:docMk/>
            <pc:sldMk cId="289773924" sldId="288"/>
            <ac:picMk id="2" creationId="{ACB462C9-A063-9019-2C91-B05224DDB49F}"/>
          </ac:picMkLst>
        </pc:picChg>
      </pc:sldChg>
      <pc:sldChg chg="addSp delSp modSp add replId">
        <pc:chgData name="#NG TZE KEAN#" userId="S::tng042@e.ntu.edu.sg::9bb3325f-00bb-4478-88b9-5a6349851549" providerId="AD" clId="Web-{DDA238F7-6F49-DCB4-0BE0-5DD3AB229E7C}" dt="2024-12-06T15:23:33.725" v="26" actId="1076"/>
        <pc:sldMkLst>
          <pc:docMk/>
          <pc:sldMk cId="1468290456" sldId="289"/>
        </pc:sldMkLst>
        <pc:spChg chg="mod">
          <ac:chgData name="#NG TZE KEAN#" userId="S::tng042@e.ntu.edu.sg::9bb3325f-00bb-4478-88b9-5a6349851549" providerId="AD" clId="Web-{DDA238F7-6F49-DCB4-0BE0-5DD3AB229E7C}" dt="2024-12-06T15:22:08.253" v="12" actId="20577"/>
          <ac:spMkLst>
            <pc:docMk/>
            <pc:sldMk cId="1468290456" sldId="289"/>
            <ac:spMk id="213" creationId="{00000000-0000-0000-0000-000000000000}"/>
          </ac:spMkLst>
        </pc:spChg>
        <pc:picChg chg="del">
          <ac:chgData name="#NG TZE KEAN#" userId="S::tng042@e.ntu.edu.sg::9bb3325f-00bb-4478-88b9-5a6349851549" providerId="AD" clId="Web-{DDA238F7-6F49-DCB4-0BE0-5DD3AB229E7C}" dt="2024-12-06T15:22:09.347" v="13"/>
          <ac:picMkLst>
            <pc:docMk/>
            <pc:sldMk cId="1468290456" sldId="289"/>
            <ac:picMk id="2" creationId="{ACB462C9-A063-9019-2C91-B05224DDB49F}"/>
          </ac:picMkLst>
        </pc:picChg>
        <pc:picChg chg="add mod">
          <ac:chgData name="#NG TZE KEAN#" userId="S::tng042@e.ntu.edu.sg::9bb3325f-00bb-4478-88b9-5a6349851549" providerId="AD" clId="Web-{DDA238F7-6F49-DCB4-0BE0-5DD3AB229E7C}" dt="2024-12-06T15:23:33.678" v="25" actId="1076"/>
          <ac:picMkLst>
            <pc:docMk/>
            <pc:sldMk cId="1468290456" sldId="289"/>
            <ac:picMk id="3" creationId="{70291DDA-5FC3-B667-0E7E-8D23F35B6ED9}"/>
          </ac:picMkLst>
        </pc:picChg>
        <pc:picChg chg="add mod">
          <ac:chgData name="#NG TZE KEAN#" userId="S::tng042@e.ntu.edu.sg::9bb3325f-00bb-4478-88b9-5a6349851549" providerId="AD" clId="Web-{DDA238F7-6F49-DCB4-0BE0-5DD3AB229E7C}" dt="2024-12-06T15:23:33.725" v="26" actId="1076"/>
          <ac:picMkLst>
            <pc:docMk/>
            <pc:sldMk cId="1468290456" sldId="289"/>
            <ac:picMk id="4" creationId="{EB7D2898-1686-D6D5-4279-7B41EB790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C1BF4-C4A0-4BB0-B4BD-D19B15F758A0}" type="datetimeFigureOut">
              <a:rPr lang="en-SG" smtClean="0"/>
              <a:t>6/12/2024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DE59-2238-40EA-A66A-C568CA408C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7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DE59-2238-40EA-A66A-C568CA408C6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7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GWdIE7bP0/ICCp3V4Zp1r1Z_DCPmm_gQ/edit?utm_content=DAGWdIE7bP0&amp;utm_campaign=designshare&amp;utm_medium=link2&amp;utm_source=sharebutt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686" y="7386191"/>
            <a:ext cx="15001060" cy="23812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1225686" y="3866426"/>
            <a:ext cx="10109707" cy="196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99"/>
              </a:lnSpc>
            </a:pPr>
            <a:r>
              <a:rPr lang="en-US" sz="11499" spc="1356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Neural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5332" y="2653159"/>
            <a:ext cx="10814268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spc="1789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recurrent </a:t>
            </a:r>
          </a:p>
        </p:txBody>
      </p:sp>
      <p:sp>
        <p:nvSpPr>
          <p:cNvPr id="5" name="AutoShape 5"/>
          <p:cNvSpPr/>
          <p:nvPr/>
        </p:nvSpPr>
        <p:spPr>
          <a:xfrm>
            <a:off x="1225370" y="2876996"/>
            <a:ext cx="15001060" cy="23812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6" name="TextBox 6"/>
          <p:cNvSpPr txBox="1"/>
          <p:nvPr/>
        </p:nvSpPr>
        <p:spPr>
          <a:xfrm>
            <a:off x="1225332" y="5285929"/>
            <a:ext cx="15837335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spc="1416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networks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5686" y="2510158"/>
            <a:ext cx="3727640" cy="224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1305" b="1" spc="37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APPLICATIONS OF LLM IN NLP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6051" y="2510158"/>
            <a:ext cx="3080379" cy="224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27"/>
              </a:lnSpc>
            </a:pPr>
            <a:r>
              <a:rPr lang="en-US" sz="1305" b="1" spc="37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DEC 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03810" y="2510158"/>
            <a:ext cx="3080379" cy="224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7"/>
              </a:lnSpc>
            </a:pPr>
            <a:r>
              <a:rPr lang="en-US" sz="1305" b="1" spc="37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CCDS - NTU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8086" y="8028904"/>
            <a:ext cx="15000745" cy="224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7"/>
              </a:lnSpc>
            </a:pPr>
            <a:r>
              <a:rPr lang="en-US" sz="1305" b="1" spc="372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EDITING CANVA LINK </a:t>
            </a:r>
            <a:r>
              <a:rPr lang="en-US" sz="1305" b="1" u="sng" spc="372">
                <a:solidFill>
                  <a:srgbClr val="5CE1E6"/>
                </a:solidFill>
                <a:latin typeface="IBM Plex Sans Bold"/>
                <a:ea typeface="IBM Plex Sans Bold"/>
                <a:cs typeface="IBM Plex Sans Bold"/>
                <a:sym typeface="IBM Plex Sans Bold"/>
                <a:hlinkClick r:id="rId2" tooltip="https://www.canva.com/design/DAGWdIE7bP0/ICCp3V4Zp1r1Z_DCPmm_gQ/edit?utm_content=DAGWdIE7bP0&amp;utm_campaign=designshare&amp;utm_medium=link2&amp;utm_source=sharebutton"/>
              </a:rPr>
              <a:t>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39413"/>
            <a:ext cx="130683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LIMITATIONS OF BASIC RNN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13711"/>
            <a:ext cx="16130467" cy="185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06"/>
              </a:lnSpc>
              <a:spcBef>
                <a:spcPct val="0"/>
              </a:spcBef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Vanishing Gradients</a:t>
            </a: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: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Gradients shrink exponentially during backpropagation, making it hard to learn long-term dependencies.</a:t>
            </a:r>
          </a:p>
          <a:p>
            <a:pPr algn="l">
              <a:lnSpc>
                <a:spcPts val="5509"/>
              </a:lnSpc>
            </a:pPr>
            <a:endParaRPr lang="en-US" sz="3648" dirty="0">
              <a:solidFill>
                <a:srgbClr val="73737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7558296"/>
            <a:ext cx="16130467" cy="2766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09"/>
              </a:lnSpc>
            </a:pPr>
            <a:endParaRPr lang="en-US" sz="3648" b="1" dirty="0">
              <a:solidFill>
                <a:srgbClr val="FFFFFF"/>
              </a:solidFill>
              <a:latin typeface="Source Sans Pro"/>
              <a:ea typeface="Source Sans Pro"/>
              <a:sym typeface="Canva Sans Bold"/>
            </a:endParaRPr>
          </a:p>
          <a:p>
            <a:pPr>
              <a:lnSpc>
                <a:spcPts val="5509"/>
              </a:lnSpc>
            </a:pPr>
            <a:endParaRPr lang="en-US" sz="3648" b="1" dirty="0">
              <a:solidFill>
                <a:srgbClr val="FFFFFF"/>
              </a:solidFill>
              <a:latin typeface="Source Sans Pro"/>
              <a:ea typeface="Source Sans Pro"/>
              <a:sym typeface="Canva Sans Bold"/>
            </a:endParaRPr>
          </a:p>
          <a:p>
            <a:pPr>
              <a:lnSpc>
                <a:spcPts val="5509"/>
              </a:lnSpc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Exploding Gradients: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Gradients grow too large, destabilizing training.</a:t>
            </a:r>
          </a:p>
          <a:p>
            <a:pPr algn="l">
              <a:lnSpc>
                <a:spcPts val="550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" name="Picture 2" descr="Vanishing And Exploding Gradient Problems in Deep Learning | by Fraidoon  Omarzai | Medium">
            <a:extLst>
              <a:ext uri="{FF2B5EF4-FFF2-40B4-BE49-F238E27FC236}">
                <a16:creationId xmlns:a16="http://schemas.microsoft.com/office/drawing/2014/main" id="{C105F247-CE38-1F72-3535-7ED356CCE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3" y="3599933"/>
            <a:ext cx="9748153" cy="53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3"/>
          <p:cNvSpPr txBox="1"/>
          <p:nvPr/>
        </p:nvSpPr>
        <p:spPr>
          <a:xfrm>
            <a:off x="1028700" y="739413"/>
            <a:ext cx="16421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COMPARISONS OF RNN VARIANTS</a:t>
            </a:r>
          </a:p>
        </p:txBody>
      </p:sp>
      <p:sp>
        <p:nvSpPr>
          <p:cNvPr id="214" name="Freeform 5">
            <a:extLst>
              <a:ext uri="{FF2B5EF4-FFF2-40B4-BE49-F238E27FC236}">
                <a16:creationId xmlns:a16="http://schemas.microsoft.com/office/drawing/2014/main" id="{5F80DF99-3AD9-A8CA-D895-504FCB1CD6F6}"/>
              </a:ext>
            </a:extLst>
          </p:cNvPr>
          <p:cNvSpPr/>
          <p:nvPr/>
        </p:nvSpPr>
        <p:spPr>
          <a:xfrm>
            <a:off x="434468" y="4351329"/>
            <a:ext cx="17505783" cy="4003711"/>
          </a:xfrm>
          <a:custGeom>
            <a:avLst/>
            <a:gdLst/>
            <a:ahLst/>
            <a:cxnLst/>
            <a:rect l="l" t="t" r="r" b="b"/>
            <a:pathLst>
              <a:path w="17505783" h="4003711">
                <a:moveTo>
                  <a:pt x="0" y="0"/>
                </a:moveTo>
                <a:lnTo>
                  <a:pt x="17505783" y="0"/>
                </a:lnTo>
                <a:lnTo>
                  <a:pt x="17505783" y="4003711"/>
                </a:lnTo>
                <a:lnTo>
                  <a:pt x="0" y="400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658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3"/>
          <p:cNvSpPr txBox="1"/>
          <p:nvPr/>
        </p:nvSpPr>
        <p:spPr>
          <a:xfrm>
            <a:off x="1028700" y="739413"/>
            <a:ext cx="16421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8"/>
              </a:lnSpc>
            </a:pPr>
            <a:r>
              <a:rPr lang="en-US" sz="6950" dirty="0">
                <a:solidFill>
                  <a:srgbClr val="FFFFFF"/>
                </a:solidFill>
                <a:latin typeface="Intro Rust"/>
                <a:sym typeface="Intro Rust"/>
              </a:rPr>
              <a:t>LSTM</a:t>
            </a:r>
            <a:endParaRPr lang="en-US" dirty="0"/>
          </a:p>
        </p:txBody>
      </p:sp>
      <p:pic>
        <p:nvPicPr>
          <p:cNvPr id="2" name="Picture 1" descr="Long Short-Term Memory Networks (LSTM)- simply explained! | Data Basecamp">
            <a:extLst>
              <a:ext uri="{FF2B5EF4-FFF2-40B4-BE49-F238E27FC236}">
                <a16:creationId xmlns:a16="http://schemas.microsoft.com/office/drawing/2014/main" id="{ACB462C9-A063-9019-2C91-B05224DD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136428"/>
            <a:ext cx="10927079" cy="75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3"/>
          <p:cNvSpPr txBox="1"/>
          <p:nvPr/>
        </p:nvSpPr>
        <p:spPr>
          <a:xfrm>
            <a:off x="1028700" y="739413"/>
            <a:ext cx="16421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8"/>
              </a:lnSpc>
            </a:pPr>
            <a:r>
              <a:rPr lang="en-US" sz="6950" dirty="0">
                <a:solidFill>
                  <a:srgbClr val="FFFFFF"/>
                </a:solidFill>
                <a:latin typeface="Intro Rust"/>
                <a:sym typeface="Intro Rust"/>
              </a:rPr>
              <a:t>GRU</a:t>
            </a:r>
            <a:endParaRPr lang="en-US" sz="6950" dirty="0">
              <a:solidFill>
                <a:srgbClr val="FFFFFF"/>
              </a:solidFill>
              <a:latin typeface="Intro Rust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0291DDA-5FC3-B667-0E7E-8D23F35B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3750"/>
            <a:ext cx="9635490" cy="1741379"/>
          </a:xfrm>
          <a:prstGeom prst="rect">
            <a:avLst/>
          </a:prstGeom>
        </p:spPr>
      </p:pic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EB7D2898-1686-D6D5-4279-7B41EB79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89" y="2354580"/>
            <a:ext cx="8470883" cy="736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213"/>
          <p:cNvSpPr txBox="1"/>
          <p:nvPr/>
        </p:nvSpPr>
        <p:spPr>
          <a:xfrm>
            <a:off x="1028700" y="701313"/>
            <a:ext cx="14540048" cy="650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5304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FUTURE DIRECTIONS OF RNN RESEARCH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E83176E-C0ED-E28C-9B12-E72084E80CF6}"/>
              </a:ext>
            </a:extLst>
          </p:cNvPr>
          <p:cNvSpPr txBox="1"/>
          <p:nvPr/>
        </p:nvSpPr>
        <p:spPr>
          <a:xfrm>
            <a:off x="609600" y="1562100"/>
            <a:ext cx="1691640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Hybrid Architectures:</a:t>
            </a: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Combine RNNs with Transformers for enhanced feature extraction and long-range context modeling.</a:t>
            </a:r>
          </a:p>
          <a:p>
            <a:pPr marL="367029" lvl="1">
              <a:lnSpc>
                <a:spcPts val="475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sym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Memory-Enhanced Models: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Incorporate external memory (e.g., Memory Networks) to improve long-term dependency handling.</a:t>
            </a:r>
          </a:p>
          <a:p>
            <a:pPr marL="367029" lvl="1">
              <a:lnSpc>
                <a:spcPts val="475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sym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Efficient Training Techniques:</a:t>
            </a: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Address vanishing gradients and computational overhead with methods like gradient clipping and advanced loss functions.</a:t>
            </a:r>
          </a:p>
          <a:p>
            <a:pPr marL="367029" lvl="1">
              <a:lnSpc>
                <a:spcPts val="475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sym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Domain-Specific Optimizations: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Design RNNs for specialized tasks such as time-series analysis, music generation, and speech synthesis.</a:t>
            </a:r>
          </a:p>
          <a:p>
            <a:pPr marL="367029" lvl="1">
              <a:lnSpc>
                <a:spcPts val="475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sym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 Bold"/>
              </a:rPr>
              <a:t>Sparse RNNs:</a:t>
            </a:r>
            <a:r>
              <a:rPr lang="en-US" sz="3648" b="1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 </a:t>
            </a: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Utilize sparsity in data to enhance computational efficiency and reduce training costs.</a:t>
            </a:r>
          </a:p>
          <a:p>
            <a:endParaRPr lang="en-SG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7500-B443-6E76-4DDD-6F1B4262A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A0396C-075E-14EE-9BAE-864338BB9F1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5B77A62-89B2-F170-1FF5-8E41209EBBF6}"/>
              </a:ext>
            </a:extLst>
          </p:cNvPr>
          <p:cNvGrpSpPr/>
          <p:nvPr/>
        </p:nvGrpSpPr>
        <p:grpSpPr>
          <a:xfrm>
            <a:off x="1028700" y="617432"/>
            <a:ext cx="16230600" cy="9052136"/>
            <a:chOff x="0" y="0"/>
            <a:chExt cx="6862939" cy="382760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012EFB5-B49F-7B09-4A8C-AF2A3D3D3ACC}"/>
                </a:ext>
              </a:extLst>
            </p:cNvPr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BF7CA20-E8FA-829B-68D1-EBCD45DB421C}"/>
              </a:ext>
            </a:extLst>
          </p:cNvPr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502933B-9012-DC09-175D-ADBB00BB584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AutoShape 9">
            <a:extLst>
              <a:ext uri="{FF2B5EF4-FFF2-40B4-BE49-F238E27FC236}">
                <a16:creationId xmlns:a16="http://schemas.microsoft.com/office/drawing/2014/main" id="{15185E3D-669C-AFD3-62E5-A49E0799A7FC}"/>
              </a:ext>
            </a:extLst>
          </p:cNvPr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7C40F75-88D1-8259-D842-2286B7C2BEB8}"/>
              </a:ext>
            </a:extLst>
          </p:cNvPr>
          <p:cNvSpPr txBox="1"/>
          <p:nvPr/>
        </p:nvSpPr>
        <p:spPr>
          <a:xfrm>
            <a:off x="1524001" y="1956331"/>
            <a:ext cx="14799206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CONCLUSION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2DFC09C-0750-4626-188F-447951F7AAAD}"/>
              </a:ext>
            </a:extLst>
          </p:cNvPr>
          <p:cNvSpPr txBox="1"/>
          <p:nvPr/>
        </p:nvSpPr>
        <p:spPr>
          <a:xfrm>
            <a:off x="1676400" y="3984561"/>
            <a:ext cx="15198082" cy="650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0C4EC55-B48D-AB49-36D9-26CFD72DDABB}"/>
              </a:ext>
            </a:extLst>
          </p:cNvPr>
          <p:cNvSpPr txBox="1"/>
          <p:nvPr/>
        </p:nvSpPr>
        <p:spPr>
          <a:xfrm>
            <a:off x="1676400" y="5694679"/>
            <a:ext cx="15316199" cy="1356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6061-B7CF-1832-72F6-0C0E53AD6998}"/>
              </a:ext>
            </a:extLst>
          </p:cNvPr>
          <p:cNvSpPr txBox="1"/>
          <p:nvPr/>
        </p:nvSpPr>
        <p:spPr>
          <a:xfrm>
            <a:off x="1794517" y="3086100"/>
            <a:ext cx="14131283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2007" lvl="1" indent="-421003" algn="just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u="sng" dirty="0">
                <a:solidFill>
                  <a:srgbClr val="141414"/>
                </a:solidFill>
                <a:latin typeface="Source Sans Pro"/>
                <a:ea typeface="Source Sans Pro"/>
                <a:sym typeface="Canva Sans Bold"/>
              </a:rPr>
              <a:t>Recap</a:t>
            </a:r>
          </a:p>
          <a:p>
            <a:pPr marL="842007" lvl="1" indent="-421003" algn="just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endParaRPr lang="en-US" sz="3200" dirty="0">
              <a:solidFill>
                <a:srgbClr val="141414"/>
              </a:solidFill>
              <a:latin typeface="Source Sans Pro"/>
              <a:ea typeface="Source Sans Pro"/>
              <a:sym typeface="Canva Sans Bold"/>
            </a:endParaRP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sng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What we covered:</a:t>
            </a: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Fundamentals of RNNs, including their architecture, training, and applications.</a:t>
            </a: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Advanced variants like LSTM and GRU, highlighting their advantages.</a:t>
            </a: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Limitations of RNNs and how Transformers address these challenges.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67143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C993-F36C-E06B-05AD-9861D2909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7AA61B7-06EB-2363-E694-431F49C503D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E507A01-CBC3-0FE3-DE26-E626C205F7BC}"/>
              </a:ext>
            </a:extLst>
          </p:cNvPr>
          <p:cNvGrpSpPr/>
          <p:nvPr/>
        </p:nvGrpSpPr>
        <p:grpSpPr>
          <a:xfrm>
            <a:off x="1028700" y="617432"/>
            <a:ext cx="16230600" cy="9052136"/>
            <a:chOff x="0" y="0"/>
            <a:chExt cx="6862939" cy="382760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FB4FEBC-9733-7FDA-EE33-5C155DED5646}"/>
                </a:ext>
              </a:extLst>
            </p:cNvPr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99AFAE2-E266-D100-7BEF-69F4CFD1BC2B}"/>
              </a:ext>
            </a:extLst>
          </p:cNvPr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B5107C5-E984-B058-EB6B-3BFF08ABAF1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AutoShape 9">
            <a:extLst>
              <a:ext uri="{FF2B5EF4-FFF2-40B4-BE49-F238E27FC236}">
                <a16:creationId xmlns:a16="http://schemas.microsoft.com/office/drawing/2014/main" id="{46681A75-9B53-A939-EADE-F46E566AE618}"/>
              </a:ext>
            </a:extLst>
          </p:cNvPr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45F37F9-41BD-30E8-C4A3-2D79EE6001FB}"/>
              </a:ext>
            </a:extLst>
          </p:cNvPr>
          <p:cNvSpPr txBox="1"/>
          <p:nvPr/>
        </p:nvSpPr>
        <p:spPr>
          <a:xfrm>
            <a:off x="1257301" y="876300"/>
            <a:ext cx="15198082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CONCLUSION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0195FC0-43EF-E26D-AAB2-3BC786F7148C}"/>
              </a:ext>
            </a:extLst>
          </p:cNvPr>
          <p:cNvSpPr txBox="1"/>
          <p:nvPr/>
        </p:nvSpPr>
        <p:spPr>
          <a:xfrm>
            <a:off x="1676400" y="3984561"/>
            <a:ext cx="15198082" cy="650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0717A1B-6247-AA3D-11D5-EB2B0C700DDC}"/>
              </a:ext>
            </a:extLst>
          </p:cNvPr>
          <p:cNvSpPr txBox="1"/>
          <p:nvPr/>
        </p:nvSpPr>
        <p:spPr>
          <a:xfrm>
            <a:off x="1676400" y="5694679"/>
            <a:ext cx="15316199" cy="1356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DFDA5-998B-0076-E4DB-CA155326247D}"/>
              </a:ext>
            </a:extLst>
          </p:cNvPr>
          <p:cNvSpPr txBox="1"/>
          <p:nvPr/>
        </p:nvSpPr>
        <p:spPr>
          <a:xfrm>
            <a:off x="685800" y="1735510"/>
            <a:ext cx="16573500" cy="802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2007" lvl="1" indent="-421003" algn="just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b="1" u="sng" dirty="0">
                <a:solidFill>
                  <a:srgbClr val="141414"/>
                </a:solidFill>
                <a:latin typeface="Source Sans Pro"/>
                <a:ea typeface="Source Sans Pro"/>
                <a:sym typeface="Canva Sans Bold"/>
              </a:rPr>
              <a:t>Significance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200" dirty="0">
              <a:solidFill>
                <a:srgbClr val="141414"/>
              </a:solidFill>
              <a:latin typeface="Source Sans Pro"/>
              <a:ea typeface="Source Sans Pro"/>
              <a:sym typeface="Canva Sans Bold"/>
            </a:endParaRP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RNNs remain a foundational tool in sequence modeling and have paved the way for many advanced architectures in AI.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200" dirty="0">
              <a:solidFill>
                <a:srgbClr val="141414"/>
              </a:solidFill>
              <a:latin typeface="Source Sans Pro"/>
              <a:ea typeface="Source Sans Pro"/>
              <a:sym typeface="Canva Sans"/>
            </a:endParaRPr>
          </a:p>
          <a:p>
            <a:pPr marL="842007" lvl="1" indent="-421003" algn="just">
              <a:lnSpc>
                <a:spcPts val="5459"/>
              </a:lnSpc>
              <a:buFont typeface="Arial"/>
              <a:buChar char="•"/>
            </a:pPr>
            <a:r>
              <a:rPr lang="en-US" sz="3200" b="1" u="sng" dirty="0">
                <a:solidFill>
                  <a:srgbClr val="141414"/>
                </a:solidFill>
                <a:latin typeface="Source Sans Pro"/>
                <a:ea typeface="Source Sans Pro"/>
                <a:sym typeface="Canva Sans Bold"/>
              </a:rPr>
              <a:t>Takeaways</a:t>
            </a:r>
          </a:p>
          <a:p>
            <a:pPr algn="just">
              <a:lnSpc>
                <a:spcPts val="5459"/>
              </a:lnSpc>
            </a:pPr>
            <a:endParaRPr lang="en-US" sz="3200" dirty="0">
              <a:solidFill>
                <a:srgbClr val="141414"/>
              </a:solidFill>
              <a:latin typeface="Source Sans Pro"/>
              <a:ea typeface="Source Sans Pro"/>
              <a:sym typeface="Canva Sans Bold"/>
            </a:endParaRP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While RNNs have limitations, they are still valuable for tasks requiring sequential data modeling.</a:t>
            </a:r>
          </a:p>
          <a:p>
            <a:pPr marL="734059" lvl="1" indent="-367030" algn="just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Transformers have revolutionized the field, but RNNs hold promise for further </a:t>
            </a:r>
          </a:p>
          <a:p>
            <a:pPr marL="367029" lvl="1" algn="just">
              <a:lnSpc>
                <a:spcPts val="4759"/>
              </a:lnSpc>
              <a:spcBef>
                <a:spcPct val="0"/>
              </a:spcBef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     innovation.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399" u="none" strike="noStrike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730489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3463" y="4061983"/>
            <a:ext cx="15715630" cy="402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199"/>
              </a:lnSpc>
            </a:pPr>
            <a:r>
              <a:rPr lang="en-US" sz="15950" b="1" spc="-319" dirty="0">
                <a:solidFill>
                  <a:srgbClr val="000000"/>
                </a:solidFill>
                <a:latin typeface="Monument Bold"/>
                <a:ea typeface="Monument Bold"/>
                <a:cs typeface="Monument Bold"/>
                <a:sym typeface="Monument Bold"/>
              </a:rPr>
              <a:t>THANK</a:t>
            </a:r>
            <a:endParaRPr lang="en-US" sz="15950" b="1" spc="-319" dirty="0">
              <a:solidFill>
                <a:srgbClr val="000000"/>
              </a:solidFill>
              <a:latin typeface="Monument Bold"/>
              <a:ea typeface="Monument Bold"/>
              <a:cs typeface="Monument Bold"/>
            </a:endParaRPr>
          </a:p>
          <a:p>
            <a:pPr marL="0" lvl="1" indent="0" algn="l">
              <a:lnSpc>
                <a:spcPts val="15199"/>
              </a:lnSpc>
            </a:pPr>
            <a:r>
              <a:rPr lang="en-US" sz="15950" b="1" spc="-319" dirty="0">
                <a:solidFill>
                  <a:srgbClr val="000000"/>
                </a:solidFill>
                <a:latin typeface="Monument Bold"/>
                <a:ea typeface="Monument Bold"/>
                <a:cs typeface="Monument Bold"/>
                <a:sym typeface="Monument Bold"/>
              </a:rPr>
              <a:t>YOU.</a:t>
            </a:r>
            <a:endParaRPr lang="en-US" sz="15950" b="1" spc="-319" dirty="0">
              <a:solidFill>
                <a:srgbClr val="000000"/>
              </a:solidFill>
              <a:latin typeface="Monument Bold"/>
              <a:ea typeface="Monument Bold"/>
              <a:cs typeface="Monumen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1028700" y="617432"/>
            <a:ext cx="16230600" cy="9052136"/>
            <a:chOff x="0" y="0"/>
            <a:chExt cx="6862939" cy="38276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AutoShape 9"/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Box 10"/>
          <p:cNvSpPr txBox="1"/>
          <p:nvPr/>
        </p:nvSpPr>
        <p:spPr>
          <a:xfrm>
            <a:off x="1447800" y="1956331"/>
            <a:ext cx="1517870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What are </a:t>
            </a:r>
            <a:r>
              <a:rPr lang="en-US" sz="6999" dirty="0" err="1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rnns</a:t>
            </a: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33600" y="3084729"/>
            <a:ext cx="11973192" cy="572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4378" b="1" dirty="0">
                <a:solidFill>
                  <a:srgbClr val="487307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9201" y="3984561"/>
            <a:ext cx="15588562" cy="2061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>
              <a:lnSpc>
                <a:spcPts val="5509"/>
              </a:lnSpc>
              <a:buFont typeface="Arial"/>
              <a:buChar char="•"/>
            </a:pPr>
            <a:r>
              <a:rPr lang="en-US" sz="3648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RNNs are a class of neural networks adept at processing sequential data by maintaining a memory of previous inputs.</a:t>
            </a: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1028700" y="657996"/>
            <a:ext cx="16230600" cy="9052136"/>
            <a:chOff x="0" y="0"/>
            <a:chExt cx="6862939" cy="38276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AutoShape 9"/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Box 10"/>
          <p:cNvSpPr txBox="1"/>
          <p:nvPr/>
        </p:nvSpPr>
        <p:spPr>
          <a:xfrm>
            <a:off x="1524001" y="1956331"/>
            <a:ext cx="14799206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What are </a:t>
            </a:r>
            <a:r>
              <a:rPr lang="en-US" sz="6999" dirty="0" err="1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rnns</a:t>
            </a: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1200" y="3084729"/>
            <a:ext cx="12125592" cy="572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4378" b="1" dirty="0">
                <a:solidFill>
                  <a:srgbClr val="487307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6400" y="3984561"/>
            <a:ext cx="15198082" cy="2061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>
              <a:lnSpc>
                <a:spcPts val="550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RNNs are a class of neural networks adept at processing sequential data by maintaining a memory of previous inputs.</a:t>
            </a: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76400" y="5694679"/>
            <a:ext cx="15316199" cy="3472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>
              <a:lnSpc>
                <a:spcPts val="550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They have a unique architecture where connections between nodes form a directed graph along a sequence, allowing them to retain information about previous</a:t>
            </a:r>
          </a:p>
          <a:p>
            <a:pPr marL="393896" lvl="1">
              <a:lnSpc>
                <a:spcPts val="5509"/>
              </a:lnSpc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     inputs through hidden states.</a:t>
            </a: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1028700" y="657996"/>
            <a:ext cx="16230600" cy="9052136"/>
            <a:chOff x="0" y="0"/>
            <a:chExt cx="6862939" cy="38276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9" name="AutoShape 9"/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10" name="TextBox 10"/>
          <p:cNvSpPr txBox="1"/>
          <p:nvPr/>
        </p:nvSpPr>
        <p:spPr>
          <a:xfrm>
            <a:off x="8095289" y="1956331"/>
            <a:ext cx="8227917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Why </a:t>
            </a:r>
            <a:r>
              <a:rPr lang="en-US" sz="6999" dirty="0" err="1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rnns</a:t>
            </a: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76549" y="3984561"/>
            <a:ext cx="8597323" cy="434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RNNs are used for: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Natural Language Processing (NLP)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Speech Recognition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Machine Translation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Time-Series Forecasting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Sentiment Analysis</a:t>
            </a:r>
          </a:p>
          <a:p>
            <a:pPr marL="393896" lvl="1">
              <a:lnSpc>
                <a:spcPts val="5509"/>
              </a:lnSpc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43000" y="5694679"/>
            <a:ext cx="15468600" cy="2766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87791" lvl="1" indent="-393895" algn="l">
              <a:lnSpc>
                <a:spcPts val="5509"/>
              </a:lnSpc>
              <a:buFont typeface="Arial"/>
              <a:buChar char="•"/>
            </a:pPr>
            <a:endParaRPr lang="en-US" sz="3648" dirty="0">
              <a:solidFill>
                <a:srgbClr val="14141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264DD77-1066-1580-43A6-FF944E4CE7C1}"/>
              </a:ext>
            </a:extLst>
          </p:cNvPr>
          <p:cNvSpPr/>
          <p:nvPr/>
        </p:nvSpPr>
        <p:spPr>
          <a:xfrm>
            <a:off x="1414125" y="2818644"/>
            <a:ext cx="6477000" cy="4907109"/>
          </a:xfrm>
          <a:custGeom>
            <a:avLst/>
            <a:gdLst/>
            <a:ahLst/>
            <a:cxnLst/>
            <a:rect l="l" t="t" r="r" b="b"/>
            <a:pathLst>
              <a:path w="7241301" h="4907109">
                <a:moveTo>
                  <a:pt x="0" y="0"/>
                </a:moveTo>
                <a:lnTo>
                  <a:pt x="7241300" y="0"/>
                </a:lnTo>
                <a:lnTo>
                  <a:pt x="7241300" y="4907108"/>
                </a:lnTo>
                <a:lnTo>
                  <a:pt x="0" y="490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0BB7F-8274-08C1-2EDB-BC9CF0E27B1F}"/>
              </a:ext>
            </a:extLst>
          </p:cNvPr>
          <p:cNvSpPr txBox="1"/>
          <p:nvPr/>
        </p:nvSpPr>
        <p:spPr>
          <a:xfrm>
            <a:off x="1524000" y="7581900"/>
            <a:ext cx="13051746" cy="189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endParaRPr lang="en-US" sz="3200" dirty="0">
              <a:solidFill>
                <a:srgbClr val="141414"/>
              </a:solidFill>
              <a:latin typeface="Source Sans Pro"/>
              <a:ea typeface="Source Sans Pro"/>
              <a:sym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Sequential data, like sentences in a language or time-series stock data, requires models that understand dependencies across time or position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1028700" y="617432"/>
            <a:ext cx="16230600" cy="9052136"/>
            <a:chOff x="0" y="0"/>
            <a:chExt cx="6862939" cy="38276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" name="AutoShape 7"/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9"/>
          <p:cNvSpPr txBox="1"/>
          <p:nvPr/>
        </p:nvSpPr>
        <p:spPr>
          <a:xfrm>
            <a:off x="1524001" y="1956331"/>
            <a:ext cx="14799206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Overview of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E7E88-79B1-4103-8A20-9B4EE4C13A1B}"/>
              </a:ext>
            </a:extLst>
          </p:cNvPr>
          <p:cNvSpPr txBox="1"/>
          <p:nvPr/>
        </p:nvSpPr>
        <p:spPr>
          <a:xfrm>
            <a:off x="1676399" y="2815541"/>
            <a:ext cx="14325599" cy="496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141414"/>
                </a:solidFill>
                <a:latin typeface="Source Sans Pro"/>
                <a:ea typeface="Source Sans Pro"/>
              </a:rPr>
              <a:t>Input Layer: Accepts data at each time step.</a:t>
            </a:r>
          </a:p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141414"/>
                </a:solidFill>
                <a:latin typeface="Source Sans Pro"/>
                <a:ea typeface="Source Sans Pro"/>
              </a:rPr>
              <a:t>Hidden State: Acts as memory, retaining information from previous time steps.</a:t>
            </a:r>
          </a:p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141414"/>
                </a:solidFill>
                <a:latin typeface="Source Sans Pro"/>
                <a:ea typeface="Source Sans Pro"/>
              </a:rPr>
              <a:t>Output Layer: Produces predictions or classifications based on current hidden state and input.</a:t>
            </a:r>
          </a:p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</a:rPr>
              <a:t>Feedback Loop: Enables information persistence by passing hidden </a:t>
            </a:r>
            <a:r>
              <a:rPr lang="en-US" sz="3200" dirty="0"/>
              <a:t>states to the next timestep.</a:t>
            </a:r>
            <a:endParaRPr lang="en-US" altLang="en-US" sz="3200" dirty="0">
              <a:solidFill>
                <a:srgbClr val="141414"/>
              </a:solidFill>
              <a:latin typeface="Source Sans Pro"/>
              <a:ea typeface="Source Sans Pro"/>
            </a:endParaRPr>
          </a:p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141414"/>
                </a:solidFill>
                <a:latin typeface="Source Sans Pro"/>
                <a:ea typeface="Source Sans Pro"/>
              </a:rPr>
              <a:t>Key Equation:</a:t>
            </a:r>
          </a:p>
          <a:p>
            <a:pPr marL="734059" marR="0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3200" dirty="0">
              <a:solidFill>
                <a:srgbClr val="141414"/>
              </a:solidFill>
              <a:latin typeface="Source Sans Pro"/>
              <a:ea typeface="Source Sans Pro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B5DF403-4137-EA74-027D-B635EAD9214B}"/>
              </a:ext>
            </a:extLst>
          </p:cNvPr>
          <p:cNvSpPr/>
          <p:nvPr/>
        </p:nvSpPr>
        <p:spPr>
          <a:xfrm>
            <a:off x="2514600" y="7325751"/>
            <a:ext cx="7696200" cy="1859068"/>
          </a:xfrm>
          <a:custGeom>
            <a:avLst/>
            <a:gdLst/>
            <a:ahLst/>
            <a:cxnLst/>
            <a:rect l="l" t="t" r="r" b="b"/>
            <a:pathLst>
              <a:path w="7635656" h="2572011">
                <a:moveTo>
                  <a:pt x="0" y="0"/>
                </a:moveTo>
                <a:lnTo>
                  <a:pt x="7635656" y="0"/>
                </a:lnTo>
                <a:lnTo>
                  <a:pt x="7635656" y="2572011"/>
                </a:lnTo>
                <a:lnTo>
                  <a:pt x="0" y="2572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1" t="-38349" r="786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1028700" y="657996"/>
            <a:ext cx="16230600" cy="9052136"/>
            <a:chOff x="0" y="0"/>
            <a:chExt cx="6862939" cy="38276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62939" cy="3827601"/>
            </a:xfrm>
            <a:custGeom>
              <a:avLst/>
              <a:gdLst/>
              <a:ahLst/>
              <a:cxnLst/>
              <a:rect l="l" t="t" r="r" b="b"/>
              <a:pathLst>
                <a:path w="6862939" h="3827601">
                  <a:moveTo>
                    <a:pt x="6738479" y="3827601"/>
                  </a:moveTo>
                  <a:lnTo>
                    <a:pt x="124460" y="3827601"/>
                  </a:lnTo>
                  <a:cubicBezTo>
                    <a:pt x="55880" y="3827601"/>
                    <a:pt x="0" y="3771721"/>
                    <a:pt x="0" y="37031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8479" y="0"/>
                  </a:lnTo>
                  <a:cubicBezTo>
                    <a:pt x="6807059" y="0"/>
                    <a:pt x="6862939" y="55880"/>
                    <a:pt x="6862939" y="124460"/>
                  </a:cubicBezTo>
                  <a:lnTo>
                    <a:pt x="6862939" y="3703141"/>
                  </a:lnTo>
                  <a:cubicBezTo>
                    <a:pt x="6862939" y="3771721"/>
                    <a:pt x="6807059" y="3827601"/>
                    <a:pt x="6738479" y="382760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64140" y="7725753"/>
            <a:ext cx="1459066" cy="145906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9F05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7" name="AutoShape 7"/>
          <p:cNvSpPr/>
          <p:nvPr/>
        </p:nvSpPr>
        <p:spPr>
          <a:xfrm rot="5400000">
            <a:off x="15307919" y="8417186"/>
            <a:ext cx="571508" cy="0"/>
          </a:xfrm>
          <a:prstGeom prst="line">
            <a:avLst/>
          </a:prstGeom>
          <a:ln w="7620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9"/>
          <p:cNvSpPr txBox="1"/>
          <p:nvPr/>
        </p:nvSpPr>
        <p:spPr>
          <a:xfrm>
            <a:off x="9555591" y="1956331"/>
            <a:ext cx="6767615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Basic </a:t>
            </a:r>
            <a:r>
              <a:rPr lang="en-US" sz="6999" dirty="0" err="1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rnn</a:t>
            </a:r>
            <a:r>
              <a:rPr lang="en-US" sz="6999" dirty="0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 </a:t>
            </a:r>
            <a:r>
              <a:rPr lang="en-US" sz="6999" dirty="0" err="1">
                <a:solidFill>
                  <a:srgbClr val="141414"/>
                </a:solidFill>
                <a:latin typeface="Intro Rust"/>
                <a:ea typeface="Intro Rust"/>
                <a:cs typeface="Intro Rust"/>
                <a:sym typeface="Intro Rust"/>
              </a:rPr>
              <a:t>archtecture</a:t>
            </a:r>
            <a:endParaRPr lang="en-US" sz="6999" dirty="0">
              <a:solidFill>
                <a:srgbClr val="141414"/>
              </a:solidFill>
              <a:latin typeface="Intro Rust"/>
              <a:ea typeface="Intro Rust"/>
              <a:cs typeface="Intro Rust"/>
              <a:sym typeface="Intro Rus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88175" y="3084729"/>
            <a:ext cx="5294798" cy="57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9"/>
              </a:lnSpc>
            </a:pPr>
            <a:endParaRPr lang="en-US" sz="4378" b="1" dirty="0">
              <a:solidFill>
                <a:srgbClr val="487307"/>
              </a:solidFill>
              <a:latin typeface="Nunito Sans Bold"/>
              <a:ea typeface="Nunito Sans Bold"/>
              <a:cs typeface="Nunito Sans Bold"/>
              <a:sym typeface="Nunito Sans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DC963-AEA9-BE31-F9E7-93B38ACC9B5D}"/>
              </a:ext>
            </a:extLst>
          </p:cNvPr>
          <p:cNvSpPr txBox="1"/>
          <p:nvPr/>
        </p:nvSpPr>
        <p:spPr>
          <a:xfrm>
            <a:off x="9448800" y="3771900"/>
            <a:ext cx="75411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4059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RNNs have recurrent connections that loop back to themselves, forming a memory system.</a:t>
            </a:r>
          </a:p>
          <a:p>
            <a:pPr marL="734059" lvl="1" indent="-367030" fontAlgn="base">
              <a:lnSpc>
                <a:spcPts val="4759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3200" dirty="0">
                <a:solidFill>
                  <a:srgbClr val="141414"/>
                </a:solidFill>
                <a:latin typeface="Source Sans Pro"/>
                <a:ea typeface="Source Sans Pro"/>
                <a:sym typeface="Canva Sans"/>
              </a:rPr>
              <a:t>At each time step, input and hidden state influence the output, which can then be fed back into the network.</a:t>
            </a:r>
          </a:p>
          <a:p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E35CE-8DB9-EF03-3D1A-D0A600F8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37" y="2829031"/>
            <a:ext cx="7754171" cy="4168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39413"/>
            <a:ext cx="158115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MATHEMATICAL FOUNDATION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8833" y="2311065"/>
            <a:ext cx="16130467" cy="7387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SG" sz="3648" dirty="0">
                <a:solidFill>
                  <a:srgbClr val="FFFFFF"/>
                </a:solidFill>
                <a:latin typeface="Source Sans Pro"/>
                <a:ea typeface="Source Sans Pro"/>
              </a:rPr>
              <a:t>RNNs rely on mathematical formulations to compute:</a:t>
            </a:r>
          </a:p>
          <a:p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3648" u="sng" dirty="0">
                <a:solidFill>
                  <a:srgbClr val="FFFFFF"/>
                </a:solidFill>
                <a:latin typeface="Source Sans Pro"/>
                <a:ea typeface="Source Sans Pro"/>
              </a:rPr>
              <a:t>Hidden State: </a:t>
            </a:r>
            <a:r>
              <a:rPr lang="en-SG" sz="3648" dirty="0">
                <a:solidFill>
                  <a:srgbClr val="FFFFFF"/>
                </a:solidFill>
                <a:latin typeface="Source Sans Pro"/>
                <a:ea typeface="Source Sans Pro"/>
              </a:rPr>
              <a:t>  Aggregates past information: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3648" u="sng" dirty="0">
                <a:solidFill>
                  <a:srgbClr val="FFFFFF"/>
                </a:solidFill>
                <a:latin typeface="Source Sans Pro"/>
                <a:ea typeface="Source Sans Pro"/>
              </a:rPr>
              <a:t>Output: </a:t>
            </a:r>
            <a:r>
              <a:rPr lang="en-SG" sz="3648" dirty="0">
                <a:solidFill>
                  <a:srgbClr val="FFFFFF"/>
                </a:solidFill>
                <a:latin typeface="Source Sans Pro"/>
                <a:ea typeface="Source Sans Pro"/>
              </a:rPr>
              <a:t>  Maps hidden state to predictions: </a:t>
            </a: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SG" sz="3648" dirty="0">
              <a:solidFill>
                <a:srgbClr val="FFFFFF"/>
              </a:solidFill>
              <a:latin typeface="Source Sans Pro"/>
              <a:ea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SG" sz="3648" dirty="0">
                <a:solidFill>
                  <a:srgbClr val="FFFFFF"/>
                </a:solidFill>
                <a:latin typeface="Source Sans Pro"/>
                <a:ea typeface="Source Sans Pro"/>
              </a:rPr>
              <a:t>These equations make RNNs capable of sequential learning.</a:t>
            </a:r>
          </a:p>
          <a:p>
            <a:pPr algn="l">
              <a:lnSpc>
                <a:spcPts val="5509"/>
              </a:lnSpc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B0AFB-C4E6-5BF6-5046-B2D7C998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76" y="4381500"/>
            <a:ext cx="8238324" cy="78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7C66D2-2E5E-CB83-CDCB-B818F4DA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060329"/>
            <a:ext cx="5029200" cy="861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28700" y="739413"/>
            <a:ext cx="128397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999" dirty="0">
                <a:solidFill>
                  <a:srgbClr val="FFFFFF"/>
                </a:solidFill>
                <a:latin typeface="Intro Rust"/>
                <a:ea typeface="Intro Rust"/>
                <a:cs typeface="Intro Rust"/>
                <a:sym typeface="Intro Rust"/>
              </a:rPr>
              <a:t>HIDDEN STATE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3063D-80C7-0F50-AEBA-732FF1E1D57A}"/>
              </a:ext>
            </a:extLst>
          </p:cNvPr>
          <p:cNvSpPr txBox="1"/>
          <p:nvPr/>
        </p:nvSpPr>
        <p:spPr>
          <a:xfrm>
            <a:off x="1143000" y="2476500"/>
            <a:ext cx="158496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ts val="4706"/>
              </a:lnSpc>
              <a:spcBef>
                <a:spcPct val="0"/>
              </a:spcBef>
            </a:pP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The hidden state carries forward the learned information from previous timesteps.</a:t>
            </a:r>
          </a:p>
          <a:p>
            <a:pPr marL="0" lvl="0" indent="0" algn="l">
              <a:lnSpc>
                <a:spcPts val="4706"/>
              </a:lnSpc>
              <a:spcBef>
                <a:spcPct val="0"/>
              </a:spcBef>
            </a:pPr>
            <a:endParaRPr lang="en-US" sz="3648" dirty="0">
              <a:solidFill>
                <a:srgbClr val="FFFFFF"/>
              </a:solidFill>
              <a:latin typeface="Source Sans Pro"/>
              <a:ea typeface="Source Sans Pro"/>
              <a:sym typeface="Canva Sans"/>
            </a:endParaRPr>
          </a:p>
          <a:p>
            <a:pPr marL="0" lvl="0" indent="0" algn="l">
              <a:lnSpc>
                <a:spcPts val="4706"/>
              </a:lnSpc>
              <a:spcBef>
                <a:spcPct val="0"/>
              </a:spcBef>
            </a:pPr>
            <a:r>
              <a:rPr lang="en-US" sz="3648" dirty="0">
                <a:solidFill>
                  <a:srgbClr val="FFFFFF"/>
                </a:solidFill>
                <a:latin typeface="Source Sans Pro"/>
                <a:ea typeface="Source Sans Pro"/>
                <a:sym typeface="Canva Sans"/>
              </a:rPr>
              <a:t>This feature enables RNNs to "remember" the past, making them suitable for sequential data processing.</a:t>
            </a:r>
          </a:p>
          <a:p>
            <a:pPr marL="0" lvl="0" indent="0" algn="ctr">
              <a:lnSpc>
                <a:spcPts val="4706"/>
              </a:lnSpc>
              <a:spcBef>
                <a:spcPct val="0"/>
              </a:spcBef>
            </a:pPr>
            <a:endParaRPr lang="en-US" sz="1800" u="none" strike="noStrike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endParaRPr lang="en-SG" dirty="0"/>
          </a:p>
        </p:txBody>
      </p:sp>
      <p:pic>
        <p:nvPicPr>
          <p:cNvPr id="2052" name="Picture 4" descr="Recurrent Neural Networks in Machine Learning | by Prashant Gupta | Medium">
            <a:extLst>
              <a:ext uri="{FF2B5EF4-FFF2-40B4-BE49-F238E27FC236}">
                <a16:creationId xmlns:a16="http://schemas.microsoft.com/office/drawing/2014/main" id="{187DF8BB-1D53-7515-45D2-BA216A98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628034"/>
            <a:ext cx="12839700" cy="43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C4FFD3BE-61F8-86BB-0311-B0C40C1EE2A3}"/>
              </a:ext>
            </a:extLst>
          </p:cNvPr>
          <p:cNvSpPr txBox="1"/>
          <p:nvPr/>
        </p:nvSpPr>
        <p:spPr>
          <a:xfrm>
            <a:off x="457200" y="723900"/>
            <a:ext cx="12115800" cy="144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99" dirty="0">
                <a:solidFill>
                  <a:srgbClr val="FFFFFF"/>
                </a:solidFill>
                <a:latin typeface="Intro Rust"/>
                <a:sym typeface="Intro Rust"/>
              </a:rPr>
              <a:t>TRANSFORMERS VS RNN</a:t>
            </a:r>
          </a:p>
          <a:p>
            <a:endParaRPr lang="en-SG" dirty="0"/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9B68641F-41E9-1866-E19A-B4F5977661BA}"/>
              </a:ext>
            </a:extLst>
          </p:cNvPr>
          <p:cNvSpPr/>
          <p:nvPr/>
        </p:nvSpPr>
        <p:spPr>
          <a:xfrm>
            <a:off x="609600" y="3314700"/>
            <a:ext cx="17152048" cy="6458902"/>
          </a:xfrm>
          <a:custGeom>
            <a:avLst/>
            <a:gdLst/>
            <a:ahLst/>
            <a:cxnLst/>
            <a:rect l="l" t="t" r="r" b="b"/>
            <a:pathLst>
              <a:path w="17239496" h="6572558">
                <a:moveTo>
                  <a:pt x="0" y="0"/>
                </a:moveTo>
                <a:lnTo>
                  <a:pt x="17239496" y="0"/>
                </a:lnTo>
                <a:lnTo>
                  <a:pt x="17239496" y="6572557"/>
                </a:lnTo>
                <a:lnTo>
                  <a:pt x="0" y="6572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0" t="-1760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544</Words>
  <Application>Microsoft Office PowerPoint</Application>
  <PresentationFormat>Custom</PresentationFormat>
  <Paragraphs>90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</dc:title>
  <dc:creator>Shruti Kannan</dc:creator>
  <cp:lastModifiedBy>Shruti Kannan</cp:lastModifiedBy>
  <cp:revision>17</cp:revision>
  <dcterms:created xsi:type="dcterms:W3CDTF">2006-08-16T00:00:00Z</dcterms:created>
  <dcterms:modified xsi:type="dcterms:W3CDTF">2024-12-06T15:23:34Z</dcterms:modified>
  <dc:identifier>DAGWdIE7bP0</dc:identifier>
</cp:coreProperties>
</file>