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75" r:id="rId8"/>
    <p:sldId id="261" r:id="rId9"/>
    <p:sldId id="273" r:id="rId10"/>
    <p:sldId id="279" r:id="rId11"/>
    <p:sldId id="281" r:id="rId12"/>
    <p:sldId id="282" r:id="rId13"/>
    <p:sldId id="283" r:id="rId14"/>
    <p:sldId id="284" r:id="rId15"/>
    <p:sldId id="269" r:id="rId16"/>
    <p:sldId id="280" r:id="rId17"/>
    <p:sldId id="276"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1AF0-1B4B-80FF-E668-110B6C77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F7365-68C1-5899-7AB0-E79232A02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ED137-9DF7-CD4E-FC3B-7F0DFC8A77D0}"/>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B8AEC386-0ABD-BECD-3A5F-063FDA106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452C1-DB5A-A79D-B937-5911CDFADD7B}"/>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685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5F3A-472E-6329-C7A0-6636336EB9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E1D69-A18E-F962-629F-2A7DCA39D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59118-F0FE-855F-ABA9-53A319568CDE}"/>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6BA70DD4-9D8F-86F5-A2CF-3C268318F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F1E0-3234-A801-88D0-3EE6331E159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38088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116B9-D480-67F1-4A17-2B79DDE9C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A4E4E-8960-3D31-03AC-4D61882D5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55142-0F5F-4332-7CDE-5518E16F7D3B}"/>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C59FB80D-1D63-38AB-2205-F8A62FA04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612D-11C8-32B4-C41D-DF24897820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6198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3BB6-955A-4C85-C3EB-EAAFFCD1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E26B-342B-ECA4-FC94-26291C707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7A94-1EF8-50C3-7514-729736835EA8}"/>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2DEF6B75-E0F6-624A-442D-9D83FC07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8090D-DDD8-2BBB-FB20-3A38BA4F22A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896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FA0-CD21-DB59-7388-1E1086181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2AE26D-A302-27C3-360F-29BB36AA0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94C42-4083-EA8C-E956-13DBBAC903D3}"/>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EFAC7E2E-7D0B-AFA9-FEF2-62E45DCC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E9A75-76F3-FBD6-594A-9B0197405E58}"/>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26527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1671-9EA5-4C6B-7D33-E77A0D2DD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2FD0E-CE33-3624-B2D9-47E0DA049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C013D-30CA-B48C-2A74-7EE8C88DB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8AB11-76BC-1435-14A8-B5F7D57CFD39}"/>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6" name="Footer Placeholder 5">
            <a:extLst>
              <a:ext uri="{FF2B5EF4-FFF2-40B4-BE49-F238E27FC236}">
                <a16:creationId xmlns:a16="http://schemas.microsoft.com/office/drawing/2014/main" id="{39C74123-AA6A-B1D3-150C-C3DCCA5B2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F1FD3-38B9-A2E0-609A-B482A3BC7D6D}"/>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60996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8747-B982-908C-C27D-03724B1D22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F0779-1723-A5FA-2C29-32D6A9248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FC66E-F5A7-BCBD-11B2-34296BF72A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BB9A6-A8CD-7B5F-06B3-6BE8975D8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81C71-660E-E627-D804-330E70BD7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12C00-ECCB-7A89-F75E-5DF1608DBE67}"/>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8" name="Footer Placeholder 7">
            <a:extLst>
              <a:ext uri="{FF2B5EF4-FFF2-40B4-BE49-F238E27FC236}">
                <a16:creationId xmlns:a16="http://schemas.microsoft.com/office/drawing/2014/main" id="{55C58E7C-5906-B251-C467-463E58FC0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54EA-4B52-533B-270E-7CACADC1FC07}"/>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58084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9354-E4AE-4577-A62F-4B341D6C4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DBCFC-C487-588C-886B-CDD1C03041DB}"/>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4" name="Footer Placeholder 3">
            <a:extLst>
              <a:ext uri="{FF2B5EF4-FFF2-40B4-BE49-F238E27FC236}">
                <a16:creationId xmlns:a16="http://schemas.microsoft.com/office/drawing/2014/main" id="{7C87181F-9745-7427-4578-FE4584F38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E3AC8-2D8D-9232-187E-53D6C8BD55E6}"/>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7357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3F38B-24BD-0B67-918E-45924302FCC2}"/>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3" name="Footer Placeholder 2">
            <a:extLst>
              <a:ext uri="{FF2B5EF4-FFF2-40B4-BE49-F238E27FC236}">
                <a16:creationId xmlns:a16="http://schemas.microsoft.com/office/drawing/2014/main" id="{68F13151-77DC-51F9-ACCE-55D512462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DEA20-921B-AC3E-1D8F-889C9B2696AC}"/>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3878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AF91-E0D0-D57E-078D-BD7FF9A6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CF9C8-6125-20B5-C292-3695B4F7E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4FC0B-3AD8-D3E3-EFEA-B3A2628A7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52E8E-23DF-17F4-1E4D-994FDEC2EF07}"/>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6" name="Footer Placeholder 5">
            <a:extLst>
              <a:ext uri="{FF2B5EF4-FFF2-40B4-BE49-F238E27FC236}">
                <a16:creationId xmlns:a16="http://schemas.microsoft.com/office/drawing/2014/main" id="{4F0F7199-7285-DA40-86A0-12FF67077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39DCB-7B42-FA29-D1F4-14A774007E50}"/>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424133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BD38-5A21-0AC0-9798-7348534E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C9185-A963-D758-C61A-F90FD4AEE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9B927-988B-E7B6-40C1-FCB3E6A39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5D55D-EB1B-F793-BCEF-2B057C3103A0}"/>
              </a:ext>
            </a:extLst>
          </p:cNvPr>
          <p:cNvSpPr>
            <a:spLocks noGrp="1"/>
          </p:cNvSpPr>
          <p:nvPr>
            <p:ph type="dt" sz="half" idx="10"/>
          </p:nvPr>
        </p:nvSpPr>
        <p:spPr/>
        <p:txBody>
          <a:bodyPr/>
          <a:lstStyle/>
          <a:p>
            <a:fld id="{FB2338E5-CE82-4AAE-91BA-A06CAEF43979}" type="datetimeFigureOut">
              <a:rPr lang="en-US" smtClean="0"/>
              <a:t>4/10/2024</a:t>
            </a:fld>
            <a:endParaRPr lang="en-US"/>
          </a:p>
        </p:txBody>
      </p:sp>
      <p:sp>
        <p:nvSpPr>
          <p:cNvPr id="6" name="Footer Placeholder 5">
            <a:extLst>
              <a:ext uri="{FF2B5EF4-FFF2-40B4-BE49-F238E27FC236}">
                <a16:creationId xmlns:a16="http://schemas.microsoft.com/office/drawing/2014/main" id="{12FB40E4-9729-8786-0077-D8411FCC2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A830-A49C-116E-3AAA-E10AC40634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37850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7782E-73C7-568B-7598-1B7778FC5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B0D61-90FA-7618-AF2B-DBB7C4888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27D66-57A7-91D4-1183-18EA5C72E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338E5-CE82-4AAE-91BA-A06CAEF43979}" type="datetimeFigureOut">
              <a:rPr lang="en-US" smtClean="0"/>
              <a:t>4/10/2024</a:t>
            </a:fld>
            <a:endParaRPr lang="en-US"/>
          </a:p>
        </p:txBody>
      </p:sp>
      <p:sp>
        <p:nvSpPr>
          <p:cNvPr id="5" name="Footer Placeholder 4">
            <a:extLst>
              <a:ext uri="{FF2B5EF4-FFF2-40B4-BE49-F238E27FC236}">
                <a16:creationId xmlns:a16="http://schemas.microsoft.com/office/drawing/2014/main" id="{522AE50F-B6A0-547A-B599-1825CE873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228EE-12B3-5924-96F1-3E5CAAC44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1E980-43D1-48C4-8443-EB61B352A3C8}" type="slidenum">
              <a:rPr lang="en-US" smtClean="0"/>
              <a:t>‹#›</a:t>
            </a:fld>
            <a:endParaRPr lang="en-US"/>
          </a:p>
        </p:txBody>
      </p:sp>
    </p:spTree>
    <p:extLst>
      <p:ext uri="{BB962C8B-B14F-4D97-AF65-F5344CB8AC3E}">
        <p14:creationId xmlns:p14="http://schemas.microsoft.com/office/powerpoint/2010/main" val="29278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EEA20-E993-FC8C-0772-A8772F1ED123}"/>
              </a:ext>
            </a:extLst>
          </p:cNvPr>
          <p:cNvSpPr>
            <a:spLocks noGrp="1"/>
          </p:cNvSpPr>
          <p:nvPr>
            <p:ph type="title"/>
          </p:nvPr>
        </p:nvSpPr>
        <p:spPr>
          <a:xfrm>
            <a:off x="964809" y="2587821"/>
            <a:ext cx="10515600" cy="1325563"/>
          </a:xfrm>
        </p:spPr>
        <p:txBody>
          <a:bodyPr>
            <a:noAutofit/>
          </a:bodyPr>
          <a:lstStyle/>
          <a:p>
            <a:pPr algn="ctr"/>
            <a:r>
              <a:rPr lang="en-US" sz="3200" b="1" dirty="0">
                <a:solidFill>
                  <a:srgbClr val="0D0D0D"/>
                </a:solidFill>
                <a:latin typeface="Times New Roman" panose="02020603050405020304" pitchFamily="18" charset="0"/>
                <a:cs typeface="Times New Roman" panose="02020603050405020304" pitchFamily="18" charset="0"/>
              </a:rPr>
              <a:t>Work culture based company recommendation using Machine Learning</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89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71C0-6D4B-4368-7E17-1CA24C11D71F}"/>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a:t>
            </a:r>
            <a:r>
              <a:rPr lang="en-US" sz="60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DESCRIPTION</a:t>
            </a:r>
            <a:r>
              <a:rPr lang="en-US" sz="60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55C5D9E7-0EB3-5B44-8534-EC0B265BCBD8}"/>
              </a:ext>
            </a:extLst>
          </p:cNvPr>
          <p:cNvSpPr>
            <a:spLocks noGrp="1"/>
          </p:cNvSpPr>
          <p:nvPr>
            <p:ph idx="1"/>
          </p:nvPr>
        </p:nvSpPr>
        <p:spPr/>
        <p:txBody>
          <a:bodyPr>
            <a:normAutofit/>
          </a:bodyPr>
          <a:lstStyle/>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Module 1: Data Collection</a:t>
            </a:r>
          </a:p>
          <a:p>
            <a:pPr marL="0" indent="0" algn="l">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In this module, you'll collect data related to work culture from various sources. This could include surveys, employee feedback, HR reports, performance reviews, and any other relevant data sources. </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data should cover a range of features such as employee demographics, job satisfaction, work-life balance, company policies, leadership styles.</a:t>
            </a:r>
          </a:p>
        </p:txBody>
      </p:sp>
    </p:spTree>
    <p:extLst>
      <p:ext uri="{BB962C8B-B14F-4D97-AF65-F5344CB8AC3E}">
        <p14:creationId xmlns:p14="http://schemas.microsoft.com/office/powerpoint/2010/main" val="163905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13A2-6011-EF3B-80BA-9B94B6AFACA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a:t>
            </a:r>
            <a:r>
              <a:rPr lang="en-US" sz="60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DESCRIPTION</a:t>
            </a:r>
            <a:r>
              <a:rPr lang="en-US" sz="60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235930AF-E851-C138-ABF4-C8EC5A4816B3}"/>
              </a:ext>
            </a:extLst>
          </p:cNvPr>
          <p:cNvSpPr>
            <a:spLocks noGrp="1"/>
          </p:cNvSpPr>
          <p:nvPr>
            <p:ph idx="1"/>
          </p:nvPr>
        </p:nvSpPr>
        <p:spPr/>
        <p:txBody>
          <a:bodyPr>
            <a:normAutofit/>
          </a:bodyPr>
          <a:lstStyle/>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Module 2: Data Preprocessing</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Once the data is collected, it needs to be preprocessed before feeding it into the machine learning model.</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 This involves tasks such as handling missing values, encoding categorical variables, scaling numerical features, and possibly feature engineering to create new informative features.</a:t>
            </a:r>
          </a:p>
        </p:txBody>
      </p:sp>
    </p:spTree>
    <p:extLst>
      <p:ext uri="{BB962C8B-B14F-4D97-AF65-F5344CB8AC3E}">
        <p14:creationId xmlns:p14="http://schemas.microsoft.com/office/powerpoint/2010/main" val="82515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E115-5474-6ACB-C43C-EA57CE36A5B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a:t>
            </a:r>
            <a:r>
              <a:rPr lang="en-US" sz="60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DESCRIPTION</a:t>
            </a:r>
            <a:r>
              <a:rPr lang="en-US" sz="60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8F6E5540-F32C-411A-176D-1463E9EFA93C}"/>
              </a:ext>
            </a:extLst>
          </p:cNvPr>
          <p:cNvSpPr>
            <a:spLocks noGrp="1"/>
          </p:cNvSpPr>
          <p:nvPr>
            <p:ph idx="1"/>
          </p:nvPr>
        </p:nvSpPr>
        <p:spPr/>
        <p:txBody>
          <a:bodyPr>
            <a:normAutofit/>
          </a:bodyPr>
          <a:lstStyle/>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Module 3: Model Implementation</a:t>
            </a:r>
          </a:p>
          <a:p>
            <a:pPr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In this module, you'll implement the random forest algorithm for predicting work culture based on the preprocessed data. </a:t>
            </a:r>
          </a:p>
          <a:p>
            <a:pPr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Random forest is a popular ensemble learning technique that builds multiple decision trees and combines their predictions to improve accuracy and robustness. You'll use libraries like scikit-learn in Python to build and train the random forest model.</a:t>
            </a:r>
          </a:p>
        </p:txBody>
      </p:sp>
    </p:spTree>
    <p:extLst>
      <p:ext uri="{BB962C8B-B14F-4D97-AF65-F5344CB8AC3E}">
        <p14:creationId xmlns:p14="http://schemas.microsoft.com/office/powerpoint/2010/main" val="420548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4F3B-836C-8B42-CE52-F60862C948D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a:t>
            </a:r>
            <a:r>
              <a:rPr lang="en-US" sz="60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DESCRIPTION</a:t>
            </a:r>
            <a:r>
              <a:rPr lang="en-US" sz="60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B0FA180B-87D0-E912-91EC-F0EFD308BCB7}"/>
              </a:ext>
            </a:extLst>
          </p:cNvPr>
          <p:cNvSpPr>
            <a:spLocks noGrp="1"/>
          </p:cNvSpPr>
          <p:nvPr>
            <p:ph idx="1"/>
          </p:nvPr>
        </p:nvSpPr>
        <p:spPr>
          <a:xfrm>
            <a:off x="911352" y="1825625"/>
            <a:ext cx="10515600" cy="4351338"/>
          </a:xfrm>
        </p:spPr>
        <p:txBody>
          <a:bodyPr>
            <a:normAutofit/>
          </a:bodyPr>
          <a:lstStyle/>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Module 4: Loading the Trained Model</a:t>
            </a:r>
          </a:p>
          <a:p>
            <a:pPr marL="0" indent="0" algn="l">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000" i="0" dirty="0">
                <a:solidFill>
                  <a:srgbClr val="0D0D0D"/>
                </a:solidFill>
                <a:effectLst/>
                <a:latin typeface="Times New Roman" panose="02020603050405020304" pitchFamily="18" charset="0"/>
                <a:cs typeface="Times New Roman" panose="02020603050405020304" pitchFamily="18" charset="0"/>
              </a:rPr>
              <a:t>After training the random forest mod</a:t>
            </a:r>
            <a:r>
              <a:rPr lang="en-US" sz="2000" b="0" i="0" dirty="0">
                <a:solidFill>
                  <a:srgbClr val="0D0D0D"/>
                </a:solidFill>
                <a:effectLst/>
                <a:latin typeface="Times New Roman" panose="02020603050405020304" pitchFamily="18" charset="0"/>
                <a:cs typeface="Times New Roman" panose="02020603050405020304" pitchFamily="18" charset="0"/>
              </a:rPr>
              <a:t>el, you'll save it to disk for future use.</a:t>
            </a:r>
          </a:p>
          <a:p>
            <a:pPr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 This module involves writing code to serialize the trained model into a file format that can be easily loaded later.</a:t>
            </a:r>
          </a:p>
          <a:p>
            <a:pPr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This step is crucial for deploying the model in production environments where it can make predictions on new data.</a:t>
            </a:r>
          </a:p>
        </p:txBody>
      </p:sp>
    </p:spTree>
    <p:extLst>
      <p:ext uri="{BB962C8B-B14F-4D97-AF65-F5344CB8AC3E}">
        <p14:creationId xmlns:p14="http://schemas.microsoft.com/office/powerpoint/2010/main" val="240098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1DF4-455D-9D6F-69ED-28E022AB6529}"/>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a:t>
            </a:r>
            <a:r>
              <a:rPr lang="en-US" sz="60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DESCRIPTION</a:t>
            </a:r>
            <a:r>
              <a:rPr lang="en-US" sz="60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C168A3AA-8F40-FAB0-CCE7-B296565DD3F2}"/>
              </a:ext>
            </a:extLst>
          </p:cNvPr>
          <p:cNvSpPr>
            <a:spLocks noGrp="1"/>
          </p:cNvSpPr>
          <p:nvPr>
            <p:ph idx="1"/>
          </p:nvPr>
        </p:nvSpPr>
        <p:spPr/>
        <p:txBody>
          <a:bodyPr>
            <a:normAutofit/>
          </a:bodyPr>
          <a:lstStyle/>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Module 5: predictions</a:t>
            </a:r>
          </a:p>
          <a:p>
            <a:pPr marL="0" indent="0" algn="l">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you'll utilize the trained random forest model to make predictions on new data instances. </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This could involve loading the saved model, preprocessing new data in the same way as the training data, and then using the model to predict the work culture of a company based on the input features. </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output of this module could be insights or recommendations for improving work culture based on the predictions made by the model.</a:t>
            </a:r>
          </a:p>
        </p:txBody>
      </p:sp>
    </p:spTree>
    <p:extLst>
      <p:ext uri="{BB962C8B-B14F-4D97-AF65-F5344CB8AC3E}">
        <p14:creationId xmlns:p14="http://schemas.microsoft.com/office/powerpoint/2010/main" val="76451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a:xfrm>
            <a:off x="746760" y="1523873"/>
            <a:ext cx="10515600" cy="4351338"/>
          </a:xfrm>
        </p:spPr>
        <p:txBody>
          <a:bodyPr>
            <a:noAutofit/>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an analysis utilizing the Random Forest algorithm, the recommended company for a favorable work culture is one that prioritizes employee well-being, fosters open communication, and values diversity and inclusion. By leveraging machine learning techniques, we identified key indicators such as employee satisfaction, retention rates, and feedback mechanisms as crucial factors in determining a positive work culture. With these considerations in mind, the recommended company not only excels in providing a supportive work environment but also demonstrates a commitment to continuous improvement and innovation. By aligning with such a company, employees can expect a fulfilling and rewarding experience that encourages growth, collaboration, and overall job 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2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19D0-2BF1-B407-259A-7E4AD61A9AC8}"/>
              </a:ext>
            </a:extLst>
          </p:cNvPr>
          <p:cNvSpPr>
            <a:spLocks noGrp="1"/>
          </p:cNvSpPr>
          <p:nvPr>
            <p:ph type="title"/>
          </p:nvPr>
        </p:nvSpPr>
        <p:spPr/>
        <p:txBody>
          <a:bodyPr/>
          <a:lstStyle/>
          <a:p>
            <a:r>
              <a:rPr lang="en-US" b="1" dirty="0"/>
              <a:t>Future enhancements:</a:t>
            </a:r>
          </a:p>
        </p:txBody>
      </p:sp>
      <p:sp>
        <p:nvSpPr>
          <p:cNvPr id="3" name="Content Placeholder 2">
            <a:extLst>
              <a:ext uri="{FF2B5EF4-FFF2-40B4-BE49-F238E27FC236}">
                <a16:creationId xmlns:a16="http://schemas.microsoft.com/office/drawing/2014/main" id="{84497231-1623-8107-8987-3676AC08D4D4}"/>
              </a:ext>
            </a:extLst>
          </p:cNvPr>
          <p:cNvSpPr>
            <a:spLocks noGrp="1"/>
          </p:cNvSpPr>
          <p:nvPr>
            <p:ph idx="1"/>
          </p:nvPr>
        </p:nvSpPr>
        <p:spPr/>
        <p:txBody>
          <a:bodyPr>
            <a:normAutofit/>
          </a:bodyPr>
          <a:lstStyle/>
          <a:p>
            <a:pPr marL="0" marR="0" indent="0" algn="just">
              <a:lnSpc>
                <a:spcPct val="150000"/>
              </a:lnSpc>
              <a:spcBef>
                <a:spcPts val="0"/>
              </a:spcBef>
              <a:spcAft>
                <a:spcPts val="800"/>
              </a:spcAft>
              <a:buNone/>
            </a:pPr>
            <a:r>
              <a:rPr lang="en-IN" sz="1800" dirty="0">
                <a:effectLst/>
                <a:latin typeface="Times New Roman" panose="02020603050405020304" pitchFamily="18" charset="0"/>
                <a:ea typeface="Calibri" panose="020F0502020204030204" pitchFamily="34" charset="0"/>
              </a:rPr>
              <a:t>To further enhance the application of Machine Learning algorithms, particularly Random Forest, in shaping work culture within organizations, several avenues can be explored. Personalization and </a:t>
            </a:r>
            <a:r>
              <a:rPr lang="en-IN" sz="1800" dirty="0" err="1">
                <a:effectLst/>
                <a:latin typeface="Times New Roman" panose="02020603050405020304" pitchFamily="18" charset="0"/>
                <a:ea typeface="Calibri" panose="020F0502020204030204" pitchFamily="34" charset="0"/>
              </a:rPr>
              <a:t>AdaptationThe</a:t>
            </a:r>
            <a:r>
              <a:rPr lang="en-IN" sz="1800" dirty="0">
                <a:effectLst/>
                <a:latin typeface="Times New Roman" panose="02020603050405020304" pitchFamily="18" charset="0"/>
                <a:ea typeface="Calibri" panose="020F0502020204030204" pitchFamily="34" charset="0"/>
              </a:rPr>
              <a:t> system could evolve to personalize recommendations based on individual employee preferences and work styles. By leveraging data on individual performance, feedback, and interaction patterns, the algorithm could tailor suggestions to each employee, optimizing engagement and </a:t>
            </a:r>
            <a:r>
              <a:rPr lang="en-IN" sz="1800" dirty="0" err="1">
                <a:effectLst/>
                <a:latin typeface="Times New Roman" panose="02020603050405020304" pitchFamily="18" charset="0"/>
                <a:ea typeface="Calibri" panose="020F0502020204030204" pitchFamily="34" charset="0"/>
              </a:rPr>
              <a:t>satisfaction.Real</a:t>
            </a:r>
            <a:r>
              <a:rPr lang="en-IN" sz="1800" dirty="0">
                <a:effectLst/>
                <a:latin typeface="Times New Roman" panose="02020603050405020304" pitchFamily="18" charset="0"/>
                <a:ea typeface="Calibri" panose="020F0502020204030204" pitchFamily="34" charset="0"/>
              </a:rPr>
              <a:t>-time Feedback Integration: Integrating real-time feedback mechanisms into the algorithm would enable it to continuously adapt and refine its recommendations based on the evolving dynamics within the organization. This could involve incorporating sentiment analysis of employee communications, surveys, and performance evaluations to provide timely insights and interventions.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47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SYSTEM REQUIREMENT</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p:txBody>
          <a:bodyPr>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Hardware Specification:</a:t>
            </a:r>
          </a:p>
          <a:p>
            <a:pPr marL="0" indent="0">
              <a:lnSpc>
                <a:spcPct val="150000"/>
              </a:lnSpc>
              <a:buNone/>
            </a:pPr>
            <a:r>
              <a:rPr lang="en-US" sz="2000" dirty="0">
                <a:latin typeface="Times New Roman" panose="02020603050405020304" pitchFamily="18" charset="0"/>
                <a:cs typeface="Times New Roman" panose="02020603050405020304" pitchFamily="18" charset="0"/>
              </a:rPr>
              <a:t>Processor	:	Intel Core Duo 2.0 GHz or higher.</a:t>
            </a:r>
          </a:p>
          <a:p>
            <a:pPr marL="0" indent="0">
              <a:lnSpc>
                <a:spcPct val="150000"/>
              </a:lnSpc>
              <a:buNone/>
            </a:pPr>
            <a:r>
              <a:rPr lang="en-US" sz="2000" dirty="0">
                <a:latin typeface="Times New Roman" panose="02020603050405020304" pitchFamily="18" charset="0"/>
                <a:cs typeface="Times New Roman" panose="02020603050405020304" pitchFamily="18" charset="0"/>
              </a:rPr>
              <a:t>RAM		:	Minimum1 GB or Greater.</a:t>
            </a:r>
          </a:p>
          <a:p>
            <a:pPr marL="0" indent="0">
              <a:lnSpc>
                <a:spcPct val="150000"/>
              </a:lnSpc>
              <a:buNone/>
            </a:pPr>
            <a:r>
              <a:rPr lang="en-US" sz="2000" dirty="0">
                <a:latin typeface="Times New Roman" panose="02020603050405020304" pitchFamily="18" charset="0"/>
                <a:cs typeface="Times New Roman" panose="02020603050405020304" pitchFamily="18" charset="0"/>
              </a:rPr>
              <a:t>Hard disk	:	20 GB (Free Space).</a:t>
            </a:r>
          </a:p>
          <a:p>
            <a:pPr marL="0" indent="0">
              <a:lnSpc>
                <a:spcPct val="150000"/>
              </a:lnSpc>
              <a:buNone/>
            </a:pPr>
            <a:r>
              <a:rPr lang="en-US" sz="2000" b="1" dirty="0">
                <a:latin typeface="Times New Roman" panose="02020603050405020304" pitchFamily="18" charset="0"/>
                <a:cs typeface="Times New Roman" panose="02020603050405020304" pitchFamily="18" charset="0"/>
              </a:rPr>
              <a:t>Software Specification:</a:t>
            </a:r>
          </a:p>
          <a:p>
            <a:pPr marL="0" indent="0">
              <a:lnSpc>
                <a:spcPct val="150000"/>
              </a:lnSpc>
              <a:buNone/>
            </a:pPr>
            <a:r>
              <a:rPr lang="en-US" sz="2000" dirty="0">
                <a:latin typeface="Times New Roman" panose="02020603050405020304" pitchFamily="18" charset="0"/>
                <a:cs typeface="Times New Roman" panose="02020603050405020304" pitchFamily="18" charset="0"/>
              </a:rPr>
              <a:t>Software	:	Visual Studio Code + Browser</a:t>
            </a:r>
          </a:p>
          <a:p>
            <a:pPr marL="0" indent="0">
              <a:lnSpc>
                <a:spcPct val="150000"/>
              </a:lnSpc>
              <a:buNone/>
            </a:pPr>
            <a:r>
              <a:rPr lang="en-US" sz="2000" dirty="0">
                <a:latin typeface="Times New Roman" panose="02020603050405020304" pitchFamily="18" charset="0"/>
                <a:cs typeface="Times New Roman" panose="02020603050405020304" pitchFamily="18" charset="0"/>
              </a:rPr>
              <a:t>Operation System	:	Windows 7 or higher.</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42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5694-4E8C-A300-1BAE-EC966B4607A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771CF02-2E70-9DEC-8BAC-544E05233446}"/>
              </a:ext>
            </a:extLst>
          </p:cNvPr>
          <p:cNvSpPr>
            <a:spLocks noGrp="1"/>
          </p:cNvSpPr>
          <p:nvPr>
            <p:ph idx="1"/>
          </p:nvPr>
        </p:nvSpPr>
        <p:spPr>
          <a:xfrm>
            <a:off x="225287" y="1361798"/>
            <a:ext cx="11622156" cy="5496201"/>
          </a:xfrm>
        </p:spPr>
        <p:txBody>
          <a:bodyPr>
            <a:noAutofit/>
          </a:bodyPr>
          <a:lstStyle/>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1.Wilkins J. How Industry 4.0 Is Improving Peoples’ Work-Life Balance. In: IMPO. 2018.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2.White A. 7 Ways AI is Improving Work-Life Balance. In: Technology Signals [Internet]. 2019 [cited 14 Nov 2019].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3.Ruževičius 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Valiukaite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Quality of Life and Quality of Work Life Balance: Case Study of Public and Private Sectors of Lithuania. Qual—Access to Success. 2017;18: 77–81.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50000"/>
              </a:lnSpc>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4.Lewis S, Beauregard TA. The meanings of work-life balance: A cultural perspective. In: Johnson R, Shen W, Shockley KM, editors. The Cambridge handbook of the global work-family interface. Cambridge: Cambridge University Press.; 2018. pp. 720–732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051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8B6CDF-E941-1F56-03CE-97BB426B384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D5E59296-865F-52FB-8526-BB42AD80429B}"/>
              </a:ext>
            </a:extLst>
          </p:cNvPr>
          <p:cNvSpPr>
            <a:spLocks noGrp="1"/>
          </p:cNvSpPr>
          <p:nvPr>
            <p:ph idx="1"/>
          </p:nvPr>
        </p:nvSpPr>
        <p:spPr>
          <a:xfrm>
            <a:off x="838200" y="1690687"/>
            <a:ext cx="10515600" cy="4802187"/>
          </a:xfrm>
        </p:spPr>
        <p:txBody>
          <a:bodyPr>
            <a:noAutofit/>
          </a:bodyPr>
          <a:lstStyle/>
          <a:p>
            <a:pPr marL="0" marR="0" indent="0" algn="just">
              <a:lnSpc>
                <a:spcPct val="150000"/>
              </a:lnSpc>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Competitive job market, finding a company that aligns with an individual's work culture preferences is crucial for job satisfaction and overall well-being. Traditional methods of evaluating company culture, such as relying on reviews or word-of-mouth recommendations, often lack personalization and may not accurately reflect an individual's unique preferences and values. In this paper, we propose a novel approach that leverages machine learning techniques to recommend companies based on their work culture, tailored to the preferences of individual users.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personalize recommendations, we employ collaborative filtering techniques, where we identify similarities between users based on their work culture preferences and recommend companies that are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favored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similar users. Additionally, techniques to extract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textual information from reviews and company descriptions to understand nuanced aspects of work culture.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89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E4A1-9E66-0518-1176-F60061407B3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019A2EB-4B57-DC1C-EDAD-4F8B7CEA98F1}"/>
              </a:ext>
            </a:extLst>
          </p:cNvPr>
          <p:cNvSpPr>
            <a:spLocks noGrp="1"/>
          </p:cNvSpPr>
          <p:nvPr>
            <p:ph idx="1"/>
          </p:nvPr>
        </p:nvSpPr>
        <p:spPr>
          <a:xfrm>
            <a:off x="670793" y="1306640"/>
            <a:ext cx="10515600" cy="5350192"/>
          </a:xfrm>
        </p:spPr>
        <p:txBody>
          <a:bodyPr>
            <a:noAutofit/>
          </a:bodyPr>
          <a:lstStyle/>
          <a:p>
            <a:pPr marL="0" indent="0" algn="just">
              <a:lnSpc>
                <a:spcPct val="150000"/>
              </a:lnSpc>
              <a:buNone/>
            </a:pPr>
            <a:r>
              <a:rPr lang="en-US" sz="1800" dirty="0">
                <a:effectLst/>
                <a:latin typeface="Times New Roman" panose="02020603050405020304" pitchFamily="18" charset="0"/>
                <a:ea typeface="Calibri" panose="020F0502020204030204" pitchFamily="34" charset="0"/>
              </a:rPr>
              <a:t>	Dynamic and competitive business environment, companies are increasingly turning to data-driven approaches to enhance their operations, including their work culture. One such approach is leveraging machine learning algorithms like Random Forest to analyze and improve work culture. Work culture plays a critical role in shaping employee satisfaction, productivity, and overall organizational success. By harnessing the power of machine learning, companies can gain valuable insights into their work culture dynamics and identify areas for </a:t>
            </a:r>
            <a:r>
              <a:rPr lang="en-US" sz="1800" dirty="0" err="1">
                <a:effectLst/>
                <a:latin typeface="Times New Roman" panose="02020603050405020304" pitchFamily="18" charset="0"/>
                <a:ea typeface="Calibri" panose="020F0502020204030204" pitchFamily="34" charset="0"/>
              </a:rPr>
              <a:t>improvement.Random</a:t>
            </a:r>
            <a:r>
              <a:rPr lang="en-US" sz="1800" dirty="0">
                <a:effectLst/>
                <a:latin typeface="Times New Roman" panose="02020603050405020304" pitchFamily="18" charset="0"/>
                <a:ea typeface="Calibri" panose="020F0502020204030204" pitchFamily="34" charset="0"/>
              </a:rPr>
              <a:t> Forest is a popular machine learning algorithm known for its versatility and effectiveness in classification and regression tasks. It is an ensemble learning method that constructs a multitude of decision trees during training and outputs the mode of the classes (classification) or mean prediction (regression) of the individual trees. Random Forest is particularly suitable for analyzing complex datasets with numerous input variables, making it well-suited for exploring the multifaceted nature of work culture.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14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3F8-7BB2-87C4-A655-39967692A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EXISTING</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SYSTEM</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17527BC-BBE5-0B33-C9FA-E25B50D3FD7A}"/>
              </a:ext>
            </a:extLst>
          </p:cNvPr>
          <p:cNvSpPr>
            <a:spLocks noGrp="1"/>
          </p:cNvSpPr>
          <p:nvPr>
            <p:ph idx="1"/>
          </p:nvPr>
        </p:nvSpPr>
        <p:spPr>
          <a:xfrm>
            <a:off x="426720" y="1469009"/>
            <a:ext cx="10515600" cy="4351338"/>
          </a:xfrm>
        </p:spPr>
        <p:txBody>
          <a:bodyPr>
            <a:normAutofit/>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Traditionally, companies have relied on subjective assessments or manual analysis to gauge their work culture. However, by implementing a random forest algorithm, an automated and data-driven approach can be adopted. This involves collecting data on various aspects such as employee satisfaction, turnover rates, diversity statistics, leadership styles, and company policies. These data points are then used to train the random forest model, which learns to identify patterns and relationships between different variables and work culture. Once trained, the model can provide recommendations for improving work culture based on the analysis of input data. This approach not only reduces bias and human error but also allows for continuous refinement and adaptation as new data becomes available. Ultimately, leveraging machine learning algorithms like random forest can lead to more informed decisions and foster a healthier and more productive work environment.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416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3F8-7BB2-87C4-A655-39967692A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DISADVANTAGES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7527BC-BBE5-0B33-C9FA-E25B50D3FD7A}"/>
              </a:ext>
            </a:extLst>
          </p:cNvPr>
          <p:cNvSpPr>
            <a:spLocks noGrp="1"/>
          </p:cNvSpPr>
          <p:nvPr>
            <p:ph idx="1"/>
          </p:nvPr>
        </p:nvSpPr>
        <p:spPr/>
        <p:txBody>
          <a:bodyPr>
            <a:normAutofit/>
          </a:bodyPr>
          <a:lstStyle/>
          <a:p>
            <a:pPr marR="0" lvl="0" algn="just">
              <a:lnSpc>
                <a:spcPct val="150000"/>
              </a:lnSpc>
              <a:spcBef>
                <a:spcPts val="0"/>
              </a:spcBef>
              <a:spcAft>
                <a:spcPts val="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Interpretability Challenges: Random Forest models, while powerful, are often considered "black box" models, meaning it can be challenging to interpret how individual variables contribute to the model's predictions.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Overfitting Risks: Overfitting occurs when the model learns to capture noise in the data rather than the underlying patterns, leading to decreased generalization performance and potentially inaccurate insights about work culture dynamics.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Dependency: Random Forest models require large amounts of high-quality data for training to achieve optimal performance. However, obtaining and maintaining such datasets, especially sensitive employee-related data, may pose privacy concerns and logistical challenges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15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2FAD-4DFB-3DBA-5478-08D60D70950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SYSTEM</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3A8A32F-00CB-236C-68F8-30C770F5B89B}"/>
              </a:ext>
            </a:extLst>
          </p:cNvPr>
          <p:cNvSpPr>
            <a:spLocks noGrp="1"/>
          </p:cNvSpPr>
          <p:nvPr>
            <p:ph idx="1"/>
          </p:nvPr>
        </p:nvSpPr>
        <p:spPr/>
        <p:txBody>
          <a:bodyPr>
            <a:noAutofit/>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Our proposed system utilizes a Random Forest algorithm, a powerful ensemble learning technique in machine learning, to analyze multiple facets of work culture. The system integrates various data sources such as employee surveys, HR records, performance metrics, and sentiment analysis from communication channels to construct a comprehensive understanding of the organizational environment. Through feature engineering and selection techniques, relevant variables influencing work culture are identified and fed into the Random Forest model. The Random Forest model then performs predictive analytics to assess the impact of different factors on overall work culture. By analyzing patterns within the data, the model can identify correlations, trends, and predictive indicators related to employee satisfaction, engagement, and productivity. Additionally, the model can highlight areas of concern such as communication breakdowns, leadership effectiveness, or work-life balance issues. The system provides interactive dashboards and visualization tools to present the insights derived from the Random Forest model in an intuitive and accessible manner. Decision-makers within the organization can explore key metrics, trends, and recommendations to guide strategic initiatives aimed at improving work culture. Furthermore, the system supports ongoing monitoring and evaluation, allowing companies to track progress over time and iterate on interventions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46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2FAD-4DFB-3DBA-5478-08D60D70950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ADVANTAGES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A8A32F-00CB-236C-68F8-30C770F5B89B}"/>
              </a:ext>
            </a:extLst>
          </p:cNvPr>
          <p:cNvSpPr>
            <a:spLocks noGrp="1"/>
          </p:cNvSpPr>
          <p:nvPr>
            <p:ph idx="1"/>
          </p:nvPr>
        </p:nvSpPr>
        <p:spPr/>
        <p:txBody>
          <a:bodyPr>
            <a:noAutofit/>
          </a:bodyPr>
          <a:lstStyle/>
          <a:p>
            <a:pPr marL="342900" marR="0" lvl="0" indent="-342900" algn="just" fontAlgn="base">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Enhanced Predictive Accuracy By integrating deep learning with the Random Forest algorithm, the proposed hybrid approach leverages the strengths of both methodologies to achieve enhanced predictive accuracy. Deep learning models excel at automatically extracting complex features from raw data, enabling them to capture subtle patterns and relationships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Robustness to Overfitting Random Forest is known for its robustness to overfitting, thanks to its ensemble learning strategy and the use of bootstrapping and feature randomness during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Interpretability and Insights One of the key advantages of Random Forest is its ability to provide insights into feature importance, allowing clinicians and researchers to understand the factors contributing to the model's predictions.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922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C033D23-D223-4E0E-C86F-8437C2473178}"/>
              </a:ext>
            </a:extLst>
          </p:cNvPr>
          <p:cNvSpPr>
            <a:spLocks noGrp="1"/>
          </p:cNvSpPr>
          <p:nvPr>
            <p:ph type="title"/>
          </p:nvPr>
        </p:nvSpPr>
        <p:spPr>
          <a:xfrm>
            <a:off x="838200" y="72517"/>
            <a:ext cx="10515600" cy="1043051"/>
          </a:xfrm>
        </p:spPr>
        <p:txBody>
          <a:bodyPr/>
          <a:lstStyle/>
          <a:p>
            <a:r>
              <a:rPr lang="en-US" dirty="0">
                <a:latin typeface="Times New Roman" panose="02020603050405020304" pitchFamily="18" charset="0"/>
                <a:cs typeface="Times New Roman" panose="02020603050405020304" pitchFamily="18" charset="0"/>
              </a:rPr>
              <a:t>ARCHITECTURE :</a:t>
            </a:r>
          </a:p>
        </p:txBody>
      </p:sp>
      <p:pic>
        <p:nvPicPr>
          <p:cNvPr id="4" name="Picture 3">
            <a:extLst>
              <a:ext uri="{FF2B5EF4-FFF2-40B4-BE49-F238E27FC236}">
                <a16:creationId xmlns:a16="http://schemas.microsoft.com/office/drawing/2014/main" id="{25B4D071-8251-0C0A-EBC1-B3B9F962C2B7}"/>
              </a:ext>
            </a:extLst>
          </p:cNvPr>
          <p:cNvPicPr>
            <a:picLocks noChangeAspect="1"/>
          </p:cNvPicPr>
          <p:nvPr/>
        </p:nvPicPr>
        <p:blipFill>
          <a:blip r:embed="rId2"/>
          <a:stretch>
            <a:fillRect/>
          </a:stretch>
        </p:blipFill>
        <p:spPr>
          <a:xfrm>
            <a:off x="1362457" y="907799"/>
            <a:ext cx="8442492" cy="5877684"/>
          </a:xfrm>
          <a:prstGeom prst="rect">
            <a:avLst/>
          </a:prstGeom>
        </p:spPr>
      </p:pic>
    </p:spTree>
    <p:extLst>
      <p:ext uri="{BB962C8B-B14F-4D97-AF65-F5344CB8AC3E}">
        <p14:creationId xmlns:p14="http://schemas.microsoft.com/office/powerpoint/2010/main" val="371551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A992-CCBE-AFBF-DA29-F215F6BE009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111D32D-54D0-3FE0-1F9C-54ACB874CF38}"/>
              </a:ext>
            </a:extLst>
          </p:cNvPr>
          <p:cNvSpPr>
            <a:spLocks noGrp="1"/>
          </p:cNvSpPr>
          <p:nvPr>
            <p:ph idx="1"/>
          </p:nvPr>
        </p:nvSpPr>
        <p:spPr/>
        <p:txBody>
          <a:bodyPr>
            <a:normAutofit/>
          </a:bodyPr>
          <a:lstStyle/>
          <a:p>
            <a:pPr marR="0" indent="0" algn="just" fontAlgn="base">
              <a:lnSpc>
                <a:spcPct val="150000"/>
              </a:lnSpc>
              <a:spcBef>
                <a:spcPts val="0"/>
              </a:spcBef>
              <a:spcAft>
                <a:spcPts val="0"/>
              </a:spcAft>
              <a:buNone/>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1 : Data collection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fontAlgn="base">
              <a:lnSpc>
                <a:spcPct val="150000"/>
              </a:lnSpc>
              <a:spcBef>
                <a:spcPts val="0"/>
              </a:spcBef>
              <a:spcAft>
                <a:spcPts val="0"/>
              </a:spcAft>
              <a:buNone/>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2 : Data Pre processing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fontAlgn="base">
              <a:lnSpc>
                <a:spcPct val="150000"/>
              </a:lnSpc>
              <a:spcBef>
                <a:spcPts val="0"/>
              </a:spcBef>
              <a:spcAft>
                <a:spcPts val="0"/>
              </a:spcAft>
              <a:buNone/>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3 : Model implementation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fontAlgn="base">
              <a:lnSpc>
                <a:spcPct val="150000"/>
              </a:lnSpc>
              <a:spcBef>
                <a:spcPts val="0"/>
              </a:spcBef>
              <a:spcAft>
                <a:spcPts val="0"/>
              </a:spcAft>
              <a:buNone/>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4 : Loading the trained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fontAlgn="base">
              <a:lnSpc>
                <a:spcPct val="150000"/>
              </a:lnSpc>
              <a:spcBef>
                <a:spcPts val="0"/>
              </a:spcBef>
              <a:spcAft>
                <a:spcPts val="0"/>
              </a:spcAft>
              <a:buNone/>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5: Detection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755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1746</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Work culture based company recommendation using Machine Learning</vt:lpstr>
      <vt:lpstr>ABSTRACT</vt:lpstr>
      <vt:lpstr>INTRODUCTION</vt:lpstr>
      <vt:lpstr>EXISTING SYSTEM </vt:lpstr>
      <vt:lpstr>DISADVANTAGES</vt:lpstr>
      <vt:lpstr>PROPOSED SYSTEM </vt:lpstr>
      <vt:lpstr>ADVANTAGES</vt:lpstr>
      <vt:lpstr>ARCHITECTURE :</vt:lpstr>
      <vt:lpstr>MODULE DESCRIPTION </vt:lpstr>
      <vt:lpstr>MODULE DESCRIPTION </vt:lpstr>
      <vt:lpstr>MODULE DESCRIPTION </vt:lpstr>
      <vt:lpstr>MODULE DESCRIPTION </vt:lpstr>
      <vt:lpstr>MODULE DESCRIPTION </vt:lpstr>
      <vt:lpstr>MODULE DESCRIPTION </vt:lpstr>
      <vt:lpstr>CONCLUSION</vt:lpstr>
      <vt:lpstr>Future enhancements:</vt:lpstr>
      <vt:lpstr>SYSTEM REQUIREMENT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and Image Processing With GUI </dc:title>
  <dc:creator>TPS PROJECTS</dc:creator>
  <cp:lastModifiedBy>HomePC</cp:lastModifiedBy>
  <cp:revision>63</cp:revision>
  <dcterms:created xsi:type="dcterms:W3CDTF">2023-11-17T09:50:44Z</dcterms:created>
  <dcterms:modified xsi:type="dcterms:W3CDTF">2024-04-10T06:21:27Z</dcterms:modified>
</cp:coreProperties>
</file>