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D68FE4-70F8-496F-8202-A08F94D055DF}">
  <a:tblStyle styleId="{9BD68FE4-70F8-496F-8202-A08F94D055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370dc22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6370dc22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6370dc2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6370dc2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8612"/>
            <a:ext cx="7772400" cy="1101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3" name="Google Shape;13;p2"/>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0" name="Google Shape;70;p11"/>
          <p:cNvSpPr txBox="1"/>
          <p:nvPr>
            <p:ph idx="1" type="body"/>
          </p:nvPr>
        </p:nvSpPr>
        <p:spPr>
          <a:xfrm rot="5400000">
            <a:off x="2874899" y="-1217550"/>
            <a:ext cx="3394200"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4199" y="1371574"/>
            <a:ext cx="4387800" cy="20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6" name="Google Shape;76;p12"/>
          <p:cNvSpPr txBox="1"/>
          <p:nvPr>
            <p:ph idx="1" type="body"/>
          </p:nvPr>
        </p:nvSpPr>
        <p:spPr>
          <a:xfrm rot="5400000">
            <a:off x="1273200" y="-609625"/>
            <a:ext cx="4387800"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84" name="Shape 84"/>
        <p:cNvGrpSpPr/>
        <p:nvPr/>
      </p:nvGrpSpPr>
      <p:grpSpPr>
        <a:xfrm>
          <a:off x="0" y="0"/>
          <a:ext cx="0" cy="0"/>
          <a:chOff x="0" y="0"/>
          <a:chExt cx="0" cy="0"/>
        </a:xfrm>
      </p:grpSpPr>
      <p:sp>
        <p:nvSpPr>
          <p:cNvPr id="85" name="Google Shape;85;p14"/>
          <p:cNvSpPr txBox="1"/>
          <p:nvPr>
            <p:ph type="ctrTitle"/>
          </p:nvPr>
        </p:nvSpPr>
        <p:spPr>
          <a:xfrm>
            <a:off x="716700" y="335050"/>
            <a:ext cx="7710600" cy="72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14"/>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4"/>
          <p:cNvSpPr/>
          <p:nvPr/>
        </p:nvSpPr>
        <p:spPr>
          <a:xfrm>
            <a:off x="0" y="-6400"/>
            <a:ext cx="9150300" cy="90900"/>
          </a:xfrm>
          <a:prstGeom prst="rect">
            <a:avLst/>
          </a:prstGeom>
          <a:gradFill>
            <a:gsLst>
              <a:gs pos="0">
                <a:srgbClr val="0061FF"/>
              </a:gs>
              <a:gs pos="42000">
                <a:srgbClr val="0061FF"/>
              </a:gs>
              <a:gs pos="100000">
                <a:srgbClr val="00FFD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88" name="Shape 88"/>
        <p:cNvGrpSpPr/>
        <p:nvPr/>
      </p:nvGrpSpPr>
      <p:grpSpPr>
        <a:xfrm>
          <a:off x="0" y="0"/>
          <a:ext cx="0" cy="0"/>
          <a:chOff x="0" y="0"/>
          <a:chExt cx="0" cy="0"/>
        </a:xfrm>
      </p:grpSpPr>
      <p:sp>
        <p:nvSpPr>
          <p:cNvPr id="89" name="Google Shape;89;p15"/>
          <p:cNvSpPr/>
          <p:nvPr/>
        </p:nvSpPr>
        <p:spPr>
          <a:xfrm>
            <a:off x="75" y="675"/>
            <a:ext cx="9144000" cy="5143500"/>
          </a:xfrm>
          <a:prstGeom prst="rect">
            <a:avLst/>
          </a:prstGeom>
          <a:solidFill>
            <a:srgbClr val="1D2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type="ctrTitle"/>
          </p:nvPr>
        </p:nvSpPr>
        <p:spPr>
          <a:xfrm>
            <a:off x="716700" y="335050"/>
            <a:ext cx="7710600" cy="72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5"/>
          <p:cNvSpPr/>
          <p:nvPr/>
        </p:nvSpPr>
        <p:spPr>
          <a:xfrm>
            <a:off x="0" y="-2"/>
            <a:ext cx="9144000" cy="90900"/>
          </a:xfrm>
          <a:prstGeom prst="rect">
            <a:avLst/>
          </a:prstGeom>
          <a:gradFill>
            <a:gsLst>
              <a:gs pos="0">
                <a:srgbClr val="0061FF"/>
              </a:gs>
              <a:gs pos="42000">
                <a:srgbClr val="0061FF"/>
              </a:gs>
              <a:gs pos="100000">
                <a:srgbClr val="00FFD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p:cSld name="TITLE_1_5">
    <p:spTree>
      <p:nvGrpSpPr>
        <p:cNvPr id="93" name="Shape 93"/>
        <p:cNvGrpSpPr/>
        <p:nvPr/>
      </p:nvGrpSpPr>
      <p:grpSpPr>
        <a:xfrm>
          <a:off x="0" y="0"/>
          <a:ext cx="0" cy="0"/>
          <a:chOff x="0" y="0"/>
          <a:chExt cx="0" cy="0"/>
        </a:xfrm>
      </p:grpSpPr>
      <p:sp>
        <p:nvSpPr>
          <p:cNvPr id="94" name="Google Shape;94;p16"/>
          <p:cNvSpPr/>
          <p:nvPr/>
        </p:nvSpPr>
        <p:spPr>
          <a:xfrm>
            <a:off x="-5500" y="0"/>
            <a:ext cx="4582500" cy="5143500"/>
          </a:xfrm>
          <a:prstGeom prst="rect">
            <a:avLst/>
          </a:prstGeom>
          <a:solidFill>
            <a:srgbClr val="006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721925" y="713600"/>
            <a:ext cx="7659000" cy="37236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t/>
            </a:r>
            <a:endParaRPr b="1" sz="3600">
              <a:solidFill>
                <a:srgbClr val="FFFFFF"/>
              </a:solidFill>
              <a:latin typeface="Source Sans Pro"/>
              <a:ea typeface="Source Sans Pro"/>
              <a:cs typeface="Source Sans Pro"/>
              <a:sym typeface="Source Sans Pro"/>
            </a:endParaRPr>
          </a:p>
        </p:txBody>
      </p:sp>
      <p:sp>
        <p:nvSpPr>
          <p:cNvPr id="96" name="Google Shape;96;p16"/>
          <p:cNvSpPr/>
          <p:nvPr/>
        </p:nvSpPr>
        <p:spPr>
          <a:xfrm>
            <a:off x="4577000" y="0"/>
            <a:ext cx="4582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6"/>
          <p:cNvGrpSpPr/>
          <p:nvPr/>
        </p:nvGrpSpPr>
        <p:grpSpPr>
          <a:xfrm>
            <a:off x="346450" y="4374182"/>
            <a:ext cx="3868800" cy="545968"/>
            <a:chOff x="346450" y="4374182"/>
            <a:chExt cx="3868800" cy="545968"/>
          </a:xfrm>
        </p:grpSpPr>
        <p:pic>
          <p:nvPicPr>
            <p:cNvPr id="98" name="Google Shape;98;p16"/>
            <p:cNvPicPr preferRelativeResize="0"/>
            <p:nvPr/>
          </p:nvPicPr>
          <p:blipFill>
            <a:blip r:embed="rId2">
              <a:alphaModFix/>
            </a:blip>
            <a:stretch>
              <a:fillRect/>
            </a:stretch>
          </p:blipFill>
          <p:spPr>
            <a:xfrm>
              <a:off x="346450" y="4678350"/>
              <a:ext cx="3868800" cy="241800"/>
            </a:xfrm>
            <a:prstGeom prst="rect">
              <a:avLst/>
            </a:prstGeom>
            <a:noFill/>
            <a:ln>
              <a:noFill/>
            </a:ln>
          </p:spPr>
        </p:pic>
        <p:pic>
          <p:nvPicPr>
            <p:cNvPr id="99" name="Google Shape;99;p16"/>
            <p:cNvPicPr preferRelativeResize="0"/>
            <p:nvPr/>
          </p:nvPicPr>
          <p:blipFill>
            <a:blip r:embed="rId2">
              <a:alphaModFix/>
            </a:blip>
            <a:stretch>
              <a:fillRect/>
            </a:stretch>
          </p:blipFill>
          <p:spPr>
            <a:xfrm>
              <a:off x="346450" y="4374182"/>
              <a:ext cx="3868800" cy="24180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ext 1">
  <p:cSld name="TITLE_3_2">
    <p:spTree>
      <p:nvGrpSpPr>
        <p:cNvPr id="100" name="Shape 100"/>
        <p:cNvGrpSpPr/>
        <p:nvPr/>
      </p:nvGrpSpPr>
      <p:grpSpPr>
        <a:xfrm>
          <a:off x="0" y="0"/>
          <a:ext cx="0" cy="0"/>
          <a:chOff x="0" y="0"/>
          <a:chExt cx="0" cy="0"/>
        </a:xfrm>
      </p:grpSpPr>
      <p:sp>
        <p:nvSpPr>
          <p:cNvPr id="101" name="Google Shape;101;p17"/>
          <p:cNvSpPr/>
          <p:nvPr/>
        </p:nvSpPr>
        <p:spPr>
          <a:xfrm>
            <a:off x="0" y="-2"/>
            <a:ext cx="9144000" cy="90900"/>
          </a:xfrm>
          <a:prstGeom prst="rect">
            <a:avLst/>
          </a:prstGeom>
          <a:gradFill>
            <a:gsLst>
              <a:gs pos="0">
                <a:srgbClr val="0061FF"/>
              </a:gs>
              <a:gs pos="42000">
                <a:srgbClr val="0061FF"/>
              </a:gs>
              <a:gs pos="100000">
                <a:srgbClr val="00FFD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ph type="ctrTitle"/>
          </p:nvPr>
        </p:nvSpPr>
        <p:spPr>
          <a:xfrm>
            <a:off x="712900" y="328525"/>
            <a:ext cx="7714500" cy="732000"/>
          </a:xfrm>
          <a:prstGeom prst="rect">
            <a:avLst/>
          </a:prstGeom>
        </p:spPr>
        <p:txBody>
          <a:bodyPr anchorCtr="0" anchor="t" bIns="0" lIns="0" spcFirstLastPara="1" rIns="0" wrap="square" tIns="429750">
            <a:noAutofit/>
          </a:bodyPr>
          <a:lstStyle>
            <a:lvl1pPr lvl="0" rtl="0">
              <a:spcBef>
                <a:spcPts val="0"/>
              </a:spcBef>
              <a:spcAft>
                <a:spcPts val="0"/>
              </a:spcAft>
              <a:buClr>
                <a:srgbClr val="1D2C42"/>
              </a:buClr>
              <a:buSzPts val="1400"/>
              <a:buNone/>
              <a:defRPr>
                <a:solidFill>
                  <a:srgbClr val="1D2C4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Background – Text 2">
  <p:cSld name="TITLE_7">
    <p:spTree>
      <p:nvGrpSpPr>
        <p:cNvPr id="103" name="Shape 103"/>
        <p:cNvGrpSpPr/>
        <p:nvPr/>
      </p:nvGrpSpPr>
      <p:grpSpPr>
        <a:xfrm>
          <a:off x="0" y="0"/>
          <a:ext cx="0" cy="0"/>
          <a:chOff x="0" y="0"/>
          <a:chExt cx="0" cy="0"/>
        </a:xfrm>
      </p:grpSpPr>
      <p:sp>
        <p:nvSpPr>
          <p:cNvPr id="104" name="Google Shape;104;p18"/>
          <p:cNvSpPr/>
          <p:nvPr/>
        </p:nvSpPr>
        <p:spPr>
          <a:xfrm>
            <a:off x="0" y="-2"/>
            <a:ext cx="9144000" cy="90900"/>
          </a:xfrm>
          <a:prstGeom prst="rect">
            <a:avLst/>
          </a:prstGeom>
          <a:gradFill>
            <a:gsLst>
              <a:gs pos="0">
                <a:srgbClr val="0061FF"/>
              </a:gs>
              <a:gs pos="42000">
                <a:srgbClr val="0061FF"/>
              </a:gs>
              <a:gs pos="100000">
                <a:srgbClr val="00FFD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ctrTitle"/>
          </p:nvPr>
        </p:nvSpPr>
        <p:spPr>
          <a:xfrm>
            <a:off x="712900" y="328525"/>
            <a:ext cx="7714500" cy="732000"/>
          </a:xfrm>
          <a:prstGeom prst="rect">
            <a:avLst/>
          </a:prstGeom>
        </p:spPr>
        <p:txBody>
          <a:bodyPr anchorCtr="0" anchor="t" bIns="0" lIns="0" spcFirstLastPara="1" rIns="0" wrap="square" tIns="429750">
            <a:noAutofit/>
          </a:bodyPr>
          <a:lstStyle>
            <a:lvl1pPr lvl="0" rtl="0">
              <a:spcBef>
                <a:spcPts val="0"/>
              </a:spcBef>
              <a:spcAft>
                <a:spcPts val="0"/>
              </a:spcAft>
              <a:buClr>
                <a:srgbClr val="1D2C42"/>
              </a:buClr>
              <a:buSzPts val="1400"/>
              <a:buNone/>
              <a:defRPr>
                <a:solidFill>
                  <a:srgbClr val="1D2C4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Background – Text 2 1">
  <p:cSld name="TITLE_3_3">
    <p:spTree>
      <p:nvGrpSpPr>
        <p:cNvPr id="106" name="Shape 106"/>
        <p:cNvGrpSpPr/>
        <p:nvPr/>
      </p:nvGrpSpPr>
      <p:grpSpPr>
        <a:xfrm>
          <a:off x="0" y="0"/>
          <a:ext cx="0" cy="0"/>
          <a:chOff x="0" y="0"/>
          <a:chExt cx="0" cy="0"/>
        </a:xfrm>
      </p:grpSpPr>
      <p:sp>
        <p:nvSpPr>
          <p:cNvPr id="107" name="Google Shape;107;p19"/>
          <p:cNvSpPr/>
          <p:nvPr/>
        </p:nvSpPr>
        <p:spPr>
          <a:xfrm>
            <a:off x="0" y="-2"/>
            <a:ext cx="9144000" cy="90900"/>
          </a:xfrm>
          <a:prstGeom prst="rect">
            <a:avLst/>
          </a:prstGeom>
          <a:gradFill>
            <a:gsLst>
              <a:gs pos="0">
                <a:srgbClr val="0061FF"/>
              </a:gs>
              <a:gs pos="42000">
                <a:srgbClr val="0061FF"/>
              </a:gs>
              <a:gs pos="100000">
                <a:srgbClr val="00FFD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ctrTitle"/>
          </p:nvPr>
        </p:nvSpPr>
        <p:spPr>
          <a:xfrm>
            <a:off x="712900" y="328525"/>
            <a:ext cx="7714500" cy="732000"/>
          </a:xfrm>
          <a:prstGeom prst="rect">
            <a:avLst/>
          </a:prstGeom>
        </p:spPr>
        <p:txBody>
          <a:bodyPr anchorCtr="0" anchor="t" bIns="0" lIns="0" spcFirstLastPara="1" rIns="0" wrap="square" tIns="429750">
            <a:noAutofit/>
          </a:bodyPr>
          <a:lstStyle>
            <a:lvl1pPr lvl="0" rtl="0">
              <a:spcBef>
                <a:spcPts val="0"/>
              </a:spcBef>
              <a:spcAft>
                <a:spcPts val="0"/>
              </a:spcAft>
              <a:buClr>
                <a:srgbClr val="1D2C42"/>
              </a:buClr>
              <a:buSzPts val="1400"/>
              <a:buNone/>
              <a:defRPr>
                <a:solidFill>
                  <a:srgbClr val="1D2C4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1">
  <p:cSld name="TITLE_1_5_1">
    <p:spTree>
      <p:nvGrpSpPr>
        <p:cNvPr id="109" name="Shape 109"/>
        <p:cNvGrpSpPr/>
        <p:nvPr/>
      </p:nvGrpSpPr>
      <p:grpSpPr>
        <a:xfrm>
          <a:off x="0" y="0"/>
          <a:ext cx="0" cy="0"/>
          <a:chOff x="0" y="0"/>
          <a:chExt cx="0" cy="0"/>
        </a:xfrm>
      </p:grpSpPr>
      <p:sp>
        <p:nvSpPr>
          <p:cNvPr id="110" name="Google Shape;110;p20"/>
          <p:cNvSpPr/>
          <p:nvPr/>
        </p:nvSpPr>
        <p:spPr>
          <a:xfrm>
            <a:off x="-5500" y="0"/>
            <a:ext cx="4582500" cy="5143500"/>
          </a:xfrm>
          <a:prstGeom prst="rect">
            <a:avLst/>
          </a:prstGeom>
          <a:solidFill>
            <a:srgbClr val="006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nvSpPr>
        <p:spPr>
          <a:xfrm>
            <a:off x="721925" y="713600"/>
            <a:ext cx="7659000" cy="37236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t/>
            </a:r>
            <a:endParaRPr b="1" sz="3600">
              <a:solidFill>
                <a:srgbClr val="FFFFFF"/>
              </a:solidFill>
              <a:latin typeface="Source Sans Pro"/>
              <a:ea typeface="Source Sans Pro"/>
              <a:cs typeface="Source Sans Pro"/>
              <a:sym typeface="Source Sans Pro"/>
            </a:endParaRPr>
          </a:p>
        </p:txBody>
      </p:sp>
      <p:sp>
        <p:nvSpPr>
          <p:cNvPr id="112" name="Google Shape;112;p20"/>
          <p:cNvSpPr/>
          <p:nvPr/>
        </p:nvSpPr>
        <p:spPr>
          <a:xfrm>
            <a:off x="4577000" y="0"/>
            <a:ext cx="4582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0"/>
          <p:cNvGrpSpPr/>
          <p:nvPr/>
        </p:nvGrpSpPr>
        <p:grpSpPr>
          <a:xfrm>
            <a:off x="346450" y="4374182"/>
            <a:ext cx="3868800" cy="545968"/>
            <a:chOff x="346450" y="4374182"/>
            <a:chExt cx="3868800" cy="545968"/>
          </a:xfrm>
        </p:grpSpPr>
        <p:pic>
          <p:nvPicPr>
            <p:cNvPr id="114" name="Google Shape;114;p20"/>
            <p:cNvPicPr preferRelativeResize="0"/>
            <p:nvPr/>
          </p:nvPicPr>
          <p:blipFill>
            <a:blip r:embed="rId2">
              <a:alphaModFix/>
            </a:blip>
            <a:stretch>
              <a:fillRect/>
            </a:stretch>
          </p:blipFill>
          <p:spPr>
            <a:xfrm>
              <a:off x="346450" y="4678350"/>
              <a:ext cx="3868800" cy="241800"/>
            </a:xfrm>
            <a:prstGeom prst="rect">
              <a:avLst/>
            </a:prstGeom>
            <a:noFill/>
            <a:ln>
              <a:noFill/>
            </a:ln>
          </p:spPr>
        </p:pic>
        <p:pic>
          <p:nvPicPr>
            <p:cNvPr id="115" name="Google Shape;115;p20"/>
            <p:cNvPicPr preferRelativeResize="0"/>
            <p:nvPr/>
          </p:nvPicPr>
          <p:blipFill>
            <a:blip r:embed="rId2">
              <a:alphaModFix/>
            </a:blip>
            <a:stretch>
              <a:fillRect/>
            </a:stretch>
          </p:blipFill>
          <p:spPr>
            <a:xfrm>
              <a:off x="346450" y="4374182"/>
              <a:ext cx="3868800" cy="2418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9" name="Google Shape;19;p3"/>
          <p:cNvSpPr txBox="1"/>
          <p:nvPr>
            <p:ph idx="1" type="body"/>
          </p:nvPr>
        </p:nvSpPr>
        <p:spPr>
          <a:xfrm>
            <a:off x="457200" y="1200150"/>
            <a:ext cx="8229600" cy="33942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2" y="3305175"/>
            <a:ext cx="7772400" cy="1022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5" name="Google Shape;25;p4"/>
          <p:cNvSpPr txBox="1"/>
          <p:nvPr>
            <p:ph idx="1" type="body"/>
          </p:nvPr>
        </p:nvSpPr>
        <p:spPr>
          <a:xfrm>
            <a:off x="722312" y="2179638"/>
            <a:ext cx="7772400" cy="11256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1" name="Google Shape;31;p5"/>
          <p:cNvSpPr txBox="1"/>
          <p:nvPr>
            <p:ph idx="1" type="body"/>
          </p:nvPr>
        </p:nvSpPr>
        <p:spPr>
          <a:xfrm>
            <a:off x="457200" y="1200150"/>
            <a:ext cx="4038600" cy="3394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200150"/>
            <a:ext cx="4038600" cy="3394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38" name="Google Shape;38;p6"/>
          <p:cNvSpPr txBox="1"/>
          <p:nvPr>
            <p:ph idx="1" type="body"/>
          </p:nvPr>
        </p:nvSpPr>
        <p:spPr>
          <a:xfrm>
            <a:off x="457200" y="1150937"/>
            <a:ext cx="4040100" cy="4809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1631950"/>
            <a:ext cx="4040100" cy="296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150937"/>
            <a:ext cx="4041900" cy="4809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1631950"/>
            <a:ext cx="4041900" cy="296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47" name="Google Shape;47;p7"/>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56" name="Google Shape;56;p9"/>
          <p:cNvSpPr txBox="1"/>
          <p:nvPr>
            <p:ph idx="1" type="body"/>
          </p:nvPr>
        </p:nvSpPr>
        <p:spPr>
          <a:xfrm>
            <a:off x="3575050" y="204788"/>
            <a:ext cx="5111700" cy="43893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076325"/>
            <a:ext cx="3008400" cy="3517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4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63" name="Google Shape;63;p10"/>
          <p:cNvSpPr/>
          <p:nvPr>
            <p:ph idx="2" type="pic"/>
          </p:nvPr>
        </p:nvSpPr>
        <p:spPr>
          <a:xfrm>
            <a:off x="1792288" y="460375"/>
            <a:ext cx="5486400" cy="30861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4025900"/>
            <a:ext cx="5486400" cy="60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6375"/>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7" name="Google Shape;7;p1"/>
          <p:cNvSpPr txBox="1"/>
          <p:nvPr>
            <p:ph idx="1" type="body"/>
          </p:nvPr>
        </p:nvSpPr>
        <p:spPr>
          <a:xfrm>
            <a:off x="457200" y="1200150"/>
            <a:ext cx="8229600" cy="33942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2"/>
            <a:ext cx="2133600" cy="274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2"/>
            <a:ext cx="2895600" cy="274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2"/>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p:nvPr/>
        </p:nvSpPr>
        <p:spPr>
          <a:xfrm>
            <a:off x="0" y="0"/>
            <a:ext cx="9144000" cy="5143500"/>
          </a:xfrm>
          <a:prstGeom prst="rect">
            <a:avLst/>
          </a:prstGeom>
          <a:solidFill>
            <a:srgbClr val="1D2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rot="10800000">
            <a:off x="2360125" y="4173400"/>
            <a:ext cx="6783900" cy="371400"/>
          </a:xfrm>
          <a:prstGeom prst="rect">
            <a:avLst/>
          </a:prstGeom>
          <a:gradFill>
            <a:gsLst>
              <a:gs pos="0">
                <a:srgbClr val="0061FF"/>
              </a:gs>
              <a:gs pos="56000">
                <a:srgbClr val="0061FF"/>
              </a:gs>
              <a:gs pos="100000">
                <a:srgbClr val="00FFD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2360125" y="1511900"/>
            <a:ext cx="5842800" cy="1824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3600">
                <a:solidFill>
                  <a:srgbClr val="FFFFFF"/>
                </a:solidFill>
                <a:latin typeface="Source Sans Pro"/>
                <a:ea typeface="Source Sans Pro"/>
                <a:cs typeface="Source Sans Pro"/>
                <a:sym typeface="Source Sans Pro"/>
              </a:rPr>
              <a:t>StackAdapt Case Study</a:t>
            </a:r>
            <a:endParaRPr b="1" sz="3600">
              <a:solidFill>
                <a:srgbClr val="FFFFFF"/>
              </a:solidFill>
              <a:latin typeface="Source Sans Pro"/>
              <a:ea typeface="Source Sans Pro"/>
              <a:cs typeface="Source Sans Pro"/>
              <a:sym typeface="Source Sans Pro"/>
            </a:endParaRPr>
          </a:p>
          <a:p>
            <a:pPr indent="0" lvl="0" marL="0" rtl="0" algn="l">
              <a:spcBef>
                <a:spcPts val="500"/>
              </a:spcBef>
              <a:spcAft>
                <a:spcPts val="0"/>
              </a:spcAft>
              <a:buNone/>
            </a:pPr>
            <a:r>
              <a:rPr b="1" lang="en" sz="3600">
                <a:solidFill>
                  <a:srgbClr val="FFFFFF"/>
                </a:solidFill>
                <a:latin typeface="Source Sans Pro"/>
                <a:ea typeface="Source Sans Pro"/>
                <a:cs typeface="Source Sans Pro"/>
                <a:sym typeface="Source Sans Pro"/>
              </a:rPr>
              <a:t>Business Intelligence</a:t>
            </a:r>
            <a:endParaRPr b="1" sz="3600">
              <a:solidFill>
                <a:srgbClr val="FFFFFF"/>
              </a:solidFill>
              <a:latin typeface="Source Sans Pro"/>
              <a:ea typeface="Source Sans Pro"/>
              <a:cs typeface="Source Sans Pro"/>
              <a:sym typeface="Source Sans Pro"/>
            </a:endParaRPr>
          </a:p>
          <a:p>
            <a:pPr indent="0" lvl="0" marL="0" rtl="0" algn="l">
              <a:spcBef>
                <a:spcPts val="500"/>
              </a:spcBef>
              <a:spcAft>
                <a:spcPts val="0"/>
              </a:spcAft>
              <a:buNone/>
            </a:pPr>
            <a:r>
              <a:t/>
            </a:r>
            <a:endParaRPr b="1" sz="3600">
              <a:solidFill>
                <a:srgbClr val="FFFFFF"/>
              </a:solidFill>
              <a:latin typeface="Source Sans Pro"/>
              <a:ea typeface="Source Sans Pro"/>
              <a:cs typeface="Source Sans Pro"/>
              <a:sym typeface="Source Sans Pro"/>
            </a:endParaRPr>
          </a:p>
          <a:p>
            <a:pPr indent="0" lvl="0" marL="0" rtl="0" algn="l">
              <a:spcBef>
                <a:spcPts val="500"/>
              </a:spcBef>
              <a:spcAft>
                <a:spcPts val="500"/>
              </a:spcAft>
              <a:buNone/>
            </a:pPr>
            <a:r>
              <a:rPr b="1" lang="en" sz="3600">
                <a:solidFill>
                  <a:srgbClr val="FFFFFF"/>
                </a:solidFill>
                <a:latin typeface="Source Sans Pro"/>
                <a:ea typeface="Source Sans Pro"/>
                <a:cs typeface="Source Sans Pro"/>
                <a:sym typeface="Source Sans Pro"/>
              </a:rPr>
              <a:t>Internship 2023</a:t>
            </a:r>
            <a:endParaRPr b="1" sz="3600">
              <a:solidFill>
                <a:srgbClr val="FFFFFF"/>
              </a:solidFill>
              <a:latin typeface="Source Sans Pro"/>
              <a:ea typeface="Source Sans Pro"/>
              <a:cs typeface="Source Sans Pro"/>
              <a:sym typeface="Source Sans Pro"/>
            </a:endParaRPr>
          </a:p>
        </p:txBody>
      </p:sp>
      <p:grpSp>
        <p:nvGrpSpPr>
          <p:cNvPr id="123" name="Google Shape;123;p21"/>
          <p:cNvGrpSpPr/>
          <p:nvPr/>
        </p:nvGrpSpPr>
        <p:grpSpPr>
          <a:xfrm>
            <a:off x="357021" y="4175302"/>
            <a:ext cx="1994462" cy="367601"/>
            <a:chOff x="164723" y="3778895"/>
            <a:chExt cx="2231941" cy="411371"/>
          </a:xfrm>
        </p:grpSpPr>
        <p:pic>
          <p:nvPicPr>
            <p:cNvPr id="124" name="Google Shape;124;p21"/>
            <p:cNvPicPr preferRelativeResize="0"/>
            <p:nvPr/>
          </p:nvPicPr>
          <p:blipFill rotWithShape="1">
            <a:blip r:embed="rId3">
              <a:alphaModFix/>
            </a:blip>
            <a:srcRect b="0" l="1552" r="25214" t="0"/>
            <a:stretch/>
          </p:blipFill>
          <p:spPr>
            <a:xfrm>
              <a:off x="164723" y="4004496"/>
              <a:ext cx="2231941" cy="185770"/>
            </a:xfrm>
            <a:prstGeom prst="rect">
              <a:avLst/>
            </a:prstGeom>
            <a:noFill/>
            <a:ln>
              <a:noFill/>
            </a:ln>
          </p:spPr>
        </p:pic>
        <p:pic>
          <p:nvPicPr>
            <p:cNvPr id="125" name="Google Shape;125;p21"/>
            <p:cNvPicPr preferRelativeResize="0"/>
            <p:nvPr/>
          </p:nvPicPr>
          <p:blipFill rotWithShape="1">
            <a:blip r:embed="rId3">
              <a:alphaModFix/>
            </a:blip>
            <a:srcRect b="-10" l="1559" r="25206" t="10"/>
            <a:stretch/>
          </p:blipFill>
          <p:spPr>
            <a:xfrm>
              <a:off x="164723" y="3778895"/>
              <a:ext cx="2231941" cy="185770"/>
            </a:xfrm>
            <a:prstGeom prst="rect">
              <a:avLst/>
            </a:prstGeom>
            <a:noFill/>
            <a:ln>
              <a:noFill/>
            </a:ln>
          </p:spPr>
        </p:pic>
      </p:grpSp>
      <p:sp>
        <p:nvSpPr>
          <p:cNvPr id="126" name="Google Shape;126;p21"/>
          <p:cNvSpPr/>
          <p:nvPr/>
        </p:nvSpPr>
        <p:spPr>
          <a:xfrm>
            <a:off x="0" y="0"/>
            <a:ext cx="134100" cy="5143500"/>
          </a:xfrm>
          <a:prstGeom prst="rect">
            <a:avLst/>
          </a:prstGeom>
          <a:solidFill>
            <a:srgbClr val="334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4">
            <a:alphaModFix/>
          </a:blip>
          <a:stretch>
            <a:fillRect/>
          </a:stretch>
        </p:blipFill>
        <p:spPr>
          <a:xfrm>
            <a:off x="442400" y="327552"/>
            <a:ext cx="1359575" cy="328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p:nvPr/>
        </p:nvSpPr>
        <p:spPr>
          <a:xfrm>
            <a:off x="0" y="83075"/>
            <a:ext cx="2436600" cy="5060400"/>
          </a:xfrm>
          <a:prstGeom prst="rect">
            <a:avLst/>
          </a:prstGeom>
          <a:solidFill>
            <a:srgbClr val="1D2C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573400" y="713600"/>
            <a:ext cx="1863300" cy="3723600"/>
          </a:xfrm>
          <a:prstGeom prst="rect">
            <a:avLst/>
          </a:prstGeom>
          <a:noFill/>
          <a:ln>
            <a:noFill/>
          </a:ln>
        </p:spPr>
        <p:txBody>
          <a:bodyPr anchorCtr="0" anchor="t" bIns="91425" lIns="91425" spcFirstLastPara="1" rIns="91425" wrap="square" tIns="54850">
            <a:noAutofit/>
          </a:bodyPr>
          <a:lstStyle/>
          <a:p>
            <a:pPr indent="0" lvl="0" marL="0" rtl="0" algn="l">
              <a:spcBef>
                <a:spcPts val="0"/>
              </a:spcBef>
              <a:spcAft>
                <a:spcPts val="0"/>
              </a:spcAft>
              <a:buNone/>
            </a:pPr>
            <a:r>
              <a:t/>
            </a:r>
            <a:endParaRPr b="1" sz="2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b="1" sz="2400">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b="1" lang="en" sz="2400">
                <a:solidFill>
                  <a:srgbClr val="FFFFFF"/>
                </a:solidFill>
                <a:latin typeface="Source Sans Pro"/>
                <a:ea typeface="Source Sans Pro"/>
                <a:cs typeface="Source Sans Pro"/>
                <a:sym typeface="Source Sans Pro"/>
              </a:rPr>
              <a:t>Case Interview Questions</a:t>
            </a:r>
            <a:endParaRPr b="1" sz="2400">
              <a:solidFill>
                <a:srgbClr val="FFFFFF"/>
              </a:solidFill>
              <a:latin typeface="Source Sans Pro"/>
              <a:ea typeface="Source Sans Pro"/>
              <a:cs typeface="Source Sans Pro"/>
              <a:sym typeface="Source Sans Pro"/>
            </a:endParaRPr>
          </a:p>
        </p:txBody>
      </p:sp>
      <p:graphicFrame>
        <p:nvGraphicFramePr>
          <p:cNvPr id="134" name="Google Shape;134;p22"/>
          <p:cNvGraphicFramePr/>
          <p:nvPr/>
        </p:nvGraphicFramePr>
        <p:xfrm>
          <a:off x="2436750" y="89125"/>
          <a:ext cx="3000000" cy="3000000"/>
        </p:xfrm>
        <a:graphic>
          <a:graphicData uri="http://schemas.openxmlformats.org/drawingml/2006/table">
            <a:tbl>
              <a:tblPr>
                <a:noFill/>
                <a:tableStyleId>{9BD68FE4-70F8-496F-8202-A08F94D055DF}</a:tableStyleId>
              </a:tblPr>
              <a:tblGrid>
                <a:gridCol w="1339375"/>
                <a:gridCol w="1339375"/>
                <a:gridCol w="1339375"/>
                <a:gridCol w="1339375"/>
                <a:gridCol w="1339375"/>
              </a:tblGrid>
              <a:tr h="2902225">
                <a:tc gridSpan="5">
                  <a:txBody>
                    <a:bodyPr/>
                    <a:lstStyle/>
                    <a:p>
                      <a:pPr indent="0" lvl="0" marL="0" rtl="0" algn="l">
                        <a:spcBef>
                          <a:spcPts val="0"/>
                        </a:spcBef>
                        <a:spcAft>
                          <a:spcPts val="0"/>
                        </a:spcAft>
                        <a:buClr>
                          <a:schemeClr val="dk1"/>
                        </a:buClr>
                        <a:buSzPts val="1100"/>
                        <a:buFont typeface="Arial"/>
                        <a:buNone/>
                      </a:pPr>
                      <a:r>
                        <a:rPr lang="en" sz="1200">
                          <a:latin typeface="Source Sans Pro"/>
                          <a:ea typeface="Source Sans Pro"/>
                          <a:cs typeface="Source Sans Pro"/>
                          <a:sym typeface="Source Sans Pro"/>
                        </a:rPr>
                        <a:t>Using the attached data set (</a:t>
                      </a:r>
                      <a:r>
                        <a:rPr i="1" lang="en" sz="1200">
                          <a:latin typeface="Source Sans Pro"/>
                          <a:ea typeface="Source Sans Pro"/>
                          <a:cs typeface="Source Sans Pro"/>
                          <a:sym typeface="Source Sans Pro"/>
                        </a:rPr>
                        <a:t>Question.xlsx</a:t>
                      </a:r>
                      <a:r>
                        <a:rPr lang="en" sz="1200">
                          <a:latin typeface="Source Sans Pro"/>
                          <a:ea typeface="Source Sans Pro"/>
                          <a:cs typeface="Source Sans Pro"/>
                          <a:sym typeface="Source Sans Pro"/>
                        </a:rPr>
                        <a:t>)</a:t>
                      </a:r>
                      <a:endParaRPr sz="1200">
                        <a:latin typeface="Source Sans Pro"/>
                        <a:ea typeface="Source Sans Pro"/>
                        <a:cs typeface="Source Sans Pro"/>
                        <a:sym typeface="Source Sans Pro"/>
                      </a:endParaRPr>
                    </a:p>
                    <a:p>
                      <a:pPr indent="0" lvl="0" marL="457200" rtl="0" algn="l">
                        <a:lnSpc>
                          <a:spcPct val="115000"/>
                        </a:lnSpc>
                        <a:spcBef>
                          <a:spcPts val="1000"/>
                        </a:spcBef>
                        <a:spcAft>
                          <a:spcPts val="0"/>
                        </a:spcAft>
                        <a:buNone/>
                      </a:pPr>
                      <a:r>
                        <a:rPr lang="en" sz="1200">
                          <a:solidFill>
                            <a:schemeClr val="dk1"/>
                          </a:solidFill>
                          <a:latin typeface="Source Sans Pro"/>
                          <a:ea typeface="Source Sans Pro"/>
                          <a:cs typeface="Source Sans Pro"/>
                          <a:sym typeface="Source Sans Pro"/>
                        </a:rPr>
                        <a:t>a) Select 2-3 advertiser categories and generate insights on the metrics provided. Please tie this with your findings from the previous question.</a:t>
                      </a:r>
                      <a:endParaRPr sz="1200">
                        <a:solidFill>
                          <a:schemeClr val="dk1"/>
                        </a:solidFill>
                        <a:latin typeface="Source Sans Pro"/>
                        <a:ea typeface="Source Sans Pro"/>
                        <a:cs typeface="Source Sans Pro"/>
                        <a:sym typeface="Source Sans Pro"/>
                      </a:endParaRPr>
                    </a:p>
                    <a:p>
                      <a:pPr indent="0" lvl="0" marL="457200" rtl="0" algn="l">
                        <a:lnSpc>
                          <a:spcPct val="115000"/>
                        </a:lnSpc>
                        <a:spcBef>
                          <a:spcPts val="1000"/>
                        </a:spcBef>
                        <a:spcAft>
                          <a:spcPts val="0"/>
                        </a:spcAft>
                        <a:buNone/>
                      </a:pPr>
                      <a:r>
                        <a:rPr lang="en" sz="1200">
                          <a:solidFill>
                            <a:schemeClr val="dk1"/>
                          </a:solidFill>
                          <a:latin typeface="Source Sans Pro"/>
                          <a:ea typeface="Source Sans Pro"/>
                          <a:cs typeface="Source Sans Pro"/>
                          <a:sym typeface="Source Sans Pro"/>
                        </a:rPr>
                        <a:t>b) Build a simple monitoring dashboard (in Tableau or any BI visualization tool of your choice) using the dataset, to track key metrics you consider critical. You can choose to construct the visualisation on any level of break-down that you deem the most useful.</a:t>
                      </a:r>
                      <a:endParaRPr sz="12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F2F3F6"/>
                      </a:solidFill>
                      <a:prstDash val="solid"/>
                      <a:round/>
                      <a:headEnd len="sm" w="sm" type="none"/>
                      <a:tailEnd len="sm" w="sm" type="none"/>
                    </a:lnL>
                    <a:lnR cap="flat" cmpd="sng" w="9525">
                      <a:solidFill>
                        <a:srgbClr val="F2F3F6"/>
                      </a:solidFill>
                      <a:prstDash val="solid"/>
                      <a:round/>
                      <a:headEnd len="sm" w="sm" type="none"/>
                      <a:tailEnd len="sm" w="sm" type="none"/>
                    </a:lnR>
                    <a:lnT cap="flat" cmpd="sng" w="9525">
                      <a:solidFill>
                        <a:srgbClr val="F2F3F6"/>
                      </a:solidFill>
                      <a:prstDash val="solid"/>
                      <a:round/>
                      <a:headEnd len="sm" w="sm" type="none"/>
                      <a:tailEnd len="sm" w="sm" type="none"/>
                    </a:lnT>
                    <a:lnB cap="flat" cmpd="sng" w="9525">
                      <a:solidFill>
                        <a:srgbClr val="F2F3F6"/>
                      </a:solidFill>
                      <a:prstDash val="solid"/>
                      <a:round/>
                      <a:headEnd len="sm" w="sm" type="none"/>
                      <a:tailEnd len="sm" w="sm" type="none"/>
                    </a:lnB>
                  </a:tcPr>
                </a:tc>
                <a:tc hMerge="1"/>
                <a:tc hMerge="1"/>
                <a:tc hMerge="1"/>
                <a:tc hMerge="1"/>
              </a:tr>
              <a:tr h="2158175">
                <a:tc gridSpan="5">
                  <a:txBody>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latin typeface="Source Sans Pro"/>
                          <a:ea typeface="Source Sans Pro"/>
                          <a:cs typeface="Source Sans Pro"/>
                          <a:sym typeface="Source Sans Pro"/>
                        </a:rPr>
                        <a:t>Presentation &amp; Evaluation- </a:t>
                      </a:r>
                      <a:r>
                        <a:rPr lang="en" sz="900">
                          <a:solidFill>
                            <a:schemeClr val="dk1"/>
                          </a:solidFill>
                          <a:latin typeface="Source Sans Pro"/>
                          <a:ea typeface="Source Sans Pro"/>
                          <a:cs typeface="Source Sans Pro"/>
                          <a:sym typeface="Source Sans Pro"/>
                        </a:rPr>
                        <a:t>Please present your work using Excel/Powerpoint in 5 slides max (excluding the cover page and appendices, if desired). </a:t>
                      </a:r>
                      <a:r>
                        <a:rPr lang="en" sz="900">
                          <a:solidFill>
                            <a:schemeClr val="dk1"/>
                          </a:solidFill>
                          <a:latin typeface="Source Sans Pro"/>
                          <a:ea typeface="Source Sans Pro"/>
                          <a:cs typeface="Source Sans Pro"/>
                          <a:sym typeface="Source Sans Pro"/>
                        </a:rPr>
                        <a:t>The</a:t>
                      </a:r>
                      <a:r>
                        <a:rPr lang="en" sz="900">
                          <a:solidFill>
                            <a:schemeClr val="dk1"/>
                          </a:solidFill>
                          <a:latin typeface="Source Sans Pro"/>
                          <a:ea typeface="Source Sans Pro"/>
                          <a:cs typeface="Source Sans Pro"/>
                          <a:sym typeface="Source Sans Pro"/>
                        </a:rPr>
                        <a:t> evaluation of your case assignment will include the following:</a:t>
                      </a:r>
                      <a:endParaRPr sz="900">
                        <a:solidFill>
                          <a:schemeClr val="dk1"/>
                        </a:solidFill>
                        <a:latin typeface="Source Sans Pro"/>
                        <a:ea typeface="Source Sans Pro"/>
                        <a:cs typeface="Source Sans Pro"/>
                        <a:sym typeface="Source Sans Pro"/>
                      </a:endParaRPr>
                    </a:p>
                    <a:p>
                      <a:pPr indent="-285750" lvl="0" marL="457200" rtl="0" algn="l">
                        <a:lnSpc>
                          <a:spcPct val="115000"/>
                        </a:lnSpc>
                        <a:spcBef>
                          <a:spcPts val="0"/>
                        </a:spcBef>
                        <a:spcAft>
                          <a:spcPts val="0"/>
                        </a:spcAft>
                        <a:buClr>
                          <a:schemeClr val="dk1"/>
                        </a:buClr>
                        <a:buSzPts val="900"/>
                        <a:buFont typeface="Source Sans Pro"/>
                        <a:buAutoNum type="arabicPeriod"/>
                      </a:pPr>
                      <a:r>
                        <a:rPr b="1" lang="en" sz="900">
                          <a:solidFill>
                            <a:schemeClr val="dk1"/>
                          </a:solidFill>
                          <a:latin typeface="Source Sans Pro"/>
                          <a:ea typeface="Source Sans Pro"/>
                          <a:cs typeface="Source Sans Pro"/>
                          <a:sym typeface="Source Sans Pro"/>
                        </a:rPr>
                        <a:t>Presentation and readability</a:t>
                      </a:r>
                      <a:r>
                        <a:rPr lang="en" sz="900">
                          <a:solidFill>
                            <a:schemeClr val="dk1"/>
                          </a:solidFill>
                          <a:latin typeface="Source Sans Pro"/>
                          <a:ea typeface="Source Sans Pro"/>
                          <a:cs typeface="Source Sans Pro"/>
                          <a:sym typeface="Source Sans Pro"/>
                        </a:rPr>
                        <a:t>- your case is visually engaging and information is presented in an organized, clear and concise way</a:t>
                      </a:r>
                      <a:endParaRPr sz="900">
                        <a:solidFill>
                          <a:schemeClr val="dk1"/>
                        </a:solidFill>
                        <a:latin typeface="Source Sans Pro"/>
                        <a:ea typeface="Source Sans Pro"/>
                        <a:cs typeface="Source Sans Pro"/>
                        <a:sym typeface="Source Sans Pro"/>
                      </a:endParaRPr>
                    </a:p>
                    <a:p>
                      <a:pPr indent="-285750" lvl="0" marL="457200" rtl="0" algn="l">
                        <a:lnSpc>
                          <a:spcPct val="115000"/>
                        </a:lnSpc>
                        <a:spcBef>
                          <a:spcPts val="0"/>
                        </a:spcBef>
                        <a:spcAft>
                          <a:spcPts val="0"/>
                        </a:spcAft>
                        <a:buClr>
                          <a:schemeClr val="dk1"/>
                        </a:buClr>
                        <a:buSzPts val="900"/>
                        <a:buFont typeface="Source Sans Pro"/>
                        <a:buAutoNum type="arabicPeriod"/>
                      </a:pPr>
                      <a:r>
                        <a:rPr b="1" lang="en" sz="900">
                          <a:solidFill>
                            <a:schemeClr val="dk1"/>
                          </a:solidFill>
                          <a:latin typeface="Source Sans Pro"/>
                          <a:ea typeface="Source Sans Pro"/>
                          <a:cs typeface="Source Sans Pro"/>
                          <a:sym typeface="Source Sans Pro"/>
                        </a:rPr>
                        <a:t>Accuracy </a:t>
                      </a:r>
                      <a:r>
                        <a:rPr lang="en" sz="900">
                          <a:solidFill>
                            <a:schemeClr val="dk1"/>
                          </a:solidFill>
                          <a:latin typeface="Source Sans Pro"/>
                          <a:ea typeface="Source Sans Pro"/>
                          <a:cs typeface="Source Sans Pro"/>
                          <a:sym typeface="Source Sans Pro"/>
                        </a:rPr>
                        <a:t>- your case response insights presented are accurate and error free</a:t>
                      </a:r>
                      <a:endParaRPr sz="900">
                        <a:solidFill>
                          <a:schemeClr val="dk1"/>
                        </a:solidFill>
                        <a:latin typeface="Source Sans Pro"/>
                        <a:ea typeface="Source Sans Pro"/>
                        <a:cs typeface="Source Sans Pro"/>
                        <a:sym typeface="Source Sans Pro"/>
                      </a:endParaRPr>
                    </a:p>
                    <a:p>
                      <a:pPr indent="-285750" lvl="0" marL="457200" rtl="0" algn="l">
                        <a:lnSpc>
                          <a:spcPct val="115000"/>
                        </a:lnSpc>
                        <a:spcBef>
                          <a:spcPts val="0"/>
                        </a:spcBef>
                        <a:spcAft>
                          <a:spcPts val="0"/>
                        </a:spcAft>
                        <a:buClr>
                          <a:schemeClr val="dk1"/>
                        </a:buClr>
                        <a:buSzPts val="900"/>
                        <a:buFont typeface="Source Sans Pro"/>
                        <a:buAutoNum type="arabicPeriod"/>
                      </a:pPr>
                      <a:r>
                        <a:rPr b="1" lang="en" sz="900">
                          <a:solidFill>
                            <a:schemeClr val="dk1"/>
                          </a:solidFill>
                          <a:latin typeface="Source Sans Pro"/>
                          <a:ea typeface="Source Sans Pro"/>
                          <a:cs typeface="Source Sans Pro"/>
                          <a:sym typeface="Source Sans Pro"/>
                        </a:rPr>
                        <a:t>Understanding of the programmatic advertising industry</a:t>
                      </a:r>
                      <a:r>
                        <a:rPr lang="en" sz="900">
                          <a:solidFill>
                            <a:schemeClr val="dk1"/>
                          </a:solidFill>
                          <a:latin typeface="Source Sans Pro"/>
                          <a:ea typeface="Source Sans Pro"/>
                          <a:cs typeface="Source Sans Pro"/>
                          <a:sym typeface="Source Sans Pro"/>
                        </a:rPr>
                        <a:t>- your case demonstrates basic knowledge of industry terms and is applied in clear, concise and easy to understand way </a:t>
                      </a:r>
                      <a:endParaRPr sz="900">
                        <a:solidFill>
                          <a:schemeClr val="dk1"/>
                        </a:solidFill>
                        <a:latin typeface="Source Sans Pro"/>
                        <a:ea typeface="Source Sans Pro"/>
                        <a:cs typeface="Source Sans Pro"/>
                        <a:sym typeface="Source Sans Pro"/>
                      </a:endParaRPr>
                    </a:p>
                    <a:p>
                      <a:pPr indent="-285750" lvl="0" marL="457200" rtl="0" algn="l">
                        <a:lnSpc>
                          <a:spcPct val="115000"/>
                        </a:lnSpc>
                        <a:spcBef>
                          <a:spcPts val="0"/>
                        </a:spcBef>
                        <a:spcAft>
                          <a:spcPts val="0"/>
                        </a:spcAft>
                        <a:buClr>
                          <a:schemeClr val="dk1"/>
                        </a:buClr>
                        <a:buSzPts val="900"/>
                        <a:buFont typeface="Source Sans Pro"/>
                        <a:buAutoNum type="arabicPeriod"/>
                      </a:pPr>
                      <a:r>
                        <a:rPr b="1" lang="en" sz="900">
                          <a:solidFill>
                            <a:schemeClr val="dk1"/>
                          </a:solidFill>
                          <a:latin typeface="Source Sans Pro"/>
                          <a:ea typeface="Source Sans Pro"/>
                          <a:cs typeface="Source Sans Pro"/>
                          <a:sym typeface="Source Sans Pro"/>
                        </a:rPr>
                        <a:t>Technical Skills- </a:t>
                      </a:r>
                      <a:r>
                        <a:rPr lang="en" sz="900">
                          <a:solidFill>
                            <a:schemeClr val="dk1"/>
                          </a:solidFill>
                          <a:latin typeface="Source Sans Pro"/>
                          <a:ea typeface="Source Sans Pro"/>
                          <a:cs typeface="Source Sans Pro"/>
                          <a:sym typeface="Source Sans Pro"/>
                        </a:rPr>
                        <a:t>your case demonstrates accurate use of technical tools for data analysis/ visualization </a:t>
                      </a:r>
                      <a:endParaRPr sz="900">
                        <a:solidFill>
                          <a:schemeClr val="dk1"/>
                        </a:solidFill>
                        <a:latin typeface="Source Sans Pro"/>
                        <a:ea typeface="Source Sans Pro"/>
                        <a:cs typeface="Source Sans Pro"/>
                        <a:sym typeface="Source Sans Pro"/>
                      </a:endParaRPr>
                    </a:p>
                    <a:p>
                      <a:pPr indent="-285750" lvl="0" marL="457200" rtl="0" algn="l">
                        <a:lnSpc>
                          <a:spcPct val="115000"/>
                        </a:lnSpc>
                        <a:spcBef>
                          <a:spcPts val="0"/>
                        </a:spcBef>
                        <a:spcAft>
                          <a:spcPts val="0"/>
                        </a:spcAft>
                        <a:buClr>
                          <a:schemeClr val="dk1"/>
                        </a:buClr>
                        <a:buSzPts val="900"/>
                        <a:buFont typeface="Source Sans Pro"/>
                        <a:buAutoNum type="arabicPeriod"/>
                      </a:pPr>
                      <a:r>
                        <a:rPr b="1" lang="en" sz="900">
                          <a:solidFill>
                            <a:schemeClr val="dk1"/>
                          </a:solidFill>
                          <a:latin typeface="Source Sans Pro"/>
                          <a:ea typeface="Source Sans Pro"/>
                          <a:cs typeface="Source Sans Pro"/>
                          <a:sym typeface="Source Sans Pro"/>
                        </a:rPr>
                        <a:t>Logical reasoning- </a:t>
                      </a:r>
                      <a:r>
                        <a:rPr lang="en" sz="900">
                          <a:solidFill>
                            <a:schemeClr val="dk1"/>
                          </a:solidFill>
                          <a:latin typeface="Source Sans Pro"/>
                          <a:ea typeface="Source Sans Pro"/>
                          <a:cs typeface="Source Sans Pro"/>
                          <a:sym typeface="Source Sans Pro"/>
                        </a:rPr>
                        <a:t>your case demonstrates accurate, relevant and valid insights and reasoning that answer “why” trends are happening </a:t>
                      </a:r>
                      <a:endParaRPr sz="900">
                        <a:solidFill>
                          <a:schemeClr val="dk1"/>
                        </a:solidFill>
                        <a:latin typeface="Source Sans Pro"/>
                        <a:ea typeface="Source Sans Pro"/>
                        <a:cs typeface="Source Sans Pro"/>
                        <a:sym typeface="Source Sans Pro"/>
                      </a:endParaRPr>
                    </a:p>
                  </a:txBody>
                  <a:tcPr marT="91425" marB="91425" marR="91425" marL="91425" anchor="ctr">
                    <a:lnL cap="flat" cmpd="sng" w="9525">
                      <a:solidFill>
                        <a:srgbClr val="F2F3F6"/>
                      </a:solidFill>
                      <a:prstDash val="solid"/>
                      <a:round/>
                      <a:headEnd len="sm" w="sm" type="none"/>
                      <a:tailEnd len="sm" w="sm" type="none"/>
                    </a:lnL>
                    <a:lnR cap="flat" cmpd="sng" w="9525">
                      <a:solidFill>
                        <a:srgbClr val="F2F3F6"/>
                      </a:solidFill>
                      <a:prstDash val="solid"/>
                      <a:round/>
                      <a:headEnd len="sm" w="sm" type="none"/>
                      <a:tailEnd len="sm" w="sm" type="none"/>
                    </a:lnR>
                    <a:lnT cap="flat" cmpd="sng" w="9525">
                      <a:solidFill>
                        <a:srgbClr val="F2F3F6"/>
                      </a:solidFill>
                      <a:prstDash val="solid"/>
                      <a:round/>
                      <a:headEnd len="sm" w="sm" type="none"/>
                      <a:tailEnd len="sm" w="sm" type="none"/>
                    </a:lnT>
                    <a:lnB cap="flat" cmpd="sng" w="9525">
                      <a:solidFill>
                        <a:srgbClr val="F2F3F6"/>
                      </a:solidFill>
                      <a:prstDash val="solid"/>
                      <a:round/>
                      <a:headEnd len="sm" w="sm" type="none"/>
                      <a:tailEnd len="sm" w="sm" type="none"/>
                    </a:lnB>
                  </a:tcPr>
                </a:tc>
                <a:tc hMerge="1"/>
                <a:tc hMerge="1"/>
                <a:tc hMerge="1"/>
                <a:tc hMerge="1"/>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