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9" r:id="rId3"/>
    <p:sldId id="257" r:id="rId4"/>
    <p:sldId id="303" r:id="rId5"/>
    <p:sldId id="304" r:id="rId6"/>
    <p:sldId id="295" r:id="rId7"/>
    <p:sldId id="298" r:id="rId8"/>
    <p:sldId id="302" r:id="rId9"/>
    <p:sldId id="306" r:id="rId10"/>
    <p:sldId id="296" r:id="rId11"/>
    <p:sldId id="299" r:id="rId12"/>
    <p:sldId id="301" r:id="rId13"/>
    <p:sldId id="305" r:id="rId14"/>
    <p:sldId id="297" r:id="rId15"/>
    <p:sldId id="300" r:id="rId16"/>
    <p:sldId id="275" r:id="rId17"/>
    <p:sldId id="307" r:id="rId18"/>
    <p:sldId id="278" r:id="rId19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1"/>
      <p:bold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12" autoAdjust="0"/>
  </p:normalViewPr>
  <p:slideViewPr>
    <p:cSldViewPr snapToGrid="0">
      <p:cViewPr varScale="1">
        <p:scale>
          <a:sx n="79" d="100"/>
          <a:sy n="79" d="100"/>
        </p:scale>
        <p:origin x="9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240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12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6815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67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04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4072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Source Code dan </a:t>
            </a:r>
            <a:r>
              <a:rPr lang="en-US" dirty="0" err="1"/>
              <a:t>penjelasan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959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71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2508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186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364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212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3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200693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Relationship</a:t>
            </a:r>
            <a:br>
              <a:rPr lang="en" dirty="0"/>
            </a:br>
            <a:r>
              <a:rPr lang="en" sz="2000" b="0" dirty="0">
                <a:solidFill>
                  <a:schemeClr val="tx2">
                    <a:lumMod val="50000"/>
                  </a:schemeClr>
                </a:solidFill>
              </a:rPr>
              <a:t>Alvin Andrian Rizki ( 201511003 ) _ </a:t>
            </a:r>
            <a:r>
              <a:rPr lang="en" sz="2000" dirty="0">
                <a:solidFill>
                  <a:schemeClr val="tx2">
                    <a:lumMod val="50000"/>
                  </a:schemeClr>
                </a:solidFill>
              </a:rPr>
              <a:t>D3 - 2A JTK</a:t>
            </a:r>
            <a:endParaRPr sz="15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1108129" y="3385050"/>
            <a:ext cx="641582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/>
              <a:t>Composition</a:t>
            </a:r>
            <a:endParaRPr sz="90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42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523;p20">
            <a:extLst>
              <a:ext uri="{FF2B5EF4-FFF2-40B4-BE49-F238E27FC236}">
                <a16:creationId xmlns:a16="http://schemas.microsoft.com/office/drawing/2014/main" id="{4766DC53-EEE7-41D0-9794-F35FAF3380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033375"/>
            <a:ext cx="4102662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2500" b="1" dirty="0"/>
              <a:t>Composition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400" dirty="0" err="1"/>
              <a:t>Komposisi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mekanisme</a:t>
            </a:r>
            <a:r>
              <a:rPr lang="en-ID" sz="1400" dirty="0"/>
              <a:t> lain yang </a:t>
            </a:r>
            <a:r>
              <a:rPr lang="en-ID" sz="1400" dirty="0" err="1"/>
              <a:t>digunakan</a:t>
            </a:r>
            <a:r>
              <a:rPr lang="en-ID" sz="1400" dirty="0"/>
              <a:t> oleh </a:t>
            </a:r>
            <a:r>
              <a:rPr lang="en-ID" sz="1400" dirty="0" err="1"/>
              <a:t>pemrograman</a:t>
            </a:r>
            <a:r>
              <a:rPr lang="en-ID" sz="1400" dirty="0"/>
              <a:t> </a:t>
            </a:r>
            <a:r>
              <a:rPr lang="en-ID" sz="1400" dirty="0" err="1"/>
              <a:t>berorientasi</a:t>
            </a:r>
            <a:r>
              <a:rPr lang="en-ID" sz="1400" dirty="0"/>
              <a:t> </a:t>
            </a:r>
            <a:r>
              <a:rPr lang="en-ID" sz="1400" dirty="0" err="1"/>
              <a:t>objek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menggunakan</a:t>
            </a:r>
            <a:r>
              <a:rPr lang="en-ID" sz="1400" dirty="0"/>
              <a:t> </a:t>
            </a:r>
            <a:r>
              <a:rPr lang="en-ID" sz="1400" dirty="0" err="1"/>
              <a:t>kembali</a:t>
            </a:r>
            <a:r>
              <a:rPr lang="en-ID" sz="1400" dirty="0"/>
              <a:t> </a:t>
            </a:r>
            <a:r>
              <a:rPr lang="en-ID" sz="1400" dirty="0" err="1"/>
              <a:t>implementasi</a:t>
            </a:r>
            <a:r>
              <a:rPr lang="en-ID" sz="1400" dirty="0"/>
              <a:t>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400" dirty="0"/>
              <a:t>Pada inheritance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konsep</a:t>
            </a:r>
            <a:r>
              <a:rPr lang="en-ID" sz="1400" dirty="0"/>
              <a:t> IS-A (</a:t>
            </a:r>
            <a:r>
              <a:rPr lang="en-ID" sz="1400" dirty="0" err="1"/>
              <a:t>adalah</a:t>
            </a:r>
            <a:r>
              <a:rPr lang="en-ID" sz="1400" dirty="0"/>
              <a:t>), </a:t>
            </a:r>
            <a:r>
              <a:rPr lang="en-ID" sz="1400" dirty="0" err="1"/>
              <a:t>misalnya</a:t>
            </a:r>
            <a:r>
              <a:rPr lang="en-ID" sz="1400" dirty="0"/>
              <a:t> class Mobil extends class </a:t>
            </a:r>
            <a:r>
              <a:rPr lang="en-ID" sz="1400" dirty="0" err="1"/>
              <a:t>Kendaraan</a:t>
            </a:r>
            <a:r>
              <a:rPr lang="en-ID" sz="1400" dirty="0"/>
              <a:t>,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hal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Mobil juga </a:t>
            </a:r>
            <a:r>
              <a:rPr lang="en-ID" sz="1400" dirty="0" err="1"/>
              <a:t>adalah</a:t>
            </a:r>
            <a:r>
              <a:rPr lang="en-ID" sz="1400" dirty="0"/>
              <a:t> </a:t>
            </a:r>
            <a:r>
              <a:rPr lang="en-ID" sz="1400" dirty="0" err="1"/>
              <a:t>Kendaraan</a:t>
            </a:r>
            <a:r>
              <a:rPr lang="en-ID" sz="1400" dirty="0"/>
              <a:t>. Jadi class Mobil </a:t>
            </a:r>
            <a:r>
              <a:rPr lang="en-ID" sz="1400" dirty="0" err="1"/>
              <a:t>akan</a:t>
            </a:r>
            <a:r>
              <a:rPr lang="en-ID" sz="1400" dirty="0"/>
              <a:t> </a:t>
            </a:r>
            <a:r>
              <a:rPr lang="en-ID" sz="1400" dirty="0" err="1"/>
              <a:t>memiliki</a:t>
            </a:r>
            <a:r>
              <a:rPr lang="en-ID" sz="1400" dirty="0"/>
              <a:t> </a:t>
            </a:r>
            <a:r>
              <a:rPr lang="en-ID" sz="1400" dirty="0" err="1"/>
              <a:t>semua</a:t>
            </a:r>
            <a:r>
              <a:rPr lang="en-ID" sz="1400" dirty="0"/>
              <a:t> </a:t>
            </a:r>
            <a:r>
              <a:rPr lang="en-ID" sz="1400" dirty="0" err="1"/>
              <a:t>fitur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properti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class </a:t>
            </a:r>
            <a:r>
              <a:rPr lang="en-ID" sz="1400" dirty="0" err="1"/>
              <a:t>Kendaraan</a:t>
            </a:r>
            <a:r>
              <a:rPr lang="en-ID" sz="1400" dirty="0"/>
              <a:t> </a:t>
            </a:r>
            <a:r>
              <a:rPr lang="en-ID" sz="1400" dirty="0" err="1"/>
              <a:t>selain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properti</a:t>
            </a:r>
            <a:r>
              <a:rPr lang="en-ID" sz="1400" dirty="0"/>
              <a:t> </a:t>
            </a:r>
            <a:r>
              <a:rPr lang="en-ID" sz="1400" dirty="0" err="1"/>
              <a:t>lainnya</a:t>
            </a:r>
            <a:r>
              <a:rPr lang="en-ID" sz="1400" dirty="0"/>
              <a:t> yang </a:t>
            </a:r>
            <a:r>
              <a:rPr lang="en-ID" sz="1400" dirty="0" err="1"/>
              <a:t>dimiliki</a:t>
            </a:r>
            <a:r>
              <a:rPr lang="en-ID" sz="1400" dirty="0"/>
              <a:t> oleh class Mobil </a:t>
            </a:r>
            <a:r>
              <a:rPr lang="en-ID" sz="1400" dirty="0" err="1"/>
              <a:t>itu</a:t>
            </a:r>
            <a:r>
              <a:rPr lang="en-ID" sz="1400" dirty="0"/>
              <a:t> </a:t>
            </a:r>
            <a:r>
              <a:rPr lang="en-ID" sz="1400" dirty="0" err="1"/>
              <a:t>sendiri</a:t>
            </a:r>
            <a:r>
              <a:rPr lang="en-ID" sz="1400" dirty="0"/>
              <a:t>. Pada inheritance child class IS-A parent class.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-ID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D" b="1" dirty="0"/>
          </a:p>
        </p:txBody>
      </p:sp>
      <p:sp>
        <p:nvSpPr>
          <p:cNvPr id="10" name="Google Shape;499;p18">
            <a:extLst>
              <a:ext uri="{FF2B5EF4-FFF2-40B4-BE49-F238E27FC236}">
                <a16:creationId xmlns:a16="http://schemas.microsoft.com/office/drawing/2014/main" id="{94B4C767-CDD0-4AB6-94B0-F60279894D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543" y="513474"/>
            <a:ext cx="1819436" cy="489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2"/>
                </a:solidFill>
              </a:rPr>
              <a:t>Output</a:t>
            </a:r>
            <a:endParaRPr sz="4000" dirty="0">
              <a:solidFill>
                <a:schemeClr val="accent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D277CE-63BA-4506-9B1E-00DC0607B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03" y="1915205"/>
            <a:ext cx="3325237" cy="1313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65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Google Shape;499;p18">
            <a:extLst>
              <a:ext uri="{FF2B5EF4-FFF2-40B4-BE49-F238E27FC236}">
                <a16:creationId xmlns:a16="http://schemas.microsoft.com/office/drawing/2014/main" id="{501A1BD6-6739-476D-9CB3-3A55B3C2FCC3}"/>
              </a:ext>
            </a:extLst>
          </p:cNvPr>
          <p:cNvSpPr txBox="1">
            <a:spLocks/>
          </p:cNvSpPr>
          <p:nvPr/>
        </p:nvSpPr>
        <p:spPr>
          <a:xfrm>
            <a:off x="4471590" y="317300"/>
            <a:ext cx="3490738" cy="489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Oswald"/>
                <a:sym typeface="Oswald"/>
              </a:rPr>
              <a:t>Source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67686-2B05-4295-96F9-BF63958EA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50" y="1535002"/>
            <a:ext cx="4205696" cy="1791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13E6D9-934E-49E3-84EA-9431EC2CA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50" y="3538724"/>
            <a:ext cx="4205696" cy="946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7A144B-5149-44B1-AFEA-A803FABE1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656" y="1535002"/>
            <a:ext cx="4045158" cy="1378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BF4A43-ACC0-4FE5-A16C-FF0E25F15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467" y="3053881"/>
            <a:ext cx="4051347" cy="1449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288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Google Shape;499;p18">
            <a:extLst>
              <a:ext uri="{FF2B5EF4-FFF2-40B4-BE49-F238E27FC236}">
                <a16:creationId xmlns:a16="http://schemas.microsoft.com/office/drawing/2014/main" id="{FB380EDA-CD9F-470D-BA42-7D46916F1794}"/>
              </a:ext>
            </a:extLst>
          </p:cNvPr>
          <p:cNvSpPr txBox="1">
            <a:spLocks/>
          </p:cNvSpPr>
          <p:nvPr/>
        </p:nvSpPr>
        <p:spPr>
          <a:xfrm>
            <a:off x="-153749" y="1628210"/>
            <a:ext cx="3490738" cy="489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 err="1">
                <a:solidFill>
                  <a:schemeClr val="accent2"/>
                </a:solidFill>
                <a:latin typeface="Oswald"/>
                <a:sym typeface="Oswald"/>
              </a:rPr>
              <a:t>Penjelasan</a:t>
            </a:r>
            <a:endParaRPr lang="en-US" sz="4000" b="1" dirty="0">
              <a:solidFill>
                <a:schemeClr val="accent2"/>
              </a:solidFill>
              <a:latin typeface="Oswald"/>
              <a:sym typeface="Oswald"/>
            </a:endParaRPr>
          </a:p>
        </p:txBody>
      </p:sp>
      <p:sp>
        <p:nvSpPr>
          <p:cNvPr id="5" name="Google Shape;523;p20">
            <a:extLst>
              <a:ext uri="{FF2B5EF4-FFF2-40B4-BE49-F238E27FC236}">
                <a16:creationId xmlns:a16="http://schemas.microsoft.com/office/drawing/2014/main" id="{6B925E91-6CCB-497C-8C27-EF2A1FD2BE2A}"/>
              </a:ext>
            </a:extLst>
          </p:cNvPr>
          <p:cNvSpPr txBox="1">
            <a:spLocks/>
          </p:cNvSpPr>
          <p:nvPr/>
        </p:nvSpPr>
        <p:spPr>
          <a:xfrm>
            <a:off x="380324" y="2099661"/>
            <a:ext cx="8326706" cy="145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Pada source code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diatas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terdapat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4 class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berbeda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,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dimana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pada 4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kelas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tersebut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dihubungkan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dengan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sebuat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extend (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pewarisan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), salah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satunya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pada class Toyota yang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merupakan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subclass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dari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kendaraan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. Dan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semua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dipanggil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dengan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metode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Inheritance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dari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class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Komposisi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. Dimana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jika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ada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salah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satu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dari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class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tersebut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diputus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akan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ikut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tidak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berjalan</a:t>
            </a:r>
            <a:endParaRPr lang="en-ID" sz="1800" dirty="0">
              <a:solidFill>
                <a:schemeClr val="tx2">
                  <a:lumMod val="10000"/>
                </a:schemeClr>
              </a:solidFill>
              <a:latin typeface="Source Sans Pro"/>
              <a:ea typeface="Source Sans Pro"/>
              <a:sym typeface="Source Sans Pro"/>
            </a:endParaRPr>
          </a:p>
          <a:p>
            <a:endParaRPr lang="en-ID" sz="1800" dirty="0"/>
          </a:p>
          <a:p>
            <a:pPr>
              <a:spcBef>
                <a:spcPts val="600"/>
              </a:spcBef>
            </a:pP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363727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1348353" y="3385050"/>
            <a:ext cx="617559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/>
              <a:t>Dependence</a:t>
            </a:r>
            <a:endParaRPr sz="90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680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Google Shape;523;p20">
            <a:extLst>
              <a:ext uri="{FF2B5EF4-FFF2-40B4-BE49-F238E27FC236}">
                <a16:creationId xmlns:a16="http://schemas.microsoft.com/office/drawing/2014/main" id="{6B909086-AFDC-466F-B124-3D685EE795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033375"/>
            <a:ext cx="4102662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en-ID" sz="2500" b="1" dirty="0"/>
              <a:t>Dependence</a:t>
            </a:r>
          </a:p>
          <a:p>
            <a:pPr marL="114300" indent="0" algn="just">
              <a:buNone/>
            </a:pPr>
            <a:r>
              <a:rPr lang="en-ID" sz="1400" dirty="0"/>
              <a:t>Dependency </a:t>
            </a:r>
            <a:r>
              <a:rPr lang="en-ID" sz="1400" dirty="0" err="1"/>
              <a:t>merupakan</a:t>
            </a:r>
            <a:r>
              <a:rPr lang="en-ID" sz="1400" dirty="0"/>
              <a:t> </a:t>
            </a:r>
            <a:r>
              <a:rPr lang="en-ID" sz="1400" dirty="0" err="1"/>
              <a:t>relasi</a:t>
            </a:r>
            <a:r>
              <a:rPr lang="en-ID" sz="1400" dirty="0"/>
              <a:t> </a:t>
            </a:r>
            <a:r>
              <a:rPr lang="en-ID" sz="1400" dirty="0" err="1"/>
              <a:t>antar</a:t>
            </a:r>
            <a:r>
              <a:rPr lang="en-ID" sz="1400" dirty="0"/>
              <a:t> </a:t>
            </a:r>
            <a:r>
              <a:rPr lang="en-ID" sz="1400" dirty="0" err="1"/>
              <a:t>kelas</a:t>
            </a:r>
            <a:r>
              <a:rPr lang="en-ID" sz="1400" dirty="0"/>
              <a:t> </a:t>
            </a:r>
            <a:r>
              <a:rPr lang="en-ID" sz="1400" dirty="0" err="1"/>
              <a:t>dimana</a:t>
            </a:r>
            <a:r>
              <a:rPr lang="en-ID" sz="1400" dirty="0"/>
              <a:t> </a:t>
            </a:r>
            <a:r>
              <a:rPr lang="en-ID" sz="1400" dirty="0" err="1"/>
              <a:t>satu</a:t>
            </a:r>
            <a:r>
              <a:rPr lang="en-ID" sz="1400" dirty="0"/>
              <a:t> </a:t>
            </a:r>
            <a:r>
              <a:rPr lang="en-ID" sz="1400" dirty="0" err="1"/>
              <a:t>kelas</a:t>
            </a:r>
            <a:r>
              <a:rPr lang="en-ID" sz="1400" dirty="0"/>
              <a:t> </a:t>
            </a:r>
            <a:r>
              <a:rPr lang="en-ID" sz="1400" dirty="0" err="1"/>
              <a:t>membutuhkan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tergantung</a:t>
            </a:r>
            <a:r>
              <a:rPr lang="en-ID" sz="1400" dirty="0"/>
              <a:t> </a:t>
            </a:r>
            <a:r>
              <a:rPr lang="en-ID" sz="1400" dirty="0" err="1"/>
              <a:t>kepada</a:t>
            </a:r>
            <a:r>
              <a:rPr lang="en-ID" sz="1400" dirty="0"/>
              <a:t> </a:t>
            </a:r>
            <a:r>
              <a:rPr lang="en-ID" sz="1400" dirty="0" err="1"/>
              <a:t>kelas</a:t>
            </a:r>
            <a:r>
              <a:rPr lang="en-ID" sz="1400" dirty="0"/>
              <a:t> </a:t>
            </a:r>
            <a:r>
              <a:rPr lang="en-ID" sz="1400" dirty="0" err="1"/>
              <a:t>lainnya</a:t>
            </a:r>
            <a:r>
              <a:rPr lang="en-ID" sz="1400" dirty="0"/>
              <a:t>. </a:t>
            </a:r>
            <a:r>
              <a:rPr lang="en-ID" sz="1400" dirty="0" err="1"/>
              <a:t>Tapi</a:t>
            </a:r>
            <a:r>
              <a:rPr lang="en-ID" sz="1400" dirty="0"/>
              <a:t> </a:t>
            </a:r>
            <a:r>
              <a:rPr lang="en-ID" sz="1400" dirty="0" err="1"/>
              <a:t>ketergantungan</a:t>
            </a:r>
            <a:r>
              <a:rPr lang="en-ID" sz="1400" dirty="0"/>
              <a:t> </a:t>
            </a:r>
            <a:r>
              <a:rPr lang="en-ID" sz="1400" dirty="0" err="1"/>
              <a:t>tersebut</a:t>
            </a:r>
            <a:r>
              <a:rPr lang="en-ID" sz="1400" dirty="0"/>
              <a:t> </a:t>
            </a:r>
            <a:r>
              <a:rPr lang="en-ID" sz="1400" dirty="0" err="1"/>
              <a:t>tidak</a:t>
            </a:r>
            <a:r>
              <a:rPr lang="en-ID" sz="1400" dirty="0"/>
              <a:t> timbal </a:t>
            </a:r>
            <a:r>
              <a:rPr lang="en-ID" sz="1400" dirty="0" err="1"/>
              <a:t>balik</a:t>
            </a:r>
            <a:r>
              <a:rPr lang="en-ID" sz="1400" dirty="0"/>
              <a:t>. </a:t>
            </a:r>
            <a:r>
              <a:rPr lang="en-ID" sz="1400" dirty="0" err="1"/>
              <a:t>Relasi</a:t>
            </a:r>
            <a:r>
              <a:rPr lang="en-ID" sz="1400" dirty="0"/>
              <a:t> dependency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digambarkan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panah</a:t>
            </a:r>
            <a:r>
              <a:rPr lang="en-ID" sz="1400" dirty="0"/>
              <a:t> yang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satu</a:t>
            </a:r>
            <a:r>
              <a:rPr lang="en-ID" sz="1400" dirty="0"/>
              <a:t> </a:t>
            </a:r>
            <a:r>
              <a:rPr lang="en-ID" sz="1400" dirty="0" err="1"/>
              <a:t>kelas</a:t>
            </a:r>
            <a:r>
              <a:rPr lang="en-ID" sz="1400" dirty="0"/>
              <a:t>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kelas</a:t>
            </a:r>
            <a:r>
              <a:rPr lang="en-ID" sz="1400" dirty="0"/>
              <a:t> </a:t>
            </a:r>
            <a:r>
              <a:rPr lang="en-ID" sz="1400" dirty="0" err="1"/>
              <a:t>lainnya</a:t>
            </a:r>
            <a:r>
              <a:rPr lang="en-ID" sz="1400" dirty="0"/>
              <a:t>. </a:t>
            </a:r>
            <a:r>
              <a:rPr lang="en-ID" sz="1400" dirty="0" err="1"/>
              <a:t>Arah</a:t>
            </a:r>
            <a:r>
              <a:rPr lang="en-ID" sz="1400" dirty="0"/>
              <a:t> </a:t>
            </a:r>
            <a:r>
              <a:rPr lang="en-ID" sz="1400" dirty="0" err="1"/>
              <a:t>panah</a:t>
            </a:r>
            <a:r>
              <a:rPr lang="en-ID" sz="1400" dirty="0"/>
              <a:t> </a:t>
            </a:r>
            <a:r>
              <a:rPr lang="en-ID" sz="1400" dirty="0" err="1"/>
              <a:t>menunjukkan</a:t>
            </a:r>
            <a:r>
              <a:rPr lang="en-ID" sz="1400" dirty="0"/>
              <a:t> </a:t>
            </a:r>
            <a:r>
              <a:rPr lang="en-ID" sz="1400" dirty="0" err="1"/>
              <a:t>kelas</a:t>
            </a:r>
            <a:r>
              <a:rPr lang="en-ID" sz="1400" dirty="0"/>
              <a:t> yang </a:t>
            </a:r>
            <a:r>
              <a:rPr lang="en-ID" sz="1400" dirty="0" err="1"/>
              <a:t>dibutuhkan</a:t>
            </a:r>
            <a:r>
              <a:rPr lang="en-ID" sz="1400" dirty="0"/>
              <a:t>.</a:t>
            </a:r>
          </a:p>
        </p:txBody>
      </p:sp>
      <p:sp>
        <p:nvSpPr>
          <p:cNvPr id="10" name="Google Shape;499;p18">
            <a:extLst>
              <a:ext uri="{FF2B5EF4-FFF2-40B4-BE49-F238E27FC236}">
                <a16:creationId xmlns:a16="http://schemas.microsoft.com/office/drawing/2014/main" id="{CD2D7EA0-BFC7-49AB-93EE-6EE95470FC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543" y="513474"/>
            <a:ext cx="1819436" cy="489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2"/>
                </a:solidFill>
              </a:rPr>
              <a:t>Output</a:t>
            </a:r>
            <a:endParaRPr sz="40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9043-0E8B-49AB-8624-2D4B81B84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40" y="1697114"/>
            <a:ext cx="3301197" cy="1338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292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0" name="Google Shape;499;p18">
            <a:extLst>
              <a:ext uri="{FF2B5EF4-FFF2-40B4-BE49-F238E27FC236}">
                <a16:creationId xmlns:a16="http://schemas.microsoft.com/office/drawing/2014/main" id="{2E4A622B-DB88-4FF4-A7F1-CC101DA641B4}"/>
              </a:ext>
            </a:extLst>
          </p:cNvPr>
          <p:cNvSpPr txBox="1">
            <a:spLocks/>
          </p:cNvSpPr>
          <p:nvPr/>
        </p:nvSpPr>
        <p:spPr>
          <a:xfrm>
            <a:off x="4471590" y="317300"/>
            <a:ext cx="3490738" cy="489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Oswald"/>
                <a:sym typeface="Oswald"/>
              </a:rPr>
              <a:t>Source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E8FC6-F5FA-4449-8963-C23E8E8ED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149" y="1803614"/>
            <a:ext cx="3600017" cy="232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59DB24-B05A-4A3E-852F-5F16B8118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46" y="2966786"/>
            <a:ext cx="3600017" cy="1859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C4EB3-74F0-46EE-8489-C24EC3CBB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46" y="914568"/>
            <a:ext cx="3581584" cy="1778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" name="Google Shape;499;p18">
            <a:extLst>
              <a:ext uri="{FF2B5EF4-FFF2-40B4-BE49-F238E27FC236}">
                <a16:creationId xmlns:a16="http://schemas.microsoft.com/office/drawing/2014/main" id="{FA922941-EA99-487E-B707-301476FDA7C8}"/>
              </a:ext>
            </a:extLst>
          </p:cNvPr>
          <p:cNvSpPr txBox="1">
            <a:spLocks/>
          </p:cNvSpPr>
          <p:nvPr/>
        </p:nvSpPr>
        <p:spPr>
          <a:xfrm>
            <a:off x="-153749" y="1628210"/>
            <a:ext cx="3490738" cy="489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 err="1">
                <a:solidFill>
                  <a:schemeClr val="accent2"/>
                </a:solidFill>
                <a:latin typeface="Oswald"/>
                <a:sym typeface="Oswald"/>
              </a:rPr>
              <a:t>Penjelasan</a:t>
            </a:r>
            <a:endParaRPr lang="en-US" sz="4000" b="1" dirty="0">
              <a:solidFill>
                <a:schemeClr val="accent2"/>
              </a:solidFill>
              <a:latin typeface="Oswald"/>
              <a:sym typeface="Oswald"/>
            </a:endParaRPr>
          </a:p>
        </p:txBody>
      </p:sp>
      <p:sp>
        <p:nvSpPr>
          <p:cNvPr id="5" name="Google Shape;523;p20">
            <a:extLst>
              <a:ext uri="{FF2B5EF4-FFF2-40B4-BE49-F238E27FC236}">
                <a16:creationId xmlns:a16="http://schemas.microsoft.com/office/drawing/2014/main" id="{CAEE132B-DD3E-4EE2-9833-E7D016F24A88}"/>
              </a:ext>
            </a:extLst>
          </p:cNvPr>
          <p:cNvSpPr txBox="1">
            <a:spLocks/>
          </p:cNvSpPr>
          <p:nvPr/>
        </p:nvSpPr>
        <p:spPr>
          <a:xfrm>
            <a:off x="380324" y="2099661"/>
            <a:ext cx="8326706" cy="145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Pada source code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diatas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class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baterai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hanya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bersifat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sementara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yang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digunakan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sebagai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parameter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dari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class handphone</a:t>
            </a:r>
            <a:endParaRPr lang="en-ID" sz="1800" dirty="0"/>
          </a:p>
          <a:p>
            <a:pPr>
              <a:spcBef>
                <a:spcPts val="600"/>
              </a:spcBef>
            </a:pP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499376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9918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3850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 err="1"/>
              <a:t>Asociation</a:t>
            </a:r>
            <a:endParaRPr sz="90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99;p18">
            <a:extLst>
              <a:ext uri="{FF2B5EF4-FFF2-40B4-BE49-F238E27FC236}">
                <a16:creationId xmlns:a16="http://schemas.microsoft.com/office/drawing/2014/main" id="{431F31D3-015B-4B75-91D1-1B48412A4A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543" y="513474"/>
            <a:ext cx="1819436" cy="489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2"/>
                </a:solidFill>
              </a:rPr>
              <a:t>Output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9" name="Google Shape;523;p20">
            <a:extLst>
              <a:ext uri="{FF2B5EF4-FFF2-40B4-BE49-F238E27FC236}">
                <a16:creationId xmlns:a16="http://schemas.microsoft.com/office/drawing/2014/main" id="{35F44159-C3DF-4026-845C-E81A94DD52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033375"/>
            <a:ext cx="4102662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2500" b="1" dirty="0" err="1"/>
              <a:t>Asociation</a:t>
            </a:r>
            <a:endParaRPr lang="en-ID" sz="2500"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400" dirty="0" err="1"/>
              <a:t>Asosiasi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hubungan</a:t>
            </a:r>
            <a:r>
              <a:rPr lang="en-ID" sz="1400" dirty="0"/>
              <a:t> </a:t>
            </a:r>
            <a:r>
              <a:rPr lang="en-ID" sz="1400" dirty="0" err="1"/>
              <a:t>antara</a:t>
            </a:r>
            <a:r>
              <a:rPr lang="en-ID" sz="1400" dirty="0"/>
              <a:t> </a:t>
            </a:r>
            <a:r>
              <a:rPr lang="en-ID" sz="1400" dirty="0" err="1"/>
              <a:t>dua</a:t>
            </a:r>
            <a:r>
              <a:rPr lang="en-ID" sz="1400" dirty="0"/>
              <a:t> </a:t>
            </a:r>
            <a:r>
              <a:rPr lang="en-ID" sz="1400" dirty="0" err="1"/>
              <a:t>kelas</a:t>
            </a:r>
            <a:r>
              <a:rPr lang="en-ID" sz="1400" dirty="0"/>
              <a:t> </a:t>
            </a:r>
            <a:r>
              <a:rPr lang="en-ID" sz="1400" dirty="0" err="1"/>
              <a:t>terpisah</a:t>
            </a:r>
            <a:r>
              <a:rPr lang="en-ID" sz="1400" dirty="0"/>
              <a:t> yang </a:t>
            </a:r>
            <a:r>
              <a:rPr lang="en-ID" sz="1400" dirty="0" err="1"/>
              <a:t>menetapkan</a:t>
            </a:r>
            <a:r>
              <a:rPr lang="en-ID" sz="1400" dirty="0"/>
              <a:t> </a:t>
            </a:r>
            <a:r>
              <a:rPr lang="en-ID" sz="1400" dirty="0" err="1"/>
              <a:t>melalui</a:t>
            </a:r>
            <a:r>
              <a:rPr lang="en-ID" sz="1400" dirty="0"/>
              <a:t> </a:t>
            </a:r>
            <a:r>
              <a:rPr lang="en-ID" sz="1400" dirty="0" err="1"/>
              <a:t>Objek</a:t>
            </a:r>
            <a:r>
              <a:rPr lang="en-ID" sz="1400" dirty="0"/>
              <a:t> </a:t>
            </a:r>
            <a:r>
              <a:rPr lang="en-ID" sz="1400" dirty="0" err="1"/>
              <a:t>mereka</a:t>
            </a:r>
            <a:r>
              <a:rPr lang="en-ID" sz="1400" dirty="0"/>
              <a:t>. </a:t>
            </a:r>
            <a:r>
              <a:rPr lang="en-ID" sz="1400" dirty="0" err="1"/>
              <a:t>Asosiasi</a:t>
            </a:r>
            <a:r>
              <a:rPr lang="en-ID" sz="1400" dirty="0"/>
              <a:t> </a:t>
            </a:r>
            <a:r>
              <a:rPr lang="en-ID" sz="1400" dirty="0" err="1"/>
              <a:t>bisa</a:t>
            </a:r>
            <a:r>
              <a:rPr lang="en-ID" sz="1400" dirty="0"/>
              <a:t> </a:t>
            </a:r>
            <a:r>
              <a:rPr lang="en-ID" sz="1400" b="1" dirty="0" err="1"/>
              <a:t>satu-ke-satu</a:t>
            </a:r>
            <a:r>
              <a:rPr lang="en-ID" sz="1400" dirty="0"/>
              <a:t>, </a:t>
            </a:r>
            <a:r>
              <a:rPr lang="en-ID" sz="1400" b="1" dirty="0" err="1"/>
              <a:t>satu-ke-banyak</a:t>
            </a:r>
            <a:r>
              <a:rPr lang="en-ID" sz="1400" dirty="0"/>
              <a:t>, </a:t>
            </a:r>
            <a:r>
              <a:rPr lang="en-ID" sz="1400" b="1" dirty="0" err="1"/>
              <a:t>banyak-ke-satu</a:t>
            </a:r>
            <a:r>
              <a:rPr lang="en-ID" sz="1400" dirty="0"/>
              <a:t>, </a:t>
            </a:r>
            <a:r>
              <a:rPr lang="en-ID" sz="1400" b="1" dirty="0" err="1"/>
              <a:t>banyak-ke-banyak</a:t>
            </a:r>
            <a:r>
              <a:rPr lang="en-ID" sz="1400" dirty="0"/>
              <a:t>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pemrograman</a:t>
            </a:r>
            <a:r>
              <a:rPr lang="en-ID" sz="1400" dirty="0"/>
              <a:t> </a:t>
            </a:r>
            <a:r>
              <a:rPr lang="en-ID" sz="1400" dirty="0" err="1"/>
              <a:t>Berorientasi</a:t>
            </a:r>
            <a:r>
              <a:rPr lang="en-ID" sz="1400" dirty="0"/>
              <a:t> </a:t>
            </a:r>
            <a:r>
              <a:rPr lang="en-ID" sz="1400" dirty="0" err="1"/>
              <a:t>Objek</a:t>
            </a:r>
            <a:r>
              <a:rPr lang="en-ID" sz="1400" dirty="0"/>
              <a:t>, </a:t>
            </a:r>
            <a:r>
              <a:rPr lang="en-ID" sz="1400" dirty="0" err="1"/>
              <a:t>Objek</a:t>
            </a:r>
            <a:r>
              <a:rPr lang="en-ID" sz="1400" dirty="0"/>
              <a:t> </a:t>
            </a:r>
            <a:r>
              <a:rPr lang="en-ID" sz="1400" dirty="0" err="1"/>
              <a:t>berkomunikasi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Objek</a:t>
            </a:r>
            <a:r>
              <a:rPr lang="en-ID" sz="1400" dirty="0"/>
              <a:t> lain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menggunakan</a:t>
            </a:r>
            <a:r>
              <a:rPr lang="en-ID" sz="1400" dirty="0"/>
              <a:t> </a:t>
            </a:r>
            <a:r>
              <a:rPr lang="en-ID" sz="1400" dirty="0" err="1"/>
              <a:t>fungsionalitas</a:t>
            </a:r>
            <a:r>
              <a:rPr lang="en-ID" sz="1400" dirty="0"/>
              <a:t> dan </a:t>
            </a:r>
            <a:r>
              <a:rPr lang="en-ID" sz="1400" dirty="0" err="1"/>
              <a:t>layanan</a:t>
            </a:r>
            <a:r>
              <a:rPr lang="en-ID" sz="1400" dirty="0"/>
              <a:t> yang </a:t>
            </a:r>
            <a:r>
              <a:rPr lang="en-ID" sz="1400" dirty="0" err="1"/>
              <a:t>disediakan</a:t>
            </a:r>
            <a:r>
              <a:rPr lang="en-ID" sz="1400" dirty="0"/>
              <a:t> oleh </a:t>
            </a:r>
            <a:r>
              <a:rPr lang="en-ID" sz="1400" dirty="0" err="1"/>
              <a:t>objek</a:t>
            </a:r>
            <a:r>
              <a:rPr lang="en-ID" sz="1400" dirty="0"/>
              <a:t> </a:t>
            </a:r>
            <a:r>
              <a:rPr lang="en-ID" sz="1400" dirty="0" err="1"/>
              <a:t>tersebut</a:t>
            </a:r>
            <a:r>
              <a:rPr lang="en-ID" sz="1400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D" b="1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9ECA16-3C4D-4239-8949-486C936CE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90" y="1458178"/>
            <a:ext cx="3606985" cy="1816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FA5BDD-8354-43E7-870D-54ADDAC765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28946" b="14680"/>
          <a:stretch/>
        </p:blipFill>
        <p:spPr>
          <a:xfrm>
            <a:off x="320456" y="562184"/>
            <a:ext cx="3641415" cy="2709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AB7459-5053-46F4-BBE8-D0F1F93ACA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20"/>
          <a:stretch/>
        </p:blipFill>
        <p:spPr>
          <a:xfrm>
            <a:off x="4112080" y="1481984"/>
            <a:ext cx="4711463" cy="1789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A2BBF4-FED2-4C6B-8275-2BEBB6277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456" y="3492573"/>
            <a:ext cx="8503087" cy="14923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Google Shape;499;p18">
            <a:extLst>
              <a:ext uri="{FF2B5EF4-FFF2-40B4-BE49-F238E27FC236}">
                <a16:creationId xmlns:a16="http://schemas.microsoft.com/office/drawing/2014/main" id="{544066DB-772D-4587-A2C9-B1A8F815B5DA}"/>
              </a:ext>
            </a:extLst>
          </p:cNvPr>
          <p:cNvSpPr txBox="1">
            <a:spLocks/>
          </p:cNvSpPr>
          <p:nvPr/>
        </p:nvSpPr>
        <p:spPr>
          <a:xfrm>
            <a:off x="4471590" y="317300"/>
            <a:ext cx="3490738" cy="489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Oswald"/>
                <a:sym typeface="Oswald"/>
              </a:rPr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400621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8" name="Google Shape;499;p18">
            <a:extLst>
              <a:ext uri="{FF2B5EF4-FFF2-40B4-BE49-F238E27FC236}">
                <a16:creationId xmlns:a16="http://schemas.microsoft.com/office/drawing/2014/main" id="{544066DB-772D-4587-A2C9-B1A8F815B5DA}"/>
              </a:ext>
            </a:extLst>
          </p:cNvPr>
          <p:cNvSpPr txBox="1">
            <a:spLocks/>
          </p:cNvSpPr>
          <p:nvPr/>
        </p:nvSpPr>
        <p:spPr>
          <a:xfrm>
            <a:off x="-153749" y="1628210"/>
            <a:ext cx="3490738" cy="489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 err="1">
                <a:solidFill>
                  <a:schemeClr val="accent2"/>
                </a:solidFill>
                <a:latin typeface="Oswald"/>
                <a:sym typeface="Oswald"/>
              </a:rPr>
              <a:t>Penjelasan</a:t>
            </a:r>
            <a:endParaRPr lang="en-US" sz="4000" b="1" dirty="0">
              <a:solidFill>
                <a:schemeClr val="accent2"/>
              </a:solidFill>
              <a:latin typeface="Oswald"/>
              <a:sym typeface="Oswald"/>
            </a:endParaRPr>
          </a:p>
        </p:txBody>
      </p:sp>
      <p:sp>
        <p:nvSpPr>
          <p:cNvPr id="7" name="Google Shape;523;p20">
            <a:extLst>
              <a:ext uri="{FF2B5EF4-FFF2-40B4-BE49-F238E27FC236}">
                <a16:creationId xmlns:a16="http://schemas.microsoft.com/office/drawing/2014/main" id="{615E931B-9D9F-4365-A763-3D78E0E58A4C}"/>
              </a:ext>
            </a:extLst>
          </p:cNvPr>
          <p:cNvSpPr txBox="1">
            <a:spLocks/>
          </p:cNvSpPr>
          <p:nvPr/>
        </p:nvSpPr>
        <p:spPr>
          <a:xfrm>
            <a:off x="380324" y="2099661"/>
            <a:ext cx="8326706" cy="145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Pada source code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diatas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terdapat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3 class yang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berbeda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,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diantaranya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class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Mahasiswa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,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Jurusan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dan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Asisosiasi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.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Dapat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dilihat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tidak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adanya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relasi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yang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kuat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antara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mahasiswa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dan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jurusan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,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hanya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terdapat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atribut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yang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sama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pada class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mahasiswa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dan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Jurusan</a:t>
            </a:r>
            <a:endParaRPr lang="en-ID" sz="1800" dirty="0"/>
          </a:p>
          <a:p>
            <a:pPr>
              <a:spcBef>
                <a:spcPts val="600"/>
              </a:spcBef>
            </a:pP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53420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1650569" y="3385050"/>
            <a:ext cx="587338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 err="1"/>
              <a:t>Agregation</a:t>
            </a:r>
            <a:endParaRPr sz="90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66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523;p20">
            <a:extLst>
              <a:ext uri="{FF2B5EF4-FFF2-40B4-BE49-F238E27FC236}">
                <a16:creationId xmlns:a16="http://schemas.microsoft.com/office/drawing/2014/main" id="{023249C7-84D1-4D6E-B343-2385235C5E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033375"/>
            <a:ext cx="4102662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2500" b="1" dirty="0" err="1"/>
              <a:t>Agregation</a:t>
            </a:r>
            <a:endParaRPr lang="en-ID" sz="2500"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400" dirty="0" err="1"/>
              <a:t>Agregasi</a:t>
            </a:r>
            <a:r>
              <a:rPr lang="en-ID" sz="1400" dirty="0"/>
              <a:t> </a:t>
            </a:r>
            <a:r>
              <a:rPr lang="en-ID" sz="1400" dirty="0" err="1"/>
              <a:t>merupakan</a:t>
            </a:r>
            <a:r>
              <a:rPr lang="en-ID" sz="1400" dirty="0"/>
              <a:t> </a:t>
            </a:r>
            <a:r>
              <a:rPr lang="en-ID" sz="1400" dirty="0" err="1"/>
              <a:t>hubungan</a:t>
            </a:r>
            <a:r>
              <a:rPr lang="en-ID" sz="1400" dirty="0"/>
              <a:t> </a:t>
            </a:r>
            <a:r>
              <a:rPr lang="en-ID" sz="1400" dirty="0" err="1"/>
              <a:t>antara</a:t>
            </a:r>
            <a:r>
              <a:rPr lang="en-ID" sz="1400" dirty="0"/>
              <a:t> </a:t>
            </a:r>
            <a:r>
              <a:rPr lang="en-ID" sz="1400" dirty="0" err="1"/>
              <a:t>satu</a:t>
            </a:r>
            <a:r>
              <a:rPr lang="en-ID" sz="1400" dirty="0"/>
              <a:t> object </a:t>
            </a:r>
            <a:r>
              <a:rPr lang="en-ID" sz="1400" dirty="0" err="1"/>
              <a:t>dengan</a:t>
            </a:r>
            <a:r>
              <a:rPr lang="en-ID" sz="1400" dirty="0"/>
              <a:t> object </a:t>
            </a:r>
            <a:r>
              <a:rPr lang="en-ID" sz="1400" dirty="0" err="1"/>
              <a:t>lainnya</a:t>
            </a:r>
            <a:r>
              <a:rPr lang="en-ID" sz="1400" dirty="0"/>
              <a:t> </a:t>
            </a:r>
            <a:r>
              <a:rPr lang="en-ID" sz="1400" dirty="0" err="1"/>
              <a:t>dimana</a:t>
            </a:r>
            <a:r>
              <a:rPr lang="en-ID" sz="1400" dirty="0"/>
              <a:t> object </a:t>
            </a:r>
            <a:r>
              <a:rPr lang="en-ID" sz="1400" dirty="0" err="1"/>
              <a:t>satu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object </a:t>
            </a:r>
            <a:r>
              <a:rPr lang="en-ID" sz="1400" dirty="0" err="1"/>
              <a:t>lainnya</a:t>
            </a:r>
            <a:r>
              <a:rPr lang="en-ID" sz="1400" dirty="0"/>
              <a:t> </a:t>
            </a:r>
            <a:r>
              <a:rPr lang="en-ID" sz="1400" dirty="0" err="1"/>
              <a:t>sebenarnya</a:t>
            </a:r>
            <a:r>
              <a:rPr lang="en-ID" sz="1400" dirty="0"/>
              <a:t> </a:t>
            </a:r>
            <a:r>
              <a:rPr lang="en-ID" sz="1400" dirty="0" err="1"/>
              <a:t>terpisah</a:t>
            </a:r>
            <a:r>
              <a:rPr lang="en-ID" sz="1400" dirty="0"/>
              <a:t> </a:t>
            </a:r>
            <a:r>
              <a:rPr lang="en-ID" sz="1400" dirty="0" err="1"/>
              <a:t>namun</a:t>
            </a:r>
            <a:r>
              <a:rPr lang="en-ID" sz="1400" dirty="0"/>
              <a:t> </a:t>
            </a:r>
            <a:r>
              <a:rPr lang="en-ID" sz="1400" dirty="0" err="1"/>
              <a:t>disatukan</a:t>
            </a:r>
            <a:r>
              <a:rPr lang="en-ID" sz="1400" dirty="0"/>
              <a:t>, </a:t>
            </a:r>
            <a:r>
              <a:rPr lang="en-ID" sz="1400" dirty="0" err="1"/>
              <a:t>sehingga</a:t>
            </a:r>
            <a:r>
              <a:rPr lang="en-ID" sz="1400" dirty="0"/>
              <a:t>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terjadi</a:t>
            </a:r>
            <a:r>
              <a:rPr lang="en-ID" sz="1400" dirty="0"/>
              <a:t> </a:t>
            </a:r>
            <a:r>
              <a:rPr lang="en-ID" sz="1400" dirty="0" err="1"/>
              <a:t>kebergantungan</a:t>
            </a:r>
            <a:r>
              <a:rPr lang="en-ID" sz="1400" dirty="0"/>
              <a:t> (Object lain </a:t>
            </a:r>
            <a:r>
              <a:rPr lang="en-ID" sz="1400" dirty="0" err="1"/>
              <a:t>bisa</a:t>
            </a:r>
            <a:r>
              <a:rPr lang="en-ID" sz="1400" dirty="0"/>
              <a:t> </a:t>
            </a:r>
            <a:r>
              <a:rPr lang="en-ID" sz="1400" dirty="0" err="1"/>
              <a:t>ada</a:t>
            </a:r>
            <a:r>
              <a:rPr lang="en-ID" sz="1400" dirty="0"/>
              <a:t> </a:t>
            </a:r>
            <a:r>
              <a:rPr lang="en-ID" sz="1400" dirty="0" err="1"/>
              <a:t>walau</a:t>
            </a:r>
            <a:r>
              <a:rPr lang="en-ID" sz="1400" dirty="0"/>
              <a:t> object </a:t>
            </a:r>
            <a:r>
              <a:rPr lang="en-ID" sz="1400" dirty="0" err="1"/>
              <a:t>penampungnya</a:t>
            </a:r>
            <a:r>
              <a:rPr lang="en-ID" sz="1400" dirty="0"/>
              <a:t>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ada</a:t>
            </a:r>
            <a:r>
              <a:rPr lang="en-ID" sz="1400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D" b="1" dirty="0"/>
          </a:p>
        </p:txBody>
      </p:sp>
      <p:sp>
        <p:nvSpPr>
          <p:cNvPr id="12" name="Google Shape;499;p18">
            <a:extLst>
              <a:ext uri="{FF2B5EF4-FFF2-40B4-BE49-F238E27FC236}">
                <a16:creationId xmlns:a16="http://schemas.microsoft.com/office/drawing/2014/main" id="{2C4B564A-CE51-49C6-A28F-4D3058B1C4C3}"/>
              </a:ext>
            </a:extLst>
          </p:cNvPr>
          <p:cNvSpPr txBox="1">
            <a:spLocks/>
          </p:cNvSpPr>
          <p:nvPr/>
        </p:nvSpPr>
        <p:spPr>
          <a:xfrm>
            <a:off x="130543" y="513474"/>
            <a:ext cx="1819436" cy="48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4000">
                <a:solidFill>
                  <a:schemeClr val="accent2"/>
                </a:solidFill>
              </a:rPr>
              <a:t>Output</a:t>
            </a:r>
            <a:endParaRPr lang="en-US" sz="4000" dirty="0">
              <a:solidFill>
                <a:schemeClr val="accent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BEC434-6FF1-4C00-8C7B-41080072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38" y="1944337"/>
            <a:ext cx="3852040" cy="84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61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499;p18">
            <a:extLst>
              <a:ext uri="{FF2B5EF4-FFF2-40B4-BE49-F238E27FC236}">
                <a16:creationId xmlns:a16="http://schemas.microsoft.com/office/drawing/2014/main" id="{6EB75E9F-CEBF-45C6-9783-20C8BC35FC6F}"/>
              </a:ext>
            </a:extLst>
          </p:cNvPr>
          <p:cNvSpPr txBox="1">
            <a:spLocks/>
          </p:cNvSpPr>
          <p:nvPr/>
        </p:nvSpPr>
        <p:spPr>
          <a:xfrm>
            <a:off x="4471590" y="317300"/>
            <a:ext cx="3490738" cy="489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Oswald"/>
                <a:sym typeface="Oswald"/>
              </a:rPr>
              <a:t>Source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DA5C7-0035-4931-BDD3-33BD5ED1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96" y="1739350"/>
            <a:ext cx="4782750" cy="1657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1B3C17-5FDC-4BCC-9E43-CEF293643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438" y="1739350"/>
            <a:ext cx="3806434" cy="2133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984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499;p18">
            <a:extLst>
              <a:ext uri="{FF2B5EF4-FFF2-40B4-BE49-F238E27FC236}">
                <a16:creationId xmlns:a16="http://schemas.microsoft.com/office/drawing/2014/main" id="{6D5EDC10-BED1-44C1-8A1A-755BB3DFD562}"/>
              </a:ext>
            </a:extLst>
          </p:cNvPr>
          <p:cNvSpPr txBox="1">
            <a:spLocks/>
          </p:cNvSpPr>
          <p:nvPr/>
        </p:nvSpPr>
        <p:spPr>
          <a:xfrm>
            <a:off x="-153749" y="1628210"/>
            <a:ext cx="3490738" cy="489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 err="1">
                <a:solidFill>
                  <a:schemeClr val="accent2"/>
                </a:solidFill>
                <a:latin typeface="Oswald"/>
                <a:sym typeface="Oswald"/>
              </a:rPr>
              <a:t>Penjelasan</a:t>
            </a:r>
            <a:endParaRPr lang="en-US" sz="4000" b="1" dirty="0">
              <a:solidFill>
                <a:schemeClr val="accent2"/>
              </a:solidFill>
              <a:latin typeface="Oswald"/>
              <a:sym typeface="Oswald"/>
            </a:endParaRPr>
          </a:p>
        </p:txBody>
      </p:sp>
      <p:sp>
        <p:nvSpPr>
          <p:cNvPr id="6" name="Google Shape;523;p20">
            <a:extLst>
              <a:ext uri="{FF2B5EF4-FFF2-40B4-BE49-F238E27FC236}">
                <a16:creationId xmlns:a16="http://schemas.microsoft.com/office/drawing/2014/main" id="{430AF52E-0EF5-4E3B-8151-CFFE7947944E}"/>
              </a:ext>
            </a:extLst>
          </p:cNvPr>
          <p:cNvSpPr txBox="1">
            <a:spLocks/>
          </p:cNvSpPr>
          <p:nvPr/>
        </p:nvSpPr>
        <p:spPr>
          <a:xfrm>
            <a:off x="380324" y="2099661"/>
            <a:ext cx="8326706" cy="1456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Pada source code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diatas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terdapat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2 class,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diantaranya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class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addressClass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dan class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employeeClass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.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Disana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pada class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addressClass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terdapat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data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kota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,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daerah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dan negara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serta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pada class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employeeClass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terdapat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id,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nama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dan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alamat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yang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berasal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dari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class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addressClass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. Dimana pada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bagian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alamat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memanggil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data yang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terdapat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pada class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addressClass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itu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sendiri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untuk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digunakan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di class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employeeClass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.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Sehingga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tidak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terjadinya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ketergantungan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antar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class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ketika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ingin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diubah</a:t>
            </a:r>
            <a:r>
              <a:rPr lang="en-ID" sz="1800" dirty="0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 </a:t>
            </a:r>
            <a:r>
              <a:rPr lang="en-ID" sz="1800" dirty="0" err="1">
                <a:solidFill>
                  <a:schemeClr val="tx2">
                    <a:lumMod val="10000"/>
                  </a:schemeClr>
                </a:solidFill>
                <a:latin typeface="Source Sans Pro"/>
                <a:ea typeface="Source Sans Pro"/>
                <a:sym typeface="Source Sans Pro"/>
              </a:rPr>
              <a:t>kembali</a:t>
            </a:r>
            <a:endParaRPr lang="en-ID" sz="1800" dirty="0">
              <a:solidFill>
                <a:schemeClr val="tx2">
                  <a:lumMod val="10000"/>
                </a:schemeClr>
              </a:solidFill>
              <a:latin typeface="Source Sans Pro"/>
              <a:ea typeface="Source Sans Pro"/>
              <a:sym typeface="Source Sans Pro"/>
            </a:endParaRPr>
          </a:p>
          <a:p>
            <a:endParaRPr lang="en-ID" sz="1800" dirty="0"/>
          </a:p>
          <a:p>
            <a:pPr>
              <a:spcBef>
                <a:spcPts val="600"/>
              </a:spcBef>
            </a:pP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900211419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28324A"/>
    </a:dk1>
    <a:lt1>
      <a:srgbClr val="FFFFFF"/>
    </a:lt1>
    <a:dk2>
      <a:srgbClr val="707685"/>
    </a:dk2>
    <a:lt2>
      <a:srgbClr val="E5E5E5"/>
    </a:lt2>
    <a:accent1>
      <a:srgbClr val="00CEF6"/>
    </a:accent1>
    <a:accent2>
      <a:srgbClr val="3C78D8"/>
    </a:accent2>
    <a:accent3>
      <a:srgbClr val="00A7C8"/>
    </a:accent3>
    <a:accent4>
      <a:srgbClr val="8EC400"/>
    </a:accent4>
    <a:accent5>
      <a:srgbClr val="AFF000"/>
    </a:accent5>
    <a:accent6>
      <a:srgbClr val="7F7F7F"/>
    </a:accent6>
    <a:hlink>
      <a:srgbClr val="28324A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440</Words>
  <Application>Microsoft Office PowerPoint</Application>
  <PresentationFormat>On-screen Show (16:9)</PresentationFormat>
  <Paragraphs>54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Oswald</vt:lpstr>
      <vt:lpstr>Source Sans Pro</vt:lpstr>
      <vt:lpstr>Arial</vt:lpstr>
      <vt:lpstr>Quince template</vt:lpstr>
      <vt:lpstr>Class Relationship Alvin Andrian Rizki ( 201511003 ) _ D3 - 2A JTK</vt:lpstr>
      <vt:lpstr>Asociation</vt:lpstr>
      <vt:lpstr>Output</vt:lpstr>
      <vt:lpstr>PowerPoint Presentation</vt:lpstr>
      <vt:lpstr>PowerPoint Presentation</vt:lpstr>
      <vt:lpstr>Agregation</vt:lpstr>
      <vt:lpstr>PowerPoint Presentation</vt:lpstr>
      <vt:lpstr>PowerPoint Presentation</vt:lpstr>
      <vt:lpstr>PowerPoint Presentation</vt:lpstr>
      <vt:lpstr>Composition</vt:lpstr>
      <vt:lpstr>Output</vt:lpstr>
      <vt:lpstr>PowerPoint Presentation</vt:lpstr>
      <vt:lpstr>PowerPoint Presentation</vt:lpstr>
      <vt:lpstr>Dependence</vt:lpstr>
      <vt:lpstr>Output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Relationship Alvin Andrian Rizki ( 201511003 ) _ D3 - 2A JTK</dc:title>
  <cp:lastModifiedBy>Alvin Rizki</cp:lastModifiedBy>
  <cp:revision>3</cp:revision>
  <dcterms:modified xsi:type="dcterms:W3CDTF">2021-10-21T22:30:47Z</dcterms:modified>
</cp:coreProperties>
</file>