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07" r:id="rId30"/>
    <p:sldId id="291" r:id="rId31"/>
    <p:sldId id="292" r:id="rId32"/>
    <p:sldId id="306" r:id="rId33"/>
  </p:sldIdLst>
  <p:sldSz cx="9144000" cy="5715000" type="screen16x10"/>
  <p:notesSz cx="6858000" cy="9144000"/>
  <p:defaultTextStyle>
    <a:defPPr>
      <a:defRPr lang="en-US"/>
    </a:defPPr>
    <a:lvl1pPr marL="0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3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4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6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8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9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3" indent="0">
              <a:buNone/>
              <a:defRPr sz="900"/>
            </a:lvl4pPr>
            <a:lvl5pPr marL="1828644" indent="0">
              <a:buNone/>
              <a:defRPr sz="900"/>
            </a:lvl5pPr>
            <a:lvl6pPr marL="2285806" indent="0">
              <a:buNone/>
              <a:defRPr sz="900"/>
            </a:lvl6pPr>
            <a:lvl7pPr marL="2742967" indent="0">
              <a:buNone/>
              <a:defRPr sz="900"/>
            </a:lvl7pPr>
            <a:lvl8pPr marL="3200128" indent="0">
              <a:buNone/>
              <a:defRPr sz="900"/>
            </a:lvl8pPr>
            <a:lvl9pPr marL="365728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3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6" indent="0">
              <a:buNone/>
              <a:defRPr sz="2000"/>
            </a:lvl6pPr>
            <a:lvl7pPr marL="2742967" indent="0">
              <a:buNone/>
              <a:defRPr sz="2000"/>
            </a:lvl7pPr>
            <a:lvl8pPr marL="3200128" indent="0">
              <a:buNone/>
              <a:defRPr sz="2000"/>
            </a:lvl8pPr>
            <a:lvl9pPr marL="365728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3" indent="0">
              <a:buNone/>
              <a:defRPr sz="900"/>
            </a:lvl4pPr>
            <a:lvl5pPr marL="1828644" indent="0">
              <a:buNone/>
              <a:defRPr sz="900"/>
            </a:lvl5pPr>
            <a:lvl6pPr marL="2285806" indent="0">
              <a:buNone/>
              <a:defRPr sz="900"/>
            </a:lvl6pPr>
            <a:lvl7pPr marL="2742967" indent="0">
              <a:buNone/>
              <a:defRPr sz="900"/>
            </a:lvl7pPr>
            <a:lvl8pPr marL="3200128" indent="0">
              <a:buNone/>
              <a:defRPr sz="900"/>
            </a:lvl8pPr>
            <a:lvl9pPr marL="365728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4" indent="-228581" algn="l" defTabSz="91432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8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0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8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9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5900" y="1955800"/>
            <a:ext cx="4902200" cy="269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028700"/>
            <a:ext cx="4385816" cy="857923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6300"/>
              </a:lnSpc>
            </a:pPr>
            <a:r>
              <a:rPr lang="en-US" altLang="zh-CN" sz="5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Apache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648127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Software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Components 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546100" y="1473200"/>
            <a:ext cx="5001369" cy="357306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00"/>
              </a:lnSpc>
              <a:tabLst>
                <a:tab pos="342871" algn="l"/>
                <a:tab pos="457161" algn="l"/>
                <a:tab pos="736538" algn="l"/>
              </a:tabLst>
            </a:pPr>
            <a:r>
              <a:rPr lang="en-US" altLang="zh-CN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runs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as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library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your</a:t>
            </a:r>
          </a:p>
          <a:p>
            <a:pPr>
              <a:lnSpc>
                <a:spcPts val="2800"/>
              </a:lnSpc>
              <a:tabLst>
                <a:tab pos="342871" algn="l"/>
                <a:tab pos="457161" algn="l"/>
                <a:tab pos="736538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program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(1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instance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per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app) </a:t>
            </a:r>
          </a:p>
          <a:p>
            <a:pPr>
              <a:lnSpc>
                <a:spcPts val="3500"/>
              </a:lnSpc>
              <a:tabLst>
                <a:tab pos="342871" algn="l"/>
                <a:tab pos="457161" algn="l"/>
                <a:tab pos="736538" algn="l"/>
              </a:tabLst>
            </a:pPr>
            <a:r>
              <a:rPr lang="en-US" altLang="zh-CN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Runs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tasks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locally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or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on</a:t>
            </a:r>
          </a:p>
          <a:p>
            <a:pPr>
              <a:lnSpc>
                <a:spcPts val="2800"/>
              </a:lnSpc>
              <a:tabLst>
                <a:tab pos="342871" algn="l"/>
                <a:tab pos="457161" algn="l"/>
                <a:tab pos="736538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cluster </a:t>
            </a:r>
          </a:p>
          <a:p>
            <a:pPr>
              <a:lnSpc>
                <a:spcPts val="3200"/>
              </a:lnSpc>
              <a:tabLst>
                <a:tab pos="342871" algn="l"/>
                <a:tab pos="457161" algn="l"/>
                <a:tab pos="736538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Mesos,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YARN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standalone</a:t>
            </a:r>
          </a:p>
          <a:p>
            <a:pPr>
              <a:lnSpc>
                <a:spcPts val="2400"/>
              </a:lnSpc>
              <a:tabLst>
                <a:tab pos="342871" algn="l"/>
                <a:tab pos="457161" algn="l"/>
                <a:tab pos="736538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mode </a:t>
            </a:r>
          </a:p>
          <a:p>
            <a:pPr>
              <a:lnSpc>
                <a:spcPts val="3599"/>
              </a:lnSpc>
              <a:tabLst>
                <a:tab pos="342871" algn="l"/>
                <a:tab pos="457161" algn="l"/>
                <a:tab pos="736538" algn="l"/>
              </a:tabLst>
            </a:pPr>
            <a:r>
              <a:rPr lang="en-US" altLang="zh-CN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Accesses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storage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systems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via</a:t>
            </a:r>
          </a:p>
          <a:p>
            <a:pPr>
              <a:lnSpc>
                <a:spcPts val="2900"/>
              </a:lnSpc>
              <a:tabLst>
                <a:tab pos="342871" algn="l"/>
                <a:tab pos="457161" algn="l"/>
                <a:tab pos="736538" algn="l"/>
              </a:tabLst>
            </a:pPr>
            <a:r>
              <a:rPr lang="en-US" altLang="zh-CN" dirty="0" smtClean="0"/>
              <a:t>	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Hadoop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InputFormat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API </a:t>
            </a:r>
          </a:p>
          <a:p>
            <a:pPr>
              <a:lnSpc>
                <a:spcPts val="3100"/>
              </a:lnSpc>
              <a:tabLst>
                <a:tab pos="342871" algn="l"/>
                <a:tab pos="457161" algn="l"/>
                <a:tab pos="736538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Can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use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HBase,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HDFS,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S3,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… </a:t>
            </a:r>
          </a:p>
        </p:txBody>
      </p:sp>
      <p:pic>
        <p:nvPicPr>
          <p:cNvPr id="1031" name="Picture 1030" descr="Screen Shot 2015-05-09 at 11.32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1333500"/>
            <a:ext cx="3362178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660400"/>
            <a:ext cx="3847207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Task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Scheduler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600" y="1765300"/>
            <a:ext cx="3031633" cy="2072123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900"/>
              </a:lnSpc>
              <a:tabLst>
                <a:tab pos="342871" algn="l"/>
              </a:tabLst>
            </a:pP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General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task</a:t>
            </a:r>
          </a:p>
          <a:p>
            <a:pPr>
              <a:lnSpc>
                <a:spcPts val="29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graphs </a:t>
            </a:r>
          </a:p>
          <a:p>
            <a:pPr>
              <a:lnSpc>
                <a:spcPts val="3599"/>
              </a:lnSpc>
              <a:tabLst>
                <a:tab pos="342871" algn="l"/>
              </a:tabLst>
            </a:pP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Automatically</a:t>
            </a:r>
          </a:p>
          <a:p>
            <a:pPr>
              <a:lnSpc>
                <a:spcPts val="29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pipelines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functions </a:t>
            </a:r>
          </a:p>
          <a:p>
            <a:pPr>
              <a:lnSpc>
                <a:spcPts val="3599"/>
              </a:lnSpc>
              <a:tabLst>
                <a:tab pos="342871" algn="l"/>
              </a:tabLst>
            </a:pP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Data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locality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aware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55600" y="3848100"/>
            <a:ext cx="3040615" cy="792093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900"/>
              </a:lnSpc>
              <a:tabLst>
                <a:tab pos="342871" algn="l"/>
              </a:tabLst>
            </a:pP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Partitioning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aware"</a:t>
            </a:r>
          </a:p>
          <a:p>
            <a:pPr>
              <a:lnSpc>
                <a:spcPts val="29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avoid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shufﬂes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969000" y="5219700"/>
            <a:ext cx="2174762" cy="31674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=    cached    partition    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59300" y="5219700"/>
            <a:ext cx="934375" cy="31674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=    RDD    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842000" y="4406900"/>
            <a:ext cx="634451" cy="31674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ﬁlter    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518400" y="3924300"/>
            <a:ext cx="1365606" cy="87459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  <a:tabLst>
                <a:tab pos="317473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join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17473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7F7F7F"/>
                </a:solidFill>
                <a:latin typeface="Corbel" pitchFamily="18" charset="0"/>
                <a:cs typeface="Corbel" pitchFamily="18" charset="0"/>
              </a:rPr>
              <a:t>Stage    3   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721101" y="1892301"/>
            <a:ext cx="1056727" cy="1571366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  <a:tabLst>
                <a:tab pos="25398" algn="l"/>
                <a:tab pos="609548" algn="l"/>
              </a:tabLst>
            </a:pPr>
            <a:r>
              <a:rPr lang="en-US" altLang="zh-CN" dirty="0" smtClean="0"/>
              <a:t>		</a:t>
            </a:r>
            <a:r>
              <a:rPr lang="en-US" altLang="zh-CN" dirty="0">
                <a:solidFill>
                  <a:srgbClr val="4F81BD"/>
                </a:solidFill>
                <a:latin typeface="Corbel" pitchFamily="18" charset="0"/>
                <a:cs typeface="Corbel" pitchFamily="18" charset="0"/>
              </a:rPr>
              <a:t>A: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5398" algn="l"/>
                <a:tab pos="60954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7F7F7F"/>
                </a:solidFill>
                <a:latin typeface="Corbel" pitchFamily="18" charset="0"/>
                <a:cs typeface="Corbel" pitchFamily="18" charset="0"/>
              </a:rPr>
              <a:t>Stage    1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398" algn="l"/>
                <a:tab pos="609548" algn="l"/>
              </a:tabLst>
            </a:pPr>
            <a:r>
              <a:rPr lang="en-US" altLang="zh-CN" dirty="0">
                <a:solidFill>
                  <a:srgbClr val="4F81BD"/>
                </a:solidFill>
                <a:latin typeface="Corbel" pitchFamily="18" charset="0"/>
                <a:cs typeface="Corbel" pitchFamily="18" charset="0"/>
              </a:rPr>
              <a:t>C:   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89500" y="3124200"/>
            <a:ext cx="400688" cy="31674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dirty="0">
                <a:solidFill>
                  <a:srgbClr val="4F81BD"/>
                </a:solidFill>
                <a:latin typeface="Corbel" pitchFamily="18" charset="0"/>
                <a:cs typeface="Corbel" pitchFamily="18" charset="0"/>
              </a:rPr>
              <a:t>D:    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22900" y="1854201"/>
            <a:ext cx="1103981" cy="162052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  <a:tabLst>
                <a:tab pos="698440" algn="l"/>
                <a:tab pos="72383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4F81BD"/>
                </a:solidFill>
                <a:latin typeface="Corbel" pitchFamily="18" charset="0"/>
                <a:cs typeface="Corbel" pitchFamily="18" charset="0"/>
              </a:rPr>
              <a:t>B: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98440" algn="l"/>
                <a:tab pos="72383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groupBy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98440" algn="l"/>
                <a:tab pos="723838" algn="l"/>
              </a:tabLst>
            </a:pPr>
            <a:r>
              <a:rPr lang="en-US" altLang="zh-CN" dirty="0" smtClean="0"/>
              <a:t>		</a:t>
            </a:r>
            <a:r>
              <a:rPr lang="en-US" altLang="zh-CN" dirty="0">
                <a:solidFill>
                  <a:srgbClr val="4F81BD"/>
                </a:solidFill>
                <a:latin typeface="Corbel" pitchFamily="18" charset="0"/>
                <a:cs typeface="Corbel" pitchFamily="18" charset="0"/>
              </a:rPr>
              <a:t>E:    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848600" y="2413000"/>
            <a:ext cx="362254" cy="31674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dirty="0">
                <a:solidFill>
                  <a:srgbClr val="4F81BD"/>
                </a:solidFill>
                <a:latin typeface="Corbel" pitchFamily="18" charset="0"/>
                <a:cs typeface="Corbel" pitchFamily="18" charset="0"/>
              </a:rPr>
              <a:t>F:    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784600" y="4406901"/>
            <a:ext cx="1772608" cy="359496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solidFill>
                  <a:srgbClr val="7F7F7F"/>
                </a:solidFill>
                <a:latin typeface="Corbel" pitchFamily="18" charset="0"/>
                <a:cs typeface="Corbel" pitchFamily="18" charset="0"/>
              </a:rPr>
              <a:t>Stage    2   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map   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1" y="406400"/>
            <a:ext cx="4877770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Advanced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Features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358900"/>
            <a:ext cx="4702017" cy="5386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Controllable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partitioning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03300" y="1879600"/>
            <a:ext cx="5455366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Speed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joins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against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dataset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362200"/>
            <a:ext cx="5526449" cy="5386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Controllable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storage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formats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2882900"/>
            <a:ext cx="7558386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Keep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data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serialized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for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efﬁciency,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replicate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82700" y="3263900"/>
            <a:ext cx="4757713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multiple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nodes,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cache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disk 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3759201"/>
            <a:ext cx="8343190" cy="5386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Shared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variables: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broadcasts,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accumulators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1" y="1422400"/>
            <a:ext cx="7912422" cy="1101473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Just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pass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local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local[k]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master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URL </a:t>
            </a:r>
          </a:p>
          <a:p>
            <a:pPr>
              <a:lnSpc>
                <a:spcPts val="4499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Debug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using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local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debuggers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03300" y="2552700"/>
            <a:ext cx="7078861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For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Java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/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Scala,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just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run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your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program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82700" y="2971800"/>
            <a:ext cx="1551707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debugger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3300" y="3492500"/>
            <a:ext cx="7433838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For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Python,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attachable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debugger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(e.g.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82700" y="3911600"/>
            <a:ext cx="1130348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PyDev)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4445000"/>
            <a:ext cx="6557292" cy="5386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Great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development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&amp;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unit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tests 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1" y="406400"/>
            <a:ext cx="4007279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Local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Execution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2800" y="3746500"/>
            <a:ext cx="5642570" cy="65102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4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WORKING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WITH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552700"/>
            <a:ext cx="0" cy="5236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2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88000" y="3860800"/>
            <a:ext cx="2895173" cy="61041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local,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thread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local,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threads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8500" y="4457700"/>
            <a:ext cx="5846202" cy="31119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MASTER=spark://host:port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./spark-shell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819900" y="4457700"/>
            <a:ext cx="1428676" cy="31119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cluster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520700"/>
            <a:ext cx="4673341" cy="4059697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  <a:tabLst>
                <a:tab pos="152387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Using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the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Shell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00"/>
              </a:lnSpc>
              <a:tabLst>
                <a:tab pos="152387" algn="l"/>
              </a:tabLst>
            </a:pPr>
            <a:r>
              <a:rPr lang="en-US" altLang="zh-CN" sz="32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Launching: </a:t>
            </a:r>
          </a:p>
          <a:p>
            <a:pPr>
              <a:lnSpc>
                <a:spcPts val="4499"/>
              </a:lnSpc>
              <a:tabLst>
                <a:tab pos="152387" algn="l"/>
              </a:tabLst>
            </a:pPr>
            <a:r>
              <a:rPr lang="en-US" altLang="zh-CN" sz="32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spark-shell</a:t>
            </a:r>
          </a:p>
          <a:p>
            <a:pPr>
              <a:lnSpc>
                <a:spcPts val="2600"/>
              </a:lnSpc>
              <a:tabLst>
                <a:tab pos="152387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pyspark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2800" dirty="0" smtClean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IPYTHON)</a:t>
            </a:r>
            <a:endParaRPr lang="en-US" altLang="zh-CN" sz="2800" dirty="0">
              <a:solidFill>
                <a:srgbClr val="000000"/>
              </a:solidFill>
              <a:latin typeface="Lucida Console" pitchFamily="18" charset="0"/>
              <a:cs typeface="Lucida Console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499"/>
              </a:lnSpc>
              <a:tabLst>
                <a:tab pos="152387" algn="l"/>
              </a:tabLst>
            </a:pPr>
            <a:r>
              <a:rPr lang="en-US" altLang="zh-CN" sz="32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Modes: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523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MASTER=local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./spark-shell</a:t>
            </a:r>
          </a:p>
          <a:p>
            <a:pPr>
              <a:lnSpc>
                <a:spcPts val="2400"/>
              </a:lnSpc>
              <a:tabLst>
                <a:tab pos="1523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MASTER=local[2]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./spark-shell</a:t>
            </a:r>
          </a:p>
        </p:txBody>
      </p:sp>
      <p:pic>
        <p:nvPicPr>
          <p:cNvPr id="9" name="Picture 8" descr="Screen Shot 2015-05-10 at 9.33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9100"/>
            <a:ext cx="4191000" cy="3001942"/>
          </a:xfrm>
          <a:prstGeom prst="rect">
            <a:avLst/>
          </a:prstGeom>
        </p:spPr>
      </p:pic>
      <p:sp>
        <p:nvSpPr>
          <p:cNvPr id="11" name="TextBox 1"/>
          <p:cNvSpPr txBox="1"/>
          <p:nvPr/>
        </p:nvSpPr>
        <p:spPr>
          <a:xfrm>
            <a:off x="685800" y="4756108"/>
            <a:ext cx="6019800" cy="311192"/>
          </a:xfrm>
          <a:prstGeom prst="rect">
            <a:avLst/>
          </a:prstGeom>
          <a:noFill/>
        </p:spPr>
        <p:txBody>
          <a:bodyPr wrap="square" lIns="0" tIns="0" rIns="0" bIns="45716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MASTER</a:t>
            </a:r>
            <a:r>
              <a:rPr lang="en-US" altLang="zh-CN" sz="2000" dirty="0" smtClean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=mesos: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//host:port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./spark-shell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781800" y="4756108"/>
            <a:ext cx="2201374" cy="31119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Mesos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cluster</a:t>
            </a:r>
            <a:endParaRPr lang="en-US" altLang="zh-CN" sz="2000" dirty="0">
              <a:solidFill>
                <a:srgbClr val="008040"/>
              </a:solidFill>
              <a:latin typeface="Lucida Console" pitchFamily="18" charset="0"/>
              <a:cs typeface="Lucida Console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1" y="406400"/>
            <a:ext cx="3479708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SparkContext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1" y="1422401"/>
            <a:ext cx="7248748" cy="126102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Main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entry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point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functionality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Available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shell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variable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FF6600"/>
                </a:solidFill>
                <a:latin typeface="Lucida Console" pitchFamily="18" charset="0"/>
                <a:cs typeface="Lucida Console" pitchFamily="18" charset="0"/>
              </a:rPr>
              <a:t>sc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705100"/>
            <a:ext cx="7912422" cy="5386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standalone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programs,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you’d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make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your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3200400"/>
            <a:ext cx="5566962" cy="5236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own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(refer to the sample code) </a:t>
            </a:r>
            <a:endParaRPr lang="en-US" altLang="zh-CN" sz="3200" dirty="0">
              <a:solidFill>
                <a:srgbClr val="000000"/>
              </a:solidFill>
              <a:latin typeface="Helvetica Neue" pitchFamily="18" charset="0"/>
              <a:cs typeface="Helvetica Neue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1" y="406400"/>
            <a:ext cx="3735890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Creating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RDDs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1" y="1600201"/>
            <a:ext cx="5268532" cy="3244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Turn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a</a:t>
            </a:r>
            <a:r>
              <a:rPr lang="en-US" altLang="zh-CN" sz="21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smtClean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collection</a:t>
            </a:r>
            <a:r>
              <a:rPr lang="en-US" altLang="zh-CN" sz="210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into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an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RDD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1" y="1866900"/>
            <a:ext cx="4471401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sc.parallelize([1,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2,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3])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1" y="2552701"/>
            <a:ext cx="7334865" cy="3244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Load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text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file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from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local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FS,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HDFS,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or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S3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819400"/>
            <a:ext cx="4067444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sc.textFile(</a:t>
            </a:r>
            <a:r>
              <a:rPr lang="en-US" altLang="zh-CN" sz="21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“file.txt”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1" y="3149601"/>
            <a:ext cx="5203310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sc.textFile(</a:t>
            </a:r>
            <a:r>
              <a:rPr lang="en-US" altLang="zh-CN" sz="21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“directory/*.txt”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1" y="3467100"/>
            <a:ext cx="7637307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sc.textFile(</a:t>
            </a:r>
            <a:r>
              <a:rPr lang="en-US" altLang="zh-CN" sz="21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“hdfs://namenode:9000/path/file”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4152901"/>
            <a:ext cx="8513862" cy="3244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Use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existing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Hadoop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InputFormat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2100" dirty="0">
                <a:solidFill>
                  <a:srgbClr val="008000"/>
                </a:solidFill>
                <a:latin typeface="Lucida Console" pitchFamily="18" charset="0"/>
                <a:cs typeface="Lucida Console" pitchFamily="18" charset="0"/>
              </a:rPr>
              <a:t>Java/Scala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00"/>
                </a:solidFill>
                <a:latin typeface="Lucida Console" pitchFamily="18" charset="0"/>
                <a:cs typeface="Lucida Console" pitchFamily="18" charset="0"/>
              </a:rPr>
              <a:t>only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4419600"/>
            <a:ext cx="8405509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sc.hadoopFile(keyClass,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valClass,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inputFmt,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conf)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0700" y="457201"/>
            <a:ext cx="6404398" cy="2305627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  <a:tabLst>
                <a:tab pos="25398" algn="l"/>
              </a:tabLst>
            </a:pPr>
            <a:r>
              <a:rPr lang="en-US" altLang="zh-CN" dirty="0" smtClean="0"/>
              <a:t>	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Basic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Transformations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5398" algn="l"/>
              </a:tabLst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nums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sc.parallelize([1,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2,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3])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5398" algn="l"/>
              </a:tabLst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Pass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each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element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through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a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function</a:t>
            </a:r>
          </a:p>
          <a:p>
            <a:pPr>
              <a:lnSpc>
                <a:spcPts val="2500"/>
              </a:lnSpc>
              <a:tabLst>
                <a:tab pos="25398" algn="l"/>
              </a:tabLst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squares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nums.</a:t>
            </a:r>
            <a:r>
              <a:rPr lang="en-US" altLang="zh-CN" sz="21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map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 =&gt;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x*x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54800" y="2387601"/>
            <a:ext cx="2066333" cy="3244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//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{1,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4,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9}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0701" y="3111500"/>
            <a:ext cx="7927388" cy="225820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  <a:tabLst>
                <a:tab pos="457161" algn="l"/>
                <a:tab pos="5790708" algn="l"/>
                <a:tab pos="5803407" algn="l"/>
              </a:tabLst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Keep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elements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passing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a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predicate</a:t>
            </a:r>
          </a:p>
          <a:p>
            <a:pPr>
              <a:lnSpc>
                <a:spcPts val="2500"/>
              </a:lnSpc>
              <a:tabLst>
                <a:tab pos="457161" algn="l"/>
                <a:tab pos="5790708" algn="l"/>
                <a:tab pos="5803407" algn="l"/>
              </a:tabLst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even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squares.</a:t>
            </a:r>
            <a:r>
              <a:rPr lang="en-US" altLang="zh-CN" sz="21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filter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 =&gt;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%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2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==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0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//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{4}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57161" algn="l"/>
                <a:tab pos="5790708" algn="l"/>
                <a:tab pos="5803407" algn="l"/>
              </a:tabLst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Map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each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element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to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zero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or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more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others</a:t>
            </a:r>
          </a:p>
          <a:p>
            <a:pPr>
              <a:lnSpc>
                <a:spcPts val="2500"/>
              </a:lnSpc>
              <a:tabLst>
                <a:tab pos="457161" algn="l"/>
                <a:tab pos="5790708" algn="l"/>
                <a:tab pos="5803407" algn="l"/>
              </a:tabLst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nums.</a:t>
            </a:r>
            <a:r>
              <a:rPr lang="en-US" altLang="zh-CN" sz="21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flatMap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range(x)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457161" algn="l"/>
                <a:tab pos="5790708" algn="l"/>
                <a:tab pos="5803407" algn="l"/>
              </a:tabLst>
            </a:pPr>
            <a:r>
              <a:rPr lang="en-US" altLang="zh-CN" dirty="0" smtClean="0"/>
              <a:t>	</a:t>
            </a:r>
            <a:r>
              <a:rPr lang="en-US" altLang="zh-CN" sz="17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17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{0,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0,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1,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0,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1,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2}</a:t>
            </a:r>
          </a:p>
          <a:p>
            <a:pPr>
              <a:lnSpc>
                <a:spcPts val="3299"/>
              </a:lnSpc>
              <a:tabLst>
                <a:tab pos="457161" algn="l"/>
                <a:tab pos="5790708" algn="l"/>
                <a:tab pos="5803407" algn="l"/>
              </a:tabLst>
            </a:pPr>
            <a:r>
              <a:rPr lang="en-US" altLang="zh-CN" dirty="0" smtClean="0"/>
              <a:t>		</a:t>
            </a:r>
            <a:endParaRPr lang="en-US" altLang="zh-CN" sz="2100" dirty="0">
              <a:solidFill>
                <a:srgbClr val="FF66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95300"/>
            <a:ext cx="3432320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Basic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Actions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308101"/>
            <a:ext cx="5686691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nums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err="1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sc.parallelize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([1,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2,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3])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790701"/>
            <a:ext cx="7579975" cy="3244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Retrieve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RDD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contents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as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a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local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collection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1" y="2044701"/>
            <a:ext cx="5239603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nums.</a:t>
            </a:r>
            <a:r>
              <a:rPr lang="en-US" altLang="zh-CN" sz="21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collect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()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[1,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2,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3]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1" y="2527300"/>
            <a:ext cx="4215509" cy="3244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Return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first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K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elements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781300"/>
            <a:ext cx="4792515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nums.</a:t>
            </a:r>
            <a:r>
              <a:rPr lang="en-US" altLang="zh-CN" sz="21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take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(2)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[1,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2]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3276600"/>
            <a:ext cx="4377776" cy="3244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Count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number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of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elements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1" y="3517901"/>
            <a:ext cx="3941471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nums.</a:t>
            </a:r>
            <a:r>
              <a:rPr lang="en-US" altLang="zh-CN" sz="21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count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()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3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1" y="4013200"/>
            <a:ext cx="7540263" cy="3244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Merge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elements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with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an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associative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function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4267200"/>
            <a:ext cx="4792515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nums.</a:t>
            </a:r>
            <a:r>
              <a:rPr lang="en-US" altLang="zh-CN" sz="21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reduce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_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+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_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6100" y="4749801"/>
            <a:ext cx="5268532" cy="3244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Write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elements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to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a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text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file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5003801"/>
            <a:ext cx="6501442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1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nums.</a:t>
            </a:r>
            <a:r>
              <a:rPr lang="en-US" altLang="zh-CN" sz="21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saveAsTextFile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21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“hdfs://file.txt”</a:t>
            </a:r>
            <a:r>
              <a:rPr lang="en-US" altLang="zh-CN" sz="21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3400" y="2552700"/>
            <a:ext cx="7835900" cy="587229"/>
          </a:xfrm>
          <a:prstGeom prst="rect">
            <a:avLst/>
          </a:prstGeom>
          <a:noFill/>
        </p:spPr>
        <p:txBody>
          <a:bodyPr wrap="square" lIns="0" tIns="0" rIns="0" bIns="45716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US" altLang="zh-CN" sz="3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INTRODUCTION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APACHE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31800"/>
            <a:ext cx="7995296" cy="1740387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599"/>
              </a:lnSpc>
              <a:tabLst>
                <a:tab pos="76193" algn="l"/>
              </a:tabLst>
            </a:pPr>
            <a:r>
              <a:rPr lang="en-US" altLang="zh-CN" sz="4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Working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with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Key-Value</a:t>
            </a:r>
            <a:r>
              <a:rPr lang="en-US" altLang="zh-C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Pairs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99"/>
              </a:lnSpc>
              <a:tabLst>
                <a:tab pos="76193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Spark’s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“distributed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reduce”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transformations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operate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on</a:t>
            </a:r>
          </a:p>
          <a:p>
            <a:pPr>
              <a:lnSpc>
                <a:spcPts val="3400"/>
              </a:lnSpc>
              <a:tabLst>
                <a:tab pos="76193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RDDs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key-value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pairs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04901" y="2197100"/>
            <a:ext cx="1335527" cy="47705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0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0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25701" y="2286001"/>
            <a:ext cx="3616274" cy="35393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pair    =    (a , b)    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04901" y="2654300"/>
            <a:ext cx="7332737" cy="31119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                                                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51201" y="2654300"/>
            <a:ext cx="4794482" cy="31119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pair[0]   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#    =&gt;    a        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22401" y="2959100"/>
            <a:ext cx="5986966" cy="31119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pair[1]  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#    =&gt;    b   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04901" y="3403601"/>
            <a:ext cx="1275715" cy="47705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0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Scala</a:t>
            </a:r>
            <a:r>
              <a:rPr lang="en-US" altLang="zh-CN" sz="2000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:    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25700" y="3492501"/>
            <a:ext cx="4603374" cy="35393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  <a:r>
              <a:rPr lang="en-US" altLang="zh-CN" sz="2000" b="1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val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pair    =    (a , b)    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04901" y="3924300"/>
            <a:ext cx="884630" cy="180519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  <a:tabLst>
                <a:tab pos="317473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</a:t>
            </a:r>
          </a:p>
          <a:p>
            <a:pPr>
              <a:lnSpc>
                <a:spcPts val="2400"/>
              </a:lnSpc>
              <a:tabLst>
                <a:tab pos="317473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17473" algn="l"/>
              </a:tabLst>
            </a:pPr>
            <a:r>
              <a:rPr lang="en-US" altLang="zh-CN" sz="2800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2000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200"/>
              </a:lnSpc>
              <a:tabLst>
                <a:tab pos="317473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</a:p>
          <a:p>
            <a:pPr>
              <a:lnSpc>
                <a:spcPts val="2300"/>
              </a:lnSpc>
              <a:tabLst>
                <a:tab pos="317473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79601" y="3924300"/>
            <a:ext cx="564057" cy="180519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  <a:tabLst>
                <a:tab pos="8889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</a:t>
            </a:r>
          </a:p>
          <a:p>
            <a:pPr>
              <a:lnSpc>
                <a:spcPts val="2400"/>
              </a:lnSpc>
              <a:tabLst>
                <a:tab pos="88893" algn="l"/>
              </a:tabLst>
            </a:pP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8893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  <a:p>
            <a:pPr>
              <a:lnSpc>
                <a:spcPts val="2400"/>
              </a:lnSpc>
              <a:tabLst>
                <a:tab pos="88893" algn="l"/>
              </a:tabLst>
            </a:pP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</a:p>
          <a:p>
            <a:pPr>
              <a:lnSpc>
                <a:spcPts val="2300"/>
              </a:lnSpc>
              <a:tabLst>
                <a:tab pos="8889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36801" y="3924300"/>
            <a:ext cx="7654432" cy="181587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000"/>
              </a:lnSpc>
              <a:tabLst>
                <a:tab pos="8889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pair._1    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//    =&gt;    a    </a:t>
            </a:r>
          </a:p>
          <a:p>
            <a:pPr>
              <a:lnSpc>
                <a:spcPts val="2400"/>
              </a:lnSpc>
              <a:tabLst>
                <a:tab pos="88893" algn="l"/>
              </a:tabLst>
            </a:pP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pair._2    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//    =&gt;    b</a:t>
            </a:r>
            <a:r>
              <a:rPr lang="en-US" altLang="zh-CN" sz="2000" dirty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8893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Tuple2    pair    =    </a:t>
            </a:r>
            <a:r>
              <a:rPr lang="en-US" altLang="zh-CN" sz="2000" b="1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Tuple2(a , b);    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</a:p>
          <a:p>
            <a:pPr>
              <a:lnSpc>
                <a:spcPts val="2400"/>
              </a:lnSpc>
              <a:tabLst>
                <a:tab pos="88893" algn="l"/>
              </a:tabLst>
            </a:pP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pair._1    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//    =&gt;    a    </a:t>
            </a:r>
          </a:p>
          <a:p>
            <a:pPr>
              <a:lnSpc>
                <a:spcPts val="2400"/>
              </a:lnSpc>
              <a:tabLst>
                <a:tab pos="8889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pair._2    </a:t>
            </a:r>
            <a:r>
              <a:rPr lang="en-US" altLang="zh-CN" sz="2000" dirty="0">
                <a:solidFill>
                  <a:srgbClr val="008000"/>
                </a:solidFill>
                <a:latin typeface="Consolas" pitchFamily="18" charset="0"/>
                <a:cs typeface="Consolas" pitchFamily="18" charset="0"/>
              </a:rPr>
              <a:t>//    =&gt;    b</a:t>
            </a:r>
            <a:r>
              <a:rPr lang="en-US" altLang="zh-CN" sz="2000" dirty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44501"/>
            <a:ext cx="8040536" cy="290963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899"/>
              </a:lnSpc>
              <a:tabLst>
                <a:tab pos="634946" algn="l"/>
                <a:tab pos="2958848" algn="l"/>
              </a:tabLst>
            </a:pPr>
            <a:r>
              <a:rPr lang="en-US" altLang="zh-CN" sz="5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Some</a:t>
            </a:r>
            <a:r>
              <a:rPr lang="en-US" altLang="zh-CN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Key-Value</a:t>
            </a:r>
            <a:r>
              <a:rPr lang="en-US" altLang="zh-CN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Operations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4946" algn="l"/>
                <a:tab pos="2958848" algn="l"/>
              </a:tabLst>
            </a:pPr>
            <a:r>
              <a:rPr lang="en-US" altLang="zh-CN" sz="19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pets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sc.parallelize(</a:t>
            </a:r>
          </a:p>
          <a:p>
            <a:pPr>
              <a:lnSpc>
                <a:spcPts val="2100"/>
              </a:lnSpc>
              <a:tabLst>
                <a:tab pos="634946" algn="l"/>
                <a:tab pos="2958848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[(</a:t>
            </a:r>
            <a:r>
              <a:rPr lang="en-US" altLang="zh-CN" sz="19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“cat”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1),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9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“dog”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1),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9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“cat”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2)])</a:t>
            </a:r>
          </a:p>
          <a:p>
            <a:pPr>
              <a:lnSpc>
                <a:spcPts val="2700"/>
              </a:lnSpc>
              <a:tabLst>
                <a:tab pos="634946" algn="l"/>
                <a:tab pos="2958848" algn="l"/>
              </a:tabLst>
            </a:pPr>
            <a:r>
              <a:rPr lang="en-US" altLang="zh-CN" sz="19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pets.</a:t>
            </a:r>
            <a:r>
              <a:rPr lang="en-US" altLang="zh-CN" sz="19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reduceByKey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9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_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+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_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  <a:p>
            <a:pPr>
              <a:lnSpc>
                <a:spcPts val="2200"/>
              </a:lnSpc>
              <a:tabLst>
                <a:tab pos="634946" algn="l"/>
                <a:tab pos="2958848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{(cat,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3),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(dog,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1)}</a:t>
            </a:r>
          </a:p>
          <a:p>
            <a:pPr>
              <a:lnSpc>
                <a:spcPts val="2700"/>
              </a:lnSpc>
              <a:tabLst>
                <a:tab pos="634946" algn="l"/>
                <a:tab pos="2958848" algn="l"/>
              </a:tabLst>
            </a:pPr>
            <a:r>
              <a:rPr lang="en-US" altLang="zh-CN" sz="19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pets.</a:t>
            </a:r>
            <a:r>
              <a:rPr lang="en-US" altLang="zh-CN" sz="19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groupByKey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()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{(cat,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[1,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2]),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(dog,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[1])}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3302000"/>
            <a:ext cx="2713295" cy="33000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9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pets.</a:t>
            </a:r>
            <a:r>
              <a:rPr lang="en-US" altLang="zh-CN" sz="19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sortByKey</a:t>
            </a:r>
            <a:r>
              <a:rPr lang="en-US" altLang="zh-CN" sz="19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05201" y="3340101"/>
            <a:ext cx="5389947" cy="29794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{(cat,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1),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(cat,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2),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(dog,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1)}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4127500"/>
            <a:ext cx="1954925" cy="350947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reduceByKey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78101" y="4000500"/>
            <a:ext cx="5173624" cy="49714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also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automatically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implements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4457700"/>
            <a:ext cx="4646587" cy="49714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combiners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on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the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map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side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8796" y="3850928"/>
            <a:ext cx="751681" cy="50799"/>
          </a:xfrm>
          <a:custGeom>
            <a:avLst/>
            <a:gdLst>
              <a:gd name="connsiteX0" fmla="*/ 12700 w 751681"/>
              <a:gd name="connsiteY0" fmla="*/ 12700 h 50799"/>
              <a:gd name="connsiteX1" fmla="*/ 738981 w 751681"/>
              <a:gd name="connsiteY1" fmla="*/ 12700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681" h="50799">
                <a:moveTo>
                  <a:pt x="12700" y="12700"/>
                </a:moveTo>
                <a:lnTo>
                  <a:pt x="738981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26177" y="3800129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63500 h 127000"/>
              <a:gd name="connsiteX2" fmla="*/ 0 w 127000"/>
              <a:gd name="connsiteY2" fmla="*/ 127000 h 127000"/>
              <a:gd name="connsiteX3" fmla="*/ 0 w 127000"/>
              <a:gd name="connsiteY3" fmla="*/ 0 h 12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63500"/>
                </a:lnTo>
                <a:lnTo>
                  <a:pt x="0" y="127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88796" y="4793045"/>
            <a:ext cx="751681" cy="50799"/>
          </a:xfrm>
          <a:custGeom>
            <a:avLst/>
            <a:gdLst>
              <a:gd name="connsiteX0" fmla="*/ 12700 w 751681"/>
              <a:gd name="connsiteY0" fmla="*/ 12700 h 50799"/>
              <a:gd name="connsiteX1" fmla="*/ 738981 w 751681"/>
              <a:gd name="connsiteY1" fmla="*/ 12700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681" h="50799">
                <a:moveTo>
                  <a:pt x="12700" y="12700"/>
                </a:moveTo>
                <a:lnTo>
                  <a:pt x="738981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26177" y="4742246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63500 h 127000"/>
              <a:gd name="connsiteX2" fmla="*/ 0 w 127000"/>
              <a:gd name="connsiteY2" fmla="*/ 127000 h 127000"/>
              <a:gd name="connsiteX3" fmla="*/ 0 w 127000"/>
              <a:gd name="connsiteY3" fmla="*/ 0 h 12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63500"/>
                </a:lnTo>
                <a:lnTo>
                  <a:pt x="0" y="127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919040" y="3830152"/>
            <a:ext cx="751681" cy="50799"/>
          </a:xfrm>
          <a:custGeom>
            <a:avLst/>
            <a:gdLst>
              <a:gd name="connsiteX0" fmla="*/ 12700 w 751681"/>
              <a:gd name="connsiteY0" fmla="*/ 12700 h 50799"/>
              <a:gd name="connsiteX1" fmla="*/ 738981 w 751681"/>
              <a:gd name="connsiteY1" fmla="*/ 12700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681" h="50799">
                <a:moveTo>
                  <a:pt x="12700" y="12700"/>
                </a:moveTo>
                <a:lnTo>
                  <a:pt x="738981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56421" y="3779352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63500 h 127000"/>
              <a:gd name="connsiteX2" fmla="*/ 0 w 127000"/>
              <a:gd name="connsiteY2" fmla="*/ 127000 h 127000"/>
              <a:gd name="connsiteX3" fmla="*/ 0 w 127000"/>
              <a:gd name="connsiteY3" fmla="*/ 0 h 12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63500"/>
                </a:lnTo>
                <a:lnTo>
                  <a:pt x="0" y="127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919040" y="4830848"/>
            <a:ext cx="751681" cy="50799"/>
          </a:xfrm>
          <a:custGeom>
            <a:avLst/>
            <a:gdLst>
              <a:gd name="connsiteX0" fmla="*/ 12700 w 751681"/>
              <a:gd name="connsiteY0" fmla="*/ 12700 h 50799"/>
              <a:gd name="connsiteX1" fmla="*/ 738981 w 751681"/>
              <a:gd name="connsiteY1" fmla="*/ 12700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1681" h="50799">
                <a:moveTo>
                  <a:pt x="12700" y="12700"/>
                </a:moveTo>
                <a:lnTo>
                  <a:pt x="738981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56421" y="4780047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63500 h 127000"/>
              <a:gd name="connsiteX2" fmla="*/ 0 w 127000"/>
              <a:gd name="connsiteY2" fmla="*/ 127000 h 127000"/>
              <a:gd name="connsiteX3" fmla="*/ 0 w 127000"/>
              <a:gd name="connsiteY3" fmla="*/ 0 h 127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63500"/>
                </a:lnTo>
                <a:lnTo>
                  <a:pt x="0" y="1270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788041" y="3791127"/>
            <a:ext cx="841360" cy="895174"/>
          </a:xfrm>
          <a:custGeom>
            <a:avLst/>
            <a:gdLst>
              <a:gd name="connsiteX0" fmla="*/ 12700 w 865243"/>
              <a:gd name="connsiteY0" fmla="*/ 12700 h 996785"/>
              <a:gd name="connsiteX1" fmla="*/ 852543 w 865243"/>
              <a:gd name="connsiteY1" fmla="*/ 984085 h 9967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5243" h="996785">
                <a:moveTo>
                  <a:pt x="12700" y="12700"/>
                </a:moveTo>
                <a:lnTo>
                  <a:pt x="852543" y="98408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553200" y="4610100"/>
            <a:ext cx="131096" cy="137602"/>
          </a:xfrm>
          <a:custGeom>
            <a:avLst/>
            <a:gdLst>
              <a:gd name="connsiteX0" fmla="*/ 96071 w 131096"/>
              <a:gd name="connsiteY0" fmla="*/ 0 h 137602"/>
              <a:gd name="connsiteX1" fmla="*/ 131096 w 131096"/>
              <a:gd name="connsiteY1" fmla="*/ 137602 h 137602"/>
              <a:gd name="connsiteX2" fmla="*/ 0 w 131096"/>
              <a:gd name="connsiteY2" fmla="*/ 83061 h 137602"/>
              <a:gd name="connsiteX3" fmla="*/ 96071 w 131096"/>
              <a:gd name="connsiteY3" fmla="*/ 0 h 137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1096" h="137602">
                <a:moveTo>
                  <a:pt x="96071" y="0"/>
                </a:moveTo>
                <a:lnTo>
                  <a:pt x="131096" y="137602"/>
                </a:lnTo>
                <a:lnTo>
                  <a:pt x="0" y="83061"/>
                </a:lnTo>
                <a:lnTo>
                  <a:pt x="96071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788040" y="3771900"/>
            <a:ext cx="841360" cy="76200"/>
          </a:xfrm>
          <a:custGeom>
            <a:avLst/>
            <a:gdLst>
              <a:gd name="connsiteX0" fmla="*/ 12700 w 856594"/>
              <a:gd name="connsiteY0" fmla="*/ 12700 h 112448"/>
              <a:gd name="connsiteX1" fmla="*/ 843894 w 856594"/>
              <a:gd name="connsiteY1" fmla="*/ 99748 h 112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6594" h="112448">
                <a:moveTo>
                  <a:pt x="12700" y="12700"/>
                </a:moveTo>
                <a:lnTo>
                  <a:pt x="843894" y="99748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553200" y="3771900"/>
            <a:ext cx="132922" cy="126309"/>
          </a:xfrm>
          <a:custGeom>
            <a:avLst/>
            <a:gdLst>
              <a:gd name="connsiteX0" fmla="*/ 13226 w 132922"/>
              <a:gd name="connsiteY0" fmla="*/ 0 h 126309"/>
              <a:gd name="connsiteX1" fmla="*/ 132922 w 132922"/>
              <a:gd name="connsiteY1" fmla="*/ 76381 h 126309"/>
              <a:gd name="connsiteX2" fmla="*/ 0 w 132922"/>
              <a:gd name="connsiteY2" fmla="*/ 126309 h 126309"/>
              <a:gd name="connsiteX3" fmla="*/ 13226 w 132922"/>
              <a:gd name="connsiteY3" fmla="*/ 0 h 1263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2922" h="126309">
                <a:moveTo>
                  <a:pt x="13226" y="0"/>
                </a:moveTo>
                <a:lnTo>
                  <a:pt x="132922" y="76381"/>
                </a:lnTo>
                <a:lnTo>
                  <a:pt x="0" y="126309"/>
                </a:lnTo>
                <a:lnTo>
                  <a:pt x="13226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788040" y="3891679"/>
            <a:ext cx="865175" cy="989701"/>
          </a:xfrm>
          <a:custGeom>
            <a:avLst/>
            <a:gdLst>
              <a:gd name="connsiteX0" fmla="*/ 12700 w 865175"/>
              <a:gd name="connsiteY0" fmla="*/ 977001 h 989701"/>
              <a:gd name="connsiteX1" fmla="*/ 852475 w 865175"/>
              <a:gd name="connsiteY1" fmla="*/ 12700 h 9897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5175" h="989701">
                <a:moveTo>
                  <a:pt x="12700" y="977001"/>
                </a:moveTo>
                <a:lnTo>
                  <a:pt x="852475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525902" y="3885225"/>
            <a:ext cx="131292" cy="137474"/>
          </a:xfrm>
          <a:custGeom>
            <a:avLst/>
            <a:gdLst>
              <a:gd name="connsiteX0" fmla="*/ 95773 w 131292"/>
              <a:gd name="connsiteY0" fmla="*/ 137474 h 137474"/>
              <a:gd name="connsiteX1" fmla="*/ 131292 w 131292"/>
              <a:gd name="connsiteY1" fmla="*/ 0 h 137474"/>
              <a:gd name="connsiteX2" fmla="*/ 0 w 131292"/>
              <a:gd name="connsiteY2" fmla="*/ 54070 h 137474"/>
              <a:gd name="connsiteX3" fmla="*/ 95773 w 131292"/>
              <a:gd name="connsiteY3" fmla="*/ 137474 h 1374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1292" h="137474">
                <a:moveTo>
                  <a:pt x="95773" y="137474"/>
                </a:moveTo>
                <a:lnTo>
                  <a:pt x="131292" y="0"/>
                </a:lnTo>
                <a:lnTo>
                  <a:pt x="0" y="54070"/>
                </a:lnTo>
                <a:lnTo>
                  <a:pt x="95773" y="1374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788039" y="4780629"/>
            <a:ext cx="856592" cy="111677"/>
          </a:xfrm>
          <a:custGeom>
            <a:avLst/>
            <a:gdLst>
              <a:gd name="connsiteX0" fmla="*/ 12700 w 856592"/>
              <a:gd name="connsiteY0" fmla="*/ 98977 h 111677"/>
              <a:gd name="connsiteX1" fmla="*/ 843891 w 856592"/>
              <a:gd name="connsiteY1" fmla="*/ 12700 h 1116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6592" h="111677">
                <a:moveTo>
                  <a:pt x="12700" y="98977"/>
                </a:moveTo>
                <a:lnTo>
                  <a:pt x="843891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524319" y="4740658"/>
            <a:ext cx="132877" cy="126321"/>
          </a:xfrm>
          <a:custGeom>
            <a:avLst/>
            <a:gdLst>
              <a:gd name="connsiteX0" fmla="*/ 13110 w 132877"/>
              <a:gd name="connsiteY0" fmla="*/ 126321 h 126321"/>
              <a:gd name="connsiteX1" fmla="*/ 132877 w 132877"/>
              <a:gd name="connsiteY1" fmla="*/ 50048 h 126321"/>
              <a:gd name="connsiteX2" fmla="*/ 0 w 132877"/>
              <a:gd name="connsiteY2" fmla="*/ 0 h 126321"/>
              <a:gd name="connsiteX3" fmla="*/ 13110 w 132877"/>
              <a:gd name="connsiteY3" fmla="*/ 126321 h 126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2877" h="126321">
                <a:moveTo>
                  <a:pt x="13110" y="126321"/>
                </a:moveTo>
                <a:lnTo>
                  <a:pt x="132877" y="50048"/>
                </a:lnTo>
                <a:lnTo>
                  <a:pt x="0" y="0"/>
                </a:lnTo>
                <a:lnTo>
                  <a:pt x="13110" y="12632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609601"/>
            <a:ext cx="7018298" cy="2349357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6400"/>
              </a:lnSpc>
              <a:tabLst>
                <a:tab pos="2273107" algn="l"/>
              </a:tabLst>
            </a:pPr>
            <a:r>
              <a:rPr lang="en-US" altLang="zh-CN" sz="5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Example:</a:t>
            </a:r>
            <a:r>
              <a:rPr lang="en-US" altLang="zh-CN" sz="5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Word</a:t>
            </a:r>
            <a:r>
              <a:rPr lang="en-US" altLang="zh-CN" sz="5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Count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273107" algn="l"/>
              </a:tabLst>
            </a:pPr>
            <a:r>
              <a:rPr lang="en-US" altLang="zh-CN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lines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sc.textFile(</a:t>
            </a:r>
            <a:r>
              <a:rPr lang="en-US" altLang="zh-CN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“sample.text”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  <a:p>
            <a:pPr>
              <a:lnSpc>
                <a:spcPts val="2500"/>
              </a:lnSpc>
              <a:tabLst>
                <a:tab pos="2273107" algn="l"/>
              </a:tabLst>
            </a:pPr>
            <a:r>
              <a:rPr lang="en-US" altLang="zh-CN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counts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lines.</a:t>
            </a:r>
            <a:r>
              <a:rPr lang="en-US" altLang="zh-CN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flatMap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line </a:t>
            </a:r>
            <a:r>
              <a:rPr lang="en-US" altLang="zh-CN" dirty="0" smtClean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line.split(“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”)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273107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</a:t>
            </a:r>
            <a:r>
              <a:rPr lang="en-US" altLang="zh-CN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map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word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(word,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1)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  <a:p>
            <a:pPr>
              <a:lnSpc>
                <a:spcPts val="2200"/>
              </a:lnSpc>
              <a:tabLst>
                <a:tab pos="2273107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</a:t>
            </a:r>
            <a:r>
              <a:rPr lang="en-US" altLang="zh-CN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reduceByKey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_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_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85801" y="3695700"/>
            <a:ext cx="1600200" cy="1270750"/>
          </a:xfrm>
          <a:prstGeom prst="rect">
            <a:avLst/>
          </a:prstGeom>
          <a:noFill/>
        </p:spPr>
        <p:txBody>
          <a:bodyPr wrap="square" lIns="0" tIns="0" rIns="0" bIns="45716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“to    be    or”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9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“not    to    be”    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213100" y="3479800"/>
            <a:ext cx="769066" cy="194411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“to”    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“be”    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“or”    </a:t>
            </a:r>
          </a:p>
          <a:p>
            <a:pPr>
              <a:lnSpc>
                <a:spcPts val="2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“not”    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“to”    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“be”    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902200" y="3479800"/>
            <a:ext cx="1105696" cy="194411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(to,    1)    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(be,    1)    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(or,    1)    </a:t>
            </a:r>
          </a:p>
          <a:p>
            <a:pPr>
              <a:lnSpc>
                <a:spcPts val="29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(not,    1)    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(to,    1)    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(be,    1)    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807201" y="3619501"/>
            <a:ext cx="1105696" cy="151011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(be,    2)    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(not,    1)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99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or,    1)    </a:t>
            </a:r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(to,    2)   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520700"/>
            <a:ext cx="7969358" cy="80481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899"/>
              </a:lnSpc>
            </a:pPr>
            <a:r>
              <a:rPr lang="en-US" altLang="zh-CN" sz="5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Other</a:t>
            </a:r>
            <a:r>
              <a:rPr lang="en-US" altLang="zh-CN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Key-Value</a:t>
            </a:r>
            <a:r>
              <a:rPr lang="en-US" altLang="zh-CN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Operations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58801" y="1447800"/>
            <a:ext cx="6907941" cy="29238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6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16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visits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sc.parallelize([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“index.html”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“1.2.3.4”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76700" y="1727200"/>
            <a:ext cx="3522198" cy="49756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“about.html”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“3.4.5.6”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),</a:t>
            </a:r>
          </a:p>
          <a:p>
            <a:pPr>
              <a:lnSpc>
                <a:spcPts val="19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“index.html”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“1.3.3.1”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])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58801" y="2514600"/>
            <a:ext cx="6907941" cy="29238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6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16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pageNames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sc.parallelize([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“index.html”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“Home”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45000" y="2794001"/>
            <a:ext cx="3274935" cy="258186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“about.html”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“About”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])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58800" y="3340100"/>
            <a:ext cx="3077966" cy="29238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6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16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visits.</a:t>
            </a:r>
            <a:r>
              <a:rPr lang="en-US" altLang="zh-CN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join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(pageNames)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3632201"/>
            <a:ext cx="4788771" cy="75404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(“index.html”,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(“1.2.3.4”,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“Home”))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(“index.html”,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(“1.3.3.1”,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“Home”))</a:t>
            </a:r>
          </a:p>
          <a:p>
            <a:pPr>
              <a:lnSpc>
                <a:spcPts val="1900"/>
              </a:lnSpc>
            </a:pP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(“about.html”,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(“3.4.5.6”,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“About”))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58800" y="4660900"/>
            <a:ext cx="3448861" cy="29238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6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16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visits.</a:t>
            </a:r>
            <a:r>
              <a:rPr lang="en-US" altLang="zh-CN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cogroup</a:t>
            </a:r>
            <a:r>
              <a:rPr lang="en-US" altLang="zh-CN" sz="16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(pageNames)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01701" y="4940300"/>
            <a:ext cx="6549870" cy="49756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(“index.html”,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([“1.2.3.4”,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“1.3.3.1”],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[“Home”]))</a:t>
            </a:r>
          </a:p>
          <a:p>
            <a:pPr>
              <a:lnSpc>
                <a:spcPts val="1900"/>
              </a:lnSpc>
            </a:pP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#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(“about.html”,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([“3.4.5.6”],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008040"/>
                </a:solidFill>
                <a:latin typeface="Lucida Console" pitchFamily="18" charset="0"/>
                <a:cs typeface="Lucida Console" pitchFamily="18" charset="0"/>
              </a:rPr>
              <a:t>[“About”]))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7690671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Setting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the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Level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of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Parallelism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435100"/>
            <a:ext cx="7958647" cy="157596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All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the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pair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RDD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operations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take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optional</a:t>
            </a:r>
          </a:p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second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parameter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for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number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tasks </a:t>
            </a:r>
          </a:p>
          <a:p>
            <a:pPr>
              <a:lnSpc>
                <a:spcPts val="4499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03301" y="3009901"/>
            <a:ext cx="4605377" cy="70232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0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words.</a:t>
            </a:r>
            <a:r>
              <a:rPr lang="en-US" altLang="zh-CN" sz="20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reduceByKey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_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+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_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5)</a:t>
            </a:r>
          </a:p>
          <a:p>
            <a:pPr>
              <a:lnSpc>
                <a:spcPts val="2900"/>
              </a:lnSpc>
            </a:pPr>
            <a:r>
              <a:rPr lang="en-US" altLang="zh-CN" sz="20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0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words.</a:t>
            </a:r>
            <a:r>
              <a:rPr lang="en-US" altLang="zh-CN" sz="20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groupByKey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(5)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3300" y="3733801"/>
            <a:ext cx="4156537" cy="34325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0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visits.</a:t>
            </a:r>
            <a:r>
              <a:rPr lang="en-US" altLang="zh-CN" sz="20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join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(pageViews,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5)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381214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Using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Local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Variables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358901"/>
            <a:ext cx="6572525" cy="109773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Any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external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variables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you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use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closure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will</a:t>
            </a:r>
          </a:p>
          <a:p>
            <a:pPr>
              <a:lnSpc>
                <a:spcPts val="23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automatically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be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shipped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the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cluster: </a:t>
            </a:r>
          </a:p>
          <a:p>
            <a:pPr>
              <a:lnSpc>
                <a:spcPts val="3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46200" y="2387601"/>
            <a:ext cx="4914456" cy="34325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0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query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sys.stdin.readline()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46201" y="2692401"/>
            <a:ext cx="7153651" cy="34325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BFBFBF"/>
                </a:solidFill>
                <a:latin typeface="Lucida Grande" pitchFamily="18" charset="0"/>
                <a:cs typeface="Lucida Grande" pitchFamily="18" charset="0"/>
              </a:rPr>
              <a:t>&gt;</a:t>
            </a:r>
            <a:r>
              <a:rPr lang="en-US" altLang="zh-CN" sz="20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pages.</a:t>
            </a:r>
            <a:r>
              <a:rPr lang="en-US" altLang="zh-CN" sz="20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filter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20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lambda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query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).</a:t>
            </a:r>
            <a:r>
              <a:rPr lang="en-US" altLang="zh-CN" sz="20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count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009900"/>
            <a:ext cx="0" cy="420196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390900"/>
            <a:ext cx="2116895" cy="420196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Some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caveats: 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1" y="3784600"/>
            <a:ext cx="7916567" cy="80278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Each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task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gets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new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copy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(updates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aren’t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sent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back) </a:t>
            </a:r>
          </a:p>
          <a:p>
            <a:pPr>
              <a:lnSpc>
                <a:spcPts val="3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Variable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must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be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Serializable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/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Pickle-able 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1" y="4533900"/>
            <a:ext cx="7217967" cy="420196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Don’t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use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ﬁelds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of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an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outer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object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(ships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all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of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it!)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1" y="419100"/>
            <a:ext cx="6596742" cy="87117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US" altLang="zh-CN" sz="5500" dirty="0" smtClean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Closure Optimization</a:t>
            </a:r>
            <a:endParaRPr lang="en-US" altLang="zh-CN" sz="5500" dirty="0">
              <a:solidFill>
                <a:srgbClr val="000000"/>
              </a:solidFill>
              <a:latin typeface="Helvetica Neue" pitchFamily="18" charset="0"/>
              <a:cs typeface="Helvetica Neue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46101" y="1562100"/>
            <a:ext cx="3465319" cy="1500706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  <a:tabLst>
                <a:tab pos="266678" algn="l"/>
              </a:tabLst>
            </a:pP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This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is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problem: </a:t>
            </a:r>
          </a:p>
          <a:p>
            <a:pPr>
              <a:lnSpc>
                <a:spcPts val="2300"/>
              </a:lnSpc>
              <a:tabLst>
                <a:tab pos="26667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Example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RddApp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6667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val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param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3.14</a:t>
            </a:r>
          </a:p>
          <a:p>
            <a:pPr>
              <a:lnSpc>
                <a:spcPts val="1900"/>
              </a:lnSpc>
              <a:tabLst>
                <a:tab pos="26667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val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log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new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Log(...)</a:t>
            </a:r>
          </a:p>
          <a:p>
            <a:pPr>
              <a:lnSpc>
                <a:spcPts val="1900"/>
              </a:lnSpc>
              <a:tabLst>
                <a:tab pos="26667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...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1" y="4229101"/>
            <a:ext cx="139086" cy="28468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}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737100" y="1587500"/>
            <a:ext cx="3344704" cy="125705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  <a:tabLst>
                <a:tab pos="266678" algn="l"/>
              </a:tabLst>
            </a:pP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How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to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get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around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it: </a:t>
            </a:r>
          </a:p>
          <a:p>
            <a:pPr>
              <a:lnSpc>
                <a:spcPts val="2300"/>
              </a:lnSpc>
              <a:tabLst>
                <a:tab pos="266678" algn="l"/>
              </a:tabLst>
            </a:pP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class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ExampleRddApp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6667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...</a:t>
            </a:r>
          </a:p>
          <a:p>
            <a:pPr>
              <a:lnSpc>
                <a:spcPts val="1900"/>
              </a:lnSpc>
              <a:tabLst>
                <a:tab pos="266678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...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737101" y="4381501"/>
            <a:ext cx="139086" cy="66941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}</a:t>
            </a: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12801" y="3289301"/>
            <a:ext cx="3617227" cy="154700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800"/>
              </a:lnSpc>
              <a:tabLst>
                <a:tab pos="279376" algn="l"/>
                <a:tab pos="431764" algn="l"/>
                <a:tab pos="507957" algn="l"/>
                <a:tab pos="69844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def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work(rdd: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RDD[Int])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279376" algn="l"/>
                <a:tab pos="431764" algn="l"/>
                <a:tab pos="507957" algn="l"/>
                <a:tab pos="698440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rdd.</a:t>
            </a:r>
            <a:r>
              <a:rPr lang="en-US" altLang="zh-CN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map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param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79376" algn="l"/>
                <a:tab pos="431764" algn="l"/>
                <a:tab pos="507957" algn="l"/>
                <a:tab pos="698440" algn="l"/>
              </a:tabLst>
            </a:pPr>
            <a:r>
              <a:rPr lang="en-US" altLang="zh-CN" dirty="0" smtClean="0"/>
              <a:t>			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</a:t>
            </a:r>
            <a:r>
              <a:rPr lang="en-US" altLang="zh-CN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reduce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...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279376" algn="l"/>
                <a:tab pos="431764" algn="l"/>
                <a:tab pos="507957" algn="l"/>
                <a:tab pos="69844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}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79376" algn="l"/>
                <a:tab pos="431764" algn="l"/>
                <a:tab pos="507957" algn="l"/>
                <a:tab pos="698440" algn="l"/>
              </a:tabLst>
            </a:pPr>
            <a:r>
              <a:rPr lang="en-US" altLang="zh-CN" dirty="0" smtClean="0"/>
              <a:t>		</a:t>
            </a:r>
            <a:r>
              <a:rPr lang="en-US" altLang="zh-CN" sz="2100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003801" y="3187701"/>
            <a:ext cx="3756312" cy="157564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800"/>
              </a:lnSpc>
              <a:tabLst>
                <a:tab pos="279376" algn="l"/>
                <a:tab pos="469860" algn="l"/>
                <a:tab pos="698440" algn="l"/>
                <a:tab pos="863526" algn="l"/>
              </a:tabLst>
            </a:pP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def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work(rdd: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RDD[Int])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79376" algn="l"/>
                <a:tab pos="469860" algn="l"/>
                <a:tab pos="698440" algn="l"/>
                <a:tab pos="863526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8000FF"/>
                </a:solidFill>
                <a:latin typeface="Lucida Console" pitchFamily="18" charset="0"/>
                <a:cs typeface="Lucida Console" pitchFamily="18" charset="0"/>
              </a:rPr>
              <a:t>val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8000FF"/>
                </a:solidFill>
                <a:latin typeface="Lucida Console" pitchFamily="18" charset="0"/>
                <a:cs typeface="Lucida Console" pitchFamily="18" charset="0"/>
              </a:rPr>
              <a:t>param_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8000FF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8000FF"/>
                </a:solidFill>
                <a:latin typeface="Lucida Console" pitchFamily="18" charset="0"/>
                <a:cs typeface="Lucida Console" pitchFamily="18" charset="0"/>
              </a:rPr>
              <a:t>param</a:t>
            </a:r>
          </a:p>
          <a:p>
            <a:pPr>
              <a:lnSpc>
                <a:spcPts val="1800"/>
              </a:lnSpc>
              <a:tabLst>
                <a:tab pos="279376" algn="l"/>
                <a:tab pos="469860" algn="l"/>
                <a:tab pos="698440" algn="l"/>
                <a:tab pos="863526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rdd.</a:t>
            </a:r>
            <a:r>
              <a:rPr lang="en-US" altLang="zh-CN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map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8000FF"/>
                </a:solidFill>
                <a:latin typeface="Lucida Console" pitchFamily="18" charset="0"/>
                <a:cs typeface="Lucida Console" pitchFamily="18" charset="0"/>
              </a:rPr>
              <a:t>param_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279376" algn="l"/>
                <a:tab pos="469860" algn="l"/>
                <a:tab pos="698440" algn="l"/>
                <a:tab pos="863526" algn="l"/>
              </a:tabLst>
            </a:pPr>
            <a:r>
              <a:rPr lang="en-US" altLang="zh-CN" dirty="0" smtClean="0"/>
              <a:t>			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</a:t>
            </a:r>
            <a:r>
              <a:rPr lang="en-US" altLang="zh-CN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reduce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...</a:t>
            </a: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79376" algn="l"/>
                <a:tab pos="469860" algn="l"/>
                <a:tab pos="698440" algn="l"/>
                <a:tab pos="863526" algn="l"/>
              </a:tabLst>
            </a:pPr>
            <a:r>
              <a:rPr lang="en-US" altLang="zh-CN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}</a:t>
            </a:r>
          </a:p>
          <a:p>
            <a:pPr>
              <a:lnSpc>
                <a:spcPts val="2600"/>
              </a:lnSpc>
              <a:tabLst>
                <a:tab pos="279376" algn="l"/>
                <a:tab pos="469860" algn="l"/>
                <a:tab pos="698440" algn="l"/>
                <a:tab pos="863526" algn="l"/>
              </a:tabLst>
            </a:pPr>
            <a:r>
              <a:rPr lang="en-US" altLang="zh-CN" dirty="0" smtClean="0"/>
              <a:t>		</a:t>
            </a:r>
            <a:endParaRPr lang="en-US" altLang="zh-CN" sz="1700" dirty="0">
              <a:solidFill>
                <a:srgbClr val="FF6600"/>
              </a:solidFill>
              <a:latin typeface="Lucida Console" pitchFamily="18" charset="0"/>
              <a:cs typeface="Lucida Console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288139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More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RDD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Operators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22301" y="1841500"/>
            <a:ext cx="2406633" cy="285462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map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filter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groupBy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union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join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leftOuterJoin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22300" y="4699001"/>
            <a:ext cx="2561173" cy="332566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rightOuterJoin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670300" y="1841500"/>
            <a:ext cx="2097554" cy="285462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reduce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count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fold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reduceByKey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groupByKey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cogroup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cross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670300" y="4699001"/>
            <a:ext cx="861238" cy="332566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zip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413500" y="1905000"/>
            <a:ext cx="1869928" cy="289608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take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first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partitionBy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mapWith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pipe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413500" y="4889501"/>
            <a:ext cx="679974" cy="33769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save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59700" y="4889501"/>
            <a:ext cx="509980" cy="33769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2800" y="3746500"/>
            <a:ext cx="7206491" cy="58722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US" altLang="zh-CN" sz="3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CREATING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APPLICATIONS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5715000"/>
          </a:xfrm>
          <a:custGeom>
            <a:avLst/>
            <a:gdLst>
              <a:gd name="connsiteX0" fmla="*/ 0 w 10160000"/>
              <a:gd name="connsiteY0" fmla="*/ 7620000 h 7620000"/>
              <a:gd name="connsiteX1" fmla="*/ 10160000 w 10160000"/>
              <a:gd name="connsiteY1" fmla="*/ 7620000 h 7620000"/>
              <a:gd name="connsiteX2" fmla="*/ 10160000 w 10160000"/>
              <a:gd name="connsiteY2" fmla="*/ 0 h 7620000"/>
              <a:gd name="connsiteX3" fmla="*/ 0 w 10160000"/>
              <a:gd name="connsiteY3" fmla="*/ 0 h 7620000"/>
              <a:gd name="connsiteX4" fmla="*/ 0 w 10160000"/>
              <a:gd name="connsiteY4" fmla="*/ 762000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7620000"/>
                </a:moveTo>
                <a:lnTo>
                  <a:pt x="10160000" y="7620000"/>
                </a:lnTo>
                <a:lnTo>
                  <a:pt x="10160000" y="0"/>
                </a:lnTo>
                <a:lnTo>
                  <a:pt x="0" y="0"/>
                </a:lnTo>
                <a:lnTo>
                  <a:pt x="0" y="762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416" tIns="38208" rIns="76416" bIns="3820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5715000"/>
          </a:xfrm>
          <a:custGeom>
            <a:avLst/>
            <a:gdLst>
              <a:gd name="connsiteX0" fmla="*/ 0 w 10160000"/>
              <a:gd name="connsiteY0" fmla="*/ 0 h 7620000"/>
              <a:gd name="connsiteX1" fmla="*/ 10160000 w 10160000"/>
              <a:gd name="connsiteY1" fmla="*/ 0 h 7620000"/>
              <a:gd name="connsiteX2" fmla="*/ 10160000 w 10160000"/>
              <a:gd name="connsiteY2" fmla="*/ 7620000 h 7620000"/>
              <a:gd name="connsiteX3" fmla="*/ 0 w 10160000"/>
              <a:gd name="connsiteY3" fmla="*/ 7620000 h 7620000"/>
              <a:gd name="connsiteX4" fmla="*/ 0 w 10160000"/>
              <a:gd name="connsiteY4" fmla="*/ 0 h 762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0" h="7620000">
                <a:moveTo>
                  <a:pt x="0" y="0"/>
                </a:moveTo>
                <a:lnTo>
                  <a:pt x="10160000" y="0"/>
                </a:lnTo>
                <a:lnTo>
                  <a:pt x="10160000" y="7620000"/>
                </a:lnTo>
                <a:lnTo>
                  <a:pt x="0" y="7620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416" tIns="38208" rIns="76416" bIns="3820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23" y="876300"/>
            <a:ext cx="8246137" cy="373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03370" y="2066925"/>
            <a:ext cx="4001095" cy="406310"/>
          </a:xfrm>
          <a:prstGeom prst="rect">
            <a:avLst/>
          </a:prstGeom>
          <a:noFill/>
        </p:spPr>
        <p:txBody>
          <a:bodyPr wrap="none" lIns="0" tIns="0" rIns="0" bIns="38208" rtlCol="0">
            <a:spAutoFit/>
          </a:bodyPr>
          <a:lstStyle/>
          <a:p>
            <a:pPr>
              <a:lnSpc>
                <a:spcPts val="2841"/>
              </a:lnSpc>
            </a:pPr>
            <a:r>
              <a:rPr lang="en-US" altLang="zh-CN" sz="25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WordCount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in 3 lines of Spark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88670" y="4676775"/>
            <a:ext cx="4579986" cy="1119133"/>
          </a:xfrm>
          <a:prstGeom prst="rect">
            <a:avLst/>
          </a:prstGeom>
          <a:noFill/>
        </p:spPr>
        <p:txBody>
          <a:bodyPr wrap="none" lIns="0" tIns="0" rIns="0" bIns="38208" rtlCol="0">
            <a:spAutoFit/>
          </a:bodyPr>
          <a:lstStyle/>
          <a:p>
            <a:pPr>
              <a:lnSpc>
                <a:spcPts val="2841"/>
              </a:lnSpc>
              <a:tabLst>
                <a:tab pos="3449352" algn="l"/>
              </a:tabLst>
            </a:pPr>
            <a:r>
              <a:rPr lang="en-US" altLang="zh-CN" sz="25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WordCount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in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50+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lines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of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Java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MR</a:t>
            </a:r>
          </a:p>
          <a:p>
            <a:pPr>
              <a:lnSpc>
                <a:spcPts val="836"/>
              </a:lnSpc>
            </a:pPr>
            <a:endParaRPr lang="en-US" altLang="zh-CN" dirty="0" smtClean="0"/>
          </a:p>
          <a:p>
            <a:pPr>
              <a:lnSpc>
                <a:spcPts val="836"/>
              </a:lnSpc>
            </a:pPr>
            <a:endParaRPr lang="en-US" altLang="zh-CN" dirty="0" smtClean="0"/>
          </a:p>
          <a:p>
            <a:pPr>
              <a:lnSpc>
                <a:spcPts val="836"/>
              </a:lnSpc>
            </a:pPr>
            <a:endParaRPr lang="en-US" altLang="zh-CN" dirty="0" smtClean="0"/>
          </a:p>
          <a:p>
            <a:pPr>
              <a:lnSpc>
                <a:spcPts val="836"/>
              </a:lnSpc>
            </a:pPr>
            <a:endParaRPr lang="en-US" altLang="zh-CN" dirty="0" smtClean="0"/>
          </a:p>
          <a:p>
            <a:pPr>
              <a:lnSpc>
                <a:spcPts val="836"/>
              </a:lnSpc>
            </a:pPr>
            <a:endParaRPr lang="en-US" altLang="zh-CN" dirty="0" smtClean="0"/>
          </a:p>
          <a:p>
            <a:pPr>
              <a:lnSpc>
                <a:spcPts val="1254"/>
              </a:lnSpc>
              <a:tabLst>
                <a:tab pos="3449352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53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2930" y="419100"/>
            <a:ext cx="3337377" cy="307992"/>
          </a:xfrm>
          <a:prstGeom prst="rect">
            <a:avLst/>
          </a:prstGeom>
          <a:noFill/>
        </p:spPr>
        <p:txBody>
          <a:bodyPr wrap="none" lIns="0" tIns="0" rIns="0" bIns="38208" rtlCol="0">
            <a:spAutoFit/>
          </a:bodyPr>
          <a:lstStyle/>
          <a:p>
            <a:pPr>
              <a:lnSpc>
                <a:spcPts val="2089"/>
              </a:lnSpc>
            </a:pPr>
            <a:r>
              <a:rPr lang="en-US" altLang="zh-CN" b="1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Simple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Spark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Apps: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Gill Sans" pitchFamily="18" charset="0"/>
                <a:cs typeface="Gill Sans" pitchFamily="18" charset="0"/>
              </a:rPr>
              <a:t>WordCount</a:t>
            </a:r>
          </a:p>
        </p:txBody>
      </p:sp>
    </p:spTree>
    <p:extLst>
      <p:ext uri="{BB962C8B-B14F-4D97-AF65-F5344CB8AC3E}">
        <p14:creationId xmlns:p14="http://schemas.microsoft.com/office/powerpoint/2010/main" val="244233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381000" y="2019301"/>
            <a:ext cx="2254102" cy="651029"/>
          </a:xfrm>
          <a:prstGeom prst="rect">
            <a:avLst/>
          </a:prstGeom>
          <a:noFill/>
        </p:spPr>
        <p:txBody>
          <a:bodyPr wrap="square" lIns="0" tIns="0" rIns="0" bIns="45716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40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Efﬁcient</a:t>
            </a:r>
            <a:r>
              <a:rPr lang="en-US" altLang="zh-CN" sz="4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943601" y="2501901"/>
            <a:ext cx="287539" cy="80192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6400"/>
              </a:lnSpc>
            </a:pPr>
            <a:r>
              <a:rPr lang="en-US" altLang="zh-CN" sz="2800" dirty="0">
                <a:solidFill>
                  <a:srgbClr val="FF6600"/>
                </a:solidFill>
                <a:latin typeface="Corbel" pitchFamily="18" charset="0"/>
                <a:cs typeface="Corbel" pitchFamily="18" charset="0"/>
              </a:rPr>
              <a:t>    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419600" y="2019301"/>
            <a:ext cx="2743200" cy="651029"/>
          </a:xfrm>
          <a:prstGeom prst="rect">
            <a:avLst/>
          </a:prstGeom>
          <a:noFill/>
        </p:spPr>
        <p:txBody>
          <a:bodyPr wrap="square" lIns="0" tIns="0" rIns="0" bIns="45716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40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Usable</a:t>
            </a:r>
            <a:r>
              <a:rPr lang="en-US" altLang="zh-CN" sz="4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57201" y="2857501"/>
            <a:ext cx="3873500" cy="1586755"/>
          </a:xfrm>
          <a:prstGeom prst="rect">
            <a:avLst/>
          </a:prstGeom>
          <a:noFill/>
        </p:spPr>
        <p:txBody>
          <a:bodyPr wrap="square" lIns="0" tIns="0" rIns="0" bIns="45716" rtlCol="0">
            <a:spAutoFit/>
          </a:bodyPr>
          <a:lstStyle/>
          <a:p>
            <a:pPr>
              <a:lnSpc>
                <a:spcPts val="3800"/>
              </a:lnSpc>
              <a:tabLst>
                <a:tab pos="34287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General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execution</a:t>
            </a:r>
          </a:p>
          <a:p>
            <a:pPr>
              <a:lnSpc>
                <a:spcPts val="37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graphs </a:t>
            </a:r>
          </a:p>
          <a:p>
            <a:pPr>
              <a:lnSpc>
                <a:spcPts val="4600"/>
              </a:lnSpc>
              <a:tabLst>
                <a:tab pos="34287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In-memory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storage 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419601" y="2933701"/>
            <a:ext cx="3784600" cy="1503271"/>
          </a:xfrm>
          <a:prstGeom prst="rect">
            <a:avLst/>
          </a:prstGeom>
          <a:noFill/>
        </p:spPr>
        <p:txBody>
          <a:bodyPr wrap="square" lIns="0" tIns="0" rIns="0" bIns="45716" rtlCol="0">
            <a:spAutoFit/>
          </a:bodyPr>
          <a:lstStyle/>
          <a:p>
            <a:pPr>
              <a:lnSpc>
                <a:spcPts val="3800"/>
              </a:lnSpc>
              <a:tabLst>
                <a:tab pos="34287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Rich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APIs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Java,</a:t>
            </a:r>
          </a:p>
          <a:p>
            <a:pPr>
              <a:lnSpc>
                <a:spcPts val="3299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Scala,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Python </a:t>
            </a:r>
          </a:p>
          <a:p>
            <a:pPr>
              <a:lnSpc>
                <a:spcPts val="4300"/>
              </a:lnSpc>
              <a:tabLst>
                <a:tab pos="342871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Interactive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shell 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69900" y="2260600"/>
            <a:ext cx="371095" cy="110903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99"/>
              </a:lnSpc>
            </a:pPr>
            <a:r>
              <a:rPr lang="en-US" altLang="zh-CN" sz="3200" b="1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  <a:p>
            <a:pPr>
              <a:lnSpc>
                <a:spcPts val="4499"/>
              </a:lnSpc>
            </a:pPr>
            <a:r>
              <a:rPr lang="en-US" altLang="zh-CN" sz="3200" b="1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6100" y="431801"/>
            <a:ext cx="7938071" cy="158820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  <a:tabLst>
                <a:tab pos="419064" algn="l"/>
                <a:tab pos="1511171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What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is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Spark? </a:t>
            </a:r>
          </a:p>
          <a:p>
            <a:pPr>
              <a:lnSpc>
                <a:spcPts val="3899"/>
              </a:lnSpc>
              <a:tabLst>
                <a:tab pos="419064" algn="l"/>
                <a:tab pos="1511171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Fast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and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In Memory Cluster Computing Engine</a:t>
            </a:r>
          </a:p>
          <a:p>
            <a:pPr>
              <a:lnSpc>
                <a:spcPts val="3200"/>
              </a:lnSpc>
              <a:tabLst>
                <a:tab pos="419064" algn="l"/>
                <a:tab pos="1511171" algn="l"/>
              </a:tabLst>
            </a:pPr>
            <a:r>
              <a:rPr lang="en-US" altLang="zh-CN" dirty="0" smtClean="0"/>
              <a:t>		</a:t>
            </a:r>
            <a:endParaRPr lang="en-US" altLang="zh-CN" sz="2800" dirty="0">
              <a:solidFill>
                <a:srgbClr val="7F7F7F"/>
              </a:solidFill>
              <a:latin typeface="Helvetica Neue" pitchFamily="18" charset="0"/>
              <a:cs typeface="Helvetica Neue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-91004" y="1755748"/>
            <a:ext cx="893211" cy="4001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300" b="1" dirty="0">
                <a:solidFill>
                  <a:srgbClr val="F79646"/>
                </a:solidFill>
                <a:latin typeface="Calibri" pitchFamily="18" charset="0"/>
                <a:cs typeface="Calibri" pitchFamily="18" charset="0"/>
              </a:rPr>
              <a:t>Scala    </a:t>
            </a:r>
          </a:p>
        </p:txBody>
      </p:sp>
      <p:sp>
        <p:nvSpPr>
          <p:cNvPr id="10" name="TextBox 1"/>
          <p:cNvSpPr txBox="1"/>
          <p:nvPr/>
        </p:nvSpPr>
        <p:spPr>
          <a:xfrm rot="16200000">
            <a:off x="-54667" y="3127348"/>
            <a:ext cx="795133" cy="4001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300" b="1" dirty="0">
                <a:solidFill>
                  <a:srgbClr val="F79646"/>
                </a:solidFill>
                <a:latin typeface="Calibri" pitchFamily="18" charset="0"/>
                <a:cs typeface="Calibri" pitchFamily="18" charset="0"/>
              </a:rPr>
              <a:t>Java    </a:t>
            </a:r>
          </a:p>
        </p:txBody>
      </p:sp>
      <p:sp>
        <p:nvSpPr>
          <p:cNvPr id="11" name="TextBox 1"/>
          <p:cNvSpPr txBox="1"/>
          <p:nvPr/>
        </p:nvSpPr>
        <p:spPr>
          <a:xfrm rot="16200000">
            <a:off x="-208440" y="4397348"/>
            <a:ext cx="1140781" cy="4001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300" b="1" dirty="0">
                <a:solidFill>
                  <a:srgbClr val="F79646"/>
                </a:solidFill>
                <a:latin typeface="Calibri" pitchFamily="18" charset="0"/>
                <a:cs typeface="Calibri" pitchFamily="18" charset="0"/>
              </a:rPr>
              <a:t>Python    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8501" y="2844801"/>
            <a:ext cx="5892607" cy="3569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  <a:tabLst>
                <a:tab pos="2285806" algn="l"/>
              </a:tabLst>
            </a:pPr>
            <a:r>
              <a:rPr lang="en-US" altLang="zh-CN" sz="1500" dirty="0" smtClean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import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org.apache.spark.api.java.JavaSparkContext;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FF66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6100" y="457200"/>
            <a:ext cx="8452437" cy="2173967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  <a:tabLst>
                <a:tab pos="253978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Create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SparkContext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3978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import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 err="1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org.apache.spark.SparkContext</a:t>
            </a:r>
            <a:endParaRPr lang="en-US" altLang="zh-CN" sz="1500" dirty="0">
              <a:solidFill>
                <a:srgbClr val="000000"/>
              </a:solidFill>
              <a:latin typeface="Lucida Console" pitchFamily="18" charset="0"/>
              <a:cs typeface="Lucida Console" pitchFamily="18" charset="0"/>
            </a:endParaRPr>
          </a:p>
          <a:p>
            <a:pPr>
              <a:lnSpc>
                <a:spcPts val="1800"/>
              </a:lnSpc>
              <a:tabLst>
                <a:tab pos="253978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import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 err="1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org.apache.spark.SparkContext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._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3978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val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new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SparkContext(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“url”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“name”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“sparkHome”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Seq(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“app.jar”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98500" y="3479800"/>
            <a:ext cx="8023343" cy="162779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500"/>
              </a:lnSpc>
              <a:tabLst>
                <a:tab pos="457161" algn="l"/>
              </a:tabLst>
            </a:pP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JavaSparkContext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sc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new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JavaSparkContext(</a:t>
            </a:r>
          </a:p>
          <a:p>
            <a:pPr>
              <a:lnSpc>
                <a:spcPts val="1800"/>
              </a:lnSpc>
              <a:tabLst>
                <a:tab pos="457161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“masterUrl”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“name”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“sparkHome”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new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String[]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{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“app.jar”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})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161" algn="l"/>
              </a:tabLst>
            </a:pP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from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pyspark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import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SparkContext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57161" algn="l"/>
              </a:tabLst>
            </a:pP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sc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SparkContext(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“masterUrl”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“name”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“sparkHome”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[</a:t>
            </a:r>
            <a:r>
              <a:rPr lang="en-US" altLang="zh-CN" sz="15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“library.py”</a:t>
            </a:r>
            <a:r>
              <a:rPr lang="en-US" altLang="zh-CN" sz="15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])</a:t>
            </a:r>
            <a:r>
              <a:rPr lang="en-US" altLang="zh-CN" sz="1500" dirty="0">
                <a:solidFill>
                  <a:srgbClr val="0C0F2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1181100"/>
            <a:ext cx="6731744" cy="4411032"/>
          </a:xfrm>
          <a:prstGeom prst="rect">
            <a:avLst/>
          </a:prstGeom>
          <a:noFill/>
        </p:spPr>
        <p:txBody>
          <a:bodyPr wrap="square" lIns="0" tIns="0" rIns="0" bIns="45716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dirty="0"/>
              <a:t>import </a:t>
            </a:r>
            <a:r>
              <a:rPr lang="en-US" sz="1600" dirty="0"/>
              <a:t>org.apache.spark._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object </a:t>
            </a:r>
            <a:r>
              <a:rPr lang="en-US" sz="1600" dirty="0"/>
              <a:t>WordCount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def </a:t>
            </a:r>
            <a:r>
              <a:rPr lang="en-US" sz="1600" dirty="0"/>
              <a:t>main(args: Array[String])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/>
              <a:t>val </a:t>
            </a:r>
            <a:r>
              <a:rPr lang="en-US" sz="1600" dirty="0"/>
              <a:t>inputFile = args(0)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/>
              <a:t>val </a:t>
            </a:r>
            <a:r>
              <a:rPr lang="en-US" sz="1600" dirty="0"/>
              <a:t>outputFile = args(1)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/>
              <a:t>val </a:t>
            </a:r>
            <a:r>
              <a:rPr lang="en-US" sz="1600" dirty="0"/>
              <a:t>conf = </a:t>
            </a:r>
            <a:r>
              <a:rPr lang="en-US" sz="1600" b="1" dirty="0"/>
              <a:t>new </a:t>
            </a:r>
            <a:r>
              <a:rPr lang="en-US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SparkConf</a:t>
            </a:r>
            <a:r>
              <a:rPr lang="en-US" sz="1600" dirty="0"/>
              <a:t>().</a:t>
            </a:r>
            <a:r>
              <a:rPr lang="en-US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setAppName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"wordCount"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// Create a Scala Spark Context.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/>
              <a:t>val </a:t>
            </a:r>
            <a:r>
              <a:rPr lang="en-US" sz="1600" dirty="0"/>
              <a:t>sc = </a:t>
            </a:r>
            <a:r>
              <a:rPr lang="en-US" sz="1600" b="1" dirty="0"/>
              <a:t>new </a:t>
            </a:r>
            <a:r>
              <a:rPr lang="en-US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SparkContext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"local"</a:t>
            </a:r>
            <a:r>
              <a:rPr lang="en-US" sz="16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, </a:t>
            </a:r>
            <a:r>
              <a:rPr lang="en-US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"wordCount"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// Load our input data.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/>
              <a:t>val </a:t>
            </a:r>
            <a:r>
              <a:rPr lang="en-US" sz="1600" dirty="0"/>
              <a:t>input =  sc.</a:t>
            </a:r>
            <a:r>
              <a:rPr lang="en-US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textFile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inputFile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// Split up into words.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/>
              <a:t>val </a:t>
            </a:r>
            <a:r>
              <a:rPr lang="en-US" sz="1600" dirty="0"/>
              <a:t>words = input.</a:t>
            </a:r>
            <a:r>
              <a:rPr lang="en-US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flatMap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line =&gt; line.split(" ")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// Transform into word and count.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/>
              <a:t>val </a:t>
            </a:r>
            <a:r>
              <a:rPr lang="en-US" sz="1600" dirty="0"/>
              <a:t>counts = words.</a:t>
            </a:r>
            <a:r>
              <a:rPr lang="en-US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map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word =&gt; (word, 1)</a:t>
            </a:r>
            <a:r>
              <a:rPr lang="en-US" sz="1600" dirty="0"/>
              <a:t>).</a:t>
            </a:r>
            <a:r>
              <a:rPr lang="en-US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reduceByKey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_ + _</a:t>
            </a:r>
            <a:r>
              <a:rPr lang="en-US" sz="1600" dirty="0"/>
              <a:t>)</a:t>
            </a:r>
          </a:p>
          <a:p>
            <a:pPr>
              <a:lnSpc>
                <a:spcPts val="1700"/>
              </a:lnSpc>
            </a:pPr>
            <a:r>
              <a:rPr lang="en-US" sz="1600" dirty="0"/>
              <a:t>    // Save the word count back out to a text file, causing evaluation.</a:t>
            </a:r>
            <a:br>
              <a:rPr lang="en-US" sz="1600" dirty="0"/>
            </a:br>
            <a:r>
              <a:rPr lang="en-US" sz="1600" dirty="0"/>
              <a:t>      counts.</a:t>
            </a:r>
            <a:r>
              <a:rPr lang="en-US" sz="16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saveAsTextFile</a:t>
            </a:r>
            <a:r>
              <a:rPr lang="en-US" sz="1600" dirty="0"/>
              <a:t>(outputFile)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altLang="zh-CN" sz="1600" dirty="0">
              <a:solidFill>
                <a:srgbClr val="000000"/>
              </a:solidFill>
              <a:latin typeface="Lucida Console" pitchFamily="18" charset="0"/>
              <a:cs typeface="Lucida Console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46100" y="1930400"/>
            <a:ext cx="0" cy="27143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700"/>
              </a:lnSpc>
            </a:pPr>
            <a:endParaRPr lang="en-US" altLang="zh-CN" sz="1700" dirty="0">
              <a:solidFill>
                <a:srgbClr val="000000"/>
              </a:solidFill>
              <a:latin typeface="Lucida Console" pitchFamily="18" charset="0"/>
              <a:cs typeface="Lucida Console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6100" y="406400"/>
            <a:ext cx="3632052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Complete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App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2831961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Conclusion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1" y="1397000"/>
            <a:ext cx="6876976" cy="5386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offers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rich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make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data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905000"/>
            <a:ext cx="7705760" cy="99813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analytics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fast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: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both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fast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write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and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fast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run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1" y="2959100"/>
            <a:ext cx="6082115" cy="5386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Achieves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100x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speedups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real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1" y="3441701"/>
            <a:ext cx="2219220" cy="5236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applications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1" y="4025900"/>
            <a:ext cx="7795387" cy="53860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Growing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community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with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25+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companies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4508501"/>
            <a:ext cx="2196659" cy="5236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contributing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4801" y="2425701"/>
            <a:ext cx="5220056" cy="310114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599"/>
              </a:lnSpc>
              <a:tabLst>
                <a:tab pos="342871" algn="l"/>
              </a:tabLst>
            </a:pPr>
            <a:r>
              <a:rPr lang="en-US" altLang="zh-CN" sz="31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Resilient</a:t>
            </a:r>
            <a:r>
              <a:rPr lang="en-US" altLang="zh-CN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Distributed</a:t>
            </a:r>
            <a:r>
              <a:rPr lang="en-US" altLang="zh-CN" sz="3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Datasets </a:t>
            </a:r>
          </a:p>
          <a:p>
            <a:pPr>
              <a:lnSpc>
                <a:spcPts val="3700"/>
              </a:lnSpc>
              <a:tabLst>
                <a:tab pos="342871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Collections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of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objects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spread</a:t>
            </a:r>
          </a:p>
          <a:p>
            <a:pPr>
              <a:lnSpc>
                <a:spcPts val="30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across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cluster,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stored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RAM</a:t>
            </a:r>
          </a:p>
          <a:p>
            <a:pPr>
              <a:lnSpc>
                <a:spcPts val="31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on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Disk </a:t>
            </a:r>
          </a:p>
          <a:p>
            <a:pPr>
              <a:lnSpc>
                <a:spcPts val="3800"/>
              </a:lnSpc>
              <a:tabLst>
                <a:tab pos="342871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Built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through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parallel</a:t>
            </a:r>
          </a:p>
          <a:p>
            <a:pPr>
              <a:lnSpc>
                <a:spcPts val="30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transformations </a:t>
            </a:r>
          </a:p>
          <a:p>
            <a:pPr>
              <a:lnSpc>
                <a:spcPts val="3700"/>
              </a:lnSpc>
              <a:tabLst>
                <a:tab pos="342871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Automatically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rebuilt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on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failure 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829300" y="2438401"/>
            <a:ext cx="3168271" cy="303916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599"/>
              </a:lnSpc>
              <a:tabLst>
                <a:tab pos="342871" algn="l"/>
              </a:tabLst>
            </a:pPr>
            <a:r>
              <a:rPr lang="en-US" altLang="zh-CN" sz="31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Operations </a:t>
            </a:r>
          </a:p>
          <a:p>
            <a:pPr>
              <a:lnSpc>
                <a:spcPts val="3700"/>
              </a:lnSpc>
              <a:tabLst>
                <a:tab pos="342871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Transformations"</a:t>
            </a:r>
          </a:p>
          <a:p>
            <a:pPr>
              <a:lnSpc>
                <a:spcPts val="30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(e.g.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map,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ﬁlter,</a:t>
            </a:r>
          </a:p>
          <a:p>
            <a:pPr>
              <a:lnSpc>
                <a:spcPts val="31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groupBy) </a:t>
            </a:r>
          </a:p>
          <a:p>
            <a:pPr>
              <a:lnSpc>
                <a:spcPts val="3800"/>
              </a:lnSpc>
              <a:tabLst>
                <a:tab pos="342871" algn="l"/>
              </a:tabLst>
            </a:pP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Actions"</a:t>
            </a:r>
          </a:p>
          <a:p>
            <a:pPr>
              <a:lnSpc>
                <a:spcPts val="30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(e.g.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count,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collect,</a:t>
            </a:r>
          </a:p>
          <a:p>
            <a:pPr>
              <a:lnSpc>
                <a:spcPts val="3100"/>
              </a:lnSpc>
              <a:tabLst>
                <a:tab pos="342871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save)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1" y="444500"/>
            <a:ext cx="8078886" cy="1813185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  <a:tabLst>
                <a:tab pos="266678" algn="l"/>
                <a:tab pos="1993730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Key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Concepts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266678" algn="l"/>
                <a:tab pos="199373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Write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programs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terms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of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transformations</a:t>
            </a:r>
          </a:p>
          <a:p>
            <a:pPr>
              <a:lnSpc>
                <a:spcPts val="3800"/>
              </a:lnSpc>
              <a:tabLst>
                <a:tab pos="266678" algn="l"/>
                <a:tab pos="1993730" algn="l"/>
              </a:tabLst>
            </a:pPr>
            <a:r>
              <a:rPr lang="en-US" altLang="zh-CN" dirty="0" smtClean="0"/>
              <a:t>		</a:t>
            </a:r>
            <a:r>
              <a:rPr lang="en-US" altLang="zh-CN" sz="32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distributed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7F7F7F"/>
                </a:solidFill>
                <a:latin typeface="Helvetica Neue" pitchFamily="18" charset="0"/>
                <a:cs typeface="Helvetica Neue" pitchFamily="18" charset="0"/>
              </a:rPr>
              <a:t>datasets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3632200" y="2209800"/>
            <a:ext cx="499975" cy="34880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venir Black" pitchFamily="18" charset="0"/>
                <a:cs typeface="Avenir Black" pitchFamily="18" charset="0"/>
              </a:rPr>
              <a:t>RDD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36601" y="2781300"/>
            <a:ext cx="1557121" cy="31162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venir Black" pitchFamily="18" charset="0"/>
                <a:cs typeface="Avenir Black" pitchFamily="18" charset="0"/>
              </a:rPr>
              <a:t>Transformations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524501" y="2235200"/>
            <a:ext cx="630728" cy="311620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venir Black" pitchFamily="18" charset="0"/>
                <a:cs typeface="Avenir Black" pitchFamily="18" charset="0"/>
              </a:rPr>
              <a:t>Action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162801" y="2222500"/>
            <a:ext cx="598769" cy="34880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venir Black" pitchFamily="18" charset="0"/>
                <a:cs typeface="Avenir Black" pitchFamily="18" charset="0"/>
              </a:rPr>
              <a:t>Value 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2101" y="5029201"/>
            <a:ext cx="5880816" cy="215867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linesWithSpark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>
                <a:solidFill>
                  <a:srgbClr val="0D5F18"/>
                </a:solidFill>
                <a:latin typeface="Menlo" pitchFamily="18" charset="0"/>
                <a:cs typeface="Menlo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textFile</a:t>
            </a:r>
            <a:r>
              <a:rPr lang="en-US" altLang="zh-CN" sz="1200" dirty="0">
                <a:solidFill>
                  <a:srgbClr val="535353"/>
                </a:solidFill>
                <a:latin typeface="Menlo" pitchFamily="18" charset="0"/>
                <a:cs typeface="Menlo" pitchFamily="18" charset="0"/>
              </a:rPr>
              <a:t>.</a:t>
            </a: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filter</a:t>
            </a:r>
            <a:r>
              <a:rPr lang="en-US" altLang="zh-CN" sz="1200" dirty="0">
                <a:solidFill>
                  <a:srgbClr val="535353"/>
                </a:solidFill>
                <a:latin typeface="Menlo" pitchFamily="18" charset="0"/>
                <a:cs typeface="Menlo" pitchFamily="18" charset="0"/>
              </a:rPr>
              <a:t>(lambda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line: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325B8E"/>
                </a:solidFill>
                <a:latin typeface="Menlo" pitchFamily="18" charset="0"/>
                <a:cs typeface="Menlo" pitchFamily="18" charset="0"/>
              </a:rPr>
              <a:t>"Spark”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325B8E"/>
                </a:solidFill>
                <a:latin typeface="Menlo" pitchFamily="18" charset="0"/>
                <a:cs typeface="Menlo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line</a:t>
            </a:r>
            <a:r>
              <a:rPr lang="en-US" altLang="zh-CN" sz="1200" dirty="0">
                <a:solidFill>
                  <a:srgbClr val="535353"/>
                </a:solidFill>
                <a:latin typeface="Menlo" pitchFamily="18" charset="0"/>
                <a:cs typeface="Menlo" pitchFamily="18" charset="0"/>
              </a:rPr>
              <a:t>)</a:t>
            </a:r>
            <a:endParaRPr lang="en-US" altLang="zh-CN" sz="1200" dirty="0">
              <a:solidFill>
                <a:srgbClr val="262626"/>
              </a:solidFill>
              <a:latin typeface="Menlo" pitchFamily="18" charset="0"/>
              <a:cs typeface="Menlo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032500" y="3505201"/>
            <a:ext cx="2038268" cy="39754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linesWithSpark</a:t>
            </a:r>
            <a:r>
              <a:rPr lang="en-US" altLang="zh-CN" sz="1200" dirty="0">
                <a:solidFill>
                  <a:srgbClr val="535353"/>
                </a:solidFill>
                <a:latin typeface="Menlo" pitchFamily="18" charset="0"/>
                <a:cs typeface="Menlo" pitchFamily="18" charset="0"/>
              </a:rPr>
              <a:t>.</a:t>
            </a: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count</a:t>
            </a:r>
            <a:r>
              <a:rPr lang="en-US" altLang="zh-CN" sz="1200" dirty="0">
                <a:solidFill>
                  <a:srgbClr val="535353"/>
                </a:solidFill>
                <a:latin typeface="Menlo" pitchFamily="18" charset="0"/>
                <a:cs typeface="Menlo" pitchFamily="18" charset="0"/>
              </a:rPr>
              <a:t>()</a:t>
            </a:r>
            <a:endParaRPr lang="en-US" altLang="zh-CN" sz="1200" dirty="0">
              <a:solidFill>
                <a:srgbClr val="262626"/>
              </a:solidFill>
              <a:latin typeface="Menlo" pitchFamily="18" charset="0"/>
              <a:cs typeface="Menlo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sz="1200" dirty="0">
                <a:solidFill>
                  <a:srgbClr val="35915D"/>
                </a:solidFill>
                <a:latin typeface="Menlo" pitchFamily="18" charset="0"/>
                <a:cs typeface="Menlo" pitchFamily="18" charset="0"/>
              </a:rPr>
              <a:t>74</a:t>
            </a:r>
            <a:endParaRPr lang="en-US" altLang="zh-CN" sz="1200" dirty="0">
              <a:solidFill>
                <a:srgbClr val="262626"/>
              </a:solidFill>
              <a:latin typeface="Menlo" pitchFamily="18" charset="0"/>
              <a:cs typeface="Menlo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032500" y="3848101"/>
            <a:ext cx="0" cy="215867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300"/>
              </a:lnSpc>
            </a:pPr>
            <a:endParaRPr lang="en-US" altLang="zh-CN" sz="1200" dirty="0">
              <a:solidFill>
                <a:srgbClr val="262626"/>
              </a:solidFill>
              <a:latin typeface="Menlo" pitchFamily="18" charset="0"/>
              <a:cs typeface="Menlo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032500" y="4051300"/>
            <a:ext cx="2038268" cy="39754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linesWithSpark</a:t>
            </a:r>
            <a:r>
              <a:rPr lang="en-US" altLang="zh-CN" sz="1200" dirty="0">
                <a:solidFill>
                  <a:srgbClr val="535353"/>
                </a:solidFill>
                <a:latin typeface="Menlo" pitchFamily="18" charset="0"/>
                <a:cs typeface="Menlo" pitchFamily="18" charset="0"/>
              </a:rPr>
              <a:t>.</a:t>
            </a: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first</a:t>
            </a:r>
            <a:r>
              <a:rPr lang="en-US" altLang="zh-CN" sz="1200" dirty="0">
                <a:solidFill>
                  <a:srgbClr val="535353"/>
                </a:solidFill>
                <a:latin typeface="Menlo" pitchFamily="18" charset="0"/>
                <a:cs typeface="Menlo" pitchFamily="18" charset="0"/>
              </a:rPr>
              <a:t>()</a:t>
            </a:r>
            <a:endParaRPr lang="en-US" altLang="zh-CN" sz="1200" dirty="0">
              <a:solidFill>
                <a:srgbClr val="262626"/>
              </a:solidFill>
              <a:latin typeface="Menlo" pitchFamily="18" charset="0"/>
              <a:cs typeface="Menlo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sz="1200" b="1" dirty="0">
                <a:solidFill>
                  <a:srgbClr val="0D5F18"/>
                </a:solidFill>
                <a:latin typeface="Menlo" pitchFamily="18" charset="0"/>
                <a:cs typeface="Menlo" pitchFamily="18" charset="0"/>
              </a:rPr>
              <a:t>#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>
                <a:solidFill>
                  <a:srgbClr val="1370A6"/>
                </a:solidFill>
                <a:latin typeface="Menlo" pitchFamily="18" charset="0"/>
                <a:cs typeface="Menlo" pitchFamily="18" charset="0"/>
              </a:rPr>
              <a:t>Apache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>
                <a:solidFill>
                  <a:srgbClr val="1370A6"/>
                </a:solidFill>
                <a:latin typeface="Menlo" pitchFamily="18" charset="0"/>
                <a:cs typeface="Menlo" pitchFamily="18" charset="0"/>
              </a:rPr>
              <a:t>Spark</a:t>
            </a:r>
            <a:endParaRPr lang="en-US" altLang="zh-CN" sz="1400" dirty="0">
              <a:solidFill>
                <a:srgbClr val="262626"/>
              </a:solidFill>
              <a:latin typeface="Menlo" pitchFamily="18" charset="0"/>
              <a:cs typeface="Menlo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6101" y="419101"/>
            <a:ext cx="8041385" cy="110529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  <a:tabLst>
                <a:tab pos="4431924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Working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With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RDDs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431924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textFile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>
                <a:solidFill>
                  <a:srgbClr val="0D5F18"/>
                </a:solidFill>
                <a:latin typeface="Menlo" pitchFamily="18" charset="0"/>
                <a:cs typeface="Menlo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262626"/>
                </a:solidFill>
                <a:latin typeface="Menlo" pitchFamily="18" charset="0"/>
                <a:cs typeface="Menlo" pitchFamily="18" charset="0"/>
              </a:rPr>
              <a:t>sc.textFile</a:t>
            </a:r>
            <a:r>
              <a:rPr lang="en-US" altLang="zh-CN" sz="1200" dirty="0">
                <a:solidFill>
                  <a:srgbClr val="535353"/>
                </a:solidFill>
                <a:latin typeface="Menlo" pitchFamily="18" charset="0"/>
                <a:cs typeface="Menlo" pitchFamily="18" charset="0"/>
              </a:rPr>
              <a:t>(</a:t>
            </a:r>
            <a:r>
              <a:rPr lang="en-US" altLang="zh-CN" sz="1200" dirty="0">
                <a:solidFill>
                  <a:srgbClr val="325B8E"/>
                </a:solidFill>
                <a:latin typeface="Menlo" pitchFamily="18" charset="0"/>
                <a:cs typeface="Menlo" pitchFamily="18" charset="0"/>
              </a:rPr>
              <a:t>”SomeFile.txt”</a:t>
            </a:r>
            <a:r>
              <a:rPr lang="en-US" altLang="zh-CN" sz="1200" dirty="0">
                <a:solidFill>
                  <a:srgbClr val="535353"/>
                </a:solidFill>
                <a:latin typeface="Menlo" pitchFamily="18" charset="0"/>
                <a:cs typeface="Menlo" pitchFamily="18" charset="0"/>
              </a:rPr>
              <a:t>)</a:t>
            </a:r>
            <a:endParaRPr lang="en-US" altLang="zh-CN" sz="1200" dirty="0">
              <a:solidFill>
                <a:srgbClr val="262626"/>
              </a:solidFill>
              <a:latin typeface="Menlo" pitchFamily="18" charset="0"/>
              <a:cs typeface="Menlo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38103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43738" y="4227354"/>
            <a:ext cx="1679867" cy="518593"/>
          </a:xfrm>
          <a:custGeom>
            <a:avLst/>
            <a:gdLst>
              <a:gd name="connsiteX0" fmla="*/ 0 w 1679867"/>
              <a:gd name="connsiteY0" fmla="*/ 86435 h 518593"/>
              <a:gd name="connsiteX1" fmla="*/ 86433 w 1679867"/>
              <a:gd name="connsiteY1" fmla="*/ 0 h 518593"/>
              <a:gd name="connsiteX2" fmla="*/ 1593434 w 1679867"/>
              <a:gd name="connsiteY2" fmla="*/ 0 h 518593"/>
              <a:gd name="connsiteX3" fmla="*/ 1679867 w 1679867"/>
              <a:gd name="connsiteY3" fmla="*/ 86435 h 518593"/>
              <a:gd name="connsiteX4" fmla="*/ 1679867 w 1679867"/>
              <a:gd name="connsiteY4" fmla="*/ 432159 h 518593"/>
              <a:gd name="connsiteX5" fmla="*/ 1593434 w 1679867"/>
              <a:gd name="connsiteY5" fmla="*/ 518593 h 518593"/>
              <a:gd name="connsiteX6" fmla="*/ 86433 w 1679867"/>
              <a:gd name="connsiteY6" fmla="*/ 518593 h 518593"/>
              <a:gd name="connsiteX7" fmla="*/ 0 w 1679867"/>
              <a:gd name="connsiteY7" fmla="*/ 432159 h 518593"/>
              <a:gd name="connsiteX8" fmla="*/ 0 w 1679867"/>
              <a:gd name="connsiteY8" fmla="*/ 86435 h 5185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79867" h="518593">
                <a:moveTo>
                  <a:pt x="0" y="86435"/>
                </a:moveTo>
                <a:cubicBezTo>
                  <a:pt x="0" y="38698"/>
                  <a:pt x="38697" y="0"/>
                  <a:pt x="86433" y="0"/>
                </a:cubicBezTo>
                <a:lnTo>
                  <a:pt x="1593434" y="0"/>
                </a:lnTo>
                <a:cubicBezTo>
                  <a:pt x="1641169" y="0"/>
                  <a:pt x="1679867" y="38698"/>
                  <a:pt x="1679867" y="86435"/>
                </a:cubicBezTo>
                <a:lnTo>
                  <a:pt x="1679867" y="432159"/>
                </a:lnTo>
                <a:cubicBezTo>
                  <a:pt x="1679867" y="479895"/>
                  <a:pt x="1641169" y="518593"/>
                  <a:pt x="1593434" y="518593"/>
                </a:cubicBezTo>
                <a:lnTo>
                  <a:pt x="86433" y="518593"/>
                </a:lnTo>
                <a:cubicBezTo>
                  <a:pt x="38697" y="518593"/>
                  <a:pt x="0" y="479895"/>
                  <a:pt x="0" y="432159"/>
                </a:cubicBezTo>
                <a:lnTo>
                  <a:pt x="0" y="86435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37388" y="4221004"/>
            <a:ext cx="1692567" cy="531293"/>
          </a:xfrm>
          <a:custGeom>
            <a:avLst/>
            <a:gdLst>
              <a:gd name="connsiteX0" fmla="*/ 6350 w 1692567"/>
              <a:gd name="connsiteY0" fmla="*/ 92784 h 531293"/>
              <a:gd name="connsiteX1" fmla="*/ 92783 w 1692567"/>
              <a:gd name="connsiteY1" fmla="*/ 6350 h 531293"/>
              <a:gd name="connsiteX2" fmla="*/ 1599783 w 1692567"/>
              <a:gd name="connsiteY2" fmla="*/ 6350 h 531293"/>
              <a:gd name="connsiteX3" fmla="*/ 1686217 w 1692567"/>
              <a:gd name="connsiteY3" fmla="*/ 92784 h 531293"/>
              <a:gd name="connsiteX4" fmla="*/ 1686217 w 1692567"/>
              <a:gd name="connsiteY4" fmla="*/ 438508 h 531293"/>
              <a:gd name="connsiteX5" fmla="*/ 1599783 w 1692567"/>
              <a:gd name="connsiteY5" fmla="*/ 524943 h 531293"/>
              <a:gd name="connsiteX6" fmla="*/ 92783 w 1692567"/>
              <a:gd name="connsiteY6" fmla="*/ 524943 h 531293"/>
              <a:gd name="connsiteX7" fmla="*/ 6350 w 1692567"/>
              <a:gd name="connsiteY7" fmla="*/ 438508 h 531293"/>
              <a:gd name="connsiteX8" fmla="*/ 6350 w 1692567"/>
              <a:gd name="connsiteY8" fmla="*/ 92784 h 5312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2567" h="531293">
                <a:moveTo>
                  <a:pt x="6350" y="92784"/>
                </a:moveTo>
                <a:cubicBezTo>
                  <a:pt x="6350" y="45048"/>
                  <a:pt x="45047" y="6350"/>
                  <a:pt x="92783" y="6350"/>
                </a:cubicBezTo>
                <a:lnTo>
                  <a:pt x="1599783" y="6350"/>
                </a:lnTo>
                <a:cubicBezTo>
                  <a:pt x="1647519" y="6350"/>
                  <a:pt x="1686217" y="45048"/>
                  <a:pt x="1686217" y="92784"/>
                </a:cubicBezTo>
                <a:lnTo>
                  <a:pt x="1686217" y="438508"/>
                </a:lnTo>
                <a:cubicBezTo>
                  <a:pt x="1686217" y="486245"/>
                  <a:pt x="1647519" y="524943"/>
                  <a:pt x="1599783" y="524943"/>
                </a:cubicBezTo>
                <a:lnTo>
                  <a:pt x="92783" y="524943"/>
                </a:lnTo>
                <a:cubicBezTo>
                  <a:pt x="45047" y="524943"/>
                  <a:pt x="6350" y="486245"/>
                  <a:pt x="6350" y="438508"/>
                </a:cubicBezTo>
                <a:lnTo>
                  <a:pt x="6350" y="92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A7EB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64636" y="4227354"/>
            <a:ext cx="1679867" cy="518593"/>
          </a:xfrm>
          <a:custGeom>
            <a:avLst/>
            <a:gdLst>
              <a:gd name="connsiteX0" fmla="*/ 0 w 1679867"/>
              <a:gd name="connsiteY0" fmla="*/ 86435 h 518593"/>
              <a:gd name="connsiteX1" fmla="*/ 86433 w 1679867"/>
              <a:gd name="connsiteY1" fmla="*/ 0 h 518593"/>
              <a:gd name="connsiteX2" fmla="*/ 1593433 w 1679867"/>
              <a:gd name="connsiteY2" fmla="*/ 0 h 518593"/>
              <a:gd name="connsiteX3" fmla="*/ 1679867 w 1679867"/>
              <a:gd name="connsiteY3" fmla="*/ 86435 h 518593"/>
              <a:gd name="connsiteX4" fmla="*/ 1679867 w 1679867"/>
              <a:gd name="connsiteY4" fmla="*/ 432159 h 518593"/>
              <a:gd name="connsiteX5" fmla="*/ 1593433 w 1679867"/>
              <a:gd name="connsiteY5" fmla="*/ 518593 h 518593"/>
              <a:gd name="connsiteX6" fmla="*/ 86433 w 1679867"/>
              <a:gd name="connsiteY6" fmla="*/ 518593 h 518593"/>
              <a:gd name="connsiteX7" fmla="*/ 0 w 1679867"/>
              <a:gd name="connsiteY7" fmla="*/ 432159 h 518593"/>
              <a:gd name="connsiteX8" fmla="*/ 0 w 1679867"/>
              <a:gd name="connsiteY8" fmla="*/ 86435 h 5185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79867" h="518593">
                <a:moveTo>
                  <a:pt x="0" y="86435"/>
                </a:moveTo>
                <a:cubicBezTo>
                  <a:pt x="0" y="38698"/>
                  <a:pt x="38697" y="0"/>
                  <a:pt x="86433" y="0"/>
                </a:cubicBezTo>
                <a:lnTo>
                  <a:pt x="1593433" y="0"/>
                </a:lnTo>
                <a:cubicBezTo>
                  <a:pt x="1641170" y="0"/>
                  <a:pt x="1679867" y="38698"/>
                  <a:pt x="1679867" y="86435"/>
                </a:cubicBezTo>
                <a:lnTo>
                  <a:pt x="1679867" y="432159"/>
                </a:lnTo>
                <a:cubicBezTo>
                  <a:pt x="1679867" y="479895"/>
                  <a:pt x="1641170" y="518593"/>
                  <a:pt x="1593433" y="518593"/>
                </a:cubicBezTo>
                <a:lnTo>
                  <a:pt x="86433" y="518593"/>
                </a:lnTo>
                <a:cubicBezTo>
                  <a:pt x="38697" y="518593"/>
                  <a:pt x="0" y="479895"/>
                  <a:pt x="0" y="432159"/>
                </a:cubicBezTo>
                <a:lnTo>
                  <a:pt x="0" y="86435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58286" y="4221004"/>
            <a:ext cx="1692567" cy="531293"/>
          </a:xfrm>
          <a:custGeom>
            <a:avLst/>
            <a:gdLst>
              <a:gd name="connsiteX0" fmla="*/ 6350 w 1692567"/>
              <a:gd name="connsiteY0" fmla="*/ 92784 h 531293"/>
              <a:gd name="connsiteX1" fmla="*/ 92783 w 1692567"/>
              <a:gd name="connsiteY1" fmla="*/ 6350 h 531293"/>
              <a:gd name="connsiteX2" fmla="*/ 1599783 w 1692567"/>
              <a:gd name="connsiteY2" fmla="*/ 6350 h 531293"/>
              <a:gd name="connsiteX3" fmla="*/ 1686217 w 1692567"/>
              <a:gd name="connsiteY3" fmla="*/ 92784 h 531293"/>
              <a:gd name="connsiteX4" fmla="*/ 1686217 w 1692567"/>
              <a:gd name="connsiteY4" fmla="*/ 438508 h 531293"/>
              <a:gd name="connsiteX5" fmla="*/ 1599783 w 1692567"/>
              <a:gd name="connsiteY5" fmla="*/ 524943 h 531293"/>
              <a:gd name="connsiteX6" fmla="*/ 92783 w 1692567"/>
              <a:gd name="connsiteY6" fmla="*/ 524943 h 531293"/>
              <a:gd name="connsiteX7" fmla="*/ 6350 w 1692567"/>
              <a:gd name="connsiteY7" fmla="*/ 438508 h 531293"/>
              <a:gd name="connsiteX8" fmla="*/ 6350 w 1692567"/>
              <a:gd name="connsiteY8" fmla="*/ 92784 h 5312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2567" h="531293">
                <a:moveTo>
                  <a:pt x="6350" y="92784"/>
                </a:moveTo>
                <a:cubicBezTo>
                  <a:pt x="6350" y="45048"/>
                  <a:pt x="45047" y="6350"/>
                  <a:pt x="92783" y="6350"/>
                </a:cubicBezTo>
                <a:lnTo>
                  <a:pt x="1599783" y="6350"/>
                </a:lnTo>
                <a:cubicBezTo>
                  <a:pt x="1647520" y="6350"/>
                  <a:pt x="1686217" y="45048"/>
                  <a:pt x="1686217" y="92784"/>
                </a:cubicBezTo>
                <a:lnTo>
                  <a:pt x="1686217" y="438508"/>
                </a:lnTo>
                <a:cubicBezTo>
                  <a:pt x="1686217" y="486245"/>
                  <a:pt x="1647520" y="524943"/>
                  <a:pt x="1599783" y="524943"/>
                </a:cubicBezTo>
                <a:lnTo>
                  <a:pt x="92783" y="524943"/>
                </a:lnTo>
                <a:cubicBezTo>
                  <a:pt x="45047" y="524943"/>
                  <a:pt x="6350" y="486245"/>
                  <a:pt x="6350" y="438508"/>
                </a:cubicBezTo>
                <a:lnTo>
                  <a:pt x="6350" y="92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A7EB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85532" y="4227354"/>
            <a:ext cx="1679868" cy="518593"/>
          </a:xfrm>
          <a:custGeom>
            <a:avLst/>
            <a:gdLst>
              <a:gd name="connsiteX0" fmla="*/ 0 w 1679868"/>
              <a:gd name="connsiteY0" fmla="*/ 86435 h 518593"/>
              <a:gd name="connsiteX1" fmla="*/ 86435 w 1679868"/>
              <a:gd name="connsiteY1" fmla="*/ 0 h 518593"/>
              <a:gd name="connsiteX2" fmla="*/ 1593433 w 1679868"/>
              <a:gd name="connsiteY2" fmla="*/ 0 h 518593"/>
              <a:gd name="connsiteX3" fmla="*/ 1679868 w 1679868"/>
              <a:gd name="connsiteY3" fmla="*/ 86435 h 518593"/>
              <a:gd name="connsiteX4" fmla="*/ 1679868 w 1679868"/>
              <a:gd name="connsiteY4" fmla="*/ 432159 h 518593"/>
              <a:gd name="connsiteX5" fmla="*/ 1593433 w 1679868"/>
              <a:gd name="connsiteY5" fmla="*/ 518593 h 518593"/>
              <a:gd name="connsiteX6" fmla="*/ 86435 w 1679868"/>
              <a:gd name="connsiteY6" fmla="*/ 518593 h 518593"/>
              <a:gd name="connsiteX7" fmla="*/ 0 w 1679868"/>
              <a:gd name="connsiteY7" fmla="*/ 432159 h 518593"/>
              <a:gd name="connsiteX8" fmla="*/ 0 w 1679868"/>
              <a:gd name="connsiteY8" fmla="*/ 86435 h 5185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79868" h="518593">
                <a:moveTo>
                  <a:pt x="0" y="86435"/>
                </a:moveTo>
                <a:cubicBezTo>
                  <a:pt x="0" y="38698"/>
                  <a:pt x="38697" y="0"/>
                  <a:pt x="86435" y="0"/>
                </a:cubicBezTo>
                <a:lnTo>
                  <a:pt x="1593433" y="0"/>
                </a:lnTo>
                <a:cubicBezTo>
                  <a:pt x="1641170" y="0"/>
                  <a:pt x="1679868" y="38698"/>
                  <a:pt x="1679868" y="86435"/>
                </a:cubicBezTo>
                <a:lnTo>
                  <a:pt x="1679868" y="432159"/>
                </a:lnTo>
                <a:cubicBezTo>
                  <a:pt x="1679868" y="479895"/>
                  <a:pt x="1641170" y="518593"/>
                  <a:pt x="1593433" y="518593"/>
                </a:cubicBezTo>
                <a:lnTo>
                  <a:pt x="86435" y="518593"/>
                </a:lnTo>
                <a:cubicBezTo>
                  <a:pt x="38697" y="518593"/>
                  <a:pt x="0" y="479895"/>
                  <a:pt x="0" y="432159"/>
                </a:cubicBezTo>
                <a:lnTo>
                  <a:pt x="0" y="86435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479182" y="4221004"/>
            <a:ext cx="1692568" cy="531293"/>
          </a:xfrm>
          <a:custGeom>
            <a:avLst/>
            <a:gdLst>
              <a:gd name="connsiteX0" fmla="*/ 6350 w 1692568"/>
              <a:gd name="connsiteY0" fmla="*/ 92784 h 531293"/>
              <a:gd name="connsiteX1" fmla="*/ 92784 w 1692568"/>
              <a:gd name="connsiteY1" fmla="*/ 6350 h 531293"/>
              <a:gd name="connsiteX2" fmla="*/ 1599783 w 1692568"/>
              <a:gd name="connsiteY2" fmla="*/ 6350 h 531293"/>
              <a:gd name="connsiteX3" fmla="*/ 1686217 w 1692568"/>
              <a:gd name="connsiteY3" fmla="*/ 92784 h 531293"/>
              <a:gd name="connsiteX4" fmla="*/ 1686217 w 1692568"/>
              <a:gd name="connsiteY4" fmla="*/ 438508 h 531293"/>
              <a:gd name="connsiteX5" fmla="*/ 1599783 w 1692568"/>
              <a:gd name="connsiteY5" fmla="*/ 524943 h 531293"/>
              <a:gd name="connsiteX6" fmla="*/ 92784 w 1692568"/>
              <a:gd name="connsiteY6" fmla="*/ 524943 h 531293"/>
              <a:gd name="connsiteX7" fmla="*/ 6350 w 1692568"/>
              <a:gd name="connsiteY7" fmla="*/ 438508 h 531293"/>
              <a:gd name="connsiteX8" fmla="*/ 6350 w 1692568"/>
              <a:gd name="connsiteY8" fmla="*/ 92784 h 5312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2568" h="531293">
                <a:moveTo>
                  <a:pt x="6350" y="92784"/>
                </a:moveTo>
                <a:cubicBezTo>
                  <a:pt x="6350" y="45048"/>
                  <a:pt x="45047" y="6350"/>
                  <a:pt x="92784" y="6350"/>
                </a:cubicBezTo>
                <a:lnTo>
                  <a:pt x="1599783" y="6350"/>
                </a:lnTo>
                <a:cubicBezTo>
                  <a:pt x="1647519" y="6350"/>
                  <a:pt x="1686217" y="45048"/>
                  <a:pt x="1686217" y="92784"/>
                </a:cubicBezTo>
                <a:lnTo>
                  <a:pt x="1686217" y="438508"/>
                </a:lnTo>
                <a:cubicBezTo>
                  <a:pt x="1686217" y="486245"/>
                  <a:pt x="1647519" y="524943"/>
                  <a:pt x="1599783" y="524943"/>
                </a:cubicBezTo>
                <a:lnTo>
                  <a:pt x="92784" y="524943"/>
                </a:lnTo>
                <a:cubicBezTo>
                  <a:pt x="45047" y="524943"/>
                  <a:pt x="6350" y="486245"/>
                  <a:pt x="6350" y="438508"/>
                </a:cubicBezTo>
                <a:lnTo>
                  <a:pt x="6350" y="92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A7EBB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10905" y="4473952"/>
            <a:ext cx="1141607" cy="50799"/>
          </a:xfrm>
          <a:custGeom>
            <a:avLst/>
            <a:gdLst>
              <a:gd name="connsiteX0" fmla="*/ 12700 w 1141607"/>
              <a:gd name="connsiteY0" fmla="*/ 12700 h 50799"/>
              <a:gd name="connsiteX1" fmla="*/ 1128907 w 1141607"/>
              <a:gd name="connsiteY1" fmla="*/ 12700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1607" h="50799">
                <a:moveTo>
                  <a:pt x="12700" y="12700"/>
                </a:moveTo>
                <a:lnTo>
                  <a:pt x="1128907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52643" y="4431231"/>
            <a:ext cx="112374" cy="110840"/>
          </a:xfrm>
          <a:custGeom>
            <a:avLst/>
            <a:gdLst>
              <a:gd name="connsiteX0" fmla="*/ 112374 w 112374"/>
              <a:gd name="connsiteY0" fmla="*/ 55420 h 110840"/>
              <a:gd name="connsiteX1" fmla="*/ 17368 w 112374"/>
              <a:gd name="connsiteY1" fmla="*/ 110840 h 110840"/>
              <a:gd name="connsiteX2" fmla="*/ 17368 w 112374"/>
              <a:gd name="connsiteY2" fmla="*/ 110840 h 110840"/>
              <a:gd name="connsiteX3" fmla="*/ 0 w 112374"/>
              <a:gd name="connsiteY3" fmla="*/ 106269 h 110840"/>
              <a:gd name="connsiteX4" fmla="*/ 0 w 112374"/>
              <a:gd name="connsiteY4" fmla="*/ 106269 h 110840"/>
              <a:gd name="connsiteX5" fmla="*/ 4571 w 112374"/>
              <a:gd name="connsiteY5" fmla="*/ 88900 h 110840"/>
              <a:gd name="connsiteX6" fmla="*/ 61964 w 112374"/>
              <a:gd name="connsiteY6" fmla="*/ 55420 h 110840"/>
              <a:gd name="connsiteX7" fmla="*/ 4571 w 112374"/>
              <a:gd name="connsiteY7" fmla="*/ 21940 h 110840"/>
              <a:gd name="connsiteX8" fmla="*/ 4571 w 112374"/>
              <a:gd name="connsiteY8" fmla="*/ 21940 h 110840"/>
              <a:gd name="connsiteX9" fmla="*/ 0 w 112374"/>
              <a:gd name="connsiteY9" fmla="*/ 4570 h 110840"/>
              <a:gd name="connsiteX10" fmla="*/ 0 w 112374"/>
              <a:gd name="connsiteY10" fmla="*/ 4570 h 110840"/>
              <a:gd name="connsiteX11" fmla="*/ 0 w 112374"/>
              <a:gd name="connsiteY11" fmla="*/ 4570 h 110840"/>
              <a:gd name="connsiteX12" fmla="*/ 17368 w 112374"/>
              <a:gd name="connsiteY12" fmla="*/ 0 h 110840"/>
              <a:gd name="connsiteX13" fmla="*/ 112374 w 112374"/>
              <a:gd name="connsiteY13" fmla="*/ 55420 h 11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2374" h="110840">
                <a:moveTo>
                  <a:pt x="112374" y="55420"/>
                </a:moveTo>
                <a:lnTo>
                  <a:pt x="17368" y="110840"/>
                </a:lnTo>
                <a:lnTo>
                  <a:pt x="17368" y="110840"/>
                </a:lnTo>
                <a:cubicBezTo>
                  <a:pt x="11310" y="114374"/>
                  <a:pt x="3533" y="112328"/>
                  <a:pt x="0" y="106269"/>
                </a:cubicBezTo>
                <a:lnTo>
                  <a:pt x="0" y="106269"/>
                </a:lnTo>
                <a:cubicBezTo>
                  <a:pt x="-3534" y="100210"/>
                  <a:pt x="-1488" y="92434"/>
                  <a:pt x="4571" y="88900"/>
                </a:cubicBezTo>
                <a:lnTo>
                  <a:pt x="61964" y="55420"/>
                </a:lnTo>
                <a:lnTo>
                  <a:pt x="4571" y="21940"/>
                </a:lnTo>
                <a:lnTo>
                  <a:pt x="4571" y="21940"/>
                </a:lnTo>
                <a:cubicBezTo>
                  <a:pt x="-1488" y="18406"/>
                  <a:pt x="-3534" y="10629"/>
                  <a:pt x="0" y="4570"/>
                </a:cubicBezTo>
                <a:cubicBezTo>
                  <a:pt x="0" y="4570"/>
                  <a:pt x="0" y="4570"/>
                  <a:pt x="0" y="4570"/>
                </a:cubicBezTo>
                <a:lnTo>
                  <a:pt x="0" y="4570"/>
                </a:lnTo>
                <a:cubicBezTo>
                  <a:pt x="3533" y="-1487"/>
                  <a:pt x="11310" y="-3533"/>
                  <a:pt x="17368" y="0"/>
                </a:cubicBezTo>
                <a:lnTo>
                  <a:pt x="112374" y="554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331804" y="4473952"/>
            <a:ext cx="1141607" cy="50799"/>
          </a:xfrm>
          <a:custGeom>
            <a:avLst/>
            <a:gdLst>
              <a:gd name="connsiteX0" fmla="*/ 12700 w 1141607"/>
              <a:gd name="connsiteY0" fmla="*/ 12700 h 50799"/>
              <a:gd name="connsiteX1" fmla="*/ 1128907 w 1141607"/>
              <a:gd name="connsiteY1" fmla="*/ 12700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1607" h="50799">
                <a:moveTo>
                  <a:pt x="12700" y="12700"/>
                </a:moveTo>
                <a:lnTo>
                  <a:pt x="1128907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373542" y="4431231"/>
            <a:ext cx="112374" cy="110840"/>
          </a:xfrm>
          <a:custGeom>
            <a:avLst/>
            <a:gdLst>
              <a:gd name="connsiteX0" fmla="*/ 112374 w 112374"/>
              <a:gd name="connsiteY0" fmla="*/ 55420 h 110840"/>
              <a:gd name="connsiteX1" fmla="*/ 17368 w 112374"/>
              <a:gd name="connsiteY1" fmla="*/ 110840 h 110840"/>
              <a:gd name="connsiteX2" fmla="*/ 17368 w 112374"/>
              <a:gd name="connsiteY2" fmla="*/ 110840 h 110840"/>
              <a:gd name="connsiteX3" fmla="*/ 0 w 112374"/>
              <a:gd name="connsiteY3" fmla="*/ 106269 h 110840"/>
              <a:gd name="connsiteX4" fmla="*/ 0 w 112374"/>
              <a:gd name="connsiteY4" fmla="*/ 106269 h 110840"/>
              <a:gd name="connsiteX5" fmla="*/ 4570 w 112374"/>
              <a:gd name="connsiteY5" fmla="*/ 88900 h 110840"/>
              <a:gd name="connsiteX6" fmla="*/ 61964 w 112374"/>
              <a:gd name="connsiteY6" fmla="*/ 55420 h 110840"/>
              <a:gd name="connsiteX7" fmla="*/ 4570 w 112374"/>
              <a:gd name="connsiteY7" fmla="*/ 21940 h 110840"/>
              <a:gd name="connsiteX8" fmla="*/ 4570 w 112374"/>
              <a:gd name="connsiteY8" fmla="*/ 21940 h 110840"/>
              <a:gd name="connsiteX9" fmla="*/ 0 w 112374"/>
              <a:gd name="connsiteY9" fmla="*/ 4570 h 110840"/>
              <a:gd name="connsiteX10" fmla="*/ 0 w 112374"/>
              <a:gd name="connsiteY10" fmla="*/ 4570 h 110840"/>
              <a:gd name="connsiteX11" fmla="*/ 0 w 112374"/>
              <a:gd name="connsiteY11" fmla="*/ 4570 h 110840"/>
              <a:gd name="connsiteX12" fmla="*/ 17368 w 112374"/>
              <a:gd name="connsiteY12" fmla="*/ 0 h 110840"/>
              <a:gd name="connsiteX13" fmla="*/ 112374 w 112374"/>
              <a:gd name="connsiteY13" fmla="*/ 55420 h 11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2374" h="110840">
                <a:moveTo>
                  <a:pt x="112374" y="55420"/>
                </a:moveTo>
                <a:lnTo>
                  <a:pt x="17368" y="110840"/>
                </a:lnTo>
                <a:lnTo>
                  <a:pt x="17368" y="110840"/>
                </a:lnTo>
                <a:cubicBezTo>
                  <a:pt x="11310" y="114374"/>
                  <a:pt x="3534" y="112328"/>
                  <a:pt x="0" y="106269"/>
                </a:cubicBezTo>
                <a:lnTo>
                  <a:pt x="0" y="106269"/>
                </a:lnTo>
                <a:cubicBezTo>
                  <a:pt x="-3534" y="100210"/>
                  <a:pt x="-1488" y="92434"/>
                  <a:pt x="4570" y="88900"/>
                </a:cubicBezTo>
                <a:lnTo>
                  <a:pt x="61964" y="55420"/>
                </a:lnTo>
                <a:lnTo>
                  <a:pt x="4570" y="21940"/>
                </a:lnTo>
                <a:lnTo>
                  <a:pt x="4570" y="21940"/>
                </a:lnTo>
                <a:cubicBezTo>
                  <a:pt x="-1488" y="18406"/>
                  <a:pt x="-3534" y="10629"/>
                  <a:pt x="0" y="4570"/>
                </a:cubicBezTo>
                <a:cubicBezTo>
                  <a:pt x="0" y="4570"/>
                  <a:pt x="0" y="4570"/>
                  <a:pt x="0" y="4570"/>
                </a:cubicBezTo>
                <a:lnTo>
                  <a:pt x="0" y="4570"/>
                </a:lnTo>
                <a:cubicBezTo>
                  <a:pt x="3534" y="-1487"/>
                  <a:pt x="11310" y="-3533"/>
                  <a:pt x="17368" y="0"/>
                </a:cubicBezTo>
                <a:lnTo>
                  <a:pt x="112374" y="554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4191001"/>
            <a:ext cx="1803400" cy="6350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6800" y="4191001"/>
            <a:ext cx="1803400" cy="635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6200" y="4191001"/>
            <a:ext cx="1803400" cy="6350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31800"/>
            <a:ext cx="3757439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Fault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Recovery 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46101" y="1371600"/>
            <a:ext cx="7805904" cy="99813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RDDs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track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lineage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information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that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can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be</a:t>
            </a:r>
          </a:p>
          <a:p>
            <a:pPr>
              <a:lnSpc>
                <a:spcPts val="37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used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efﬁciently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recompute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lost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data 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4700" y="2870200"/>
            <a:ext cx="6491836" cy="27143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7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msgs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textFile.</a:t>
            </a:r>
            <a:r>
              <a:rPr lang="en-US" altLang="zh-CN" sz="17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filter</a:t>
            </a:r>
            <a:r>
              <a:rPr lang="en-US" altLang="zh-CN" sz="17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x.startsWith(“ERROR”)</a:t>
            </a:r>
            <a:r>
              <a:rPr lang="en-US" altLang="zh-CN" sz="17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730500" y="3124201"/>
            <a:ext cx="3623062" cy="26075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7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.</a:t>
            </a:r>
            <a:r>
              <a:rPr lang="en-US" altLang="zh-CN" sz="17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map</a:t>
            </a:r>
            <a:r>
              <a:rPr lang="en-US" altLang="zh-CN" sz="17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s.split(“\t”)(2)</a:t>
            </a:r>
            <a:r>
              <a:rPr lang="en-US" altLang="zh-CN" sz="17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168401" y="4343400"/>
            <a:ext cx="7128416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HDFS    File    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2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Filtered RDD    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21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Mapped RDD    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781301" y="4648200"/>
            <a:ext cx="3606669" cy="3693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00" i="1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ﬁlter</a:t>
            </a: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   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altLang="zh-CN" sz="2100" i="1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map</a:t>
            </a: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    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879601" y="4965700"/>
            <a:ext cx="5958788" cy="35393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(func    =    startsWith(…))   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000" dirty="0">
                <a:solidFill>
                  <a:srgbClr val="000000"/>
                </a:solidFill>
                <a:latin typeface="Corbel" pitchFamily="18" charset="0"/>
                <a:cs typeface="Corbel" pitchFamily="18" charset="0"/>
              </a:rPr>
              <a:t>(func    =    split(...))   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63767" y="1312265"/>
            <a:ext cx="5120943" cy="969871"/>
          </a:xfrm>
          <a:custGeom>
            <a:avLst/>
            <a:gdLst>
              <a:gd name="connsiteX0" fmla="*/ 0 w 5120943"/>
              <a:gd name="connsiteY0" fmla="*/ 0 h 969871"/>
              <a:gd name="connsiteX1" fmla="*/ 5120943 w 5120943"/>
              <a:gd name="connsiteY1" fmla="*/ 0 h 969871"/>
              <a:gd name="connsiteX2" fmla="*/ 5120943 w 5120943"/>
              <a:gd name="connsiteY2" fmla="*/ 969870 h 969871"/>
              <a:gd name="connsiteX3" fmla="*/ 0 w 5120943"/>
              <a:gd name="connsiteY3" fmla="*/ 969870 h 969871"/>
              <a:gd name="connsiteX4" fmla="*/ 0 w 5120943"/>
              <a:gd name="connsiteY4" fmla="*/ 0 h 969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20943" h="969871">
                <a:moveTo>
                  <a:pt x="0" y="0"/>
                </a:moveTo>
                <a:lnTo>
                  <a:pt x="5120943" y="0"/>
                </a:lnTo>
                <a:lnTo>
                  <a:pt x="5120943" y="969870"/>
                </a:lnTo>
                <a:lnTo>
                  <a:pt x="0" y="96987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61064" y="2471910"/>
            <a:ext cx="5123644" cy="1048820"/>
          </a:xfrm>
          <a:custGeom>
            <a:avLst/>
            <a:gdLst>
              <a:gd name="connsiteX0" fmla="*/ 0 w 5123644"/>
              <a:gd name="connsiteY0" fmla="*/ 0 h 1048820"/>
              <a:gd name="connsiteX1" fmla="*/ 5123644 w 5123644"/>
              <a:gd name="connsiteY1" fmla="*/ 0 h 1048820"/>
              <a:gd name="connsiteX2" fmla="*/ 5123644 w 5123644"/>
              <a:gd name="connsiteY2" fmla="*/ 1048820 h 1048820"/>
              <a:gd name="connsiteX3" fmla="*/ 0 w 5123644"/>
              <a:gd name="connsiteY3" fmla="*/ 1048820 h 1048820"/>
              <a:gd name="connsiteX4" fmla="*/ 0 w 5123644"/>
              <a:gd name="connsiteY4" fmla="*/ 0 h 1048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23644" h="1048820">
                <a:moveTo>
                  <a:pt x="0" y="0"/>
                </a:moveTo>
                <a:lnTo>
                  <a:pt x="5123644" y="0"/>
                </a:lnTo>
                <a:lnTo>
                  <a:pt x="5123644" y="1048820"/>
                </a:lnTo>
                <a:lnTo>
                  <a:pt x="0" y="1048820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1056" y="3698578"/>
            <a:ext cx="5123652" cy="1814059"/>
          </a:xfrm>
          <a:custGeom>
            <a:avLst/>
            <a:gdLst>
              <a:gd name="connsiteX0" fmla="*/ 0 w 5123652"/>
              <a:gd name="connsiteY0" fmla="*/ 0 h 1814059"/>
              <a:gd name="connsiteX1" fmla="*/ 5123652 w 5123652"/>
              <a:gd name="connsiteY1" fmla="*/ 0 h 1814059"/>
              <a:gd name="connsiteX2" fmla="*/ 5123652 w 5123652"/>
              <a:gd name="connsiteY2" fmla="*/ 1814059 h 1814059"/>
              <a:gd name="connsiteX3" fmla="*/ 0 w 5123652"/>
              <a:gd name="connsiteY3" fmla="*/ 1814059 h 1814059"/>
              <a:gd name="connsiteX4" fmla="*/ 0 w 5123652"/>
              <a:gd name="connsiteY4" fmla="*/ 0 h 1814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23652" h="1814059">
                <a:moveTo>
                  <a:pt x="0" y="0"/>
                </a:moveTo>
                <a:lnTo>
                  <a:pt x="5123652" y="0"/>
                </a:lnTo>
                <a:lnTo>
                  <a:pt x="5123652" y="1814059"/>
                </a:lnTo>
                <a:lnTo>
                  <a:pt x="0" y="1814059"/>
                </a:lnTo>
                <a:lnTo>
                  <a:pt x="0" y="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1168400"/>
            <a:ext cx="5257800" cy="1143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00" y="2336800"/>
            <a:ext cx="5257800" cy="1219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700" y="3556001"/>
            <a:ext cx="5257800" cy="19939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753100" y="1498601"/>
            <a:ext cx="3230906" cy="3536434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2300"/>
              </a:lnSpc>
              <a:tabLst>
                <a:tab pos="165086" algn="l"/>
              </a:tabLst>
            </a:pPr>
            <a:r>
              <a:rPr lang="en-US" altLang="zh-CN" sz="20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Standalone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Programs </a:t>
            </a:r>
          </a:p>
          <a:p>
            <a:pPr>
              <a:lnSpc>
                <a:spcPts val="2900"/>
              </a:lnSpc>
              <a:tabLst>
                <a:tab pos="165086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Python,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Scala,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&amp;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Java </a:t>
            </a:r>
          </a:p>
          <a:p>
            <a:pPr>
              <a:lnSpc>
                <a:spcPts val="2700"/>
              </a:lnSpc>
              <a:tabLst>
                <a:tab pos="165086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  <a:p>
            <a:pPr>
              <a:lnSpc>
                <a:spcPts val="2900"/>
              </a:lnSpc>
              <a:tabLst>
                <a:tab pos="165086" algn="l"/>
              </a:tabLst>
            </a:pPr>
            <a:r>
              <a:rPr lang="en-US" altLang="zh-CN" sz="20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Interactive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Shells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  <a:p>
            <a:pPr>
              <a:lnSpc>
                <a:spcPts val="2900"/>
              </a:lnSpc>
              <a:tabLst>
                <a:tab pos="165086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Python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&amp;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Scala </a:t>
            </a:r>
          </a:p>
          <a:p>
            <a:pPr>
              <a:lnSpc>
                <a:spcPts val="2800"/>
              </a:lnSpc>
              <a:tabLst>
                <a:tab pos="165086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  <a:p>
            <a:pPr>
              <a:lnSpc>
                <a:spcPts val="2800"/>
              </a:lnSpc>
              <a:tabLst>
                <a:tab pos="165086" algn="l"/>
              </a:tabLst>
            </a:pPr>
            <a:r>
              <a:rPr lang="en-US" altLang="zh-CN" sz="20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Performance </a:t>
            </a:r>
          </a:p>
          <a:p>
            <a:pPr>
              <a:lnSpc>
                <a:spcPts val="2800"/>
              </a:lnSpc>
              <a:tabLst>
                <a:tab pos="165086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Java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&amp;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Scala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faster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due</a:t>
            </a:r>
          </a:p>
          <a:p>
            <a:pPr>
              <a:lnSpc>
                <a:spcPts val="2300"/>
              </a:lnSpc>
              <a:tabLst>
                <a:tab pos="165086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static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typing </a:t>
            </a:r>
          </a:p>
          <a:p>
            <a:pPr>
              <a:lnSpc>
                <a:spcPts val="2900"/>
              </a:lnSpc>
              <a:tabLst>
                <a:tab pos="165086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…but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Python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often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ﬁne 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" y="495301"/>
            <a:ext cx="5067300" cy="4940300"/>
          </a:xfrm>
          <a:prstGeom prst="rect">
            <a:avLst/>
          </a:prstGeom>
          <a:noFill/>
        </p:spPr>
        <p:txBody>
          <a:bodyPr wrap="square" lIns="0" tIns="0" rIns="0" bIns="45716" rtlCol="0">
            <a:spAutoFit/>
          </a:bodyPr>
          <a:lstStyle/>
          <a:p>
            <a:pPr>
              <a:lnSpc>
                <a:spcPts val="5099"/>
              </a:lnSpc>
              <a:tabLst>
                <a:tab pos="215881" algn="l"/>
                <a:tab pos="431764" algn="l"/>
              </a:tabLst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Language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Support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99"/>
              </a:lnSpc>
              <a:tabLst>
                <a:tab pos="215881" algn="l"/>
                <a:tab pos="431764" algn="l"/>
              </a:tabLst>
            </a:pP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Python</a:t>
            </a:r>
          </a:p>
          <a:p>
            <a:pPr>
              <a:lnSpc>
                <a:spcPts val="2300"/>
              </a:lnSpc>
              <a:tabLst>
                <a:tab pos="215881" algn="l"/>
                <a:tab pos="431764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lines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sc.textFile(...)</a:t>
            </a:r>
          </a:p>
          <a:p>
            <a:pPr>
              <a:lnSpc>
                <a:spcPts val="1400"/>
              </a:lnSpc>
              <a:tabLst>
                <a:tab pos="215881" algn="l"/>
                <a:tab pos="431764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lines.</a:t>
            </a:r>
            <a:r>
              <a:rPr lang="en-US" altLang="zh-CN" sz="14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filter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4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lambda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s: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“ERROR”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in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).</a:t>
            </a:r>
            <a:r>
              <a:rPr lang="en-US" altLang="zh-CN" sz="14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count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()</a:t>
            </a:r>
            <a:r>
              <a:rPr lang="en-US" altLang="zh-CN" sz="14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99"/>
              </a:lnSpc>
              <a:tabLst>
                <a:tab pos="215881" algn="l"/>
                <a:tab pos="431764" algn="l"/>
              </a:tabLst>
            </a:pP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Scala</a:t>
            </a:r>
          </a:p>
          <a:p>
            <a:pPr>
              <a:lnSpc>
                <a:spcPts val="2300"/>
              </a:lnSpc>
              <a:tabLst>
                <a:tab pos="215881" algn="l"/>
                <a:tab pos="431764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val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lines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sc.textFile(...)</a:t>
            </a:r>
          </a:p>
          <a:p>
            <a:pPr>
              <a:lnSpc>
                <a:spcPts val="1400"/>
              </a:lnSpc>
              <a:tabLst>
                <a:tab pos="215881" algn="l"/>
                <a:tab pos="431764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lines.</a:t>
            </a:r>
            <a:r>
              <a:rPr lang="en-US" altLang="zh-CN" sz="14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filter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</a:t>
            </a:r>
            <a:r>
              <a:rPr lang="en-US" altLang="zh-CN" sz="14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=&gt;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FF0080"/>
                </a:solidFill>
                <a:latin typeface="Lucida Console" pitchFamily="18" charset="0"/>
                <a:cs typeface="Lucida Console" pitchFamily="18" charset="0"/>
              </a:rPr>
              <a:t>x.contains(“ERROR”)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).</a:t>
            </a:r>
            <a:r>
              <a:rPr lang="en-US" altLang="zh-CN" sz="14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count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()</a:t>
            </a:r>
            <a:r>
              <a:rPr lang="en-US" altLang="zh-CN" sz="14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215881" algn="l"/>
                <a:tab pos="431764" algn="l"/>
              </a:tabLst>
            </a:pPr>
            <a:r>
              <a:rPr lang="en-US" altLang="zh-CN" sz="2800" dirty="0">
                <a:solidFill>
                  <a:srgbClr val="FF6600"/>
                </a:solidFill>
                <a:latin typeface="Helvetica Neue" pitchFamily="18" charset="0"/>
                <a:cs typeface="Helvetica Neue" pitchFamily="18" charset="0"/>
              </a:rPr>
              <a:t>Java </a:t>
            </a:r>
          </a:p>
          <a:p>
            <a:pPr>
              <a:lnSpc>
                <a:spcPts val="2300"/>
              </a:lnSpc>
              <a:tabLst>
                <a:tab pos="215881" algn="l"/>
                <a:tab pos="431764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JavaRDD&lt;String&gt;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lines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=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sc.textFile(...);</a:t>
            </a:r>
          </a:p>
          <a:p>
            <a:pPr>
              <a:lnSpc>
                <a:spcPts val="1400"/>
              </a:lnSpc>
              <a:tabLst>
                <a:tab pos="215881" algn="l"/>
                <a:tab pos="431764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lines.</a:t>
            </a:r>
            <a:r>
              <a:rPr lang="en-US" altLang="zh-CN" sz="14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filter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(new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Function&lt;String,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Boolean&gt;()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{</a:t>
            </a:r>
          </a:p>
          <a:p>
            <a:pPr>
              <a:lnSpc>
                <a:spcPts val="1200"/>
              </a:lnSpc>
              <a:tabLst>
                <a:tab pos="215881" algn="l"/>
                <a:tab pos="431764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Boolean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call(String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s)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215881" algn="l"/>
                <a:tab pos="431764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return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s.contains(</a:t>
            </a:r>
            <a:r>
              <a:rPr lang="en-US" altLang="zh-CN" sz="1400" dirty="0">
                <a:solidFill>
                  <a:srgbClr val="000090"/>
                </a:solidFill>
                <a:latin typeface="Lucida Console" pitchFamily="18" charset="0"/>
                <a:cs typeface="Lucida Console" pitchFamily="18" charset="0"/>
              </a:rPr>
              <a:t>“error”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);</a:t>
            </a:r>
          </a:p>
          <a:p>
            <a:pPr>
              <a:lnSpc>
                <a:spcPts val="1300"/>
              </a:lnSpc>
              <a:tabLst>
                <a:tab pos="215881" algn="l"/>
                <a:tab pos="431764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}</a:t>
            </a:r>
          </a:p>
          <a:p>
            <a:pPr>
              <a:lnSpc>
                <a:spcPts val="1400"/>
              </a:lnSpc>
              <a:tabLst>
                <a:tab pos="215881" algn="l"/>
                <a:tab pos="431764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}).</a:t>
            </a:r>
            <a:r>
              <a:rPr lang="en-US" altLang="zh-CN" sz="1400" dirty="0">
                <a:solidFill>
                  <a:srgbClr val="3366FF"/>
                </a:solidFill>
                <a:latin typeface="Lucida Console" pitchFamily="18" charset="0"/>
                <a:cs typeface="Lucida Console" pitchFamily="18" charset="0"/>
              </a:rPr>
              <a:t>count</a:t>
            </a:r>
            <a:r>
              <a:rPr lang="en-US" altLang="zh-CN" sz="1400" dirty="0">
                <a:solidFill>
                  <a:srgbClr val="000000"/>
                </a:solidFill>
                <a:latin typeface="Lucida Console" pitchFamily="18" charset="0"/>
                <a:cs typeface="Lucida Console" pitchFamily="18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1" y="406400"/>
            <a:ext cx="3996542" cy="703928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5099"/>
              </a:lnSpc>
            </a:pP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Interactive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Shell 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371600"/>
            <a:ext cx="3432795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The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Fastest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Way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to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1752600"/>
            <a:ext cx="1949252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Learn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 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222500"/>
            <a:ext cx="3402985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Available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in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Python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1" y="2603500"/>
            <a:ext cx="1590179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and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Scala 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3073400"/>
            <a:ext cx="3998321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Runs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application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89001" y="3467100"/>
            <a:ext cx="3257302" cy="861642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an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existing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Spark</a:t>
            </a: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Cluster…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4318000"/>
            <a:ext cx="3347070" cy="470531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32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OR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Can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run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locally </a:t>
            </a:r>
          </a:p>
        </p:txBody>
      </p:sp>
      <p:pic>
        <p:nvPicPr>
          <p:cNvPr id="12" name="Picture 11" descr="Screen Shot 2015-05-10 at 9.33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104900"/>
            <a:ext cx="4468067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"/>
            <a:ext cx="9143998" cy="5714998"/>
          </a:xfrm>
          <a:custGeom>
            <a:avLst/>
            <a:gdLst>
              <a:gd name="connsiteX0" fmla="*/ 0 w 9143998"/>
              <a:gd name="connsiteY0" fmla="*/ 0 h 5714998"/>
              <a:gd name="connsiteX1" fmla="*/ 9143998 w 9143998"/>
              <a:gd name="connsiteY1" fmla="*/ 0 h 5714998"/>
              <a:gd name="connsiteX2" fmla="*/ 9143998 w 9143998"/>
              <a:gd name="connsiteY2" fmla="*/ 5714998 h 5714998"/>
              <a:gd name="connsiteX3" fmla="*/ 0 w 9143998"/>
              <a:gd name="connsiteY3" fmla="*/ 5714998 h 5714998"/>
              <a:gd name="connsiteX4" fmla="*/ 0 w 9143998"/>
              <a:gd name="connsiteY4" fmla="*/ 0 h 5714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5714998">
                <a:moveTo>
                  <a:pt x="0" y="0"/>
                </a:moveTo>
                <a:lnTo>
                  <a:pt x="9143998" y="0"/>
                </a:lnTo>
                <a:lnTo>
                  <a:pt x="9143998" y="5714998"/>
                </a:lnTo>
                <a:lnTo>
                  <a:pt x="0" y="5714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2100" y="5003801"/>
            <a:ext cx="1206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2800" y="3746500"/>
            <a:ext cx="4004118" cy="651029"/>
          </a:xfrm>
          <a:prstGeom prst="rect">
            <a:avLst/>
          </a:prstGeom>
          <a:noFill/>
        </p:spPr>
        <p:txBody>
          <a:bodyPr wrap="none" lIns="0" tIns="0" rIns="0" bIns="45716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4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JOB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Helvetica Neue" pitchFamily="18" charset="0"/>
                <a:cs typeface="Helvetica Neue" pitchFamily="18" charset="0"/>
              </a:rPr>
              <a:t>EXECUTION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1338</Words>
  <Application>Microsoft Macintosh PowerPoint</Application>
  <PresentationFormat>On-screen Show (16:10)</PresentationFormat>
  <Paragraphs>433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Alvin Henrick</cp:lastModifiedBy>
  <cp:revision>118</cp:revision>
  <dcterms:created xsi:type="dcterms:W3CDTF">2006-08-16T00:00:00Z</dcterms:created>
  <dcterms:modified xsi:type="dcterms:W3CDTF">2015-06-09T03:29:27Z</dcterms:modified>
</cp:coreProperties>
</file>