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62" r:id="rId3"/>
    <p:sldId id="265" r:id="rId4"/>
    <p:sldId id="260" r:id="rId5"/>
    <p:sldId id="261" r:id="rId6"/>
    <p:sldId id="263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693" autoAdjust="0"/>
  </p:normalViewPr>
  <p:slideViewPr>
    <p:cSldViewPr snapToGrid="0">
      <p:cViewPr>
        <p:scale>
          <a:sx n="125" d="100"/>
          <a:sy n="125" d="100"/>
        </p:scale>
        <p:origin x="-10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F033-AA06-419E-AFEC-7FD227D9B871}" type="datetimeFigureOut">
              <a:rPr lang="en-GB" smtClean="0"/>
              <a:t>15/06/2023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14380-AC1A-43E5-9653-7551CE51A1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16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14380-AC1A-43E5-9653-7551CE51A13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17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125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7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2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46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5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8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9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CB3BF-3FC7-A251-2265-C44BF3015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z="4400" dirty="0"/>
              <a:t>Recognizing the Sequential State of Knots for Educational Purposes.</a:t>
            </a:r>
            <a:endParaRPr lang="en-US" sz="4400" dirty="0"/>
          </a:p>
        </p:txBody>
      </p:sp>
      <p:pic>
        <p:nvPicPr>
          <p:cNvPr id="5" name="Picture 4" descr="Arrow shape abstract background">
            <a:extLst>
              <a:ext uri="{FF2B5EF4-FFF2-40B4-BE49-F238E27FC236}">
                <a16:creationId xmlns:a16="http://schemas.microsoft.com/office/drawing/2014/main" id="{5AA13CAA-DA83-A9A3-6C96-B4C3C1BE9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6" r="4802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E8F6801D-FAF8-67A7-7C4B-25D1557D6C10}"/>
              </a:ext>
            </a:extLst>
          </p:cNvPr>
          <p:cNvSpPr txBox="1">
            <a:spLocks/>
          </p:cNvSpPr>
          <p:nvPr/>
        </p:nvSpPr>
        <p:spPr>
          <a:xfrm>
            <a:off x="3554000" y="43452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Alvin Cassar</a:t>
            </a:r>
            <a:br>
              <a:rPr lang="en-GB" sz="2000" dirty="0"/>
            </a:br>
            <a:r>
              <a:rPr lang="en-GB" sz="2000" dirty="0"/>
              <a:t>SWD6.3A</a:t>
            </a:r>
          </a:p>
        </p:txBody>
      </p:sp>
    </p:spTree>
    <p:extLst>
      <p:ext uri="{BB962C8B-B14F-4D97-AF65-F5344CB8AC3E}">
        <p14:creationId xmlns:p14="http://schemas.microsoft.com/office/powerpoint/2010/main" val="78071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2F16-34B0-CFE0-1D97-21240C6A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Different types of Labelling a Rope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CA22361-ABF2-3A49-C5DF-3201F2BBF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2009577"/>
            <a:ext cx="5734850" cy="1419423"/>
          </a:xfrm>
        </p:spPr>
      </p:pic>
      <p:pic>
        <p:nvPicPr>
          <p:cNvPr id="7" name="Picture 6" descr="A close-up of a drawing&#10;&#10;Description automatically generated with low confidence">
            <a:extLst>
              <a:ext uri="{FF2B5EF4-FFF2-40B4-BE49-F238E27FC236}">
                <a16:creationId xmlns:a16="http://schemas.microsoft.com/office/drawing/2014/main" id="{8DC5B355-DCD1-D482-FBF5-A6D9D05D3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07" y="3585554"/>
            <a:ext cx="4734586" cy="1676634"/>
          </a:xfrm>
          <a:prstGeom prst="rect">
            <a:avLst/>
          </a:prstGeom>
        </p:spPr>
      </p:pic>
      <p:pic>
        <p:nvPicPr>
          <p:cNvPr id="9" name="Picture 8" descr="A picture containing diagram, circle, font, line&#10;&#10;Description automatically generated">
            <a:extLst>
              <a:ext uri="{FF2B5EF4-FFF2-40B4-BE49-F238E27FC236}">
                <a16:creationId xmlns:a16="http://schemas.microsoft.com/office/drawing/2014/main" id="{DEAB4461-BBD3-5DB9-2661-2B41810A4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96" y="5546383"/>
            <a:ext cx="5249008" cy="695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92789E-1323-686E-9330-D67B2F73FA85}"/>
              </a:ext>
            </a:extLst>
          </p:cNvPr>
          <p:cNvSpPr txBox="1"/>
          <p:nvPr/>
        </p:nvSpPr>
        <p:spPr>
          <a:xfrm>
            <a:off x="9223899" y="2414726"/>
            <a:ext cx="20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Song et al. (2019)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0DC5C-BD06-E119-68E0-900A37761743}"/>
              </a:ext>
            </a:extLst>
          </p:cNvPr>
          <p:cNvSpPr txBox="1"/>
          <p:nvPr/>
        </p:nvSpPr>
        <p:spPr>
          <a:xfrm>
            <a:off x="9223898" y="4248829"/>
            <a:ext cx="253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Lui and Saxena (2013)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8C342-CFAD-91C7-F295-8CA52AD9FD31}"/>
              </a:ext>
            </a:extLst>
          </p:cNvPr>
          <p:cNvSpPr txBox="1"/>
          <p:nvPr/>
        </p:nvSpPr>
        <p:spPr>
          <a:xfrm>
            <a:off x="9223898" y="5724817"/>
            <a:ext cx="266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Grennen et al. (2020)</a:t>
            </a:r>
          </a:p>
        </p:txBody>
      </p:sp>
    </p:spTree>
    <p:extLst>
      <p:ext uri="{BB962C8B-B14F-4D97-AF65-F5344CB8AC3E}">
        <p14:creationId xmlns:p14="http://schemas.microsoft.com/office/powerpoint/2010/main" val="187258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1FF4-D928-2606-D718-833367D9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Research Pipeline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62BC8AAF-4FEB-19C0-7A75-FD0A31F6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17" y="1881233"/>
            <a:ext cx="5633765" cy="4040188"/>
          </a:xfrm>
        </p:spPr>
      </p:pic>
    </p:spTree>
    <p:extLst>
      <p:ext uri="{BB962C8B-B14F-4D97-AF65-F5344CB8AC3E}">
        <p14:creationId xmlns:p14="http://schemas.microsoft.com/office/powerpoint/2010/main" val="361487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F3D78-E55D-352F-34AA-337D2027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CFEA5E-16E8-78C8-A669-1CB02910B96F}"/>
              </a:ext>
            </a:extLst>
          </p:cNvPr>
          <p:cNvSpPr txBox="1"/>
          <p:nvPr/>
        </p:nvSpPr>
        <p:spPr>
          <a:xfrm>
            <a:off x="990000" y="2877018"/>
            <a:ext cx="4078800" cy="290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pc="50" dirty="0">
                <a:solidFill>
                  <a:schemeClr val="tx1">
                    <a:alpha val="60000"/>
                  </a:schemeClr>
                </a:solidFill>
              </a:rPr>
              <a:t>A total of 20 videos were taken to create this dataset. 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pc="50" dirty="0">
                <a:solidFill>
                  <a:schemeClr val="tx1">
                    <a:alpha val="60000"/>
                  </a:schemeClr>
                </a:solidFill>
              </a:rPr>
              <a:t>After splitting the videos, it frames it was cleaned and split into respective class. 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pc="50" dirty="0">
                <a:solidFill>
                  <a:schemeClr val="tx1">
                    <a:alpha val="60000"/>
                  </a:schemeClr>
                </a:solidFill>
              </a:rPr>
              <a:t>After it was all labelled using YoloLabel.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828D88-F78D-AA72-3467-55DF63DF8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761317"/>
              </p:ext>
            </p:extLst>
          </p:nvPr>
        </p:nvGraphicFramePr>
        <p:xfrm>
          <a:off x="6651127" y="1684191"/>
          <a:ext cx="4999888" cy="348696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11052">
                  <a:extLst>
                    <a:ext uri="{9D8B030D-6E8A-4147-A177-3AD203B41FA5}">
                      <a16:colId xmlns:a16="http://schemas.microsoft.com/office/drawing/2014/main" val="953519226"/>
                    </a:ext>
                  </a:extLst>
                </a:gridCol>
                <a:gridCol w="1075650">
                  <a:extLst>
                    <a:ext uri="{9D8B030D-6E8A-4147-A177-3AD203B41FA5}">
                      <a16:colId xmlns:a16="http://schemas.microsoft.com/office/drawing/2014/main" val="195599133"/>
                    </a:ext>
                  </a:extLst>
                </a:gridCol>
                <a:gridCol w="865245">
                  <a:extLst>
                    <a:ext uri="{9D8B030D-6E8A-4147-A177-3AD203B41FA5}">
                      <a16:colId xmlns:a16="http://schemas.microsoft.com/office/drawing/2014/main" val="2697529195"/>
                    </a:ext>
                  </a:extLst>
                </a:gridCol>
                <a:gridCol w="974138">
                  <a:extLst>
                    <a:ext uri="{9D8B030D-6E8A-4147-A177-3AD203B41FA5}">
                      <a16:colId xmlns:a16="http://schemas.microsoft.com/office/drawing/2014/main" val="3025872087"/>
                    </a:ext>
                  </a:extLst>
                </a:gridCol>
                <a:gridCol w="1073803">
                  <a:extLst>
                    <a:ext uri="{9D8B030D-6E8A-4147-A177-3AD203B41FA5}">
                      <a16:colId xmlns:a16="http://schemas.microsoft.com/office/drawing/2014/main" val="33416531"/>
                    </a:ext>
                  </a:extLst>
                </a:gridCol>
              </a:tblGrid>
              <a:tr h="574074">
                <a:tc>
                  <a:txBody>
                    <a:bodyPr/>
                    <a:lstStyle/>
                    <a:p>
                      <a:pPr algn="ctr" fontAlgn="b"/>
                      <a:endParaRPr lang="en-GB" sz="2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650842"/>
                  </a:ext>
                </a:extLst>
              </a:tr>
              <a:tr h="4854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reef_1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510509"/>
                  </a:ext>
                </a:extLst>
              </a:tr>
              <a:tr h="4854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reef_2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495862"/>
                  </a:ext>
                </a:extLst>
              </a:tr>
              <a:tr h="4854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reef_3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250481"/>
                  </a:ext>
                </a:extLst>
              </a:tr>
              <a:tr h="4854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reef_4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969056"/>
                  </a:ext>
                </a:extLst>
              </a:tr>
              <a:tr h="4854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reef_5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757382"/>
                  </a:ext>
                </a:extLst>
              </a:tr>
              <a:tr h="485482">
                <a:tc>
                  <a:txBody>
                    <a:bodyPr/>
                    <a:lstStyle/>
                    <a:p>
                      <a:pPr algn="ctr" fontAlgn="b"/>
                      <a:endParaRPr lang="en-GB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1615</a:t>
                      </a:r>
                    </a:p>
                  </a:txBody>
                  <a:tcPr marL="212620" marR="159465" marT="106310" marB="10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27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06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red and blue ribbon knot&#10;&#10;Description automatically generated with low confidence">
            <a:extLst>
              <a:ext uri="{FF2B5EF4-FFF2-40B4-BE49-F238E27FC236}">
                <a16:creationId xmlns:a16="http://schemas.microsoft.com/office/drawing/2014/main" id="{419488B1-A5DF-4DA8-5DFA-ADE3F8C1D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670950"/>
            <a:ext cx="10213975" cy="136101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CBA635-58CF-126E-FC39-7592378DDE31}"/>
              </a:ext>
            </a:extLst>
          </p:cNvPr>
          <p:cNvSpPr txBox="1"/>
          <p:nvPr/>
        </p:nvSpPr>
        <p:spPr>
          <a:xfrm>
            <a:off x="1536699" y="42603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Reef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4E44E-0F4F-6999-0054-01D5C4A05A05}"/>
              </a:ext>
            </a:extLst>
          </p:cNvPr>
          <p:cNvSpPr txBox="1"/>
          <p:nvPr/>
        </p:nvSpPr>
        <p:spPr>
          <a:xfrm>
            <a:off x="3600450" y="42603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Reef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24CB3-6925-359D-D939-73490B070B5F}"/>
              </a:ext>
            </a:extLst>
          </p:cNvPr>
          <p:cNvSpPr txBox="1"/>
          <p:nvPr/>
        </p:nvSpPr>
        <p:spPr>
          <a:xfrm>
            <a:off x="5562599" y="42603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Reef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074A1-7C8B-94E3-21FB-B343D7C68FD3}"/>
              </a:ext>
            </a:extLst>
          </p:cNvPr>
          <p:cNvSpPr txBox="1"/>
          <p:nvPr/>
        </p:nvSpPr>
        <p:spPr>
          <a:xfrm>
            <a:off x="7670799" y="42661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Reef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00520-AC0A-DE90-6D53-238166960021}"/>
              </a:ext>
            </a:extLst>
          </p:cNvPr>
          <p:cNvSpPr txBox="1"/>
          <p:nvPr/>
        </p:nvSpPr>
        <p:spPr>
          <a:xfrm>
            <a:off x="9779000" y="43365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Reef 5</a:t>
            </a:r>
          </a:p>
        </p:txBody>
      </p:sp>
    </p:spTree>
    <p:extLst>
      <p:ext uri="{BB962C8B-B14F-4D97-AF65-F5344CB8AC3E}">
        <p14:creationId xmlns:p14="http://schemas.microsoft.com/office/powerpoint/2010/main" val="263154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1A2C-E701-1063-6360-ACA6EC24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99" y="838940"/>
            <a:ext cx="4809516" cy="88309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Accuracy / F1-Score / Precision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626874-E591-ECF7-301F-BA28EDADC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55530"/>
              </p:ext>
            </p:extLst>
          </p:nvPr>
        </p:nvGraphicFramePr>
        <p:xfrm>
          <a:off x="734757" y="2711854"/>
          <a:ext cx="5040000" cy="2650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9485271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8004964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885090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84540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11048"/>
                  </a:ext>
                </a:extLst>
              </a:tr>
              <a:tr h="380867">
                <a:tc>
                  <a:txBody>
                    <a:bodyPr/>
                    <a:lstStyle/>
                    <a:p>
                      <a:r>
                        <a:rPr lang="en-GB" dirty="0"/>
                        <a:t>Reef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2466"/>
                  </a:ext>
                </a:extLst>
              </a:tr>
              <a:tr h="380867">
                <a:tc>
                  <a:txBody>
                    <a:bodyPr/>
                    <a:lstStyle/>
                    <a:p>
                      <a:r>
                        <a:rPr lang="en-GB" dirty="0"/>
                        <a:t>Reef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63452"/>
                  </a:ext>
                </a:extLst>
              </a:tr>
              <a:tr h="380867">
                <a:tc>
                  <a:txBody>
                    <a:bodyPr/>
                    <a:lstStyle/>
                    <a:p>
                      <a:r>
                        <a:rPr lang="en-GB" dirty="0"/>
                        <a:t>Reef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677"/>
                  </a:ext>
                </a:extLst>
              </a:tr>
              <a:tr h="380867">
                <a:tc>
                  <a:txBody>
                    <a:bodyPr/>
                    <a:lstStyle/>
                    <a:p>
                      <a:r>
                        <a:rPr lang="en-GB" dirty="0"/>
                        <a:t>Reef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93116"/>
                  </a:ext>
                </a:extLst>
              </a:tr>
              <a:tr h="380867">
                <a:tc>
                  <a:txBody>
                    <a:bodyPr/>
                    <a:lstStyle/>
                    <a:p>
                      <a:r>
                        <a:rPr lang="en-GB" dirty="0"/>
                        <a:t>Reef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12016"/>
                  </a:ext>
                </a:extLst>
              </a:tr>
              <a:tr h="380867">
                <a:tc>
                  <a:txBody>
                    <a:bodyPr/>
                    <a:lstStyle/>
                    <a:p>
                      <a:r>
                        <a:rPr lang="en-GB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6920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E6DEB7F-DBF1-BBFD-F9AC-8CEA372FC536}"/>
              </a:ext>
            </a:extLst>
          </p:cNvPr>
          <p:cNvSpPr txBox="1">
            <a:spLocks/>
          </p:cNvSpPr>
          <p:nvPr/>
        </p:nvSpPr>
        <p:spPr>
          <a:xfrm>
            <a:off x="6584348" y="838940"/>
            <a:ext cx="4809516" cy="883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Confusion Matrix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CCDF09-A28D-DA9F-E8DB-C168B7726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420876"/>
              </p:ext>
            </p:extLst>
          </p:nvPr>
        </p:nvGraphicFramePr>
        <p:xfrm>
          <a:off x="6233159" y="2901622"/>
          <a:ext cx="55118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052">
                  <a:extLst>
                    <a:ext uri="{9D8B030D-6E8A-4147-A177-3AD203B41FA5}">
                      <a16:colId xmlns:a16="http://schemas.microsoft.com/office/drawing/2014/main" val="2948527100"/>
                    </a:ext>
                  </a:extLst>
                </a:gridCol>
                <a:gridCol w="920052">
                  <a:extLst>
                    <a:ext uri="{9D8B030D-6E8A-4147-A177-3AD203B41FA5}">
                      <a16:colId xmlns:a16="http://schemas.microsoft.com/office/drawing/2014/main" val="4080049645"/>
                    </a:ext>
                  </a:extLst>
                </a:gridCol>
                <a:gridCol w="920052">
                  <a:extLst>
                    <a:ext uri="{9D8B030D-6E8A-4147-A177-3AD203B41FA5}">
                      <a16:colId xmlns:a16="http://schemas.microsoft.com/office/drawing/2014/main" val="2488509097"/>
                    </a:ext>
                  </a:extLst>
                </a:gridCol>
                <a:gridCol w="920052">
                  <a:extLst>
                    <a:ext uri="{9D8B030D-6E8A-4147-A177-3AD203B41FA5}">
                      <a16:colId xmlns:a16="http://schemas.microsoft.com/office/drawing/2014/main" val="4184540196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016196328"/>
                    </a:ext>
                  </a:extLst>
                </a:gridCol>
                <a:gridCol w="920758">
                  <a:extLst>
                    <a:ext uri="{9D8B030D-6E8A-4147-A177-3AD203B41FA5}">
                      <a16:colId xmlns:a16="http://schemas.microsoft.com/office/drawing/2014/main" val="3251490221"/>
                    </a:ext>
                  </a:extLst>
                </a:gridCol>
              </a:tblGrid>
              <a:tr h="345966"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Reef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Reef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Reef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Reef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Reef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11048"/>
                  </a:ext>
                </a:extLst>
              </a:tr>
              <a:tr h="36025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Reef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2466"/>
                  </a:ext>
                </a:extLst>
              </a:tr>
              <a:tr h="36025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Reef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63452"/>
                  </a:ext>
                </a:extLst>
              </a:tr>
              <a:tr h="36025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Reef 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677"/>
                  </a:ext>
                </a:extLst>
              </a:tr>
              <a:tr h="36025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Reef 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93116"/>
                  </a:ext>
                </a:extLst>
              </a:tr>
              <a:tr h="36025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Reef 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1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7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E8E9-43BC-B970-D874-51182BDC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4746-99E9-264A-B228-5F9B52E1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camera position is ideal for the correct recognition of steps in tying a knot?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different model configurations are ideal for recognition of steps in tying a knot?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prototype perform when utilized by 3rd parties?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7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08C1-6C9B-B8F4-96C7-556E4694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to be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D983-7499-60CA-0E69-5C45FA1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Comparing how the same parameters used for the Reef Knot model would do for a more complex knot (Bowline Knot).</a:t>
            </a:r>
          </a:p>
          <a:p>
            <a:r>
              <a:rPr lang="en-GB" dirty="0"/>
              <a:t>Analysing multiple experiments where one or more variable (background, lighting, person, rope, camera angle, camera distance) are changed and reflect on what are the changes in the results. </a:t>
            </a:r>
          </a:p>
          <a:p>
            <a:r>
              <a:rPr lang="en-GB" dirty="0"/>
              <a:t>Showing a video of the prototype to number of participants and gathering feedback by an interview. </a:t>
            </a:r>
          </a:p>
        </p:txBody>
      </p:sp>
    </p:spTree>
    <p:extLst>
      <p:ext uri="{BB962C8B-B14F-4D97-AF65-F5344CB8AC3E}">
        <p14:creationId xmlns:p14="http://schemas.microsoft.com/office/powerpoint/2010/main" val="231444967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34B48F"/>
      </a:accent1>
      <a:accent2>
        <a:srgbClr val="2BB1C5"/>
      </a:accent2>
      <a:accent3>
        <a:srgbClr val="65A3ED"/>
      </a:accent3>
      <a:accent4>
        <a:srgbClr val="4E53EB"/>
      </a:accent4>
      <a:accent5>
        <a:srgbClr val="9F6EEE"/>
      </a:accent5>
      <a:accent6>
        <a:srgbClr val="CB4EEB"/>
      </a:accent6>
      <a:hlink>
        <a:srgbClr val="AE697D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347</Words>
  <Application>Microsoft Office PowerPoint</Application>
  <PresentationFormat>Widescreen</PresentationFormat>
  <Paragraphs>125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Goudy Old Style</vt:lpstr>
      <vt:lpstr>Wingdings</vt:lpstr>
      <vt:lpstr>FrostyVTI</vt:lpstr>
      <vt:lpstr>Recognizing the Sequential State of Knots for Educational Purposes.</vt:lpstr>
      <vt:lpstr>Different types of Labelling a Rope</vt:lpstr>
      <vt:lpstr>Research Pipeline</vt:lpstr>
      <vt:lpstr>Data Collection</vt:lpstr>
      <vt:lpstr>PowerPoint Presentation</vt:lpstr>
      <vt:lpstr>Accuracy / F1-Score / Precision</vt:lpstr>
      <vt:lpstr>Research Questions to be Answered</vt:lpstr>
      <vt:lpstr>Experiments to be done: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Knots Step Detection Using YOLO in a Controlled Environment</dc:title>
  <dc:creator>Alvin Cassar</dc:creator>
  <cp:lastModifiedBy>Alvin Cassar</cp:lastModifiedBy>
  <cp:revision>19</cp:revision>
  <dcterms:created xsi:type="dcterms:W3CDTF">2023-05-25T19:47:30Z</dcterms:created>
  <dcterms:modified xsi:type="dcterms:W3CDTF">2023-06-15T19:49:18Z</dcterms:modified>
</cp:coreProperties>
</file>