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331" r:id="rId6"/>
    <p:sldId id="332" r:id="rId7"/>
    <p:sldId id="348" r:id="rId8"/>
    <p:sldId id="362" r:id="rId9"/>
    <p:sldId id="347" r:id="rId10"/>
    <p:sldId id="289" r:id="rId11"/>
    <p:sldId id="290" r:id="rId12"/>
    <p:sldId id="395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4" autoAdjust="0"/>
    <p:restoredTop sz="92946" autoAdjust="0"/>
  </p:normalViewPr>
  <p:slideViewPr>
    <p:cSldViewPr>
      <p:cViewPr>
        <p:scale>
          <a:sx n="95" d="100"/>
          <a:sy n="95" d="100"/>
        </p:scale>
        <p:origin x="1696" y="88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53CC-7FBC-4A4C-8088-F4CE9A0DA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977D6-DEBB-4029-AB03-B95100AB52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77D6-DEBB-4029-AB03-B95100AB5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77D6-DEBB-4029-AB03-B95100AB5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77D6-DEBB-4029-AB03-B95100AB5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77D6-DEBB-4029-AB03-B95100AB5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77D6-DEBB-4029-AB03-B95100AB52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AA8"/>
            </a:gs>
            <a:gs pos="100000">
              <a:srgbClr val="FFD964"/>
            </a:gs>
            <a:gs pos="100000">
              <a:srgbClr val="FFC000"/>
            </a:gs>
            <a:gs pos="100000">
              <a:schemeClr val="accent6"/>
            </a:gs>
            <a:gs pos="49000">
              <a:schemeClr val="bg1"/>
            </a:gs>
            <a:gs pos="100000">
              <a:srgbClr val="FF7A00"/>
            </a:gs>
            <a:gs pos="100000">
              <a:srgbClr val="FF0300"/>
            </a:gs>
            <a:gs pos="100000">
              <a:srgbClr val="4D080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018655"/>
          </a:xfrm>
        </p:spPr>
        <p:txBody>
          <a:bodyPr>
            <a:normAutofit/>
          </a:bodyPr>
          <a:lstStyle/>
          <a:p>
            <a:r>
              <a:rPr lang="zh-CN" sz="4000" b="1" dirty="0"/>
              <a:t>接口自动化测试分享</a:t>
            </a:r>
            <a:endParaRPr lang="zh-CN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1473723" cy="1656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4088" y="4835842"/>
            <a:ext cx="2454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测试质控组 陈苗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1315"/>
            <a:ext cx="8229600" cy="5765165"/>
          </a:xfrm>
        </p:spPr>
        <p:txBody>
          <a:bodyPr/>
          <a:p>
            <a:r>
              <a:rPr lang="en-US" altLang="zh-CN"/>
              <a:t>Module Tree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237615"/>
            <a:ext cx="3599815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501008"/>
            <a:ext cx="7056784" cy="122413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谢谢观赏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96752"/>
            <a:ext cx="2016224" cy="22842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1628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600" dirty="0" smtClean="0"/>
          </a:p>
          <a:p>
            <a:r>
              <a:rPr lang="zh-CN" altLang="en-US" dirty="0" smtClean="0"/>
              <a:t>自动化测试模型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自动化接口框架设计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276350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535"/>
            <a:ext cx="8229600" cy="100647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自动化测试模型介绍</a:t>
            </a:r>
            <a:endParaRPr lang="zh-CN" altLang="en-US" sz="32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8585"/>
            <a:ext cx="8229600" cy="4758055"/>
          </a:xfrm>
        </p:spPr>
        <p:txBody>
          <a:bodyPr>
            <a:normAutofit fontScale="90000" lnSpcReduction="20000"/>
          </a:bodyPr>
          <a:lstStyle/>
          <a:p>
            <a:pPr indent="-19812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自动化测试模型可以看作是自动化测试框架设计的思想，这里介绍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种模型：线性测试、模块化驱动测试、数据驱动测试、关键字驱动测试</a:t>
            </a:r>
            <a:endParaRPr lang="en-US" altLang="zh-CN" sz="2000" dirty="0" smtClean="0">
              <a:latin typeface="+mn-ea"/>
            </a:endParaRPr>
          </a:p>
          <a:p>
            <a:pPr indent="-19812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线性测试：每个测试脚本都是完整且独立的，且不产生依赖与调用，缺点显而易见，开发和维护成本很高</a:t>
            </a:r>
            <a:endParaRPr lang="en-US" altLang="zh-CN" sz="2000" dirty="0">
              <a:latin typeface="+mn-ea"/>
            </a:endParaRPr>
          </a:p>
          <a:p>
            <a:pPr indent="-198120" algn="l" fontAlgn="auto">
              <a:lnSpc>
                <a:spcPct val="150000"/>
              </a:lnSpc>
              <a:spcBef>
                <a:spcPts val="0"/>
              </a:spcBef>
              <a:buChar char="•"/>
            </a:pPr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模块化驱动测试：借鉴了编程语言中模块的思想（比如Python的包），把重复的操作当作了独立的公共模块，当用例执行过程中需要用到这一模块操作时则被调用，这样就最大程度地消除了重复，从而提高了开发效率和可维护性。</a:t>
            </a:r>
            <a:endParaRPr lang="zh-CN" altLang="en-US" sz="2000" dirty="0" smtClean="0">
              <a:latin typeface="+mn-ea"/>
            </a:endParaRPr>
          </a:p>
          <a:p>
            <a:pPr indent="-198120" algn="l" fontAlgn="auto">
              <a:lnSpc>
                <a:spcPct val="150000"/>
              </a:lnSpc>
              <a:spcBef>
                <a:spcPts val="0"/>
              </a:spcBef>
              <a:buChar char="•"/>
            </a:pPr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en-US" sz="2000" dirty="0" smtClean="0">
                <a:latin typeface="+mn-ea"/>
              </a:rPr>
              <a:t>数据驱动测试：顾名思义就是数据的改变从而驱动自动化测试的执行，就是数据的参数化，因为输入的数据不同从而引起输出结果的不同，实现数据与脚本的分离，进一步增强了脚本的复用性。</a:t>
            </a:r>
            <a:endParaRPr lang="zh-CN" altLang="en-US" sz="2000" dirty="0" smtClean="0">
              <a:latin typeface="+mn-ea"/>
            </a:endParaRPr>
          </a:p>
          <a:p>
            <a:pPr indent="-198120" algn="l" fontAlgn="auto">
              <a:lnSpc>
                <a:spcPct val="150000"/>
              </a:lnSpc>
              <a:spcBef>
                <a:spcPts val="0"/>
              </a:spcBef>
              <a:buChar char="•"/>
            </a:pPr>
            <a:r>
              <a:rPr lang="en-US" altLang="zh-CN" sz="2000" dirty="0" smtClean="0">
                <a:latin typeface="+mn-ea"/>
                <a:sym typeface="+mn-ea"/>
              </a:rPr>
              <a:t>4.</a:t>
            </a:r>
            <a:r>
              <a:rPr lang="zh-CN" altLang="en-US" sz="2000" dirty="0" smtClean="0">
                <a:latin typeface="+mn-ea"/>
                <a:sym typeface="+mn-ea"/>
              </a:rPr>
              <a:t>关键字驱动测试：就是在数据驱动的基础上，把</a:t>
            </a:r>
            <a:r>
              <a:rPr lang="en-US" altLang="zh-CN" sz="2000" dirty="0" smtClean="0">
                <a:latin typeface="+mn-ea"/>
                <a:sym typeface="+mn-ea"/>
              </a:rPr>
              <a:t>“</a:t>
            </a:r>
            <a:r>
              <a:rPr lang="zh-CN" altLang="en-US" sz="2000" dirty="0" smtClean="0">
                <a:latin typeface="+mn-ea"/>
                <a:sym typeface="+mn-ea"/>
              </a:rPr>
              <a:t>数据</a:t>
            </a:r>
            <a:r>
              <a:rPr lang="en-US" altLang="zh-CN" sz="2000" dirty="0" smtClean="0"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latin typeface="+mn-ea"/>
                <a:sym typeface="+mn-ea"/>
              </a:rPr>
              <a:t>换成</a:t>
            </a:r>
            <a:r>
              <a:rPr lang="en-US" altLang="zh-CN" sz="2000" dirty="0" smtClean="0">
                <a:latin typeface="+mn-ea"/>
                <a:sym typeface="+mn-ea"/>
              </a:rPr>
              <a:t>“</a:t>
            </a:r>
            <a:r>
              <a:rPr lang="zh-CN" altLang="en-US" sz="2000" dirty="0" smtClean="0">
                <a:latin typeface="+mn-ea"/>
                <a:sym typeface="+mn-ea"/>
              </a:rPr>
              <a:t>关键字</a:t>
            </a:r>
            <a:r>
              <a:rPr lang="en-US" altLang="zh-CN" sz="2000" dirty="0" smtClean="0"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latin typeface="+mn-ea"/>
                <a:sym typeface="+mn-ea"/>
              </a:rPr>
              <a:t>，通过关键字来引起测试结果的改变</a:t>
            </a:r>
            <a:endParaRPr lang="zh-CN" altLang="en-US" sz="2000" dirty="0" smtClean="0">
              <a:latin typeface="+mn-ea"/>
            </a:endParaRPr>
          </a:p>
          <a:p>
            <a:pPr indent="-198120" algn="l" fontAlgn="auto">
              <a:lnSpc>
                <a:spcPct val="150000"/>
              </a:lnSpc>
              <a:spcBef>
                <a:spcPts val="0"/>
              </a:spcBef>
              <a:buChar char="•"/>
            </a:pP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18235"/>
            <a:ext cx="8281035" cy="5586095"/>
          </a:xfrm>
        </p:spPr>
        <p:txBody>
          <a:bodyPr>
            <a:normAutofit fontScale="80000"/>
          </a:bodyPr>
          <a:lstStyle/>
          <a:p>
            <a:pPr marL="1371600" lvl="3" indent="0" algn="ctr">
              <a:buFont typeface="Arial" panose="020B0604020202020204" pitchFamily="34" charset="0"/>
              <a:buNone/>
            </a:pPr>
            <a:endParaRPr lang="zh-CN" altLang="en-US" sz="2000" dirty="0" smtClean="0">
              <a:latin typeface="+mn-ea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选用模型：数据驱动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关键字驱动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模块化驱动</a:t>
            </a:r>
            <a:endParaRPr lang="zh-CN" altLang="en-US" sz="20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设计理由：</a:t>
            </a:r>
            <a:endParaRPr lang="zh-CN" altLang="en-US" sz="20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使用数据驱动，实现数据与脚本分离的，增强脚本复用性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+mn-ea"/>
              </a:rPr>
              <a:t>   2.</a:t>
            </a:r>
            <a:r>
              <a:rPr lang="zh-CN" altLang="en-US" sz="2000" dirty="0" smtClean="0">
                <a:latin typeface="+mn-ea"/>
              </a:rPr>
              <a:t>使用关键字驱动，通过关键字来查找数据，可以使测试所需数据从单一文本转移，由多个文件存储数据，看起来不是很笨重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en-US" sz="2000" dirty="0" smtClean="0">
                <a:latin typeface="+mn-ea"/>
              </a:rPr>
              <a:t>使用模块化驱动，对数据的重复操作的功能可以写成公共模块，举例：对</a:t>
            </a:r>
            <a:r>
              <a:rPr lang="en-US" altLang="zh-CN" sz="2000" dirty="0" smtClean="0">
                <a:latin typeface="+mn-ea"/>
              </a:rPr>
              <a:t>excel</a:t>
            </a:r>
            <a:r>
              <a:rPr lang="zh-CN" altLang="en-US" sz="2000" dirty="0" smtClean="0">
                <a:latin typeface="+mn-ea"/>
              </a:rPr>
              <a:t>的操作数据模块，构造请求模块，发送测试报告邮件模块。</a:t>
            </a:r>
            <a:endParaRPr lang="zh-CN" altLang="en-US" sz="20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设计方案：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数据驱动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关键字驱动</a:t>
            </a:r>
            <a:endParaRPr lang="zh-CN" altLang="en-US" sz="20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包名：</a:t>
            </a:r>
            <a:r>
              <a:rPr lang="en-US" altLang="zh-CN" sz="2000" dirty="0" smtClean="0">
                <a:latin typeface="+mn-ea"/>
              </a:rPr>
              <a:t>case_data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模块名称</a:t>
            </a:r>
            <a:r>
              <a:rPr lang="en-US" altLang="zh-CN" sz="2000" dirty="0" smtClean="0">
                <a:latin typeface="+mn-ea"/>
              </a:rPr>
              <a:t>:interface.xlsx,case.json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取名为</a:t>
            </a:r>
            <a:r>
              <a:rPr lang="en-US" altLang="zh-CN" sz="2000" dirty="0" smtClean="0">
                <a:latin typeface="+mn-ea"/>
              </a:rPr>
              <a:t>interface.xlsx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excel</a:t>
            </a:r>
            <a:r>
              <a:rPr lang="zh-CN" altLang="en-US" sz="2000" dirty="0" smtClean="0">
                <a:latin typeface="+mn-ea"/>
              </a:rPr>
              <a:t>文件来存储测试用例</a:t>
            </a:r>
            <a:r>
              <a:rPr lang="en-US" altLang="zh-CN" sz="2000" dirty="0" smtClean="0">
                <a:latin typeface="+mn-ea"/>
              </a:rPr>
              <a:t>,case.json</a:t>
            </a:r>
            <a:r>
              <a:rPr lang="zh-CN" altLang="en-US" sz="2000" dirty="0" smtClean="0">
                <a:latin typeface="+mn-ea"/>
              </a:rPr>
              <a:t>文本存储关键字的值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字段设计：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+mn-ea"/>
              </a:rPr>
              <a:t>1.case_id </a:t>
            </a:r>
            <a:r>
              <a:rPr lang="zh-CN" altLang="en-US" sz="2000" dirty="0" smtClean="0">
                <a:latin typeface="+mn-ea"/>
              </a:rPr>
              <a:t>：记录用例号</a:t>
            </a:r>
            <a:endParaRPr lang="zh-CN" altLang="en-US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名称：</a:t>
            </a:r>
            <a:r>
              <a:rPr lang="en-US" altLang="zh-CN" sz="2000" dirty="0">
                <a:latin typeface="+mn-ea"/>
              </a:rPr>
              <a:t>case_id</a:t>
            </a:r>
            <a:r>
              <a:rPr lang="zh-CN" altLang="en-US" sz="2000" dirty="0">
                <a:latin typeface="+mn-ea"/>
              </a:rPr>
              <a:t>说明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3.url</a:t>
            </a:r>
            <a:r>
              <a:rPr lang="zh-CN" altLang="en-US" sz="2000" dirty="0">
                <a:latin typeface="+mn-ea"/>
              </a:rPr>
              <a:t>：请求地址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4.run</a:t>
            </a:r>
            <a:r>
              <a:rPr lang="zh-CN" altLang="en-US" sz="2000" dirty="0">
                <a:latin typeface="+mn-ea"/>
              </a:rPr>
              <a:t>：有两个值，</a:t>
            </a:r>
            <a:r>
              <a:rPr lang="en-US" altLang="zh-CN" sz="2000" dirty="0">
                <a:latin typeface="+mn-ea"/>
              </a:rPr>
              <a:t>yes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>
                <a:latin typeface="+mn-ea"/>
              </a:rPr>
              <a:t>no,</a:t>
            </a:r>
            <a:r>
              <a:rPr lang="zh-CN" altLang="en-US" sz="2000" dirty="0">
                <a:latin typeface="+mn-ea"/>
              </a:rPr>
              <a:t>判断用例是否需要执行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5.</a:t>
            </a:r>
            <a:r>
              <a:rPr lang="zh-CN" altLang="en-US" sz="2000" dirty="0">
                <a:latin typeface="+mn-ea"/>
              </a:rPr>
              <a:t>请求方式：有</a:t>
            </a:r>
            <a:r>
              <a:rPr lang="en-US" altLang="zh-CN" sz="2000" dirty="0">
                <a:latin typeface="+mn-ea"/>
              </a:rPr>
              <a:t>GET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>
                <a:latin typeface="+mn-ea"/>
              </a:rPr>
              <a:t>POST</a:t>
            </a:r>
            <a:r>
              <a:rPr lang="zh-CN" altLang="en-US" sz="2000" dirty="0">
                <a:latin typeface="+mn-ea"/>
              </a:rPr>
              <a:t>两个值，来判断使用哪一种请求方式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964565"/>
          </a:xfrm>
        </p:spPr>
        <p:txBody>
          <a:bodyPr>
            <a:noAutofit/>
          </a:bodyPr>
          <a:p>
            <a:r>
              <a:rPr lang="zh-CN" altLang="en-US" sz="3200" dirty="0" smtClean="0"/>
              <a:t>自动化接口框架设计</a:t>
            </a:r>
            <a:endParaRPr lang="zh-CN" altLang="en-US" sz="3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365760"/>
            <a:ext cx="8229600" cy="61569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/>
              <a:t>6.headers</a:t>
            </a:r>
            <a:r>
              <a:rPr lang="zh-CN" altLang="en-US" sz="2000"/>
              <a:t>：由关键字驱动，其值存储在</a:t>
            </a:r>
            <a:r>
              <a:rPr lang="en-US" altLang="zh-CN" sz="2000"/>
              <a:t>case.json</a:t>
            </a:r>
            <a:r>
              <a:rPr lang="zh-CN" altLang="en-US" sz="2000"/>
              <a:t>文本中，</a:t>
            </a:r>
            <a:r>
              <a:rPr lang="en-US" altLang="zh-CN" sz="2000"/>
              <a:t>headers</a:t>
            </a:r>
            <a:r>
              <a:rPr lang="zh-CN" altLang="en-US" sz="2000"/>
              <a:t>为空，则表示不需要</a:t>
            </a:r>
            <a:r>
              <a:rPr lang="en-US" altLang="zh-CN" sz="2000"/>
              <a:t>headers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7.cookie</a:t>
            </a:r>
            <a:r>
              <a:rPr lang="zh-CN" altLang="en-US" sz="2000"/>
              <a:t>：有</a:t>
            </a:r>
            <a:r>
              <a:rPr lang="en-US" altLang="zh-CN" sz="2000"/>
              <a:t>yes </a:t>
            </a:r>
            <a:r>
              <a:rPr lang="zh-CN" altLang="en-US" sz="2000"/>
              <a:t>和 </a:t>
            </a:r>
            <a:r>
              <a:rPr lang="en-US" altLang="zh-CN" sz="2000"/>
              <a:t>no</a:t>
            </a:r>
            <a:r>
              <a:rPr lang="zh-CN" altLang="en-US" sz="2000"/>
              <a:t>两个值，来判断是否需要携带</a:t>
            </a:r>
            <a:r>
              <a:rPr lang="en-US" altLang="zh-CN" sz="2000"/>
              <a:t>cookie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8.</a:t>
            </a:r>
            <a:r>
              <a:rPr lang="zh-CN" altLang="en-US" sz="2000"/>
              <a:t>依赖</a:t>
            </a:r>
            <a:r>
              <a:rPr lang="en-US" altLang="zh-CN" sz="2000"/>
              <a:t>case</a:t>
            </a:r>
            <a:r>
              <a:rPr lang="zh-CN" altLang="en-US" sz="2000"/>
              <a:t>：某些请求的</a:t>
            </a:r>
            <a:r>
              <a:rPr lang="en-US" altLang="zh-CN" sz="2000"/>
              <a:t>headers</a:t>
            </a:r>
            <a:r>
              <a:rPr lang="zh-CN" altLang="en-US" sz="2000"/>
              <a:t>或</a:t>
            </a:r>
            <a:r>
              <a:rPr lang="en-US" altLang="zh-CN" sz="2000"/>
              <a:t>body</a:t>
            </a:r>
            <a:r>
              <a:rPr lang="zh-CN" altLang="en-US" sz="2000"/>
              <a:t>中可能需要上一个请求的响应中的值，依赖</a:t>
            </a:r>
            <a:r>
              <a:rPr lang="en-US" altLang="zh-CN" sz="2000"/>
              <a:t>case</a:t>
            </a:r>
            <a:r>
              <a:rPr lang="zh-CN" altLang="en-US" sz="2000"/>
              <a:t>指出需要依赖哪一个</a:t>
            </a:r>
            <a:r>
              <a:rPr lang="en-US" altLang="zh-CN" sz="2000"/>
              <a:t>case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9.</a:t>
            </a:r>
            <a:r>
              <a:rPr lang="zh-CN" altLang="en-US" sz="2000"/>
              <a:t>返回依赖数据：指被依赖的</a:t>
            </a:r>
            <a:r>
              <a:rPr lang="en-US" altLang="zh-CN" sz="2000"/>
              <a:t>case</a:t>
            </a:r>
            <a:r>
              <a:rPr lang="zh-CN" altLang="en-US" sz="2000"/>
              <a:t>的字段，一般</a:t>
            </a:r>
            <a:r>
              <a:rPr lang="en-US" altLang="zh-CN" sz="2000"/>
              <a:t>json</a:t>
            </a:r>
            <a:r>
              <a:rPr lang="zh-CN" altLang="en-US" sz="2000"/>
              <a:t>格式的响应结果为嵌套式的</a:t>
            </a:r>
            <a:r>
              <a:rPr lang="en-US" altLang="zh-CN" sz="2000"/>
              <a:t>dictionary</a:t>
            </a:r>
            <a:r>
              <a:rPr lang="zh-CN" altLang="en-US" sz="2000"/>
              <a:t>，这里举例关键字：</a:t>
            </a:r>
            <a:r>
              <a:rPr lang="en-US" altLang="zh-CN" sz="2000"/>
              <a:t>info.toke</a:t>
            </a:r>
            <a:r>
              <a:rPr lang="zh-CN" altLang="en-US" sz="2000"/>
              <a:t>，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假设</a:t>
            </a:r>
            <a:r>
              <a:rPr lang="en-US" altLang="zh-CN" sz="2000"/>
              <a:t>respose={'data'</a:t>
            </a:r>
            <a:r>
              <a:rPr lang="zh-CN" altLang="en-US" sz="2000"/>
              <a:t>：</a:t>
            </a:r>
            <a:r>
              <a:rPr lang="en-US" altLang="zh-CN" sz="2000"/>
              <a:t>'mini',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          infor:'{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                         'token':'unknown',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                         ' num':'3'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                      }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我们要取的值为</a:t>
            </a:r>
            <a:r>
              <a:rPr lang="en-US" altLang="zh-CN" sz="2000"/>
              <a:t>response['info']['token']</a:t>
            </a:r>
            <a:r>
              <a:rPr lang="zh-CN" altLang="en-US" sz="2000"/>
              <a:t>，由方法来实现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10.</a:t>
            </a:r>
            <a:r>
              <a:rPr lang="zh-CN" altLang="en-US" sz="2000"/>
              <a:t>数据依赖字段：若该字段为：</a:t>
            </a:r>
            <a:r>
              <a:rPr lang="en-US" altLang="zh-CN" sz="2000"/>
              <a:t>Authorization</a:t>
            </a:r>
            <a:r>
              <a:rPr lang="zh-CN" altLang="en-US" sz="2000"/>
              <a:t>则</a:t>
            </a:r>
            <a:r>
              <a:rPr lang="en-US" altLang="zh-CN" sz="2000"/>
              <a:t>’Authorization':'</a:t>
            </a:r>
            <a:r>
              <a:rPr lang="en-US" altLang="zh-CN" sz="2000">
                <a:sym typeface="+mn-ea"/>
              </a:rPr>
              <a:t>response['infor']['token']'</a:t>
            </a:r>
            <a:r>
              <a:rPr lang="zh-CN" altLang="en-US" sz="2000">
                <a:sym typeface="+mn-ea"/>
              </a:rPr>
              <a:t>，根据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9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ym typeface="+mn-ea"/>
              </a:rPr>
              <a:t>获取上一个请求响应中所需数据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11.</a:t>
            </a:r>
            <a:r>
              <a:rPr lang="zh-CN" altLang="en-US" sz="2000">
                <a:sym typeface="+mn-ea"/>
              </a:rPr>
              <a:t>依赖需要：此处取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个值，</a:t>
            </a:r>
            <a:r>
              <a:rPr lang="en-US" altLang="zh-CN" sz="2000">
                <a:sym typeface="+mn-ea"/>
              </a:rPr>
              <a:t>headers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data</a:t>
            </a:r>
            <a:r>
              <a:rPr lang="zh-CN" altLang="en-US" sz="2000">
                <a:sym typeface="+mn-ea"/>
              </a:rPr>
              <a:t>、空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890"/>
            <a:ext cx="8229600" cy="573659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000"/>
              <a:t>headers</a:t>
            </a:r>
            <a:r>
              <a:rPr lang="zh-CN" altLang="en-US" sz="2000"/>
              <a:t>：表示数据依赖放在</a:t>
            </a:r>
            <a:r>
              <a:rPr lang="en-US" altLang="zh-CN" sz="2000"/>
              <a:t>headers</a:t>
            </a:r>
            <a:r>
              <a:rPr lang="zh-CN" altLang="en-US" sz="2000"/>
              <a:t>的字典里</a:t>
            </a:r>
            <a:endParaRPr lang="zh-CN" altLang="en-US" sz="2000"/>
          </a:p>
          <a:p>
            <a:pPr marL="0" algn="l">
              <a:buNone/>
            </a:pPr>
            <a:r>
              <a:rPr lang="en-US" altLang="zh-CN" sz="2000"/>
              <a:t>dat</a:t>
            </a:r>
            <a:r>
              <a:rPr lang="zh-CN" altLang="en-US" sz="2000"/>
              <a:t>a，表示数据依赖放在body的字典里</a:t>
            </a:r>
            <a:endParaRPr lang="zh-CN" altLang="en-US" sz="2000"/>
          </a:p>
          <a:p>
            <a:pPr marL="0" algn="l">
              <a:buNone/>
            </a:pPr>
            <a:r>
              <a:rPr lang="zh-CN" altLang="en-US" sz="2000"/>
              <a:t>空：表示不需要依赖数据</a:t>
            </a:r>
            <a:endParaRPr lang="zh-CN" altLang="en-US" sz="2000"/>
          </a:p>
          <a:p>
            <a:pPr marL="0" algn="l">
              <a:buNone/>
            </a:pPr>
            <a:r>
              <a:rPr lang="zh-CN" altLang="en-US" sz="2000"/>
              <a:t>12 请求参数：body中的数据，由关键字驱动</a:t>
            </a:r>
            <a:endParaRPr lang="zh-CN" altLang="en-US" sz="2000"/>
          </a:p>
          <a:p>
            <a:pPr marL="0" algn="l">
              <a:buNone/>
            </a:pPr>
            <a:r>
              <a:rPr lang="zh-CN" altLang="en-US" sz="2000"/>
              <a:t>13 预期结果：与实际结果相比较</a:t>
            </a:r>
            <a:endParaRPr lang="zh-CN" altLang="en-US" sz="2000"/>
          </a:p>
          <a:p>
            <a:pPr marL="0" algn="l">
              <a:buNone/>
            </a:pPr>
            <a:r>
              <a:rPr lang="zh-CN" altLang="en-US" sz="2000"/>
              <a:t>14 实际结果：有3个值 pass 、fail、空，脚本运行前或run=no的用例该项为空，其值由响应结果和预期结果断言后写入excel所得</a:t>
            </a:r>
            <a:br>
              <a:rPr lang="zh-CN" altLang="en-US" sz="2000"/>
            </a:br>
            <a:endParaRPr lang="zh-CN" altLang="en-US" sz="2000"/>
          </a:p>
          <a:p>
            <a:pPr marL="0" algn="l">
              <a:buNone/>
            </a:pPr>
            <a:r>
              <a:rPr lang="zh-CN" altLang="en-US" sz="2000"/>
              <a:t>模块化驱动：</a:t>
            </a:r>
            <a:endParaRPr lang="zh-CN" altLang="en-US" sz="2000"/>
          </a:p>
          <a:p>
            <a:pPr marL="0" algn="l">
              <a:buFont typeface="Arial" panose="020B0604020202020204" pitchFamily="34" charset="0"/>
              <a:buChar char="•"/>
            </a:pPr>
            <a:r>
              <a:rPr lang="zh-CN" altLang="en-US" sz="2000"/>
              <a:t>包名</a:t>
            </a:r>
            <a:r>
              <a:rPr lang="zh-CN" altLang="en-US" sz="2000"/>
              <a:t>：tools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模块名称：</a:t>
            </a:r>
            <a:r>
              <a:rPr lang="en-US" altLang="zh-CN" sz="2000"/>
              <a:t>operating_excel.py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前提：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学习</a:t>
            </a:r>
            <a:r>
              <a:rPr lang="en-US" altLang="zh-CN" sz="2000"/>
              <a:t>python</a:t>
            </a:r>
            <a:r>
              <a:rPr lang="zh-CN" altLang="en-US" sz="2000"/>
              <a:t>操作</a:t>
            </a:r>
            <a:r>
              <a:rPr lang="en-US" altLang="zh-CN" sz="2000"/>
              <a:t>excel</a:t>
            </a:r>
            <a:r>
              <a:rPr lang="zh-CN" altLang="en-US" sz="2000"/>
              <a:t>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https://www.cnblogs.com/zhoujie/p/python18.html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我们只要学会：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获取</a:t>
            </a:r>
            <a:r>
              <a:rPr lang="en-US" altLang="zh-CN" sz="2000">
                <a:sym typeface="+mn-ea"/>
              </a:rPr>
              <a:t>sheet</a:t>
            </a:r>
            <a:r>
              <a:rPr lang="zh-CN" altLang="en-US" sz="2000">
                <a:sym typeface="+mn-ea"/>
              </a:rPr>
              <a:t>的行数 </a:t>
            </a:r>
            <a:r>
              <a:rPr lang="en-US" altLang="zh-CN" sz="2000">
                <a:sym typeface="+mn-ea"/>
              </a:rPr>
              <a:t>sheet.nrows</a:t>
            </a:r>
            <a:r>
              <a:rPr lang="zh-CN" altLang="en-US" sz="2000">
                <a:sym typeface="+mn-ea"/>
              </a:rPr>
              <a:t>：即得到</a:t>
            </a:r>
            <a:r>
              <a:rPr lang="en-US" altLang="zh-CN" sz="2000">
                <a:sym typeface="+mn-ea"/>
              </a:rPr>
              <a:t>case</a:t>
            </a:r>
            <a:r>
              <a:rPr lang="zh-CN" altLang="en-US" sz="2000">
                <a:sym typeface="+mn-ea"/>
              </a:rPr>
              <a:t>个数，要减一，第一行不算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获取单元格的内容 </a:t>
            </a:r>
            <a:r>
              <a:rPr lang="en-US" altLang="zh-CN" sz="2000">
                <a:sym typeface="+mn-ea"/>
              </a:rPr>
              <a:t>sheet.cell_value(row,col)</a:t>
            </a:r>
            <a:r>
              <a:rPr lang="zh-CN" altLang="en-US" sz="2000">
                <a:sym typeface="+mn-ea"/>
              </a:rPr>
              <a:t>，获得参数的值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2.</a:t>
            </a:r>
            <a:r>
              <a:rPr lang="zh-CN" altLang="en-US" sz="2000"/>
              <a:t>学习</a:t>
            </a:r>
            <a:r>
              <a:rPr lang="en-US" altLang="zh-CN" sz="2000"/>
              <a:t>python</a:t>
            </a:r>
            <a:r>
              <a:rPr lang="zh-CN" altLang="en-US" sz="2000"/>
              <a:t>写入已存在数据的</a:t>
            </a:r>
            <a:r>
              <a:rPr lang="en-US" altLang="zh-CN" sz="2000"/>
              <a:t>eccel</a:t>
            </a:r>
            <a:r>
              <a:rPr lang="zh-CN" altLang="en-US" sz="2000"/>
              <a:t>：http://blog.csdn.net/hqzxsc2006/article/details/51768351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为什么是已存在：不然每次写入，都会把之前的内容清空。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125"/>
            <a:ext cx="8229600" cy="5634355"/>
          </a:xfrm>
        </p:spPr>
        <p:txBody>
          <a:bodyPr>
            <a:normAutofit lnSpcReduction="20000"/>
          </a:bodyPr>
          <a:p>
            <a:pPr marL="1371600" lvl="3" indent="0" algn="l">
              <a:buFont typeface="Arial" panose="020B0604020202020204" pitchFamily="34" charset="0"/>
              <a:buNone/>
            </a:pPr>
            <a:endParaRPr lang="zh-CN" altLang="en-US" sz="20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/>
              <a:t>模块名称：</a:t>
            </a:r>
            <a:r>
              <a:rPr lang="en-US" altLang="zh-CN" sz="2000"/>
              <a:t>operating_json.py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由关键字驱动的真实值存储在</a:t>
            </a:r>
            <a:r>
              <a:rPr lang="en-US" altLang="zh-CN" sz="2000"/>
              <a:t>json</a:t>
            </a:r>
            <a:r>
              <a:rPr lang="zh-CN" altLang="en-US" sz="2000"/>
              <a:t>中，我们通过引入</a:t>
            </a:r>
            <a:r>
              <a:rPr lang="en-US" altLang="zh-CN" sz="2000"/>
              <a:t>operating_excel</a:t>
            </a:r>
            <a:r>
              <a:rPr lang="zh-CN" altLang="en-US" sz="2000"/>
              <a:t>模块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可以得到获取关键字的方法，然后通过</a:t>
            </a:r>
            <a:r>
              <a:rPr lang="en-US" altLang="zh-CN" sz="2000"/>
              <a:t>oprating_json</a:t>
            </a:r>
            <a:r>
              <a:rPr lang="zh-CN" altLang="en-US" sz="2000"/>
              <a:t>，可以由关键字得到真实的参数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前提：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学习对</a:t>
            </a:r>
            <a:r>
              <a:rPr lang="en-US" altLang="zh-CN" sz="2000"/>
              <a:t>json</a:t>
            </a:r>
            <a:r>
              <a:rPr lang="zh-CN" altLang="en-US" sz="2000"/>
              <a:t>的读操作：https://www.cnblogs.com/eejron/p/4708980.html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我们只要学会读取</a:t>
            </a:r>
            <a:r>
              <a:rPr lang="en-US" altLang="zh-CN" sz="2000"/>
              <a:t>json</a:t>
            </a:r>
            <a:r>
              <a:rPr lang="zh-CN" altLang="en-US" sz="2000"/>
              <a:t>文件，读取后取值，</a:t>
            </a:r>
            <a:r>
              <a:rPr lang="en-US" altLang="zh-CN" sz="2000"/>
              <a:t>json</a:t>
            </a:r>
            <a:r>
              <a:rPr lang="zh-CN" altLang="en-US" sz="2000"/>
              <a:t>用法跟</a:t>
            </a:r>
            <a:r>
              <a:rPr lang="en-US" altLang="zh-CN" sz="2000"/>
              <a:t>dictionary</a:t>
            </a:r>
            <a:r>
              <a:rPr lang="zh-CN" altLang="en-US" sz="2000"/>
              <a:t>类似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模块名称：</a:t>
            </a:r>
            <a:r>
              <a:rPr lang="en-US" altLang="zh-CN" sz="2000"/>
              <a:t>sendmail.py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用例执行完毕后，可以向指定收件群体发送邮件，汇报接口测试成功率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可以设置成由接口错误来触发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前提：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学习使用</a:t>
            </a:r>
            <a:r>
              <a:rPr lang="en-US" altLang="zh-CN" sz="2000"/>
              <a:t>smtplib</a:t>
            </a:r>
            <a:r>
              <a:rPr lang="zh-CN" altLang="en-US" sz="2000"/>
              <a:t>发送邮件：https://www.cnblogs.com/houzhizhe/p/7458960.html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我们只要学会发送普通邮件就可以了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5275"/>
            <a:ext cx="8229600" cy="5831205"/>
          </a:xfrm>
        </p:spPr>
        <p:txBody>
          <a:bodyPr>
            <a:normAutofit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包名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request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模块名称：</a:t>
            </a:r>
            <a:r>
              <a:rPr lang="en-US" altLang="zh-CN" sz="2000" dirty="0" smtClean="0">
                <a:latin typeface="+mn-ea"/>
              </a:rPr>
              <a:t>build_request.py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通过引入</a:t>
            </a:r>
            <a:r>
              <a:rPr lang="en-US" altLang="zh-CN" sz="2000" dirty="0" smtClean="0">
                <a:latin typeface="+mn-ea"/>
              </a:rPr>
              <a:t>build_request</a:t>
            </a:r>
            <a:r>
              <a:rPr lang="zh-CN" altLang="en-US" sz="2000" dirty="0" smtClean="0">
                <a:latin typeface="+mn-ea"/>
              </a:rPr>
              <a:t>模块获取构造请求的方法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包名：</a:t>
            </a:r>
            <a:r>
              <a:rPr lang="en-US" altLang="zh-CN" sz="2000" dirty="0" smtClean="0">
                <a:latin typeface="+mn-ea"/>
              </a:rPr>
              <a:t>data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模块名称：</a:t>
            </a:r>
            <a:r>
              <a:rPr lang="en-US" altLang="zh-CN" sz="2000" dirty="0" smtClean="0">
                <a:latin typeface="+mn-ea"/>
              </a:rPr>
              <a:t>data_set.py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设计通用常量，定义</a:t>
            </a:r>
            <a:r>
              <a:rPr lang="en-US" altLang="zh-CN" sz="2000" dirty="0" smtClean="0">
                <a:latin typeface="+mn-ea"/>
              </a:rPr>
              <a:t>sheet</a:t>
            </a:r>
            <a:r>
              <a:rPr lang="zh-CN" altLang="en-US" sz="2000" dirty="0" smtClean="0">
                <a:latin typeface="+mn-ea"/>
              </a:rPr>
              <a:t>中每个字段中的所在列的值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模块名称：</a:t>
            </a:r>
            <a:r>
              <a:rPr lang="en-US" altLang="zh-CN" sz="2000" dirty="0" smtClean="0">
                <a:latin typeface="+mn-ea"/>
              </a:rPr>
              <a:t>data_get.py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通过引入</a:t>
            </a:r>
            <a:r>
              <a:rPr lang="en-US" altLang="zh-CN" sz="2000" dirty="0" smtClean="0">
                <a:latin typeface="+mn-ea"/>
              </a:rPr>
              <a:t>data_get</a:t>
            </a:r>
            <a:r>
              <a:rPr lang="zh-CN" altLang="en-US" sz="2000" dirty="0" smtClean="0">
                <a:latin typeface="+mn-ea"/>
              </a:rPr>
              <a:t>，我们可以得到</a:t>
            </a:r>
            <a:r>
              <a:rPr lang="en-US" altLang="zh-CN" sz="2000" dirty="0" smtClean="0">
                <a:latin typeface="+mn-ea"/>
              </a:rPr>
              <a:t>sheet</a:t>
            </a:r>
            <a:r>
              <a:rPr lang="zh-CN" altLang="en-US" sz="2000" dirty="0" smtClean="0">
                <a:latin typeface="+mn-ea"/>
              </a:rPr>
              <a:t>中的每个单元格的值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我们已经定义了</a:t>
            </a:r>
            <a:r>
              <a:rPr lang="en-US" altLang="zh-CN" sz="2000" dirty="0" smtClean="0">
                <a:latin typeface="+mn-ea"/>
              </a:rPr>
              <a:t>operating_excel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operating_json</a:t>
            </a:r>
            <a:r>
              <a:rPr lang="zh-CN" altLang="en-US" sz="2000" dirty="0" smtClean="0">
                <a:latin typeface="+mn-ea"/>
              </a:rPr>
              <a:t>的方法，从</a:t>
            </a:r>
            <a:r>
              <a:rPr lang="en-US" altLang="zh-CN" sz="2000" dirty="0" smtClean="0">
                <a:latin typeface="+mn-ea"/>
              </a:rPr>
              <a:t>data_set</a:t>
            </a:r>
            <a:r>
              <a:rPr lang="zh-CN" altLang="en-US" sz="2000" dirty="0" smtClean="0">
                <a:latin typeface="+mn-ea"/>
              </a:rPr>
              <a:t>中也知道了每个字段的所在列，我们就可以通过遍历每一行（</a:t>
            </a:r>
            <a:r>
              <a:rPr lang="en-US" altLang="zh-CN" sz="2000" dirty="0" smtClean="0">
                <a:latin typeface="+mn-ea"/>
              </a:rPr>
              <a:t>row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col</a:t>
            </a:r>
            <a:r>
              <a:rPr lang="zh-CN" altLang="en-US" sz="2000" dirty="0" smtClean="0">
                <a:latin typeface="+mn-ea"/>
                <a:sym typeface="+mn-ea"/>
              </a:rPr>
              <a:t>确定一个单元格内容</a:t>
            </a:r>
            <a:r>
              <a:rPr lang="zh-CN" altLang="en-US" sz="2000" dirty="0" smtClean="0">
                <a:latin typeface="+mn-ea"/>
              </a:rPr>
              <a:t>），由</a:t>
            </a:r>
            <a:r>
              <a:rPr lang="en-US" altLang="zh-CN" sz="2000" dirty="0" smtClean="0">
                <a:latin typeface="+mn-ea"/>
              </a:rPr>
              <a:t>operating_excel</a:t>
            </a:r>
            <a:r>
              <a:rPr lang="zh-CN" altLang="en-US" sz="2000" dirty="0" smtClean="0">
                <a:latin typeface="+mn-ea"/>
              </a:rPr>
              <a:t>获取每个单元格的值，由</a:t>
            </a:r>
            <a:r>
              <a:rPr lang="en-US" altLang="zh-CN" sz="2000" dirty="0" smtClean="0">
                <a:latin typeface="+mn-ea"/>
              </a:rPr>
              <a:t>operating_json</a:t>
            </a:r>
            <a:r>
              <a:rPr lang="zh-CN" altLang="en-US" sz="2000" dirty="0" smtClean="0">
                <a:latin typeface="+mn-ea"/>
              </a:rPr>
              <a:t>通过关键字获取</a:t>
            </a:r>
            <a:r>
              <a:rPr lang="en-US" altLang="zh-CN" sz="2000" dirty="0" smtClean="0"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文件中的值</a:t>
            </a:r>
            <a:r>
              <a:rPr lang="en-US" altLang="zh-CN" sz="2000" dirty="0" smtClean="0">
                <a:latin typeface="+mn-ea"/>
              </a:rPr>
              <a:t>(operating_excel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operating_json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data_set</a:t>
            </a:r>
            <a:r>
              <a:rPr lang="zh-CN" altLang="en-US" sz="2000" dirty="0" smtClean="0">
                <a:latin typeface="+mn-ea"/>
              </a:rPr>
              <a:t>是为</a:t>
            </a:r>
            <a:r>
              <a:rPr lang="en-US" altLang="zh-CN" sz="2000" dirty="0" smtClean="0">
                <a:latin typeface="+mn-ea"/>
              </a:rPr>
              <a:t>data_get</a:t>
            </a:r>
            <a:r>
              <a:rPr lang="zh-CN" altLang="en-US" sz="2000" dirty="0" smtClean="0">
                <a:latin typeface="+mn-ea"/>
              </a:rPr>
              <a:t>做辅助的）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模块名称：</a:t>
            </a:r>
            <a:r>
              <a:rPr lang="en-US" altLang="zh-CN" sz="2000" dirty="0" smtClean="0">
                <a:latin typeface="+mn-ea"/>
              </a:rPr>
              <a:t>dependent_case.py</a:t>
            </a:r>
            <a:endParaRPr lang="zh-CN" altLang="en-US" sz="2000" dirty="0" smtClean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+mn-ea"/>
              </a:rPr>
              <a:t>设计：根据依赖</a:t>
            </a:r>
            <a:r>
              <a:rPr lang="en-US" altLang="zh-CN" sz="2000" dirty="0" smtClean="0">
                <a:latin typeface="+mn-ea"/>
              </a:rPr>
              <a:t>case_id</a:t>
            </a:r>
            <a:r>
              <a:rPr lang="zh-CN" altLang="en-US" sz="2000" dirty="0" smtClean="0">
                <a:latin typeface="+mn-ea"/>
              </a:rPr>
              <a:t>，读取该</a:t>
            </a:r>
            <a:r>
              <a:rPr lang="en-US" altLang="zh-CN" sz="2000" dirty="0" smtClean="0">
                <a:latin typeface="+mn-ea"/>
              </a:rPr>
              <a:t>case_id</a:t>
            </a:r>
            <a:r>
              <a:rPr lang="zh-CN" altLang="en-US" sz="2000" dirty="0" smtClean="0">
                <a:latin typeface="+mn-ea"/>
              </a:rPr>
              <a:t>所在行，将它的所有数据再读取一遍，构造请求，获取响应数据，根据依赖需要，最终获得依赖数据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68655"/>
            <a:ext cx="8229600" cy="52768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包名：</a:t>
            </a:r>
            <a:r>
              <a:rPr lang="en-US" altLang="zh-CN" sz="2000" dirty="0" smtClean="0"/>
              <a:t>main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模块名称：</a:t>
            </a:r>
            <a:r>
              <a:rPr lang="en-US" altLang="zh-CN" sz="2000" dirty="0" smtClean="0"/>
              <a:t>run_test.py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真正执行的测试用例的模块，实现逻辑</a:t>
            </a:r>
            <a:endParaRPr lang="zh-CN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626485" y="2704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 descr="303709820392867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038350"/>
            <a:ext cx="4685665" cy="4449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2711</Words>
  <Application>WPS 演示</Application>
  <PresentationFormat>全屏显示(4:3)</PresentationFormat>
  <Paragraphs>121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接口自动化测试分享</vt:lpstr>
      <vt:lpstr>主要内容</vt:lpstr>
      <vt:lpstr>自动化测试模型介绍</vt:lpstr>
      <vt:lpstr>自动化接口框架设计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微软中国</cp:lastModifiedBy>
  <cp:revision>451</cp:revision>
  <dcterms:created xsi:type="dcterms:W3CDTF">2017-04-15T03:27:00Z</dcterms:created>
  <dcterms:modified xsi:type="dcterms:W3CDTF">2017-12-11T02:05:25Z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