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7" r:id="rId6"/>
    <p:sldId id="278" r:id="rId7"/>
    <p:sldId id="27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9" r:id="rId17"/>
    <p:sldId id="287" r:id="rId18"/>
    <p:sldId id="288" r:id="rId19"/>
    <p:sldId id="277" r:id="rId20"/>
    <p:sldId id="271" r:id="rId21"/>
    <p:sldId id="272" r:id="rId22"/>
    <p:sldId id="273" r:id="rId23"/>
    <p:sldId id="274" r:id="rId24"/>
    <p:sldId id="275" r:id="rId25"/>
    <p:sldId id="276" r:id="rId26"/>
    <p:sldId id="263" r:id="rId27"/>
    <p:sldId id="264" r:id="rId28"/>
    <p:sldId id="265" r:id="rId29"/>
    <p:sldId id="261" r:id="rId30"/>
    <p:sldId id="26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B864-9518-47C6-A18C-8E686CA46FD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B12D-3949-4CDB-AFBB-95689D62E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19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876F6617-808D-4528-966D-EE510D47E07C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4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5F8C-35D5-4668-AEFA-D516B1DF883E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D270-318F-4943-9B75-502941B6D531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1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8413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7018-6454-4A4F-945E-7D7E525200B3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0AC5BE58-27B4-4F87-9539-DF81462A025A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77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D2A-EB37-47F6-8EDC-CE92869A5B80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502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D51B-ABFA-401D-863D-BD4A74CDE9B4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BC5-BAF1-4421-817E-C687432AAD8E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8961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238A-8B72-4491-A9BA-434127A452D1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F861FB6A-99CE-48BA-B1C9-87A9A0A98C77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22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2EC34B57-FC5C-42CC-84E4-F7436EEEC147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8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AC5BE58-27B4-4F87-9539-DF81462A025A}" type="datetime1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BF020BE-40B8-4385-8DF0-51D5462508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724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onic_sort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tonic-sor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onic_sort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0080" y="694944"/>
            <a:ext cx="10936224" cy="1646604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FM-index with Parallel Programming </a:t>
            </a:r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zh-TW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 smtClean="0"/>
              <a:t>組別：第</a:t>
            </a:r>
            <a:r>
              <a:rPr lang="en-US" altLang="zh-TW" sz="3200" dirty="0" smtClean="0"/>
              <a:t>36</a:t>
            </a:r>
            <a:r>
              <a:rPr lang="zh-TW" altLang="en-US" sz="3200" dirty="0" smtClean="0"/>
              <a:t>組</a:t>
            </a:r>
            <a:endParaRPr lang="en-US" altLang="zh-TW" sz="3200" dirty="0" smtClean="0"/>
          </a:p>
          <a:p>
            <a:pPr algn="ctr"/>
            <a:r>
              <a:rPr lang="zh-TW" altLang="en-US" sz="3200" dirty="0"/>
              <a:t>成員</a:t>
            </a:r>
            <a:r>
              <a:rPr lang="zh-TW" altLang="en-US" sz="3200" dirty="0" smtClean="0"/>
              <a:t>：程弘元、</a:t>
            </a:r>
            <a:r>
              <a:rPr lang="zh-TW" altLang="en-US" sz="3200" dirty="0"/>
              <a:t>霍</a:t>
            </a:r>
            <a:r>
              <a:rPr lang="zh-TW" altLang="en-US" sz="3200" dirty="0" smtClean="0"/>
              <a:t>湛軒</a:t>
            </a:r>
            <a:r>
              <a:rPr lang="en-US" altLang="zh-TW" sz="3200" dirty="0" smtClean="0"/>
              <a:t>(Alvin)</a:t>
            </a:r>
            <a:r>
              <a:rPr lang="zh-TW" altLang="en-US" sz="3200" dirty="0" smtClean="0"/>
              <a:t>、簡維成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String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these four algorithms to leverage GPU parallelism and do analysis: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bubble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merge sorting:</a:t>
                </a:r>
                <a:r>
                  <a:rPr lang="en-US" altLang="zh-TW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>
                            <a:latin typeface="Cambria Math" panose="02040503050406030204" pitchFamily="18" charset="0"/>
                          </a:rPr>
                          <m:t>𝒍𝒏</m:t>
                        </m:r>
                        <m:func>
                          <m:func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merge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num>
                          <m:den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bitonic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num>
                          <m:den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p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 dirty="0">
                            <a:latin typeface="Cambria Math" panose="02040503050406030204" pitchFamily="18" charset="0"/>
                          </a:rPr>
                          <m:t>𝒍𝒏</m:t>
                        </m:r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length of DNA</a:t>
                </a: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thread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parallelly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executing in GPU</a:t>
                </a: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  <a:blipFill>
                <a:blip r:embed="rId2"/>
                <a:stretch>
                  <a:fillRect l="-541" t="-2853" r="-1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String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these four algorithms to leverage GPU parallelism and do analysis: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bubble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merge sorting:</a:t>
                </a:r>
                <a:r>
                  <a:rPr lang="en-US" altLang="zh-TW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func>
                          <m:func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1" i="1" dirty="0">
                  <a:solidFill>
                    <a:srgbClr val="92D05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merge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num>
                          <m:den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b="1" dirty="0" smtClean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</a:t>
                </a:r>
                <a:r>
                  <a:rPr lang="en-US" altLang="zh-TW" b="1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bitonic</a:t>
                </a:r>
                <a:r>
                  <a:rPr lang="en-US" altLang="zh-TW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num>
                          <m:den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p>
                                <m:r>
                                  <a:rPr lang="en-US" altLang="zh-TW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e>
                    </m:d>
                  </m:oMath>
                </a14:m>
                <a:endPara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length of DNA</a:t>
                </a: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thread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parallelly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executing in GPU</a:t>
                </a: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  <a:blipFill>
                <a:blip r:embed="rId2"/>
                <a:stretch>
                  <a:fillRect l="-541" t="-2853" r="-1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4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– 16 input structure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https://upload.wikimedia.org/wikipedia/commons/thumb/b/bd/BitonicSort1.svg/843px-BitonicSort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5" y="2313565"/>
            <a:ext cx="10730190" cy="32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861478" y="6114458"/>
            <a:ext cx="4469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source: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Bitonic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sorter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– Wikipedia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– 8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0" name="Picture 2" descr="Bitonic-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45" y="2264864"/>
            <a:ext cx="76771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96889" y="6114457"/>
            <a:ext cx="5187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source: </a:t>
            </a:r>
            <a:r>
              <a:rPr lang="en-US" altLang="zh-TW" sz="2000" dirty="0" err="1">
                <a:hlinkClick r:id="rId3"/>
              </a:rPr>
              <a:t>Bitonic</a:t>
            </a:r>
            <a:r>
              <a:rPr lang="en-US" altLang="zh-TW" sz="2000" dirty="0">
                <a:hlinkClick r:id="rId3"/>
              </a:rPr>
              <a:t> Sort - </a:t>
            </a:r>
            <a:r>
              <a:rPr lang="en-US" altLang="zh-TW" sz="2000" dirty="0" err="1">
                <a:hlinkClick r:id="rId3"/>
              </a:rPr>
              <a:t>GeeksforGeeks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8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– time complexity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 descr="https://upload.wikimedia.org/wikipedia/commons/thumb/b/bd/BitonicSort1.svg/843px-BitonicSort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68" y="3670318"/>
            <a:ext cx="7986081" cy="24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861478" y="6114458"/>
            <a:ext cx="4469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source: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Bitonic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sorter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– Wikipedia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𝒍𝒐𝒈𝒏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𝒍𝒐𝒈𝒏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b="1" dirty="0">
                    <a:solidFill>
                      <a:srgbClr val="FFC000"/>
                    </a:solidFill>
                  </a:rPr>
                  <a:t>→</a:t>
                </a:r>
                <a:r>
                  <a:rPr lang="zh-TW" altLang="en-US" b="1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our case, using parallel </a:t>
                </a:r>
                <a:r>
                  <a:rPr lang="en-US" altLang="zh-TW" b="1" dirty="0" err="1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bitonic</a:t>
                </a:r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sorting: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num>
                          <m:den>
                            <m: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altLang="zh-TW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e>
                    </m:d>
                  </m:oMath>
                </a14:m>
                <a:endPara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6429"/>
                <a:ext cx="11265408" cy="47001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superior to Parallel merge sorting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074" name="Picture 2" descr="https://i.stack.imgur.com/bcjg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21" y="1869636"/>
            <a:ext cx="5255662" cy="430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47619"/>
            <a:ext cx="5680105" cy="17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platform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Server</a:t>
            </a:r>
          </a:p>
          <a:p>
            <a:pPr lvl="1"/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i5-7500 CPU @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3.40GHz</a:t>
            </a:r>
          </a:p>
          <a:p>
            <a:pPr lvl="2"/>
            <a:r>
              <a:rPr lang="it-IT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L1d cache:                       128 KiB</a:t>
            </a:r>
          </a:p>
          <a:p>
            <a:pPr lvl="2"/>
            <a:r>
              <a:rPr lang="it-IT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L1i cache:                       128 KiB</a:t>
            </a:r>
          </a:p>
          <a:p>
            <a:pPr lvl="2"/>
            <a:r>
              <a:rPr lang="it-IT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cache:                        16 MiB</a:t>
            </a:r>
          </a:p>
          <a:p>
            <a:pPr lvl="2"/>
            <a:r>
              <a:rPr lang="it-IT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 cache:                        16 MiB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CPUs one thread per core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GTX 1060 6GB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0A7589-2989-4970-8A63-0353738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52" y="3094887"/>
            <a:ext cx="5592505" cy="26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comparison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09331"/>
              </p:ext>
            </p:extLst>
          </p:nvPr>
        </p:nvGraphicFramePr>
        <p:xfrm>
          <a:off x="982766" y="1537645"/>
          <a:ext cx="10383142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629">
                  <a:extLst>
                    <a:ext uri="{9D8B030D-6E8A-4147-A177-3AD203B41FA5}">
                      <a16:colId xmlns:a16="http://schemas.microsoft.com/office/drawing/2014/main" val="661534535"/>
                    </a:ext>
                  </a:extLst>
                </a:gridCol>
                <a:gridCol w="1300150">
                  <a:extLst>
                    <a:ext uri="{9D8B030D-6E8A-4147-A177-3AD203B41FA5}">
                      <a16:colId xmlns:a16="http://schemas.microsoft.com/office/drawing/2014/main" val="3962837403"/>
                    </a:ext>
                  </a:extLst>
                </a:gridCol>
                <a:gridCol w="1300150">
                  <a:extLst>
                    <a:ext uri="{9D8B030D-6E8A-4147-A177-3AD203B41FA5}">
                      <a16:colId xmlns:a16="http://schemas.microsoft.com/office/drawing/2014/main" val="3724394935"/>
                    </a:ext>
                  </a:extLst>
                </a:gridCol>
                <a:gridCol w="1300150">
                  <a:extLst>
                    <a:ext uri="{9D8B030D-6E8A-4147-A177-3AD203B41FA5}">
                      <a16:colId xmlns:a16="http://schemas.microsoft.com/office/drawing/2014/main" val="732363151"/>
                    </a:ext>
                  </a:extLst>
                </a:gridCol>
                <a:gridCol w="1300150">
                  <a:extLst>
                    <a:ext uri="{9D8B030D-6E8A-4147-A177-3AD203B41FA5}">
                      <a16:colId xmlns:a16="http://schemas.microsoft.com/office/drawing/2014/main" val="2201608539"/>
                    </a:ext>
                  </a:extLst>
                </a:gridCol>
                <a:gridCol w="1805763">
                  <a:extLst>
                    <a:ext uri="{9D8B030D-6E8A-4147-A177-3AD203B41FA5}">
                      <a16:colId xmlns:a16="http://schemas.microsoft.com/office/drawing/2014/main" val="2555703323"/>
                    </a:ext>
                  </a:extLst>
                </a:gridCol>
                <a:gridCol w="1300150">
                  <a:extLst>
                    <a:ext uri="{9D8B030D-6E8A-4147-A177-3AD203B41FA5}">
                      <a16:colId xmlns:a16="http://schemas.microsoft.com/office/drawing/2014/main" val="31675659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read_count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read_length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16384*127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65536*127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39452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3001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1.02277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16.4744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304.047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6143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1.07901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14.0656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129.9912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1161.278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0394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parallel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1.721344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4.904652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16.6148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66.7135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344.6667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1590.773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982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bitonic parallel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0.298138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0.705776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2.217336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9.193602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43.199231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208.4297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37808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2" y="3198945"/>
            <a:ext cx="8938056" cy="34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457200" y="1546789"/>
                <a:ext cx="11265408" cy="441509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92100" indent="-29210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 2"/>
                  <a:buChar char="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rtl="0" eaLnBrk="1" latinLnBrk="0" hangingPunct="1">
                  <a:spcBef>
                    <a:spcPts val="400"/>
                  </a:spcBef>
                  <a:buClr>
                    <a:schemeClr val="accent2"/>
                  </a:buClr>
                  <a:buSzPct val="90000"/>
                  <a:buFontTx/>
                  <a:buChar char="•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192024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8288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Burrows and Wheeler propose a method to reduce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to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func>
                          <m:funcPr>
                            <m:ctrlP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length of DNA,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DNA.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need to generate a table, </a:t>
                </a: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FM-index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three main parts: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Rotation</a:t>
                </a:r>
              </a:p>
              <a:p>
                <a:pPr lvl="1"/>
                <a:r>
                  <a:rPr lang="en-US" altLang="zh-TW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String </a:t>
                </a:r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Counting</a:t>
                </a: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46789"/>
                <a:ext cx="11265408" cy="4415099"/>
              </a:xfrm>
              <a:prstGeom prst="rect">
                <a:avLst/>
              </a:prstGeom>
              <a:blipFill>
                <a:blip r:embed="rId2"/>
                <a:stretch>
                  <a:fillRect l="-541" t="-1934" r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Burrows–Wheeler Transform (BWT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[1]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18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97308" y="4504245"/>
            <a:ext cx="5672543" cy="523220"/>
            <a:chOff x="897308" y="4504245"/>
            <a:chExt cx="5672543" cy="523220"/>
          </a:xfrm>
        </p:grpSpPr>
        <p:sp>
          <p:nvSpPr>
            <p:cNvPr id="5" name="矩形 4"/>
            <p:cNvSpPr/>
            <p:nvPr/>
          </p:nvSpPr>
          <p:spPr>
            <a:xfrm>
              <a:off x="897308" y="4532420"/>
              <a:ext cx="2845750" cy="466870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3743058" y="4775600"/>
              <a:ext cx="1102407" cy="58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788594" y="4504245"/>
              <a:ext cx="1781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</a:t>
              </a:r>
              <a:endPara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48356" y="4162869"/>
                <a:ext cx="2962478" cy="1205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TW" sz="28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num>
                            <m:den>
                              <m: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p>
                              <m: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56" y="4162869"/>
                <a:ext cx="2962478" cy="1205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481983" y="4047804"/>
                <a:ext cx="13476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TW" sz="32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e>
                      </m:d>
                    </m:oMath>
                  </m:oMathPara>
                </a14:m>
                <a:endParaRPr lang="zh-TW" alt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83" y="4047804"/>
                <a:ext cx="13476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45729" y="4462034"/>
                <a:ext cx="25552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TW" sz="32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  <m:func>
                            <m:funcPr>
                              <m:ctrlPr>
                                <a:rPr lang="en-US" altLang="zh-TW" sz="32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32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altLang="zh-TW" sz="32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3200" b="1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29" y="4462034"/>
                <a:ext cx="25552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878351" y="4529544"/>
            <a:ext cx="4026935" cy="891573"/>
            <a:chOff x="897308" y="4107717"/>
            <a:chExt cx="4026935" cy="891573"/>
          </a:xfrm>
        </p:grpSpPr>
        <p:sp>
          <p:nvSpPr>
            <p:cNvPr id="15" name="矩形 14"/>
            <p:cNvSpPr/>
            <p:nvPr/>
          </p:nvSpPr>
          <p:spPr>
            <a:xfrm>
              <a:off x="897308" y="4532420"/>
              <a:ext cx="2845750" cy="466870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3743058" y="4107717"/>
              <a:ext cx="1181185" cy="6678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4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0143 -0.06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BCDE"/>
          <p:cNvSpPr txBox="1"/>
          <p:nvPr/>
        </p:nvSpPr>
        <p:spPr>
          <a:xfrm>
            <a:off x="2014130" y="1635590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</a:rPr>
              <a:t>ABCDE</a:t>
            </a:r>
          </a:p>
        </p:txBody>
      </p:sp>
      <p:sp>
        <p:nvSpPr>
          <p:cNvPr id="155" name="BCDEA"/>
          <p:cNvSpPr txBox="1"/>
          <p:nvPr/>
        </p:nvSpPr>
        <p:spPr>
          <a:xfrm>
            <a:off x="2014130" y="2541062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</a:rPr>
              <a:t>BCDEA</a:t>
            </a:r>
          </a:p>
        </p:txBody>
      </p:sp>
      <p:sp>
        <p:nvSpPr>
          <p:cNvPr id="156" name="CDEAB"/>
          <p:cNvSpPr txBox="1"/>
          <p:nvPr/>
        </p:nvSpPr>
        <p:spPr>
          <a:xfrm>
            <a:off x="2014130" y="3361658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</a:rPr>
              <a:t>CDEAB</a:t>
            </a:r>
          </a:p>
        </p:txBody>
      </p:sp>
      <p:sp>
        <p:nvSpPr>
          <p:cNvPr id="157" name="DEABC"/>
          <p:cNvSpPr txBox="1"/>
          <p:nvPr/>
        </p:nvSpPr>
        <p:spPr>
          <a:xfrm>
            <a:off x="2014130" y="4182254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</a:rPr>
              <a:t>DEABC</a:t>
            </a:r>
          </a:p>
        </p:txBody>
      </p:sp>
      <p:sp>
        <p:nvSpPr>
          <p:cNvPr id="158" name="EABCD"/>
          <p:cNvSpPr txBox="1"/>
          <p:nvPr/>
        </p:nvSpPr>
        <p:spPr>
          <a:xfrm>
            <a:off x="2014130" y="4979085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</a:rPr>
              <a:t>EABCD</a:t>
            </a:r>
          </a:p>
        </p:txBody>
      </p:sp>
      <p:sp>
        <p:nvSpPr>
          <p:cNvPr id="159" name="for(int i=0;i&lt;length-1;i++)…"/>
          <p:cNvSpPr txBox="1"/>
          <p:nvPr/>
        </p:nvSpPr>
        <p:spPr>
          <a:xfrm>
            <a:off x="6932721" y="1043698"/>
            <a:ext cx="3883692" cy="2265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for(</a:t>
            </a:r>
            <a:r>
              <a:rPr sz="2400" dirty="0" err="1">
                <a:solidFill>
                  <a:schemeClr val="tx2"/>
                </a:solidFill>
              </a:rPr>
              <a:t>int</a:t>
            </a:r>
            <a:r>
              <a:rPr sz="2400" dirty="0">
                <a:solidFill>
                  <a:schemeClr val="tx2"/>
                </a:solidFill>
              </a:rPr>
              <a:t> </a:t>
            </a:r>
            <a:r>
              <a:rPr sz="2400" dirty="0" err="1">
                <a:solidFill>
                  <a:schemeClr val="tx2"/>
                </a:solidFill>
              </a:rPr>
              <a:t>i</a:t>
            </a:r>
            <a:r>
              <a:rPr sz="2400" dirty="0">
                <a:solidFill>
                  <a:schemeClr val="tx2"/>
                </a:solidFill>
              </a:rPr>
              <a:t>=0;i&lt;length-1;i++)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     result[</a:t>
            </a:r>
            <a:r>
              <a:rPr sz="2400" dirty="0" err="1">
                <a:solidFill>
                  <a:schemeClr val="tx2"/>
                </a:solidFill>
              </a:rPr>
              <a:t>i</a:t>
            </a:r>
            <a:r>
              <a:rPr sz="2400" dirty="0">
                <a:solidFill>
                  <a:schemeClr val="tx2"/>
                </a:solidFill>
              </a:rPr>
              <a:t>]=source[i+1];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result[length-1]=source[0];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source = result;</a:t>
            </a:r>
          </a:p>
        </p:txBody>
      </p:sp>
      <p:sp>
        <p:nvSpPr>
          <p:cNvPr id="160" name="int thisX = threadIdx.x;…"/>
          <p:cNvSpPr txBox="1"/>
          <p:nvPr/>
        </p:nvSpPr>
        <p:spPr>
          <a:xfrm>
            <a:off x="6898771" y="4656011"/>
            <a:ext cx="4390241" cy="163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2"/>
                </a:solidFill>
              </a:rPr>
              <a:t>int</a:t>
            </a:r>
            <a:r>
              <a:rPr sz="2400" dirty="0">
                <a:solidFill>
                  <a:schemeClr val="tx2"/>
                </a:solidFill>
              </a:rPr>
              <a:t> </a:t>
            </a:r>
            <a:r>
              <a:rPr sz="2400" dirty="0" err="1" smtClean="0">
                <a:solidFill>
                  <a:schemeClr val="tx2"/>
                </a:solidFill>
              </a:rPr>
              <a:t>thisX</a:t>
            </a:r>
            <a:r>
              <a:rPr sz="2400" dirty="0" smtClean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= </a:t>
            </a:r>
            <a:r>
              <a:rPr sz="2400" dirty="0" err="1">
                <a:solidFill>
                  <a:schemeClr val="tx2"/>
                </a:solidFill>
              </a:rPr>
              <a:t>threadIdx.x</a:t>
            </a:r>
            <a:r>
              <a:rPr sz="24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result[</a:t>
            </a:r>
            <a:r>
              <a:rPr sz="2400" dirty="0" err="1">
                <a:solidFill>
                  <a:schemeClr val="tx2"/>
                </a:solidFill>
              </a:rPr>
              <a:t>thisX</a:t>
            </a:r>
            <a:r>
              <a:rPr sz="2400" dirty="0">
                <a:solidFill>
                  <a:schemeClr val="tx2"/>
                </a:solidFill>
              </a:rPr>
              <a:t>]= source[thisX+1];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</a:rPr>
              <a:t>result[length-1]= source[0];</a:t>
            </a:r>
          </a:p>
        </p:txBody>
      </p:sp>
      <p:sp>
        <p:nvSpPr>
          <p:cNvPr id="161" name="Line"/>
          <p:cNvSpPr/>
          <p:nvPr/>
        </p:nvSpPr>
        <p:spPr>
          <a:xfrm>
            <a:off x="8735080" y="3333706"/>
            <a:ext cx="1" cy="1290548"/>
          </a:xfrm>
          <a:prstGeom prst="line">
            <a:avLst/>
          </a:prstGeom>
          <a:ln w="101600">
            <a:solidFill>
              <a:schemeClr val="tx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2" name="Rotation times = string length"/>
          <p:cNvSpPr txBox="1"/>
          <p:nvPr/>
        </p:nvSpPr>
        <p:spPr>
          <a:xfrm>
            <a:off x="969211" y="5964311"/>
            <a:ext cx="421564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Rotation times = string length</a:t>
            </a: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57314" y="129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string rotation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299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algn="ctr"/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each member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D.png" descr="1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070" y="2877092"/>
            <a:ext cx="9923861" cy="262232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Max thread=length of string"/>
          <p:cNvSpPr txBox="1"/>
          <p:nvPr/>
        </p:nvSpPr>
        <p:spPr>
          <a:xfrm>
            <a:off x="6471064" y="971206"/>
            <a:ext cx="3512180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thread=length of string</a:t>
            </a:r>
          </a:p>
        </p:txBody>
      </p:sp>
      <p:sp>
        <p:nvSpPr>
          <p:cNvPr id="166" name="Number of string = 100000"/>
          <p:cNvSpPr txBox="1"/>
          <p:nvPr/>
        </p:nvSpPr>
        <p:spPr>
          <a:xfrm>
            <a:off x="1557421" y="971206"/>
            <a:ext cx="3420808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string = 100000</a:t>
            </a:r>
          </a:p>
        </p:txBody>
      </p:sp>
      <p:sp>
        <p:nvSpPr>
          <p:cNvPr id="167" name="Length of string = 64"/>
          <p:cNvSpPr txBox="1"/>
          <p:nvPr/>
        </p:nvSpPr>
        <p:spPr>
          <a:xfrm>
            <a:off x="1567447" y="1881332"/>
            <a:ext cx="2667397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string = 64</a:t>
            </a:r>
          </a:p>
        </p:txBody>
      </p:sp>
      <p:sp>
        <p:nvSpPr>
          <p:cNvPr id="168" name="Sequence Version = 1.147653s"/>
          <p:cNvSpPr txBox="1"/>
          <p:nvPr/>
        </p:nvSpPr>
        <p:spPr>
          <a:xfrm>
            <a:off x="6236368" y="1929280"/>
            <a:ext cx="3842783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Version = 1.147653s</a:t>
            </a:r>
          </a:p>
        </p:txBody>
      </p:sp>
      <p:sp>
        <p:nvSpPr>
          <p:cNvPr id="169" name="Rounded Rectangle"/>
          <p:cNvSpPr/>
          <p:nvPr/>
        </p:nvSpPr>
        <p:spPr>
          <a:xfrm>
            <a:off x="2826628" y="3603107"/>
            <a:ext cx="6155841" cy="331205"/>
          </a:xfrm>
          <a:prstGeom prst="roundRect">
            <a:avLst>
              <a:gd name="adj" fmla="val 28759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87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mprov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172" name="Not depend on last rotation result"/>
          <p:cNvSpPr txBox="1">
            <a:spLocks noGrp="1"/>
          </p:cNvSpPr>
          <p:nvPr>
            <p:ph type="body" sz="quarter" idx="1"/>
          </p:nvPr>
        </p:nvSpPr>
        <p:spPr>
          <a:xfrm>
            <a:off x="510125" y="1607173"/>
            <a:ext cx="6685433" cy="2041906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last rotation result</a:t>
            </a:r>
          </a:p>
        </p:txBody>
      </p:sp>
      <p:sp>
        <p:nvSpPr>
          <p:cNvPr id="173" name="0th:ABCDE"/>
          <p:cNvSpPr txBox="1"/>
          <p:nvPr/>
        </p:nvSpPr>
        <p:spPr>
          <a:xfrm>
            <a:off x="1617991" y="2782534"/>
            <a:ext cx="2667397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0th:ABCDE</a:t>
            </a:r>
          </a:p>
        </p:txBody>
      </p:sp>
      <p:sp>
        <p:nvSpPr>
          <p:cNvPr id="174" name="3rd:DEABC"/>
          <p:cNvSpPr txBox="1"/>
          <p:nvPr/>
        </p:nvSpPr>
        <p:spPr>
          <a:xfrm>
            <a:off x="1608006" y="3666391"/>
            <a:ext cx="2614498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3rd:DEABC</a:t>
            </a:r>
          </a:p>
        </p:txBody>
      </p:sp>
      <p:sp>
        <p:nvSpPr>
          <p:cNvPr id="175" name="[0] = [3], [1] = [4]…"/>
          <p:cNvSpPr txBox="1"/>
          <p:nvPr/>
        </p:nvSpPr>
        <p:spPr>
          <a:xfrm>
            <a:off x="1750531" y="4427928"/>
            <a:ext cx="2295500" cy="101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[3], [1] = [4]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= [1], [3] = [1]</a:t>
            </a:r>
          </a:p>
        </p:txBody>
      </p:sp>
      <p:sp>
        <p:nvSpPr>
          <p:cNvPr id="176" name="result[i] = source[(i+j)%length]"/>
          <p:cNvSpPr txBox="1"/>
          <p:nvPr/>
        </p:nvSpPr>
        <p:spPr>
          <a:xfrm>
            <a:off x="6257126" y="2700722"/>
            <a:ext cx="3932167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result[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source[(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)%length]</a:t>
            </a:r>
          </a:p>
        </p:txBody>
      </p:sp>
      <p:sp>
        <p:nvSpPr>
          <p:cNvPr id="177" name="int i = blockIdx.x * blockDim.x + threadIdx.x;…"/>
          <p:cNvSpPr txBox="1"/>
          <p:nvPr/>
        </p:nvSpPr>
        <p:spPr>
          <a:xfrm>
            <a:off x="5266471" y="3295054"/>
            <a:ext cx="5777223" cy="2265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blockDim.x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blockDim.y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char* row =  (char*)((char*)result + j * pitch);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row[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source[(</a:t>
            </a:r>
            <a:r>
              <a:rPr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)%length];</a:t>
            </a:r>
          </a:p>
        </p:txBody>
      </p:sp>
    </p:spTree>
    <p:extLst>
      <p:ext uri="{BB962C8B-B14F-4D97-AF65-F5344CB8AC3E}">
        <p14:creationId xmlns:p14="http://schemas.microsoft.com/office/powerpoint/2010/main" val="577079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D.png" descr="2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825" y="3757388"/>
            <a:ext cx="8134351" cy="235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D.png" descr="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9795" y="914622"/>
            <a:ext cx="8092410" cy="213837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1D Version"/>
          <p:cNvSpPr txBox="1"/>
          <p:nvPr/>
        </p:nvSpPr>
        <p:spPr>
          <a:xfrm>
            <a:off x="5397042" y="437779"/>
            <a:ext cx="143988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Version</a:t>
            </a:r>
          </a:p>
        </p:txBody>
      </p:sp>
      <p:sp>
        <p:nvSpPr>
          <p:cNvPr id="182" name="2D Version"/>
          <p:cNvSpPr txBox="1"/>
          <p:nvPr/>
        </p:nvSpPr>
        <p:spPr>
          <a:xfrm>
            <a:off x="5333467" y="3237153"/>
            <a:ext cx="143988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Version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3302000" y="4266818"/>
            <a:ext cx="4606814" cy="160909"/>
          </a:xfrm>
          <a:prstGeom prst="roundRect">
            <a:avLst>
              <a:gd name="adj" fmla="val 5000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4" name="Rounded Rectangle"/>
          <p:cNvSpPr/>
          <p:nvPr/>
        </p:nvSpPr>
        <p:spPr>
          <a:xfrm>
            <a:off x="3302000" y="4651160"/>
            <a:ext cx="4784365" cy="160909"/>
          </a:xfrm>
          <a:prstGeom prst="roundRect">
            <a:avLst>
              <a:gd name="adj" fmla="val 5000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5" name="Rounded Rectangle"/>
          <p:cNvSpPr/>
          <p:nvPr/>
        </p:nvSpPr>
        <p:spPr>
          <a:xfrm>
            <a:off x="3308684" y="3882476"/>
            <a:ext cx="6350551" cy="385166"/>
          </a:xfrm>
          <a:prstGeom prst="roundRect">
            <a:avLst>
              <a:gd name="adj" fmla="val 2473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6" name="Rounded Rectangle"/>
          <p:cNvSpPr/>
          <p:nvPr/>
        </p:nvSpPr>
        <p:spPr>
          <a:xfrm>
            <a:off x="3439026" y="1075415"/>
            <a:ext cx="6350551" cy="716506"/>
          </a:xfrm>
          <a:prstGeom prst="roundRect">
            <a:avLst>
              <a:gd name="adj" fmla="val 13294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7" name="Rounded Rectangle"/>
          <p:cNvSpPr/>
          <p:nvPr/>
        </p:nvSpPr>
        <p:spPr>
          <a:xfrm>
            <a:off x="3800905" y="3885284"/>
            <a:ext cx="1246959" cy="923978"/>
          </a:xfrm>
          <a:prstGeom prst="roundRect">
            <a:avLst>
              <a:gd name="adj" fmla="val 10309"/>
            </a:avLst>
          </a:prstGeom>
          <a:ln w="38100">
            <a:solidFill>
              <a:schemeClr val="accent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8" name="Rounded Rectangle"/>
          <p:cNvSpPr/>
          <p:nvPr/>
        </p:nvSpPr>
        <p:spPr>
          <a:xfrm>
            <a:off x="3971353" y="1052397"/>
            <a:ext cx="1246959" cy="762542"/>
          </a:xfrm>
          <a:prstGeom prst="roundRect">
            <a:avLst>
              <a:gd name="adj" fmla="val 12491"/>
            </a:avLst>
          </a:prstGeom>
          <a:ln w="38100">
            <a:solidFill>
              <a:schemeClr val="accent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9472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al Sit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Situation</a:t>
            </a:r>
          </a:p>
        </p:txBody>
      </p:sp>
      <p:sp>
        <p:nvSpPr>
          <p:cNvPr id="191" name="We have a lot of strings to rotation…"/>
          <p:cNvSpPr txBox="1">
            <a:spLocks noGrp="1"/>
          </p:cNvSpPr>
          <p:nvPr>
            <p:ph type="body" sz="quarter" idx="1"/>
          </p:nvPr>
        </p:nvSpPr>
        <p:spPr>
          <a:xfrm>
            <a:off x="583197" y="1364997"/>
            <a:ext cx="6355219" cy="101700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01752" indent="-301752" defTabSz="1206978">
              <a:spcBef>
                <a:spcPts val="2200"/>
              </a:spcBef>
              <a:defRPr sz="4752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We have a lot of strings to rotation</a:t>
            </a:r>
          </a:p>
          <a:p>
            <a:pPr marL="301752" indent="-301752" defTabSz="1206978">
              <a:spcBef>
                <a:spcPts val="2200"/>
              </a:spcBef>
              <a:defRPr sz="4752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Need one more dimension</a:t>
            </a:r>
          </a:p>
        </p:txBody>
      </p:sp>
      <p:sp>
        <p:nvSpPr>
          <p:cNvPr id="192" name="AATCGCAT$…"/>
          <p:cNvSpPr txBox="1"/>
          <p:nvPr/>
        </p:nvSpPr>
        <p:spPr>
          <a:xfrm>
            <a:off x="3482474" y="2423864"/>
            <a:ext cx="1244636" cy="37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AATCGCAT$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ATCGCAT$A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TCGCAT$AA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TA$AAAGCC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A$AAAGCCT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$AAAGCCTA</a:t>
            </a:r>
          </a:p>
        </p:txBody>
      </p:sp>
      <p:sp>
        <p:nvSpPr>
          <p:cNvPr id="193" name="AATCGCAT…"/>
          <p:cNvSpPr txBox="1"/>
          <p:nvPr/>
        </p:nvSpPr>
        <p:spPr>
          <a:xfrm>
            <a:off x="454526" y="3339907"/>
            <a:ext cx="1784912" cy="163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AATCGCAT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GCATAAAG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AAAGCCTA</a:t>
            </a:r>
          </a:p>
        </p:txBody>
      </p:sp>
      <p:sp>
        <p:nvSpPr>
          <p:cNvPr id="194" name="Line"/>
          <p:cNvSpPr/>
          <p:nvPr/>
        </p:nvSpPr>
        <p:spPr>
          <a:xfrm>
            <a:off x="2215816" y="4159105"/>
            <a:ext cx="977170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Flatten 3D array to 1D array and indexing…"/>
          <p:cNvSpPr txBox="1"/>
          <p:nvPr/>
        </p:nvSpPr>
        <p:spPr>
          <a:xfrm>
            <a:off x="5677813" y="2676600"/>
            <a:ext cx="5895845" cy="226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 3D array to 1D array and indexing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 = blockIdx.x * blockDim.x + threadIdx.x;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j = blockIdx.y * blockDim.y + threadIdx.y;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 = blockIdx.z * blockDim.z + threadIdx.z;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3000">
                <a:solidFill>
                  <a:srgbClr val="000000"/>
                </a:solidFill>
              </a:defRPr>
            </a:pPr>
            <a:r>
              <a:rPr sz="15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result[i*length*length + j * length + k] = source[I * length + (j+k)%length];</a:t>
            </a:r>
          </a:p>
        </p:txBody>
      </p:sp>
    </p:spTree>
    <p:extLst>
      <p:ext uri="{BB962C8B-B14F-4D97-AF65-F5344CB8AC3E}">
        <p14:creationId xmlns:p14="http://schemas.microsoft.com/office/powerpoint/2010/main" val="2996883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2D.png" descr="2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667" y="851388"/>
            <a:ext cx="8134351" cy="235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2D Version"/>
          <p:cNvSpPr txBox="1"/>
          <p:nvPr/>
        </p:nvSpPr>
        <p:spPr>
          <a:xfrm>
            <a:off x="5397042" y="437779"/>
            <a:ext cx="143988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Version</a:t>
            </a:r>
          </a:p>
        </p:txBody>
      </p:sp>
      <p:sp>
        <p:nvSpPr>
          <p:cNvPr id="199" name="3D Version"/>
          <p:cNvSpPr txBox="1"/>
          <p:nvPr/>
        </p:nvSpPr>
        <p:spPr>
          <a:xfrm>
            <a:off x="5397042" y="3237153"/>
            <a:ext cx="143988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Version</a:t>
            </a:r>
          </a:p>
        </p:txBody>
      </p:sp>
      <p:sp>
        <p:nvSpPr>
          <p:cNvPr id="200" name="Rounded Rectangle"/>
          <p:cNvSpPr/>
          <p:nvPr/>
        </p:nvSpPr>
        <p:spPr>
          <a:xfrm>
            <a:off x="3368842" y="1360818"/>
            <a:ext cx="4606814" cy="160909"/>
          </a:xfrm>
          <a:prstGeom prst="roundRect">
            <a:avLst>
              <a:gd name="adj" fmla="val 5000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1" name="Rounded Rectangle"/>
          <p:cNvSpPr/>
          <p:nvPr/>
        </p:nvSpPr>
        <p:spPr>
          <a:xfrm>
            <a:off x="3368842" y="1745160"/>
            <a:ext cx="4784365" cy="160909"/>
          </a:xfrm>
          <a:prstGeom prst="roundRect">
            <a:avLst>
              <a:gd name="adj" fmla="val 5000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2" name="Rounded Rectangle"/>
          <p:cNvSpPr/>
          <p:nvPr/>
        </p:nvSpPr>
        <p:spPr>
          <a:xfrm>
            <a:off x="3375526" y="976476"/>
            <a:ext cx="6350551" cy="385166"/>
          </a:xfrm>
          <a:prstGeom prst="roundRect">
            <a:avLst>
              <a:gd name="adj" fmla="val 2473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3" name="Rounded Rectangle"/>
          <p:cNvSpPr/>
          <p:nvPr/>
        </p:nvSpPr>
        <p:spPr>
          <a:xfrm>
            <a:off x="3867748" y="979284"/>
            <a:ext cx="1246958" cy="923978"/>
          </a:xfrm>
          <a:prstGeom prst="roundRect">
            <a:avLst>
              <a:gd name="adj" fmla="val 10309"/>
            </a:avLst>
          </a:prstGeom>
          <a:ln w="38100">
            <a:solidFill>
              <a:schemeClr val="accent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204" name="3D.png" descr="3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6103" y="3611237"/>
            <a:ext cx="8134351" cy="253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ounded Rectangle"/>
          <p:cNvSpPr/>
          <p:nvPr/>
        </p:nvSpPr>
        <p:spPr>
          <a:xfrm>
            <a:off x="3836965" y="5339083"/>
            <a:ext cx="5936718" cy="160909"/>
          </a:xfrm>
          <a:prstGeom prst="roundRect">
            <a:avLst>
              <a:gd name="adj" fmla="val 50000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6" name="Rounded Rectangle"/>
          <p:cNvSpPr/>
          <p:nvPr/>
        </p:nvSpPr>
        <p:spPr>
          <a:xfrm>
            <a:off x="3792593" y="3807239"/>
            <a:ext cx="6117006" cy="845800"/>
          </a:xfrm>
          <a:prstGeom prst="roundRect">
            <a:avLst>
              <a:gd name="adj" fmla="val 11262"/>
            </a:avLst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577859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peed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</a:p>
        </p:txBody>
      </p:sp>
      <p:pic>
        <p:nvPicPr>
          <p:cNvPr id="209" name="Screenshot 2021-12-15 at 9.06.01 PM.png" descr="Screenshot 2021-12-15 at 9.06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9854" y="1558281"/>
            <a:ext cx="8552292" cy="50088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027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347980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Accelerating FM-Index-Based Exact Pattern Matching in Genomic Sequences through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ReRAM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Technology” [2]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Zokaee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Zhang and L. Jiang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28th International Conference on Parallel Architectures and Compilation Techniques (PACT), 2019, pp.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284-295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“Fast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FM-index for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sequence reads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lvl="1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Li. 2014.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Bioinformatics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 22 (08 2014),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3274–3275.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“Comparison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parallel sorting algorithms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[3]</a:t>
            </a:r>
          </a:p>
          <a:p>
            <a:pPr lvl="1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Darko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Bozidar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Tomaz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Dobravec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member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b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mention about main work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程弘元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with serial version and parallel version implement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sorting speedup analysis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霍湛軒：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improvement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speedup analysis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簡維成：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with parallel version implement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FM-index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parts: </a:t>
            </a:r>
            <a:r>
              <a:rPr lang="en-US" altLang="zh-TW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Rotation, String sorting, Counting</a:t>
            </a: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is at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sorting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solution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offer:</a:t>
            </a:r>
          </a:p>
          <a:p>
            <a:pPr lvl="1"/>
            <a:r>
              <a:rPr lang="en-US" altLang="zh-TW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137x speedup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sorting serial version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8x </a:t>
            </a:r>
            <a:r>
              <a:rPr lang="en-US" altLang="zh-TW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sorting parallel version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 algn="ctr">
              <a:buNone/>
            </a:pPr>
            <a:r>
              <a:rPr lang="en-US" altLang="zh-TW" sz="3600" dirty="0" smtClean="0"/>
              <a:t>Thank you for your attention.</a:t>
            </a:r>
          </a:p>
          <a:p>
            <a:pPr marL="0" indent="0" algn="ctr">
              <a:buNone/>
            </a:pPr>
            <a:r>
              <a:rPr lang="en-US" altLang="zh-TW" sz="3600" dirty="0" smtClean="0"/>
              <a:t>It’s Q&amp;A time.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3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 –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3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DNA are always </a:t>
                </a:r>
                <a:r>
                  <a:rPr lang="en-US" altLang="zh-TW" sz="28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large size of data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lots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time to doing the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overlap searching algorithms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maybe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hours to days, even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weeks.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overlap searching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algorithm’s </a:t>
                </a:r>
                <a:r>
                  <a:rPr lang="en-US" altLang="zh-TW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altLang="zh-TW" sz="2800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sz="2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zh-TW" sz="2800" b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TW" sz="2800" b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length of DNA, and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DNA.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313"/>
                <a:ext cx="10515600" cy="4351338"/>
              </a:xfrm>
              <a:blipFill>
                <a:blip r:embed="rId2"/>
                <a:stretch>
                  <a:fillRect l="-464" t="-154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4056158"/>
            <a:ext cx="3017541" cy="24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Burrows and David Wheeler. 1994. A Block-Sorting Lossless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 Technical Report. DIGITAL SRC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REPORT.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Nogueira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Tomás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Roma, "Burrows-Wheeler Transform based indexed exact search on a multi-GPU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platform," 2014 International Conference on High Performance Computing &amp; Simulation (HPCS), 2014, pp. 31-38,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10.1109/HPCSim.2014.6903666.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Darko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Bozidar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Tomaz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Dobravec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Comparison of parallel sorting algorithms.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abs/1511.03404 (2015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Markus J. Bauer, Anthony J. Cox, and Giovanna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Rosone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Constructing and Inverting the BWT of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 483 (April 2013), 134–148. https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doi.org/10.1016/j.tcs.2012.02.002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Bingmann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Peter Sanders. 2013. Parallel String Sample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Sort.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arXiv:1305.1157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[cs.DS]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Li. 2014. Fast construction of FM-index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reads. Bioinformatics 30, 22 (08 2014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3274–3275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doi.org/10.1093/bioinformatics/btu541arXiv:https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academic.oup.com/bioinformatics/articlepdf/30/22/3274/7252262/btu541.pdf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Chi-Man Liu,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Ruibang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and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Tak-Wah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Lam. 2014.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BWT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for Large Collection of Short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Reads.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arXiv:1401.7457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[q-bio.GN]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Burrows–Wheeler Transform (BWT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[1]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6789"/>
                <a:ext cx="11265408" cy="44150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Burrows and Wheeler propose a method to reduce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to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func>
                          <m:funcPr>
                            <m:ctrlP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length of DNA,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DNA.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need to generate a table, </a:t>
                </a: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FM-index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three main parts: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Rotation</a:t>
                </a:r>
              </a:p>
              <a:p>
                <a:pPr lvl="1"/>
                <a:r>
                  <a:rPr lang="en-US" altLang="zh-TW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String </a:t>
                </a:r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Counting</a:t>
                </a: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6789"/>
                <a:ext cx="11265408" cy="4415099"/>
              </a:xfrm>
              <a:blipFill>
                <a:blip r:embed="rId2"/>
                <a:stretch>
                  <a:fillRect l="-541" t="-1934" r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457200" y="1546789"/>
                <a:ext cx="11265408" cy="441509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92100" indent="-29210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 2"/>
                  <a:buChar char="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rtl="0" eaLnBrk="1" latinLnBrk="0" hangingPunct="1">
                  <a:spcBef>
                    <a:spcPts val="400"/>
                  </a:spcBef>
                  <a:buClr>
                    <a:schemeClr val="accent2"/>
                  </a:buClr>
                  <a:buSzPct val="90000"/>
                  <a:buFontTx/>
                  <a:buChar char="•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192024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8288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100000"/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73736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Burrows and Wheeler propose a method to reduce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to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TW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func>
                          <m:funcPr>
                            <m:ctrlP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TW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length of DNA,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DNA.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need to generate a table, </a:t>
                </a: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FM-index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three main parts: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Rotation</a:t>
                </a:r>
              </a:p>
              <a:p>
                <a:pPr lvl="1"/>
                <a:r>
                  <a:rPr lang="en-US" altLang="zh-TW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String </a:t>
                </a:r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</a:t>
                </a:r>
              </a:p>
              <a:p>
                <a:pPr lvl="1"/>
                <a:r>
                  <a:rPr lang="en-US" altLang="zh-TW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Counting</a:t>
                </a: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46789"/>
                <a:ext cx="11265408" cy="4415099"/>
              </a:xfrm>
              <a:prstGeom prst="rect">
                <a:avLst/>
              </a:prstGeom>
              <a:blipFill>
                <a:blip r:embed="rId2"/>
                <a:stretch>
                  <a:fillRect l="-541" t="-1934" r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Burrows–Wheeler Transform (BWT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[1]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7308" y="4532420"/>
            <a:ext cx="2845750" cy="46687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743058" y="4775600"/>
            <a:ext cx="1102407" cy="5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845465" y="4504245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81983" y="4415318"/>
                <a:ext cx="28649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TW" sz="36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  <m:func>
                            <m:funcPr>
                              <m:ctrlPr>
                                <a:rPr lang="en-US" altLang="zh-TW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altLang="zh-TW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83" y="4415318"/>
                <a:ext cx="28649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2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BWT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BCDE"/>
          <p:cNvSpPr txBox="1"/>
          <p:nvPr/>
        </p:nvSpPr>
        <p:spPr>
          <a:xfrm>
            <a:off x="2014130" y="1635590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</a:p>
        </p:txBody>
      </p:sp>
      <p:sp>
        <p:nvSpPr>
          <p:cNvPr id="7" name="BCDEA"/>
          <p:cNvSpPr txBox="1"/>
          <p:nvPr/>
        </p:nvSpPr>
        <p:spPr>
          <a:xfrm>
            <a:off x="2014130" y="2541062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BCDEA</a:t>
            </a:r>
          </a:p>
        </p:txBody>
      </p:sp>
      <p:sp>
        <p:nvSpPr>
          <p:cNvPr id="8" name="CDEAB"/>
          <p:cNvSpPr txBox="1"/>
          <p:nvPr/>
        </p:nvSpPr>
        <p:spPr>
          <a:xfrm>
            <a:off x="2014130" y="3361658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CDEAB</a:t>
            </a:r>
          </a:p>
        </p:txBody>
      </p:sp>
      <p:sp>
        <p:nvSpPr>
          <p:cNvPr id="9" name="DEABC"/>
          <p:cNvSpPr txBox="1"/>
          <p:nvPr/>
        </p:nvSpPr>
        <p:spPr>
          <a:xfrm>
            <a:off x="2014130" y="4182254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DEABC</a:t>
            </a:r>
          </a:p>
        </p:txBody>
      </p:sp>
      <p:sp>
        <p:nvSpPr>
          <p:cNvPr id="10" name="EABCD"/>
          <p:cNvSpPr txBox="1"/>
          <p:nvPr/>
        </p:nvSpPr>
        <p:spPr>
          <a:xfrm>
            <a:off x="2014130" y="4979085"/>
            <a:ext cx="1901161" cy="63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8500">
                <a:solidFill>
                  <a:srgbClr val="000000"/>
                </a:solidFill>
              </a:defRPr>
            </a:lvl1pPr>
          </a:lstStyle>
          <a:p>
            <a:r>
              <a:rPr sz="4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EABCD</a:t>
            </a:r>
          </a:p>
        </p:txBody>
      </p:sp>
      <p:sp>
        <p:nvSpPr>
          <p:cNvPr id="11" name="for(int i=0;i&lt;length-1;i++)…"/>
          <p:cNvSpPr txBox="1"/>
          <p:nvPr/>
        </p:nvSpPr>
        <p:spPr>
          <a:xfrm>
            <a:off x="6311018" y="2541062"/>
            <a:ext cx="3941785" cy="248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=0;i&lt;length-1;i++)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result[</a:t>
            </a:r>
            <a:r>
              <a:rPr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]=source[i+1];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result[length-1]=source[0];</a:t>
            </a:r>
          </a:p>
          <a:p>
            <a:pPr>
              <a:lnSpc>
                <a:spcPct val="90000"/>
              </a:lnSpc>
              <a:spcBef>
                <a:spcPts val="2250"/>
              </a:spcBef>
              <a:defRPr sz="4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= result;</a:t>
            </a:r>
          </a:p>
        </p:txBody>
      </p:sp>
      <p:sp>
        <p:nvSpPr>
          <p:cNvPr id="14" name="Rotation times = string length"/>
          <p:cNvSpPr txBox="1"/>
          <p:nvPr/>
        </p:nvSpPr>
        <p:spPr>
          <a:xfrm>
            <a:off x="3703865" y="5842607"/>
            <a:ext cx="4336123" cy="439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times = string length</a:t>
            </a:r>
          </a:p>
        </p:txBody>
      </p:sp>
    </p:spTree>
    <p:extLst>
      <p:ext uri="{BB962C8B-B14F-4D97-AF65-F5344CB8AC3E}">
        <p14:creationId xmlns:p14="http://schemas.microsoft.com/office/powerpoint/2010/main" val="728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sorting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034" y="2967390"/>
            <a:ext cx="1610881" cy="15724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ATCGA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AATTG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TCGAA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169925" y="2966605"/>
            <a:ext cx="1610881" cy="1572425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AATTG</a:t>
            </a:r>
          </a:p>
          <a:p>
            <a:pPr marL="0" indent="0">
              <a:buFont typeface="Wingdings 2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ATCGA</a:t>
            </a:r>
          </a:p>
          <a:p>
            <a:pPr marL="0" indent="0">
              <a:buFont typeface="Wingdings 2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TCGAA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18062" y="1948828"/>
            <a:ext cx="9818006" cy="3999045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327551" y="3358497"/>
            <a:ext cx="1187867" cy="830155"/>
            <a:chOff x="5327551" y="3358497"/>
            <a:chExt cx="1187867" cy="830155"/>
          </a:xfrm>
        </p:grpSpPr>
        <p:sp>
          <p:nvSpPr>
            <p:cNvPr id="6" name="向右箭號 5"/>
            <p:cNvSpPr/>
            <p:nvPr/>
          </p:nvSpPr>
          <p:spPr>
            <a:xfrm>
              <a:off x="5327551" y="3358497"/>
              <a:ext cx="1187867" cy="83015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27551" y="3521984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sorting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546222" y="3342619"/>
            <a:ext cx="820396" cy="8203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3085035" y="2966604"/>
            <a:ext cx="1610881" cy="1572425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AATTG</a:t>
            </a:r>
          </a:p>
          <a:p>
            <a:pPr marL="0" indent="0">
              <a:buFont typeface="Wingdings 2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ATCGA</a:t>
            </a:r>
          </a:p>
          <a:p>
            <a:pPr marL="0" indent="0">
              <a:buFont typeface="Wingdings 2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TCGAA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272612" y="2342760"/>
            <a:ext cx="4221623" cy="3640509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Count{A,C,T,G}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7698340" y="2966603"/>
            <a:ext cx="1610881" cy="1572425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{0,0,0,1}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{1,0,0,1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{2,0,0,1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3077" y="2966603"/>
            <a:ext cx="384560" cy="157242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5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–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FMIndex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BE-40B8-4385-8DF0-51D5462508A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7" y="1528875"/>
            <a:ext cx="11457461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FB9BB42C-62C5-4BD4-88AE-ED4DE54A5CDF}" vid="{865DC504-A185-4337-9F26-AF8CA576B64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1046</TotalTime>
  <Words>910</Words>
  <Application>Microsoft Office PowerPoint</Application>
  <PresentationFormat>寬螢幕</PresentationFormat>
  <Paragraphs>262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Helvetica Neue Medium</vt:lpstr>
      <vt:lpstr>微軟正黑體</vt:lpstr>
      <vt:lpstr>新細明體</vt:lpstr>
      <vt:lpstr>標楷體</vt:lpstr>
      <vt:lpstr>Calibri</vt:lpstr>
      <vt:lpstr>Cambria Math</vt:lpstr>
      <vt:lpstr>Rockwell</vt:lpstr>
      <vt:lpstr>Times New Roman</vt:lpstr>
      <vt:lpstr>Wingdings 2</vt:lpstr>
      <vt:lpstr>佈景主題1</vt:lpstr>
      <vt:lpstr>FM-index with Parallel Programming for DNA Sequencing Technology</vt:lpstr>
      <vt:lpstr>Outline</vt:lpstr>
      <vt:lpstr>Introduction &amp; Problem – DNA Sequencing</vt:lpstr>
      <vt:lpstr>Proposed solution –  Burrows–Wheeler Transform (BWT) [1]</vt:lpstr>
      <vt:lpstr>Proposed solution –  Burrows–Wheeler Transform (BWT) [1]</vt:lpstr>
      <vt:lpstr>BWT – 1. Rotation</vt:lpstr>
      <vt:lpstr>BWT – 2. String sorting </vt:lpstr>
      <vt:lpstr>BWT – 3. Counting</vt:lpstr>
      <vt:lpstr>Proposed solution – FMIndex sample</vt:lpstr>
      <vt:lpstr>Proposed solution – String sorting</vt:lpstr>
      <vt:lpstr>Proposed solution – String sorting</vt:lpstr>
      <vt:lpstr>Parallel bitonic sorting – 16 input structure</vt:lpstr>
      <vt:lpstr>Parallel bitonic sorting – 8 input sample</vt:lpstr>
      <vt:lpstr>Parallel bitonic sorting – time complexity</vt:lpstr>
      <vt:lpstr>Parallel bitonic sorting is superior to Parallel merge sorting</vt:lpstr>
      <vt:lpstr>Evaluation – platform</vt:lpstr>
      <vt:lpstr>Evaluation – algorithms comparison</vt:lpstr>
      <vt:lpstr>Proposed solution –  Burrows–Wheeler Transform (BWT) [1]</vt:lpstr>
      <vt:lpstr>PowerPoint 簡報</vt:lpstr>
      <vt:lpstr>PowerPoint 簡報</vt:lpstr>
      <vt:lpstr>Improvement</vt:lpstr>
      <vt:lpstr>PowerPoint 簡報</vt:lpstr>
      <vt:lpstr>Real Situation</vt:lpstr>
      <vt:lpstr>PowerPoint 簡報</vt:lpstr>
      <vt:lpstr>Speedup</vt:lpstr>
      <vt:lpstr>Related work</vt:lpstr>
      <vt:lpstr>Contribution for each member – Just mention about main work</vt:lpstr>
      <vt:lpstr>Conclusion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先生 程</dc:creator>
  <cp:lastModifiedBy>先生 程</cp:lastModifiedBy>
  <cp:revision>139</cp:revision>
  <dcterms:created xsi:type="dcterms:W3CDTF">2021-12-13T13:12:15Z</dcterms:created>
  <dcterms:modified xsi:type="dcterms:W3CDTF">2021-12-16T02:14:31Z</dcterms:modified>
</cp:coreProperties>
</file>