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2" y="2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3396CA-AD50-4588-B343-C203750BE07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4AE46A9-9E24-40FB-A3A1-4A3AFFF86638}">
      <dgm:prSet/>
      <dgm:spPr/>
      <dgm:t>
        <a:bodyPr/>
        <a:lstStyle/>
        <a:p>
          <a:r>
            <a:rPr lang="en-US"/>
            <a:t>Key:</a:t>
          </a:r>
        </a:p>
      </dgm:t>
    </dgm:pt>
    <dgm:pt modelId="{7571EB78-8B2B-45DD-AE62-CF691BB2DBB2}" type="parTrans" cxnId="{4225D0AF-43B3-40B1-9E83-F847F73615A8}">
      <dgm:prSet/>
      <dgm:spPr/>
      <dgm:t>
        <a:bodyPr/>
        <a:lstStyle/>
        <a:p>
          <a:endParaRPr lang="en-US"/>
        </a:p>
      </dgm:t>
    </dgm:pt>
    <dgm:pt modelId="{BAA7B512-1441-42EB-B16F-CE2F62290741}" type="sibTrans" cxnId="{4225D0AF-43B3-40B1-9E83-F847F73615A8}">
      <dgm:prSet/>
      <dgm:spPr/>
      <dgm:t>
        <a:bodyPr/>
        <a:lstStyle/>
        <a:p>
          <a:endParaRPr lang="en-US"/>
        </a:p>
      </dgm:t>
    </dgm:pt>
    <dgm:pt modelId="{0570CB0D-8DD8-44CF-96EB-4C95E62974EC}">
      <dgm:prSet/>
      <dgm:spPr/>
      <dgm:t>
        <a:bodyPr/>
        <a:lstStyle/>
        <a:p>
          <a:r>
            <a:rPr lang="en-US"/>
            <a:t>Slide 3 : Introduction - Saving lives through data</a:t>
          </a:r>
        </a:p>
      </dgm:t>
    </dgm:pt>
    <dgm:pt modelId="{63954E2E-FE64-45E8-B9FF-63D07AA12023}" type="parTrans" cxnId="{DAC92922-BEE5-4DC0-843D-B0856CB26B30}">
      <dgm:prSet/>
      <dgm:spPr/>
      <dgm:t>
        <a:bodyPr/>
        <a:lstStyle/>
        <a:p>
          <a:endParaRPr lang="en-US"/>
        </a:p>
      </dgm:t>
    </dgm:pt>
    <dgm:pt modelId="{896B77B1-E406-4093-B5B5-3321D5AD93A0}" type="sibTrans" cxnId="{DAC92922-BEE5-4DC0-843D-B0856CB26B30}">
      <dgm:prSet/>
      <dgm:spPr/>
      <dgm:t>
        <a:bodyPr/>
        <a:lstStyle/>
        <a:p>
          <a:endParaRPr lang="en-US"/>
        </a:p>
      </dgm:t>
    </dgm:pt>
    <dgm:pt modelId="{E54283DD-D72B-488B-984E-06D74D904E20}">
      <dgm:prSet/>
      <dgm:spPr/>
      <dgm:t>
        <a:bodyPr/>
        <a:lstStyle/>
        <a:p>
          <a:r>
            <a:rPr lang="en-US"/>
            <a:t>Slide 4 : Key findings - What was discovered?</a:t>
          </a:r>
        </a:p>
      </dgm:t>
    </dgm:pt>
    <dgm:pt modelId="{7E633FC8-5478-4701-934D-0469E5C779A3}" type="parTrans" cxnId="{AF5D8A21-41FF-4EE6-985F-0E8B9F1BD743}">
      <dgm:prSet/>
      <dgm:spPr/>
      <dgm:t>
        <a:bodyPr/>
        <a:lstStyle/>
        <a:p>
          <a:endParaRPr lang="en-US"/>
        </a:p>
      </dgm:t>
    </dgm:pt>
    <dgm:pt modelId="{56F91A6A-7536-41C1-AC9D-24392B449915}" type="sibTrans" cxnId="{AF5D8A21-41FF-4EE6-985F-0E8B9F1BD743}">
      <dgm:prSet/>
      <dgm:spPr/>
      <dgm:t>
        <a:bodyPr/>
        <a:lstStyle/>
        <a:p>
          <a:endParaRPr lang="en-US"/>
        </a:p>
      </dgm:t>
    </dgm:pt>
    <dgm:pt modelId="{0BC363CE-EB96-4B2E-875A-D8D584EC0792}">
      <dgm:prSet/>
      <dgm:spPr/>
      <dgm:t>
        <a:bodyPr/>
        <a:lstStyle/>
        <a:p>
          <a:r>
            <a:rPr lang="en-US"/>
            <a:t>Slide 5 : Visualization 1 - Top 5 states by aviation accident count</a:t>
          </a:r>
        </a:p>
      </dgm:t>
    </dgm:pt>
    <dgm:pt modelId="{BFAFC2A1-26BD-4B10-9DF4-F307B0A481D7}" type="parTrans" cxnId="{F7683091-3910-413B-9143-BEE52A660C1E}">
      <dgm:prSet/>
      <dgm:spPr/>
      <dgm:t>
        <a:bodyPr/>
        <a:lstStyle/>
        <a:p>
          <a:endParaRPr lang="en-US"/>
        </a:p>
      </dgm:t>
    </dgm:pt>
    <dgm:pt modelId="{DB583056-7682-46AA-A5AF-AD8FE782F1C7}" type="sibTrans" cxnId="{F7683091-3910-413B-9143-BEE52A660C1E}">
      <dgm:prSet/>
      <dgm:spPr/>
      <dgm:t>
        <a:bodyPr/>
        <a:lstStyle/>
        <a:p>
          <a:endParaRPr lang="en-US"/>
        </a:p>
      </dgm:t>
    </dgm:pt>
    <dgm:pt modelId="{C3C9348B-1BC1-415A-8447-F838C6C526C6}">
      <dgm:prSet/>
      <dgm:spPr/>
      <dgm:t>
        <a:bodyPr/>
        <a:lstStyle/>
        <a:p>
          <a:r>
            <a:rPr lang="en-US"/>
            <a:t>Slide 6 : Visualization 2 - Fatal accidents per year (1948-2022)</a:t>
          </a:r>
        </a:p>
      </dgm:t>
    </dgm:pt>
    <dgm:pt modelId="{3C0F701D-9528-4551-8D6E-2A8AEED3A8E5}" type="parTrans" cxnId="{13E7F8BD-4D7C-4AC6-945A-D4D6192493E9}">
      <dgm:prSet/>
      <dgm:spPr/>
      <dgm:t>
        <a:bodyPr/>
        <a:lstStyle/>
        <a:p>
          <a:endParaRPr lang="en-US"/>
        </a:p>
      </dgm:t>
    </dgm:pt>
    <dgm:pt modelId="{7BBB3C3E-890D-4CE4-83E5-EA1CD186C8A0}" type="sibTrans" cxnId="{13E7F8BD-4D7C-4AC6-945A-D4D6192493E9}">
      <dgm:prSet/>
      <dgm:spPr/>
      <dgm:t>
        <a:bodyPr/>
        <a:lstStyle/>
        <a:p>
          <a:endParaRPr lang="en-US"/>
        </a:p>
      </dgm:t>
    </dgm:pt>
    <dgm:pt modelId="{D3C66736-E3FB-4C44-A755-904136FE8930}">
      <dgm:prSet/>
      <dgm:spPr/>
      <dgm:t>
        <a:bodyPr/>
        <a:lstStyle/>
        <a:p>
          <a:r>
            <a:rPr lang="en-US"/>
            <a:t>Slide 7 : Visualization 3 - Total fatalities by weather condition</a:t>
          </a:r>
        </a:p>
      </dgm:t>
    </dgm:pt>
    <dgm:pt modelId="{2D38F42C-89FD-4A98-A0B1-DAD36DE11209}" type="parTrans" cxnId="{533CCB6A-4380-4D39-830B-9830AE5B60A8}">
      <dgm:prSet/>
      <dgm:spPr/>
      <dgm:t>
        <a:bodyPr/>
        <a:lstStyle/>
        <a:p>
          <a:endParaRPr lang="en-US"/>
        </a:p>
      </dgm:t>
    </dgm:pt>
    <dgm:pt modelId="{AB5EBB0A-921A-4659-B70E-69A64FC6E053}" type="sibTrans" cxnId="{533CCB6A-4380-4D39-830B-9830AE5B60A8}">
      <dgm:prSet/>
      <dgm:spPr/>
      <dgm:t>
        <a:bodyPr/>
        <a:lstStyle/>
        <a:p>
          <a:endParaRPr lang="en-US"/>
        </a:p>
      </dgm:t>
    </dgm:pt>
    <dgm:pt modelId="{671924F3-AD75-4C8E-AEE8-22462CDC7846}">
      <dgm:prSet/>
      <dgm:spPr/>
      <dgm:t>
        <a:bodyPr/>
        <a:lstStyle/>
        <a:p>
          <a:r>
            <a:rPr lang="en-US"/>
            <a:t>Slide 8 : Recommendations - How to act</a:t>
          </a:r>
        </a:p>
      </dgm:t>
    </dgm:pt>
    <dgm:pt modelId="{904F9839-3764-4A77-88DB-D6AFD4154218}" type="parTrans" cxnId="{15512AA8-92BE-4460-981F-63B6533D4860}">
      <dgm:prSet/>
      <dgm:spPr/>
      <dgm:t>
        <a:bodyPr/>
        <a:lstStyle/>
        <a:p>
          <a:endParaRPr lang="en-US"/>
        </a:p>
      </dgm:t>
    </dgm:pt>
    <dgm:pt modelId="{F5154D24-ED66-4210-90AC-EFC8FA00EBE9}" type="sibTrans" cxnId="{15512AA8-92BE-4460-981F-63B6533D4860}">
      <dgm:prSet/>
      <dgm:spPr/>
      <dgm:t>
        <a:bodyPr/>
        <a:lstStyle/>
        <a:p>
          <a:endParaRPr lang="en-US"/>
        </a:p>
      </dgm:t>
    </dgm:pt>
    <dgm:pt modelId="{88590FFD-636E-4F02-835C-1748096444A6}">
      <dgm:prSet/>
      <dgm:spPr/>
      <dgm:t>
        <a:bodyPr/>
        <a:lstStyle/>
        <a:p>
          <a:r>
            <a:rPr lang="en-US"/>
            <a:t>Slide 9 : Conclusion - A safer future</a:t>
          </a:r>
        </a:p>
      </dgm:t>
    </dgm:pt>
    <dgm:pt modelId="{E5C8BB81-F443-47B2-8003-587DC6E7248B}" type="parTrans" cxnId="{05729C3D-B855-4146-B40C-4A9AD37BECCC}">
      <dgm:prSet/>
      <dgm:spPr/>
      <dgm:t>
        <a:bodyPr/>
        <a:lstStyle/>
        <a:p>
          <a:endParaRPr lang="en-US"/>
        </a:p>
      </dgm:t>
    </dgm:pt>
    <dgm:pt modelId="{34A027FD-230F-49A2-A461-06DBEE64DFB7}" type="sibTrans" cxnId="{05729C3D-B855-4146-B40C-4A9AD37BECCC}">
      <dgm:prSet/>
      <dgm:spPr/>
      <dgm:t>
        <a:bodyPr/>
        <a:lstStyle/>
        <a:p>
          <a:endParaRPr lang="en-US"/>
        </a:p>
      </dgm:t>
    </dgm:pt>
    <dgm:pt modelId="{E56DC996-4E7C-46B4-861A-E87A39E62403}" type="pres">
      <dgm:prSet presAssocID="{D43396CA-AD50-4588-B343-C203750BE076}" presName="linear" presStyleCnt="0">
        <dgm:presLayoutVars>
          <dgm:animLvl val="lvl"/>
          <dgm:resizeHandles val="exact"/>
        </dgm:presLayoutVars>
      </dgm:prSet>
      <dgm:spPr/>
    </dgm:pt>
    <dgm:pt modelId="{6C6EDA78-5E24-4EBA-97CA-6779545029BD}" type="pres">
      <dgm:prSet presAssocID="{94AE46A9-9E24-40FB-A3A1-4A3AFFF86638}" presName="parentText" presStyleLbl="node1" presStyleIdx="0" presStyleCnt="8">
        <dgm:presLayoutVars>
          <dgm:chMax val="0"/>
          <dgm:bulletEnabled val="1"/>
        </dgm:presLayoutVars>
      </dgm:prSet>
      <dgm:spPr/>
    </dgm:pt>
    <dgm:pt modelId="{0F1D16E7-FB19-4EC3-B9B0-D6E0AB79FC67}" type="pres">
      <dgm:prSet presAssocID="{BAA7B512-1441-42EB-B16F-CE2F62290741}" presName="spacer" presStyleCnt="0"/>
      <dgm:spPr/>
    </dgm:pt>
    <dgm:pt modelId="{886437BA-CB30-4EA5-B7D7-639148CB8693}" type="pres">
      <dgm:prSet presAssocID="{0570CB0D-8DD8-44CF-96EB-4C95E62974EC}" presName="parentText" presStyleLbl="node1" presStyleIdx="1" presStyleCnt="8">
        <dgm:presLayoutVars>
          <dgm:chMax val="0"/>
          <dgm:bulletEnabled val="1"/>
        </dgm:presLayoutVars>
      </dgm:prSet>
      <dgm:spPr/>
    </dgm:pt>
    <dgm:pt modelId="{69A8A79E-E95D-42F5-A149-4C57712BCBEB}" type="pres">
      <dgm:prSet presAssocID="{896B77B1-E406-4093-B5B5-3321D5AD93A0}" presName="spacer" presStyleCnt="0"/>
      <dgm:spPr/>
    </dgm:pt>
    <dgm:pt modelId="{273310D8-2E04-4F75-9463-88E8C5A8477B}" type="pres">
      <dgm:prSet presAssocID="{E54283DD-D72B-488B-984E-06D74D904E20}" presName="parentText" presStyleLbl="node1" presStyleIdx="2" presStyleCnt="8">
        <dgm:presLayoutVars>
          <dgm:chMax val="0"/>
          <dgm:bulletEnabled val="1"/>
        </dgm:presLayoutVars>
      </dgm:prSet>
      <dgm:spPr/>
    </dgm:pt>
    <dgm:pt modelId="{5F9069D4-ABE2-4D6A-825F-84DDCD4B3C75}" type="pres">
      <dgm:prSet presAssocID="{56F91A6A-7536-41C1-AC9D-24392B449915}" presName="spacer" presStyleCnt="0"/>
      <dgm:spPr/>
    </dgm:pt>
    <dgm:pt modelId="{86C22E51-DE64-433D-AE8D-FB4AA0B5EBA6}" type="pres">
      <dgm:prSet presAssocID="{0BC363CE-EB96-4B2E-875A-D8D584EC0792}" presName="parentText" presStyleLbl="node1" presStyleIdx="3" presStyleCnt="8">
        <dgm:presLayoutVars>
          <dgm:chMax val="0"/>
          <dgm:bulletEnabled val="1"/>
        </dgm:presLayoutVars>
      </dgm:prSet>
      <dgm:spPr/>
    </dgm:pt>
    <dgm:pt modelId="{22395F1C-94BF-4A20-B2BF-DF27E8E976ED}" type="pres">
      <dgm:prSet presAssocID="{DB583056-7682-46AA-A5AF-AD8FE782F1C7}" presName="spacer" presStyleCnt="0"/>
      <dgm:spPr/>
    </dgm:pt>
    <dgm:pt modelId="{160A3139-9728-4832-9024-AAFBFCC9012E}" type="pres">
      <dgm:prSet presAssocID="{C3C9348B-1BC1-415A-8447-F838C6C526C6}" presName="parentText" presStyleLbl="node1" presStyleIdx="4" presStyleCnt="8">
        <dgm:presLayoutVars>
          <dgm:chMax val="0"/>
          <dgm:bulletEnabled val="1"/>
        </dgm:presLayoutVars>
      </dgm:prSet>
      <dgm:spPr/>
    </dgm:pt>
    <dgm:pt modelId="{CBD56998-44C7-4943-8A2F-193A4FE9859A}" type="pres">
      <dgm:prSet presAssocID="{7BBB3C3E-890D-4CE4-83E5-EA1CD186C8A0}" presName="spacer" presStyleCnt="0"/>
      <dgm:spPr/>
    </dgm:pt>
    <dgm:pt modelId="{5F8B80CD-8F5E-40B3-A2E3-5B03EE0D7F0E}" type="pres">
      <dgm:prSet presAssocID="{D3C66736-E3FB-4C44-A755-904136FE8930}" presName="parentText" presStyleLbl="node1" presStyleIdx="5" presStyleCnt="8">
        <dgm:presLayoutVars>
          <dgm:chMax val="0"/>
          <dgm:bulletEnabled val="1"/>
        </dgm:presLayoutVars>
      </dgm:prSet>
      <dgm:spPr/>
    </dgm:pt>
    <dgm:pt modelId="{7F3061A3-17A7-4C4B-B30D-C0C55884EAA8}" type="pres">
      <dgm:prSet presAssocID="{AB5EBB0A-921A-4659-B70E-69A64FC6E053}" presName="spacer" presStyleCnt="0"/>
      <dgm:spPr/>
    </dgm:pt>
    <dgm:pt modelId="{2CBE133B-3035-4BA4-8EFD-4B8364271AD1}" type="pres">
      <dgm:prSet presAssocID="{671924F3-AD75-4C8E-AEE8-22462CDC7846}" presName="parentText" presStyleLbl="node1" presStyleIdx="6" presStyleCnt="8">
        <dgm:presLayoutVars>
          <dgm:chMax val="0"/>
          <dgm:bulletEnabled val="1"/>
        </dgm:presLayoutVars>
      </dgm:prSet>
      <dgm:spPr/>
    </dgm:pt>
    <dgm:pt modelId="{59F26B0F-05AA-4547-8EEC-4238DB6B83F0}" type="pres">
      <dgm:prSet presAssocID="{F5154D24-ED66-4210-90AC-EFC8FA00EBE9}" presName="spacer" presStyleCnt="0"/>
      <dgm:spPr/>
    </dgm:pt>
    <dgm:pt modelId="{D262C087-EB05-4A45-8024-5137043D9C2A}" type="pres">
      <dgm:prSet presAssocID="{88590FFD-636E-4F02-835C-1748096444A6}" presName="parentText" presStyleLbl="node1" presStyleIdx="7" presStyleCnt="8">
        <dgm:presLayoutVars>
          <dgm:chMax val="0"/>
          <dgm:bulletEnabled val="1"/>
        </dgm:presLayoutVars>
      </dgm:prSet>
      <dgm:spPr/>
    </dgm:pt>
  </dgm:ptLst>
  <dgm:cxnLst>
    <dgm:cxn modelId="{AF5D8A21-41FF-4EE6-985F-0E8B9F1BD743}" srcId="{D43396CA-AD50-4588-B343-C203750BE076}" destId="{E54283DD-D72B-488B-984E-06D74D904E20}" srcOrd="2" destOrd="0" parTransId="{7E633FC8-5478-4701-934D-0469E5C779A3}" sibTransId="{56F91A6A-7536-41C1-AC9D-24392B449915}"/>
    <dgm:cxn modelId="{DAC92922-BEE5-4DC0-843D-B0856CB26B30}" srcId="{D43396CA-AD50-4588-B343-C203750BE076}" destId="{0570CB0D-8DD8-44CF-96EB-4C95E62974EC}" srcOrd="1" destOrd="0" parTransId="{63954E2E-FE64-45E8-B9FF-63D07AA12023}" sibTransId="{896B77B1-E406-4093-B5B5-3321D5AD93A0}"/>
    <dgm:cxn modelId="{05729C3D-B855-4146-B40C-4A9AD37BECCC}" srcId="{D43396CA-AD50-4588-B343-C203750BE076}" destId="{88590FFD-636E-4F02-835C-1748096444A6}" srcOrd="7" destOrd="0" parTransId="{E5C8BB81-F443-47B2-8003-587DC6E7248B}" sibTransId="{34A027FD-230F-49A2-A461-06DBEE64DFB7}"/>
    <dgm:cxn modelId="{19F23966-960D-425C-A3F5-CB9CDCEA01A3}" type="presOf" srcId="{D3C66736-E3FB-4C44-A755-904136FE8930}" destId="{5F8B80CD-8F5E-40B3-A2E3-5B03EE0D7F0E}" srcOrd="0" destOrd="0" presId="urn:microsoft.com/office/officeart/2005/8/layout/vList2"/>
    <dgm:cxn modelId="{25869D66-C750-43E5-B8D2-9EB7CE67523F}" type="presOf" srcId="{88590FFD-636E-4F02-835C-1748096444A6}" destId="{D262C087-EB05-4A45-8024-5137043D9C2A}" srcOrd="0" destOrd="0" presId="urn:microsoft.com/office/officeart/2005/8/layout/vList2"/>
    <dgm:cxn modelId="{533CCB6A-4380-4D39-830B-9830AE5B60A8}" srcId="{D43396CA-AD50-4588-B343-C203750BE076}" destId="{D3C66736-E3FB-4C44-A755-904136FE8930}" srcOrd="5" destOrd="0" parTransId="{2D38F42C-89FD-4A98-A0B1-DAD36DE11209}" sibTransId="{AB5EBB0A-921A-4659-B70E-69A64FC6E053}"/>
    <dgm:cxn modelId="{C8AED772-3F61-4714-B8F2-AB6BAD9D3AD4}" type="presOf" srcId="{671924F3-AD75-4C8E-AEE8-22462CDC7846}" destId="{2CBE133B-3035-4BA4-8EFD-4B8364271AD1}" srcOrd="0" destOrd="0" presId="urn:microsoft.com/office/officeart/2005/8/layout/vList2"/>
    <dgm:cxn modelId="{7745345A-5696-4F3F-9F34-94AEF7C678AC}" type="presOf" srcId="{C3C9348B-1BC1-415A-8447-F838C6C526C6}" destId="{160A3139-9728-4832-9024-AAFBFCC9012E}" srcOrd="0" destOrd="0" presId="urn:microsoft.com/office/officeart/2005/8/layout/vList2"/>
    <dgm:cxn modelId="{71A1DC5A-51E4-48CC-8501-4438006C26DF}" type="presOf" srcId="{E54283DD-D72B-488B-984E-06D74D904E20}" destId="{273310D8-2E04-4F75-9463-88E8C5A8477B}" srcOrd="0" destOrd="0" presId="urn:microsoft.com/office/officeart/2005/8/layout/vList2"/>
    <dgm:cxn modelId="{F7683091-3910-413B-9143-BEE52A660C1E}" srcId="{D43396CA-AD50-4588-B343-C203750BE076}" destId="{0BC363CE-EB96-4B2E-875A-D8D584EC0792}" srcOrd="3" destOrd="0" parTransId="{BFAFC2A1-26BD-4B10-9DF4-F307B0A481D7}" sibTransId="{DB583056-7682-46AA-A5AF-AD8FE782F1C7}"/>
    <dgm:cxn modelId="{15512AA8-92BE-4460-981F-63B6533D4860}" srcId="{D43396CA-AD50-4588-B343-C203750BE076}" destId="{671924F3-AD75-4C8E-AEE8-22462CDC7846}" srcOrd="6" destOrd="0" parTransId="{904F9839-3764-4A77-88DB-D6AFD4154218}" sibTransId="{F5154D24-ED66-4210-90AC-EFC8FA00EBE9}"/>
    <dgm:cxn modelId="{4225D0AF-43B3-40B1-9E83-F847F73615A8}" srcId="{D43396CA-AD50-4588-B343-C203750BE076}" destId="{94AE46A9-9E24-40FB-A3A1-4A3AFFF86638}" srcOrd="0" destOrd="0" parTransId="{7571EB78-8B2B-45DD-AE62-CF691BB2DBB2}" sibTransId="{BAA7B512-1441-42EB-B16F-CE2F62290741}"/>
    <dgm:cxn modelId="{A1BA34B6-0622-4FB4-A91F-04D8B829EA2F}" type="presOf" srcId="{94AE46A9-9E24-40FB-A3A1-4A3AFFF86638}" destId="{6C6EDA78-5E24-4EBA-97CA-6779545029BD}" srcOrd="0" destOrd="0" presId="urn:microsoft.com/office/officeart/2005/8/layout/vList2"/>
    <dgm:cxn modelId="{13E7F8BD-4D7C-4AC6-945A-D4D6192493E9}" srcId="{D43396CA-AD50-4588-B343-C203750BE076}" destId="{C3C9348B-1BC1-415A-8447-F838C6C526C6}" srcOrd="4" destOrd="0" parTransId="{3C0F701D-9528-4551-8D6E-2A8AEED3A8E5}" sibTransId="{7BBB3C3E-890D-4CE4-83E5-EA1CD186C8A0}"/>
    <dgm:cxn modelId="{6F612DDC-0A98-409B-9008-6095080E3C77}" type="presOf" srcId="{D43396CA-AD50-4588-B343-C203750BE076}" destId="{E56DC996-4E7C-46B4-861A-E87A39E62403}" srcOrd="0" destOrd="0" presId="urn:microsoft.com/office/officeart/2005/8/layout/vList2"/>
    <dgm:cxn modelId="{D22488E0-16CE-4CE6-80E8-1BE593177F84}" type="presOf" srcId="{0BC363CE-EB96-4B2E-875A-D8D584EC0792}" destId="{86C22E51-DE64-433D-AE8D-FB4AA0B5EBA6}" srcOrd="0" destOrd="0" presId="urn:microsoft.com/office/officeart/2005/8/layout/vList2"/>
    <dgm:cxn modelId="{BD725AEF-2FF5-4974-8B98-BC35C282262C}" type="presOf" srcId="{0570CB0D-8DD8-44CF-96EB-4C95E62974EC}" destId="{886437BA-CB30-4EA5-B7D7-639148CB8693}" srcOrd="0" destOrd="0" presId="urn:microsoft.com/office/officeart/2005/8/layout/vList2"/>
    <dgm:cxn modelId="{F3DFBDBB-7687-4E89-94A5-B5454CB32D3B}" type="presParOf" srcId="{E56DC996-4E7C-46B4-861A-E87A39E62403}" destId="{6C6EDA78-5E24-4EBA-97CA-6779545029BD}" srcOrd="0" destOrd="0" presId="urn:microsoft.com/office/officeart/2005/8/layout/vList2"/>
    <dgm:cxn modelId="{B6469129-BA60-4D14-8D10-D6CEE637D67A}" type="presParOf" srcId="{E56DC996-4E7C-46B4-861A-E87A39E62403}" destId="{0F1D16E7-FB19-4EC3-B9B0-D6E0AB79FC67}" srcOrd="1" destOrd="0" presId="urn:microsoft.com/office/officeart/2005/8/layout/vList2"/>
    <dgm:cxn modelId="{61978E69-9ECC-4A77-A344-12B5EC69C06C}" type="presParOf" srcId="{E56DC996-4E7C-46B4-861A-E87A39E62403}" destId="{886437BA-CB30-4EA5-B7D7-639148CB8693}" srcOrd="2" destOrd="0" presId="urn:microsoft.com/office/officeart/2005/8/layout/vList2"/>
    <dgm:cxn modelId="{853C5154-19FC-4B90-8656-19EE5D9E0D08}" type="presParOf" srcId="{E56DC996-4E7C-46B4-861A-E87A39E62403}" destId="{69A8A79E-E95D-42F5-A149-4C57712BCBEB}" srcOrd="3" destOrd="0" presId="urn:microsoft.com/office/officeart/2005/8/layout/vList2"/>
    <dgm:cxn modelId="{326435F2-D959-47D8-82A3-F87ECA7529C5}" type="presParOf" srcId="{E56DC996-4E7C-46B4-861A-E87A39E62403}" destId="{273310D8-2E04-4F75-9463-88E8C5A8477B}" srcOrd="4" destOrd="0" presId="urn:microsoft.com/office/officeart/2005/8/layout/vList2"/>
    <dgm:cxn modelId="{31CB2A44-526D-4E45-AF7B-07C607A627AE}" type="presParOf" srcId="{E56DC996-4E7C-46B4-861A-E87A39E62403}" destId="{5F9069D4-ABE2-4D6A-825F-84DDCD4B3C75}" srcOrd="5" destOrd="0" presId="urn:microsoft.com/office/officeart/2005/8/layout/vList2"/>
    <dgm:cxn modelId="{7DD1D5BF-CC68-44E5-9275-1066A347EDBC}" type="presParOf" srcId="{E56DC996-4E7C-46B4-861A-E87A39E62403}" destId="{86C22E51-DE64-433D-AE8D-FB4AA0B5EBA6}" srcOrd="6" destOrd="0" presId="urn:microsoft.com/office/officeart/2005/8/layout/vList2"/>
    <dgm:cxn modelId="{2B255D64-DAD8-448E-BEF9-DC2D4C06D20B}" type="presParOf" srcId="{E56DC996-4E7C-46B4-861A-E87A39E62403}" destId="{22395F1C-94BF-4A20-B2BF-DF27E8E976ED}" srcOrd="7" destOrd="0" presId="urn:microsoft.com/office/officeart/2005/8/layout/vList2"/>
    <dgm:cxn modelId="{4D37F78E-ECED-46CC-883C-ABC268512603}" type="presParOf" srcId="{E56DC996-4E7C-46B4-861A-E87A39E62403}" destId="{160A3139-9728-4832-9024-AAFBFCC9012E}" srcOrd="8" destOrd="0" presId="urn:microsoft.com/office/officeart/2005/8/layout/vList2"/>
    <dgm:cxn modelId="{B8AD7343-25A8-4B01-AFF7-8D33F8F8A243}" type="presParOf" srcId="{E56DC996-4E7C-46B4-861A-E87A39E62403}" destId="{CBD56998-44C7-4943-8A2F-193A4FE9859A}" srcOrd="9" destOrd="0" presId="urn:microsoft.com/office/officeart/2005/8/layout/vList2"/>
    <dgm:cxn modelId="{4C4DAC3D-5F12-4B01-9E58-2D6C901A97C3}" type="presParOf" srcId="{E56DC996-4E7C-46B4-861A-E87A39E62403}" destId="{5F8B80CD-8F5E-40B3-A2E3-5B03EE0D7F0E}" srcOrd="10" destOrd="0" presId="urn:microsoft.com/office/officeart/2005/8/layout/vList2"/>
    <dgm:cxn modelId="{A8F7DE8C-B98F-4F9D-B1F5-465110FC0984}" type="presParOf" srcId="{E56DC996-4E7C-46B4-861A-E87A39E62403}" destId="{7F3061A3-17A7-4C4B-B30D-C0C55884EAA8}" srcOrd="11" destOrd="0" presId="urn:microsoft.com/office/officeart/2005/8/layout/vList2"/>
    <dgm:cxn modelId="{7998B21F-2F73-423C-9A18-78E846C9B360}" type="presParOf" srcId="{E56DC996-4E7C-46B4-861A-E87A39E62403}" destId="{2CBE133B-3035-4BA4-8EFD-4B8364271AD1}" srcOrd="12" destOrd="0" presId="urn:microsoft.com/office/officeart/2005/8/layout/vList2"/>
    <dgm:cxn modelId="{22DA6D81-3675-47C6-AA5B-ECAB3DCB5A14}" type="presParOf" srcId="{E56DC996-4E7C-46B4-861A-E87A39E62403}" destId="{59F26B0F-05AA-4547-8EEC-4238DB6B83F0}" srcOrd="13" destOrd="0" presId="urn:microsoft.com/office/officeart/2005/8/layout/vList2"/>
    <dgm:cxn modelId="{3CD99238-401B-4FBE-B84C-3DACA56B6535}" type="presParOf" srcId="{E56DC996-4E7C-46B4-861A-E87A39E62403}" destId="{D262C087-EB05-4A45-8024-5137043D9C2A}"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E4B85-543B-4C26-A378-82F7C34837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B47207-96E6-45E7-9DF0-2F79CCDAFA28}">
      <dgm:prSet/>
      <dgm:spPr/>
      <dgm:t>
        <a:bodyPr/>
        <a:lstStyle/>
        <a:p>
          <a:r>
            <a:rPr lang="en-US"/>
            <a:t>Aviation accidents are preventable. This project uses historical data to find where and why they happen, helping the FAA, manufacturers, and consultants make flying safer.</a:t>
          </a:r>
        </a:p>
      </dgm:t>
    </dgm:pt>
    <dgm:pt modelId="{02B0D5CF-4231-4D9C-BFD4-B2A7D7333EED}" type="parTrans" cxnId="{21700B7C-FB5B-45E1-A8EC-CD8E6A31390B}">
      <dgm:prSet/>
      <dgm:spPr/>
      <dgm:t>
        <a:bodyPr/>
        <a:lstStyle/>
        <a:p>
          <a:endParaRPr lang="en-US"/>
        </a:p>
      </dgm:t>
    </dgm:pt>
    <dgm:pt modelId="{7C222708-3CEA-41D1-9815-D257F79389F3}" type="sibTrans" cxnId="{21700B7C-FB5B-45E1-A8EC-CD8E6A31390B}">
      <dgm:prSet/>
      <dgm:spPr/>
      <dgm:t>
        <a:bodyPr/>
        <a:lstStyle/>
        <a:p>
          <a:endParaRPr lang="en-US"/>
        </a:p>
      </dgm:t>
    </dgm:pt>
    <dgm:pt modelId="{FE295811-B545-463A-8CD3-0FB9BCA71516}">
      <dgm:prSet/>
      <dgm:spPr/>
      <dgm:t>
        <a:bodyPr/>
        <a:lstStyle/>
        <a:p>
          <a:r>
            <a:rPr lang="en-US"/>
            <a:t>By identifying states with the highest accident rates, weather conditions linked to facilities and risky flight phases, the FAA can prioritize resources (e.g., inspections, training programs) to prevent future incidents, ultimately enhancing aviation safety nationwide</a:t>
          </a:r>
        </a:p>
      </dgm:t>
    </dgm:pt>
    <dgm:pt modelId="{2358A7B1-8296-482F-80F3-A425B0E7C7FA}" type="parTrans" cxnId="{1CB7733F-32C1-4CA0-9A38-B7CC655744F0}">
      <dgm:prSet/>
      <dgm:spPr/>
      <dgm:t>
        <a:bodyPr/>
        <a:lstStyle/>
        <a:p>
          <a:endParaRPr lang="en-US"/>
        </a:p>
      </dgm:t>
    </dgm:pt>
    <dgm:pt modelId="{0F26B683-5ECB-4B34-867B-EC0C9F857B6F}" type="sibTrans" cxnId="{1CB7733F-32C1-4CA0-9A38-B7CC655744F0}">
      <dgm:prSet/>
      <dgm:spPr/>
      <dgm:t>
        <a:bodyPr/>
        <a:lstStyle/>
        <a:p>
          <a:endParaRPr lang="en-US"/>
        </a:p>
      </dgm:t>
    </dgm:pt>
    <dgm:pt modelId="{8E2D4E1E-CA3B-4C64-AD94-053532A061F0}" type="pres">
      <dgm:prSet presAssocID="{437E4B85-543B-4C26-A378-82F7C3483714}" presName="root" presStyleCnt="0">
        <dgm:presLayoutVars>
          <dgm:dir/>
          <dgm:resizeHandles val="exact"/>
        </dgm:presLayoutVars>
      </dgm:prSet>
      <dgm:spPr/>
    </dgm:pt>
    <dgm:pt modelId="{EF200639-D6B9-4731-B803-4950E041B9F0}" type="pres">
      <dgm:prSet presAssocID="{8AB47207-96E6-45E7-9DF0-2F79CCDAFA28}" presName="compNode" presStyleCnt="0"/>
      <dgm:spPr/>
    </dgm:pt>
    <dgm:pt modelId="{19EEE4C7-2F57-4B95-B9B4-4FFC059BB88B}" type="pres">
      <dgm:prSet presAssocID="{8AB47207-96E6-45E7-9DF0-2F79CCDAFA28}" presName="bgRect" presStyleLbl="bgShp" presStyleIdx="0" presStyleCnt="2"/>
      <dgm:spPr/>
    </dgm:pt>
    <dgm:pt modelId="{55CFB599-B042-427C-AE6E-52D7E89221F4}" type="pres">
      <dgm:prSet presAssocID="{8AB47207-96E6-45E7-9DF0-2F79CCDAFA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117E38C8-4831-465C-B84C-9EE7CA1E000F}" type="pres">
      <dgm:prSet presAssocID="{8AB47207-96E6-45E7-9DF0-2F79CCDAFA28}" presName="spaceRect" presStyleCnt="0"/>
      <dgm:spPr/>
    </dgm:pt>
    <dgm:pt modelId="{6D9A1125-8586-4D69-A907-48FEEAC5BD89}" type="pres">
      <dgm:prSet presAssocID="{8AB47207-96E6-45E7-9DF0-2F79CCDAFA28}" presName="parTx" presStyleLbl="revTx" presStyleIdx="0" presStyleCnt="2">
        <dgm:presLayoutVars>
          <dgm:chMax val="0"/>
          <dgm:chPref val="0"/>
        </dgm:presLayoutVars>
      </dgm:prSet>
      <dgm:spPr/>
    </dgm:pt>
    <dgm:pt modelId="{F3704FFD-EC2A-4D57-99A8-3AFE1352E17D}" type="pres">
      <dgm:prSet presAssocID="{7C222708-3CEA-41D1-9815-D257F79389F3}" presName="sibTrans" presStyleCnt="0"/>
      <dgm:spPr/>
    </dgm:pt>
    <dgm:pt modelId="{A413BC20-7E6D-49A4-BEB9-3BF193091236}" type="pres">
      <dgm:prSet presAssocID="{FE295811-B545-463A-8CD3-0FB9BCA71516}" presName="compNode" presStyleCnt="0"/>
      <dgm:spPr/>
    </dgm:pt>
    <dgm:pt modelId="{2FC54C04-7734-4FF5-9F76-D9F1B82C2E7E}" type="pres">
      <dgm:prSet presAssocID="{FE295811-B545-463A-8CD3-0FB9BCA71516}" presName="bgRect" presStyleLbl="bgShp" presStyleIdx="1" presStyleCnt="2"/>
      <dgm:spPr/>
    </dgm:pt>
    <dgm:pt modelId="{F276185A-37B9-4B28-8E7B-BCC87FB412A0}" type="pres">
      <dgm:prSet presAssocID="{FE295811-B545-463A-8CD3-0FB9BCA715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2BC2204B-ACB6-4B5E-96EC-A2C803B084CB}" type="pres">
      <dgm:prSet presAssocID="{FE295811-B545-463A-8CD3-0FB9BCA71516}" presName="spaceRect" presStyleCnt="0"/>
      <dgm:spPr/>
    </dgm:pt>
    <dgm:pt modelId="{7F7AB037-A2D4-4C7D-94F6-B0B8D7A05D54}" type="pres">
      <dgm:prSet presAssocID="{FE295811-B545-463A-8CD3-0FB9BCA71516}" presName="parTx" presStyleLbl="revTx" presStyleIdx="1" presStyleCnt="2">
        <dgm:presLayoutVars>
          <dgm:chMax val="0"/>
          <dgm:chPref val="0"/>
        </dgm:presLayoutVars>
      </dgm:prSet>
      <dgm:spPr/>
    </dgm:pt>
  </dgm:ptLst>
  <dgm:cxnLst>
    <dgm:cxn modelId="{8177F326-D753-4B4B-A3DF-0BEAC19A2B5D}" type="presOf" srcId="{8AB47207-96E6-45E7-9DF0-2F79CCDAFA28}" destId="{6D9A1125-8586-4D69-A907-48FEEAC5BD89}" srcOrd="0" destOrd="0" presId="urn:microsoft.com/office/officeart/2018/2/layout/IconVerticalSolidList"/>
    <dgm:cxn modelId="{1CB7733F-32C1-4CA0-9A38-B7CC655744F0}" srcId="{437E4B85-543B-4C26-A378-82F7C3483714}" destId="{FE295811-B545-463A-8CD3-0FB9BCA71516}" srcOrd="1" destOrd="0" parTransId="{2358A7B1-8296-482F-80F3-A425B0E7C7FA}" sibTransId="{0F26B683-5ECB-4B34-867B-EC0C9F857B6F}"/>
    <dgm:cxn modelId="{54FC1C53-AA55-4CC3-B6D0-CFD03BF99946}" type="presOf" srcId="{437E4B85-543B-4C26-A378-82F7C3483714}" destId="{8E2D4E1E-CA3B-4C64-AD94-053532A061F0}" srcOrd="0" destOrd="0" presId="urn:microsoft.com/office/officeart/2018/2/layout/IconVerticalSolidList"/>
    <dgm:cxn modelId="{21700B7C-FB5B-45E1-A8EC-CD8E6A31390B}" srcId="{437E4B85-543B-4C26-A378-82F7C3483714}" destId="{8AB47207-96E6-45E7-9DF0-2F79CCDAFA28}" srcOrd="0" destOrd="0" parTransId="{02B0D5CF-4231-4D9C-BFD4-B2A7D7333EED}" sibTransId="{7C222708-3CEA-41D1-9815-D257F79389F3}"/>
    <dgm:cxn modelId="{5412D095-9126-46F8-A89F-68887C06C451}" type="presOf" srcId="{FE295811-B545-463A-8CD3-0FB9BCA71516}" destId="{7F7AB037-A2D4-4C7D-94F6-B0B8D7A05D54}" srcOrd="0" destOrd="0" presId="urn:microsoft.com/office/officeart/2018/2/layout/IconVerticalSolidList"/>
    <dgm:cxn modelId="{3092A270-9F89-4AD3-8DCB-94DB659D81DA}" type="presParOf" srcId="{8E2D4E1E-CA3B-4C64-AD94-053532A061F0}" destId="{EF200639-D6B9-4731-B803-4950E041B9F0}" srcOrd="0" destOrd="0" presId="urn:microsoft.com/office/officeart/2018/2/layout/IconVerticalSolidList"/>
    <dgm:cxn modelId="{28A68427-EEE2-4241-BE0E-27FB0832C880}" type="presParOf" srcId="{EF200639-D6B9-4731-B803-4950E041B9F0}" destId="{19EEE4C7-2F57-4B95-B9B4-4FFC059BB88B}" srcOrd="0" destOrd="0" presId="urn:microsoft.com/office/officeart/2018/2/layout/IconVerticalSolidList"/>
    <dgm:cxn modelId="{E1C05855-B98A-457F-A688-8E59C4F76D74}" type="presParOf" srcId="{EF200639-D6B9-4731-B803-4950E041B9F0}" destId="{55CFB599-B042-427C-AE6E-52D7E89221F4}" srcOrd="1" destOrd="0" presId="urn:microsoft.com/office/officeart/2018/2/layout/IconVerticalSolidList"/>
    <dgm:cxn modelId="{5D842980-70A1-4290-B1FF-BDC7361E1AD3}" type="presParOf" srcId="{EF200639-D6B9-4731-B803-4950E041B9F0}" destId="{117E38C8-4831-465C-B84C-9EE7CA1E000F}" srcOrd="2" destOrd="0" presId="urn:microsoft.com/office/officeart/2018/2/layout/IconVerticalSolidList"/>
    <dgm:cxn modelId="{473D73B0-D9F3-4FC7-85EE-0EB1BB490B92}" type="presParOf" srcId="{EF200639-D6B9-4731-B803-4950E041B9F0}" destId="{6D9A1125-8586-4D69-A907-48FEEAC5BD89}" srcOrd="3" destOrd="0" presId="urn:microsoft.com/office/officeart/2018/2/layout/IconVerticalSolidList"/>
    <dgm:cxn modelId="{A64D4DC8-770E-4223-B0CE-991E4EE9B149}" type="presParOf" srcId="{8E2D4E1E-CA3B-4C64-AD94-053532A061F0}" destId="{F3704FFD-EC2A-4D57-99A8-3AFE1352E17D}" srcOrd="1" destOrd="0" presId="urn:microsoft.com/office/officeart/2018/2/layout/IconVerticalSolidList"/>
    <dgm:cxn modelId="{9ED5B308-D5D6-44A0-BE70-C74037E672CA}" type="presParOf" srcId="{8E2D4E1E-CA3B-4C64-AD94-053532A061F0}" destId="{A413BC20-7E6D-49A4-BEB9-3BF193091236}" srcOrd="2" destOrd="0" presId="urn:microsoft.com/office/officeart/2018/2/layout/IconVerticalSolidList"/>
    <dgm:cxn modelId="{906F82DC-D3B3-4F75-B63A-ECC01C559E64}" type="presParOf" srcId="{A413BC20-7E6D-49A4-BEB9-3BF193091236}" destId="{2FC54C04-7734-4FF5-9F76-D9F1B82C2E7E}" srcOrd="0" destOrd="0" presId="urn:microsoft.com/office/officeart/2018/2/layout/IconVerticalSolidList"/>
    <dgm:cxn modelId="{D38754F0-5658-435B-98EC-57C277C1E96E}" type="presParOf" srcId="{A413BC20-7E6D-49A4-BEB9-3BF193091236}" destId="{F276185A-37B9-4B28-8E7B-BCC87FB412A0}" srcOrd="1" destOrd="0" presId="urn:microsoft.com/office/officeart/2018/2/layout/IconVerticalSolidList"/>
    <dgm:cxn modelId="{D78A9F95-95EC-444C-87CE-E0C888CFBBD8}" type="presParOf" srcId="{A413BC20-7E6D-49A4-BEB9-3BF193091236}" destId="{2BC2204B-ACB6-4B5E-96EC-A2C803B084CB}" srcOrd="2" destOrd="0" presId="urn:microsoft.com/office/officeart/2018/2/layout/IconVerticalSolidList"/>
    <dgm:cxn modelId="{489B196C-4A34-4FDA-A9AB-8532CE8005C3}" type="presParOf" srcId="{A413BC20-7E6D-49A4-BEB9-3BF193091236}" destId="{7F7AB037-A2D4-4C7D-94F6-B0B8D7A05D5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3F98EB-59FB-4125-9487-85BEC685444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28292D-22BA-4391-8B7B-3BF632588845}">
      <dgm:prSet/>
      <dgm:spPr/>
      <dgm:t>
        <a:bodyPr/>
        <a:lstStyle/>
        <a:p>
          <a:pPr>
            <a:lnSpc>
              <a:spcPct val="100000"/>
            </a:lnSpc>
          </a:pPr>
          <a:r>
            <a:rPr lang="en-US"/>
            <a:t>US States; California, Texas, Florida, Alaska, and Arizona are the top 5 states that have the most accidents.</a:t>
          </a:r>
        </a:p>
      </dgm:t>
    </dgm:pt>
    <dgm:pt modelId="{6B94B3D6-16FF-4B32-9F23-15B25A763DEC}" type="parTrans" cxnId="{EA986379-E5AD-46D7-9F9F-71D10832E01E}">
      <dgm:prSet/>
      <dgm:spPr/>
      <dgm:t>
        <a:bodyPr/>
        <a:lstStyle/>
        <a:p>
          <a:endParaRPr lang="en-US"/>
        </a:p>
      </dgm:t>
    </dgm:pt>
    <dgm:pt modelId="{A87D9322-6970-4D01-84E3-69655391802C}" type="sibTrans" cxnId="{EA986379-E5AD-46D7-9F9F-71D10832E01E}">
      <dgm:prSet/>
      <dgm:spPr/>
      <dgm:t>
        <a:bodyPr/>
        <a:lstStyle/>
        <a:p>
          <a:endParaRPr lang="en-US"/>
        </a:p>
      </dgm:t>
    </dgm:pt>
    <dgm:pt modelId="{013D2C75-ED7E-4831-93C2-60062CCA240C}">
      <dgm:prSet/>
      <dgm:spPr/>
      <dgm:t>
        <a:bodyPr/>
        <a:lstStyle/>
        <a:p>
          <a:pPr>
            <a:lnSpc>
              <a:spcPct val="100000"/>
            </a:lnSpc>
          </a:pPr>
          <a:r>
            <a:rPr lang="en-US"/>
            <a:t>In terms of fatal accidents, they peaked in 1982 with 15 incidents recorded.</a:t>
          </a:r>
        </a:p>
      </dgm:t>
    </dgm:pt>
    <dgm:pt modelId="{1C9132AF-86A5-4A96-8DB9-C3DD004F9F46}" type="parTrans" cxnId="{712869A2-CDE6-45C3-9B3D-5107C0862B4E}">
      <dgm:prSet/>
      <dgm:spPr/>
      <dgm:t>
        <a:bodyPr/>
        <a:lstStyle/>
        <a:p>
          <a:endParaRPr lang="en-US"/>
        </a:p>
      </dgm:t>
    </dgm:pt>
    <dgm:pt modelId="{2DD38069-E233-4F6D-8F95-13DFBEFD6BA5}" type="sibTrans" cxnId="{712869A2-CDE6-45C3-9B3D-5107C0862B4E}">
      <dgm:prSet/>
      <dgm:spPr/>
      <dgm:t>
        <a:bodyPr/>
        <a:lstStyle/>
        <a:p>
          <a:endParaRPr lang="en-US"/>
        </a:p>
      </dgm:t>
    </dgm:pt>
    <dgm:pt modelId="{C377E104-0D3A-44D3-BE12-89B9F4A84BEA}">
      <dgm:prSet/>
      <dgm:spPr/>
      <dgm:t>
        <a:bodyPr/>
        <a:lstStyle/>
        <a:p>
          <a:pPr>
            <a:lnSpc>
              <a:spcPct val="100000"/>
            </a:lnSpc>
          </a:pPr>
          <a:r>
            <a:rPr lang="en-US" dirty="0"/>
            <a:t>Total fatalities by weather conditions showed VMC weather had up to 3 times the number of fatalities IMC </a:t>
          </a:r>
          <a:r>
            <a:rPr lang="en-US"/>
            <a:t>weather recorded.</a:t>
          </a:r>
          <a:endParaRPr lang="en-US" dirty="0"/>
        </a:p>
      </dgm:t>
    </dgm:pt>
    <dgm:pt modelId="{87A4EE43-A38A-43AC-8E8A-23FBEEC946B2}" type="parTrans" cxnId="{C6D72B03-2371-4862-AE6B-9FCFB54DD6B6}">
      <dgm:prSet/>
      <dgm:spPr/>
      <dgm:t>
        <a:bodyPr/>
        <a:lstStyle/>
        <a:p>
          <a:endParaRPr lang="en-US"/>
        </a:p>
      </dgm:t>
    </dgm:pt>
    <dgm:pt modelId="{006EEC9F-F795-47C5-A699-AA538E034812}" type="sibTrans" cxnId="{C6D72B03-2371-4862-AE6B-9FCFB54DD6B6}">
      <dgm:prSet/>
      <dgm:spPr/>
      <dgm:t>
        <a:bodyPr/>
        <a:lstStyle/>
        <a:p>
          <a:endParaRPr lang="en-US"/>
        </a:p>
      </dgm:t>
    </dgm:pt>
    <dgm:pt modelId="{D782933C-9A29-4504-A0BD-76F9FCA6776E}">
      <dgm:prSet/>
      <dgm:spPr/>
      <dgm:t>
        <a:bodyPr/>
        <a:lstStyle/>
        <a:p>
          <a:pPr>
            <a:lnSpc>
              <a:spcPct val="100000"/>
            </a:lnSpc>
          </a:pPr>
          <a:r>
            <a:rPr lang="en-US"/>
            <a:t>Below are the images to visualize what was discovered.</a:t>
          </a:r>
        </a:p>
      </dgm:t>
    </dgm:pt>
    <dgm:pt modelId="{16077C7A-3537-43A3-B218-4B7D30D0B1EE}" type="parTrans" cxnId="{F07B9521-0ED3-4B4D-9913-D8AFF374A1E2}">
      <dgm:prSet/>
      <dgm:spPr/>
      <dgm:t>
        <a:bodyPr/>
        <a:lstStyle/>
        <a:p>
          <a:endParaRPr lang="en-US"/>
        </a:p>
      </dgm:t>
    </dgm:pt>
    <dgm:pt modelId="{B03C2D87-DF9F-4EEF-9D40-77551110CA89}" type="sibTrans" cxnId="{F07B9521-0ED3-4B4D-9913-D8AFF374A1E2}">
      <dgm:prSet/>
      <dgm:spPr/>
      <dgm:t>
        <a:bodyPr/>
        <a:lstStyle/>
        <a:p>
          <a:endParaRPr lang="en-US"/>
        </a:p>
      </dgm:t>
    </dgm:pt>
    <dgm:pt modelId="{A965A58F-FA2C-437A-8E69-A026A90F933D}" type="pres">
      <dgm:prSet presAssocID="{F43F98EB-59FB-4125-9487-85BEC6854442}" presName="root" presStyleCnt="0">
        <dgm:presLayoutVars>
          <dgm:dir/>
          <dgm:resizeHandles val="exact"/>
        </dgm:presLayoutVars>
      </dgm:prSet>
      <dgm:spPr/>
    </dgm:pt>
    <dgm:pt modelId="{E3F67C6E-0189-4478-8F65-3248E316092F}" type="pres">
      <dgm:prSet presAssocID="{4028292D-22BA-4391-8B7B-3BF632588845}" presName="compNode" presStyleCnt="0"/>
      <dgm:spPr/>
    </dgm:pt>
    <dgm:pt modelId="{F5B1FFD4-4A51-4604-B4DB-4DA1023D8083}" type="pres">
      <dgm:prSet presAssocID="{4028292D-22BA-4391-8B7B-3BF6325888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396463E6-591A-4860-B3C6-E0D692F33FE9}" type="pres">
      <dgm:prSet presAssocID="{4028292D-22BA-4391-8B7B-3BF632588845}" presName="spaceRect" presStyleCnt="0"/>
      <dgm:spPr/>
    </dgm:pt>
    <dgm:pt modelId="{253D60A4-5353-4ADE-8C54-C256CC327795}" type="pres">
      <dgm:prSet presAssocID="{4028292D-22BA-4391-8B7B-3BF632588845}" presName="textRect" presStyleLbl="revTx" presStyleIdx="0" presStyleCnt="4">
        <dgm:presLayoutVars>
          <dgm:chMax val="1"/>
          <dgm:chPref val="1"/>
        </dgm:presLayoutVars>
      </dgm:prSet>
      <dgm:spPr/>
    </dgm:pt>
    <dgm:pt modelId="{52D26BA3-651D-4D3E-A7B6-07C0E400F9D8}" type="pres">
      <dgm:prSet presAssocID="{A87D9322-6970-4D01-84E3-69655391802C}" presName="sibTrans" presStyleCnt="0"/>
      <dgm:spPr/>
    </dgm:pt>
    <dgm:pt modelId="{D0FB3DA5-9574-48F0-AD55-6F38E55B3CB8}" type="pres">
      <dgm:prSet presAssocID="{013D2C75-ED7E-4831-93C2-60062CCA240C}" presName="compNode" presStyleCnt="0"/>
      <dgm:spPr/>
    </dgm:pt>
    <dgm:pt modelId="{1F1F826E-7FC6-46BF-82A8-DDCCF9BB7161}" type="pres">
      <dgm:prSet presAssocID="{013D2C75-ED7E-4831-93C2-60062CCA24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66427CCF-C4F0-4B91-BDC6-62B0AAA590D0}" type="pres">
      <dgm:prSet presAssocID="{013D2C75-ED7E-4831-93C2-60062CCA240C}" presName="spaceRect" presStyleCnt="0"/>
      <dgm:spPr/>
    </dgm:pt>
    <dgm:pt modelId="{FFE05E54-D31E-4D30-B8B2-C16D673DF6D2}" type="pres">
      <dgm:prSet presAssocID="{013D2C75-ED7E-4831-93C2-60062CCA240C}" presName="textRect" presStyleLbl="revTx" presStyleIdx="1" presStyleCnt="4">
        <dgm:presLayoutVars>
          <dgm:chMax val="1"/>
          <dgm:chPref val="1"/>
        </dgm:presLayoutVars>
      </dgm:prSet>
      <dgm:spPr/>
    </dgm:pt>
    <dgm:pt modelId="{7C51D94B-D5FC-495A-B6F1-F49DAB8CFF0E}" type="pres">
      <dgm:prSet presAssocID="{2DD38069-E233-4F6D-8F95-13DFBEFD6BA5}" presName="sibTrans" presStyleCnt="0"/>
      <dgm:spPr/>
    </dgm:pt>
    <dgm:pt modelId="{67E5BD26-09C7-4338-8691-AFCB03ECAEC3}" type="pres">
      <dgm:prSet presAssocID="{C377E104-0D3A-44D3-BE12-89B9F4A84BEA}" presName="compNode" presStyleCnt="0"/>
      <dgm:spPr/>
    </dgm:pt>
    <dgm:pt modelId="{2DC1F0A5-AB63-4929-AEC1-EE972FB0512F}" type="pres">
      <dgm:prSet presAssocID="{C377E104-0D3A-44D3-BE12-89B9F4A84B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01083E6F-8898-45BB-9F3D-7E7A9732AB50}" type="pres">
      <dgm:prSet presAssocID="{C377E104-0D3A-44D3-BE12-89B9F4A84BEA}" presName="spaceRect" presStyleCnt="0"/>
      <dgm:spPr/>
    </dgm:pt>
    <dgm:pt modelId="{34618BC3-6E59-4BAE-A29D-6D113970D9ED}" type="pres">
      <dgm:prSet presAssocID="{C377E104-0D3A-44D3-BE12-89B9F4A84BEA}" presName="textRect" presStyleLbl="revTx" presStyleIdx="2" presStyleCnt="4">
        <dgm:presLayoutVars>
          <dgm:chMax val="1"/>
          <dgm:chPref val="1"/>
        </dgm:presLayoutVars>
      </dgm:prSet>
      <dgm:spPr/>
    </dgm:pt>
    <dgm:pt modelId="{21479D0E-9BE6-48AC-ACEB-C6CF82D6F4F6}" type="pres">
      <dgm:prSet presAssocID="{006EEC9F-F795-47C5-A699-AA538E034812}" presName="sibTrans" presStyleCnt="0"/>
      <dgm:spPr/>
    </dgm:pt>
    <dgm:pt modelId="{782070FF-EF61-4A03-A83B-24B542CFAFE4}" type="pres">
      <dgm:prSet presAssocID="{D782933C-9A29-4504-A0BD-76F9FCA6776E}" presName="compNode" presStyleCnt="0"/>
      <dgm:spPr/>
    </dgm:pt>
    <dgm:pt modelId="{FB97CFFB-BE86-4D68-B4AF-B7D93AB46829}" type="pres">
      <dgm:prSet presAssocID="{D782933C-9A29-4504-A0BD-76F9FCA677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B93043C8-2A32-4248-A4CB-D9A19221CD07}" type="pres">
      <dgm:prSet presAssocID="{D782933C-9A29-4504-A0BD-76F9FCA6776E}" presName="spaceRect" presStyleCnt="0"/>
      <dgm:spPr/>
    </dgm:pt>
    <dgm:pt modelId="{F96D16D1-B770-47C1-92F5-03DD5F154C56}" type="pres">
      <dgm:prSet presAssocID="{D782933C-9A29-4504-A0BD-76F9FCA6776E}" presName="textRect" presStyleLbl="revTx" presStyleIdx="3" presStyleCnt="4">
        <dgm:presLayoutVars>
          <dgm:chMax val="1"/>
          <dgm:chPref val="1"/>
        </dgm:presLayoutVars>
      </dgm:prSet>
      <dgm:spPr/>
    </dgm:pt>
  </dgm:ptLst>
  <dgm:cxnLst>
    <dgm:cxn modelId="{C6D72B03-2371-4862-AE6B-9FCFB54DD6B6}" srcId="{F43F98EB-59FB-4125-9487-85BEC6854442}" destId="{C377E104-0D3A-44D3-BE12-89B9F4A84BEA}" srcOrd="2" destOrd="0" parTransId="{87A4EE43-A38A-43AC-8E8A-23FBEEC946B2}" sibTransId="{006EEC9F-F795-47C5-A699-AA538E034812}"/>
    <dgm:cxn modelId="{F5596A11-68AF-44D3-9B36-A68A2B03A6D6}" type="presOf" srcId="{D782933C-9A29-4504-A0BD-76F9FCA6776E}" destId="{F96D16D1-B770-47C1-92F5-03DD5F154C56}" srcOrd="0" destOrd="0" presId="urn:microsoft.com/office/officeart/2018/2/layout/IconLabelList"/>
    <dgm:cxn modelId="{F07B9521-0ED3-4B4D-9913-D8AFF374A1E2}" srcId="{F43F98EB-59FB-4125-9487-85BEC6854442}" destId="{D782933C-9A29-4504-A0BD-76F9FCA6776E}" srcOrd="3" destOrd="0" parTransId="{16077C7A-3537-43A3-B218-4B7D30D0B1EE}" sibTransId="{B03C2D87-DF9F-4EEF-9D40-77551110CA89}"/>
    <dgm:cxn modelId="{1E5EB95E-8065-493C-8C47-E88F8B27D9A6}" type="presOf" srcId="{4028292D-22BA-4391-8B7B-3BF632588845}" destId="{253D60A4-5353-4ADE-8C54-C256CC327795}" srcOrd="0" destOrd="0" presId="urn:microsoft.com/office/officeart/2018/2/layout/IconLabelList"/>
    <dgm:cxn modelId="{EA986379-E5AD-46D7-9F9F-71D10832E01E}" srcId="{F43F98EB-59FB-4125-9487-85BEC6854442}" destId="{4028292D-22BA-4391-8B7B-3BF632588845}" srcOrd="0" destOrd="0" parTransId="{6B94B3D6-16FF-4B32-9F23-15B25A763DEC}" sibTransId="{A87D9322-6970-4D01-84E3-69655391802C}"/>
    <dgm:cxn modelId="{92A8047A-E5A1-4D49-91A7-5B0328B9829E}" type="presOf" srcId="{F43F98EB-59FB-4125-9487-85BEC6854442}" destId="{A965A58F-FA2C-437A-8E69-A026A90F933D}" srcOrd="0" destOrd="0" presId="urn:microsoft.com/office/officeart/2018/2/layout/IconLabelList"/>
    <dgm:cxn modelId="{712869A2-CDE6-45C3-9B3D-5107C0862B4E}" srcId="{F43F98EB-59FB-4125-9487-85BEC6854442}" destId="{013D2C75-ED7E-4831-93C2-60062CCA240C}" srcOrd="1" destOrd="0" parTransId="{1C9132AF-86A5-4A96-8DB9-C3DD004F9F46}" sibTransId="{2DD38069-E233-4F6D-8F95-13DFBEFD6BA5}"/>
    <dgm:cxn modelId="{DEB6D1B6-42AC-40B2-A95C-BE865701D898}" type="presOf" srcId="{013D2C75-ED7E-4831-93C2-60062CCA240C}" destId="{FFE05E54-D31E-4D30-B8B2-C16D673DF6D2}" srcOrd="0" destOrd="0" presId="urn:microsoft.com/office/officeart/2018/2/layout/IconLabelList"/>
    <dgm:cxn modelId="{BE361CFF-70E1-4521-A336-79541A24DA87}" type="presOf" srcId="{C377E104-0D3A-44D3-BE12-89B9F4A84BEA}" destId="{34618BC3-6E59-4BAE-A29D-6D113970D9ED}" srcOrd="0" destOrd="0" presId="urn:microsoft.com/office/officeart/2018/2/layout/IconLabelList"/>
    <dgm:cxn modelId="{5A9EFCC7-728F-4DAB-AC1E-10CD2BB4229F}" type="presParOf" srcId="{A965A58F-FA2C-437A-8E69-A026A90F933D}" destId="{E3F67C6E-0189-4478-8F65-3248E316092F}" srcOrd="0" destOrd="0" presId="urn:microsoft.com/office/officeart/2018/2/layout/IconLabelList"/>
    <dgm:cxn modelId="{5519052B-BB99-441B-A5A5-8C7C0A1A2059}" type="presParOf" srcId="{E3F67C6E-0189-4478-8F65-3248E316092F}" destId="{F5B1FFD4-4A51-4604-B4DB-4DA1023D8083}" srcOrd="0" destOrd="0" presId="urn:microsoft.com/office/officeart/2018/2/layout/IconLabelList"/>
    <dgm:cxn modelId="{391C8E88-8C21-47D6-A51E-07CC3644E2D5}" type="presParOf" srcId="{E3F67C6E-0189-4478-8F65-3248E316092F}" destId="{396463E6-591A-4860-B3C6-E0D692F33FE9}" srcOrd="1" destOrd="0" presId="urn:microsoft.com/office/officeart/2018/2/layout/IconLabelList"/>
    <dgm:cxn modelId="{753AA517-47E6-4D13-8A38-10DD22CFC774}" type="presParOf" srcId="{E3F67C6E-0189-4478-8F65-3248E316092F}" destId="{253D60A4-5353-4ADE-8C54-C256CC327795}" srcOrd="2" destOrd="0" presId="urn:microsoft.com/office/officeart/2018/2/layout/IconLabelList"/>
    <dgm:cxn modelId="{22ABE3FA-4C6B-4CFC-A285-7058CD7414FE}" type="presParOf" srcId="{A965A58F-FA2C-437A-8E69-A026A90F933D}" destId="{52D26BA3-651D-4D3E-A7B6-07C0E400F9D8}" srcOrd="1" destOrd="0" presId="urn:microsoft.com/office/officeart/2018/2/layout/IconLabelList"/>
    <dgm:cxn modelId="{96E16A3F-F579-4EE6-B7AC-58AEC655C0C1}" type="presParOf" srcId="{A965A58F-FA2C-437A-8E69-A026A90F933D}" destId="{D0FB3DA5-9574-48F0-AD55-6F38E55B3CB8}" srcOrd="2" destOrd="0" presId="urn:microsoft.com/office/officeart/2018/2/layout/IconLabelList"/>
    <dgm:cxn modelId="{303871EB-EB8C-4791-8108-9C12A452EA27}" type="presParOf" srcId="{D0FB3DA5-9574-48F0-AD55-6F38E55B3CB8}" destId="{1F1F826E-7FC6-46BF-82A8-DDCCF9BB7161}" srcOrd="0" destOrd="0" presId="urn:microsoft.com/office/officeart/2018/2/layout/IconLabelList"/>
    <dgm:cxn modelId="{D2B7D814-AA3B-47BD-A9C5-66865EB681C4}" type="presParOf" srcId="{D0FB3DA5-9574-48F0-AD55-6F38E55B3CB8}" destId="{66427CCF-C4F0-4B91-BDC6-62B0AAA590D0}" srcOrd="1" destOrd="0" presId="urn:microsoft.com/office/officeart/2018/2/layout/IconLabelList"/>
    <dgm:cxn modelId="{A86184E9-D5B5-4B45-AD54-75FC4A5BFBE4}" type="presParOf" srcId="{D0FB3DA5-9574-48F0-AD55-6F38E55B3CB8}" destId="{FFE05E54-D31E-4D30-B8B2-C16D673DF6D2}" srcOrd="2" destOrd="0" presId="urn:microsoft.com/office/officeart/2018/2/layout/IconLabelList"/>
    <dgm:cxn modelId="{9D4F4508-3374-49BB-8010-2BB6EA4CA59B}" type="presParOf" srcId="{A965A58F-FA2C-437A-8E69-A026A90F933D}" destId="{7C51D94B-D5FC-495A-B6F1-F49DAB8CFF0E}" srcOrd="3" destOrd="0" presId="urn:microsoft.com/office/officeart/2018/2/layout/IconLabelList"/>
    <dgm:cxn modelId="{57C44DBF-30D1-4C15-8F13-1B7F1A835043}" type="presParOf" srcId="{A965A58F-FA2C-437A-8E69-A026A90F933D}" destId="{67E5BD26-09C7-4338-8691-AFCB03ECAEC3}" srcOrd="4" destOrd="0" presId="urn:microsoft.com/office/officeart/2018/2/layout/IconLabelList"/>
    <dgm:cxn modelId="{61E403B5-80B8-4773-8EC8-603C34B064FF}" type="presParOf" srcId="{67E5BD26-09C7-4338-8691-AFCB03ECAEC3}" destId="{2DC1F0A5-AB63-4929-AEC1-EE972FB0512F}" srcOrd="0" destOrd="0" presId="urn:microsoft.com/office/officeart/2018/2/layout/IconLabelList"/>
    <dgm:cxn modelId="{11740DB1-EEB7-4298-B1E9-BF595AC6336D}" type="presParOf" srcId="{67E5BD26-09C7-4338-8691-AFCB03ECAEC3}" destId="{01083E6F-8898-45BB-9F3D-7E7A9732AB50}" srcOrd="1" destOrd="0" presId="urn:microsoft.com/office/officeart/2018/2/layout/IconLabelList"/>
    <dgm:cxn modelId="{A5FF107F-EC83-4BCA-9BFE-89BDAB66DD61}" type="presParOf" srcId="{67E5BD26-09C7-4338-8691-AFCB03ECAEC3}" destId="{34618BC3-6E59-4BAE-A29D-6D113970D9ED}" srcOrd="2" destOrd="0" presId="urn:microsoft.com/office/officeart/2018/2/layout/IconLabelList"/>
    <dgm:cxn modelId="{58411714-3AE4-4340-8111-6C09D922DEFE}" type="presParOf" srcId="{A965A58F-FA2C-437A-8E69-A026A90F933D}" destId="{21479D0E-9BE6-48AC-ACEB-C6CF82D6F4F6}" srcOrd="5" destOrd="0" presId="urn:microsoft.com/office/officeart/2018/2/layout/IconLabelList"/>
    <dgm:cxn modelId="{29D90E54-1A80-454A-B4BC-EDAD7B05D15F}" type="presParOf" srcId="{A965A58F-FA2C-437A-8E69-A026A90F933D}" destId="{782070FF-EF61-4A03-A83B-24B542CFAFE4}" srcOrd="6" destOrd="0" presId="urn:microsoft.com/office/officeart/2018/2/layout/IconLabelList"/>
    <dgm:cxn modelId="{02088BF9-5A71-4A3C-AAFF-A94704856D85}" type="presParOf" srcId="{782070FF-EF61-4A03-A83B-24B542CFAFE4}" destId="{FB97CFFB-BE86-4D68-B4AF-B7D93AB46829}" srcOrd="0" destOrd="0" presId="urn:microsoft.com/office/officeart/2018/2/layout/IconLabelList"/>
    <dgm:cxn modelId="{EE8D99B3-06A6-4334-9EE3-B7EF06A9C1F2}" type="presParOf" srcId="{782070FF-EF61-4A03-A83B-24B542CFAFE4}" destId="{B93043C8-2A32-4248-A4CB-D9A19221CD07}" srcOrd="1" destOrd="0" presId="urn:microsoft.com/office/officeart/2018/2/layout/IconLabelList"/>
    <dgm:cxn modelId="{FF2BE7B8-8F62-4E46-9DE7-8CA2D03E0931}" type="presParOf" srcId="{782070FF-EF61-4A03-A83B-24B542CFAFE4}" destId="{F96D16D1-B770-47C1-92F5-03DD5F154C5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F2019B-2DAE-4529-80C6-82F822A4AA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33CDED-1645-4372-B256-7F41036442FB}">
      <dgm:prSet/>
      <dgm:spPr/>
      <dgm:t>
        <a:bodyPr/>
        <a:lstStyle/>
        <a:p>
          <a:r>
            <a:rPr lang="en-US"/>
            <a:t>For the FAA: They need to boost inspections and training in the states of California, Texas, Florida, Alaska, Arizona.</a:t>
          </a:r>
        </a:p>
      </dgm:t>
    </dgm:pt>
    <dgm:pt modelId="{B7AF3B60-D922-4F55-9064-18161CCBC157}" type="parTrans" cxnId="{CA6576CC-C6FB-4FEC-AD0D-11CD4448EE2C}">
      <dgm:prSet/>
      <dgm:spPr/>
      <dgm:t>
        <a:bodyPr/>
        <a:lstStyle/>
        <a:p>
          <a:endParaRPr lang="en-US"/>
        </a:p>
      </dgm:t>
    </dgm:pt>
    <dgm:pt modelId="{24E66B2A-0EE3-44E1-817F-1E49891E40F2}" type="sibTrans" cxnId="{CA6576CC-C6FB-4FEC-AD0D-11CD4448EE2C}">
      <dgm:prSet/>
      <dgm:spPr/>
      <dgm:t>
        <a:bodyPr/>
        <a:lstStyle/>
        <a:p>
          <a:endParaRPr lang="en-US"/>
        </a:p>
      </dgm:t>
    </dgm:pt>
    <dgm:pt modelId="{38CBBB25-4D64-42E3-A947-22EE0D49A75E}">
      <dgm:prSet/>
      <dgm:spPr/>
      <dgm:t>
        <a:bodyPr/>
        <a:lstStyle/>
        <a:p>
          <a:r>
            <a:rPr lang="en-US"/>
            <a:t>The Consultants: They ought to study 1982 accidents for lessons on weather or pilot error.</a:t>
          </a:r>
        </a:p>
      </dgm:t>
    </dgm:pt>
    <dgm:pt modelId="{0FB03EEE-BA28-450D-8D87-361F9CF60C53}" type="parTrans" cxnId="{0607F7FC-F292-442C-89A3-706C915C58E0}">
      <dgm:prSet/>
      <dgm:spPr/>
      <dgm:t>
        <a:bodyPr/>
        <a:lstStyle/>
        <a:p>
          <a:endParaRPr lang="en-US"/>
        </a:p>
      </dgm:t>
    </dgm:pt>
    <dgm:pt modelId="{D4A272D6-8A62-4757-94B2-0378B9CC6917}" type="sibTrans" cxnId="{0607F7FC-F292-442C-89A3-706C915C58E0}">
      <dgm:prSet/>
      <dgm:spPr/>
      <dgm:t>
        <a:bodyPr/>
        <a:lstStyle/>
        <a:p>
          <a:endParaRPr lang="en-US"/>
        </a:p>
      </dgm:t>
    </dgm:pt>
    <dgm:pt modelId="{B8E5B8FE-566A-40B8-A6EA-48AE85E290B9}">
      <dgm:prSet/>
      <dgm:spPr/>
      <dgm:t>
        <a:bodyPr/>
        <a:lstStyle/>
        <a:p>
          <a:r>
            <a:rPr lang="en-US"/>
            <a:t>The Manufacturers: They need to improve navigation tools to help cope with the IMC conditions.</a:t>
          </a:r>
        </a:p>
      </dgm:t>
    </dgm:pt>
    <dgm:pt modelId="{E89603A2-92ED-4C2D-AFAB-CBD24F73D8B9}" type="parTrans" cxnId="{5D3904BD-BC5B-4F68-9F53-32F79CF1B711}">
      <dgm:prSet/>
      <dgm:spPr/>
      <dgm:t>
        <a:bodyPr/>
        <a:lstStyle/>
        <a:p>
          <a:endParaRPr lang="en-US"/>
        </a:p>
      </dgm:t>
    </dgm:pt>
    <dgm:pt modelId="{5343BA49-7605-4AF5-A2FC-13D498640341}" type="sibTrans" cxnId="{5D3904BD-BC5B-4F68-9F53-32F79CF1B711}">
      <dgm:prSet/>
      <dgm:spPr/>
      <dgm:t>
        <a:bodyPr/>
        <a:lstStyle/>
        <a:p>
          <a:endParaRPr lang="en-US"/>
        </a:p>
      </dgm:t>
    </dgm:pt>
    <dgm:pt modelId="{D7630FD0-7909-4025-9B50-9E6ED99D0499}" type="pres">
      <dgm:prSet presAssocID="{24F2019B-2DAE-4529-80C6-82F822A4AA84}" presName="root" presStyleCnt="0">
        <dgm:presLayoutVars>
          <dgm:dir/>
          <dgm:resizeHandles val="exact"/>
        </dgm:presLayoutVars>
      </dgm:prSet>
      <dgm:spPr/>
    </dgm:pt>
    <dgm:pt modelId="{7C3AA339-0805-4FC5-8FCC-A36651F008C0}" type="pres">
      <dgm:prSet presAssocID="{DF33CDED-1645-4372-B256-7F41036442FB}" presName="compNode" presStyleCnt="0"/>
      <dgm:spPr/>
    </dgm:pt>
    <dgm:pt modelId="{6867A8FD-9F91-4F92-94B5-C3D5B8B340D8}" type="pres">
      <dgm:prSet presAssocID="{DF33CDED-1645-4372-B256-7F41036442FB}" presName="bgRect" presStyleLbl="bgShp" presStyleIdx="0" presStyleCnt="3"/>
      <dgm:spPr/>
    </dgm:pt>
    <dgm:pt modelId="{2AC59721-7359-4E44-8380-6C137BCE7E2B}" type="pres">
      <dgm:prSet presAssocID="{DF33CDED-1645-4372-B256-7F41036442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DDB65569-C379-4A7F-AA19-50342E940FF0}" type="pres">
      <dgm:prSet presAssocID="{DF33CDED-1645-4372-B256-7F41036442FB}" presName="spaceRect" presStyleCnt="0"/>
      <dgm:spPr/>
    </dgm:pt>
    <dgm:pt modelId="{B85C0A84-FF8B-484E-BD7D-94AE7CC4F3BA}" type="pres">
      <dgm:prSet presAssocID="{DF33CDED-1645-4372-B256-7F41036442FB}" presName="parTx" presStyleLbl="revTx" presStyleIdx="0" presStyleCnt="3">
        <dgm:presLayoutVars>
          <dgm:chMax val="0"/>
          <dgm:chPref val="0"/>
        </dgm:presLayoutVars>
      </dgm:prSet>
      <dgm:spPr/>
    </dgm:pt>
    <dgm:pt modelId="{B7CC545F-B2C6-46F9-904F-FB913E2928EC}" type="pres">
      <dgm:prSet presAssocID="{24E66B2A-0EE3-44E1-817F-1E49891E40F2}" presName="sibTrans" presStyleCnt="0"/>
      <dgm:spPr/>
    </dgm:pt>
    <dgm:pt modelId="{354C3CA9-2CF4-443B-9C6B-C7392EC65C0B}" type="pres">
      <dgm:prSet presAssocID="{38CBBB25-4D64-42E3-A947-22EE0D49A75E}" presName="compNode" presStyleCnt="0"/>
      <dgm:spPr/>
    </dgm:pt>
    <dgm:pt modelId="{A7DC4F4B-BC23-40BD-BB99-D1E424ECD8D2}" type="pres">
      <dgm:prSet presAssocID="{38CBBB25-4D64-42E3-A947-22EE0D49A75E}" presName="bgRect" presStyleLbl="bgShp" presStyleIdx="1" presStyleCnt="3"/>
      <dgm:spPr/>
    </dgm:pt>
    <dgm:pt modelId="{70583A26-5915-43CF-B41F-DB912D92F003}" type="pres">
      <dgm:prSet presAssocID="{38CBBB25-4D64-42E3-A947-22EE0D49A7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8AF21918-182D-4533-B60C-032367FF3D32}" type="pres">
      <dgm:prSet presAssocID="{38CBBB25-4D64-42E3-A947-22EE0D49A75E}" presName="spaceRect" presStyleCnt="0"/>
      <dgm:spPr/>
    </dgm:pt>
    <dgm:pt modelId="{8C793E93-0678-489A-8645-9413BDD7B7C0}" type="pres">
      <dgm:prSet presAssocID="{38CBBB25-4D64-42E3-A947-22EE0D49A75E}" presName="parTx" presStyleLbl="revTx" presStyleIdx="1" presStyleCnt="3">
        <dgm:presLayoutVars>
          <dgm:chMax val="0"/>
          <dgm:chPref val="0"/>
        </dgm:presLayoutVars>
      </dgm:prSet>
      <dgm:spPr/>
    </dgm:pt>
    <dgm:pt modelId="{754D4D2C-2CBF-4862-B04B-B0A04D5199BC}" type="pres">
      <dgm:prSet presAssocID="{D4A272D6-8A62-4757-94B2-0378B9CC6917}" presName="sibTrans" presStyleCnt="0"/>
      <dgm:spPr/>
    </dgm:pt>
    <dgm:pt modelId="{352AA64E-5CF9-4BD6-A75F-AF0E2F0D7D9C}" type="pres">
      <dgm:prSet presAssocID="{B8E5B8FE-566A-40B8-A6EA-48AE85E290B9}" presName="compNode" presStyleCnt="0"/>
      <dgm:spPr/>
    </dgm:pt>
    <dgm:pt modelId="{43D9442B-C6DB-458F-AF59-7040A0437DBB}" type="pres">
      <dgm:prSet presAssocID="{B8E5B8FE-566A-40B8-A6EA-48AE85E290B9}" presName="bgRect" presStyleLbl="bgShp" presStyleIdx="2" presStyleCnt="3"/>
      <dgm:spPr/>
    </dgm:pt>
    <dgm:pt modelId="{F3377DDE-DED8-4288-B4A5-44D41FEE7938}" type="pres">
      <dgm:prSet presAssocID="{B8E5B8FE-566A-40B8-A6EA-48AE85E290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63BDBEA6-8170-407B-AD85-3C8B6730DC48}" type="pres">
      <dgm:prSet presAssocID="{B8E5B8FE-566A-40B8-A6EA-48AE85E290B9}" presName="spaceRect" presStyleCnt="0"/>
      <dgm:spPr/>
    </dgm:pt>
    <dgm:pt modelId="{4390098C-9CEF-4B9C-8D41-DC8BF01C27A1}" type="pres">
      <dgm:prSet presAssocID="{B8E5B8FE-566A-40B8-A6EA-48AE85E290B9}" presName="parTx" presStyleLbl="revTx" presStyleIdx="2" presStyleCnt="3">
        <dgm:presLayoutVars>
          <dgm:chMax val="0"/>
          <dgm:chPref val="0"/>
        </dgm:presLayoutVars>
      </dgm:prSet>
      <dgm:spPr/>
    </dgm:pt>
  </dgm:ptLst>
  <dgm:cxnLst>
    <dgm:cxn modelId="{BF080324-22CC-4B45-8F14-997FD9C65940}" type="presOf" srcId="{38CBBB25-4D64-42E3-A947-22EE0D49A75E}" destId="{8C793E93-0678-489A-8645-9413BDD7B7C0}" srcOrd="0" destOrd="0" presId="urn:microsoft.com/office/officeart/2018/2/layout/IconVerticalSolidList"/>
    <dgm:cxn modelId="{E9159C52-D0CF-4141-8AD9-317388A7CB55}" type="presOf" srcId="{DF33CDED-1645-4372-B256-7F41036442FB}" destId="{B85C0A84-FF8B-484E-BD7D-94AE7CC4F3BA}" srcOrd="0" destOrd="0" presId="urn:microsoft.com/office/officeart/2018/2/layout/IconVerticalSolidList"/>
    <dgm:cxn modelId="{73F5AEA6-48EC-487D-A42F-572078929B7A}" type="presOf" srcId="{24F2019B-2DAE-4529-80C6-82F822A4AA84}" destId="{D7630FD0-7909-4025-9B50-9E6ED99D0499}" srcOrd="0" destOrd="0" presId="urn:microsoft.com/office/officeart/2018/2/layout/IconVerticalSolidList"/>
    <dgm:cxn modelId="{5D3904BD-BC5B-4F68-9F53-32F79CF1B711}" srcId="{24F2019B-2DAE-4529-80C6-82F822A4AA84}" destId="{B8E5B8FE-566A-40B8-A6EA-48AE85E290B9}" srcOrd="2" destOrd="0" parTransId="{E89603A2-92ED-4C2D-AFAB-CBD24F73D8B9}" sibTransId="{5343BA49-7605-4AF5-A2FC-13D498640341}"/>
    <dgm:cxn modelId="{0BA56EC4-00FB-44BB-9665-7C8775654FB2}" type="presOf" srcId="{B8E5B8FE-566A-40B8-A6EA-48AE85E290B9}" destId="{4390098C-9CEF-4B9C-8D41-DC8BF01C27A1}" srcOrd="0" destOrd="0" presId="urn:microsoft.com/office/officeart/2018/2/layout/IconVerticalSolidList"/>
    <dgm:cxn modelId="{CA6576CC-C6FB-4FEC-AD0D-11CD4448EE2C}" srcId="{24F2019B-2DAE-4529-80C6-82F822A4AA84}" destId="{DF33CDED-1645-4372-B256-7F41036442FB}" srcOrd="0" destOrd="0" parTransId="{B7AF3B60-D922-4F55-9064-18161CCBC157}" sibTransId="{24E66B2A-0EE3-44E1-817F-1E49891E40F2}"/>
    <dgm:cxn modelId="{0607F7FC-F292-442C-89A3-706C915C58E0}" srcId="{24F2019B-2DAE-4529-80C6-82F822A4AA84}" destId="{38CBBB25-4D64-42E3-A947-22EE0D49A75E}" srcOrd="1" destOrd="0" parTransId="{0FB03EEE-BA28-450D-8D87-361F9CF60C53}" sibTransId="{D4A272D6-8A62-4757-94B2-0378B9CC6917}"/>
    <dgm:cxn modelId="{5DCF98A0-308A-4408-A6C2-020C27469918}" type="presParOf" srcId="{D7630FD0-7909-4025-9B50-9E6ED99D0499}" destId="{7C3AA339-0805-4FC5-8FCC-A36651F008C0}" srcOrd="0" destOrd="0" presId="urn:microsoft.com/office/officeart/2018/2/layout/IconVerticalSolidList"/>
    <dgm:cxn modelId="{8D93FDBF-5EEA-4C1D-BD87-C2A433650101}" type="presParOf" srcId="{7C3AA339-0805-4FC5-8FCC-A36651F008C0}" destId="{6867A8FD-9F91-4F92-94B5-C3D5B8B340D8}" srcOrd="0" destOrd="0" presId="urn:microsoft.com/office/officeart/2018/2/layout/IconVerticalSolidList"/>
    <dgm:cxn modelId="{ACA7D110-5480-4F09-AF6E-695B7F45406E}" type="presParOf" srcId="{7C3AA339-0805-4FC5-8FCC-A36651F008C0}" destId="{2AC59721-7359-4E44-8380-6C137BCE7E2B}" srcOrd="1" destOrd="0" presId="urn:microsoft.com/office/officeart/2018/2/layout/IconVerticalSolidList"/>
    <dgm:cxn modelId="{14C35608-EEE2-42A3-ABC7-01CBF452528B}" type="presParOf" srcId="{7C3AA339-0805-4FC5-8FCC-A36651F008C0}" destId="{DDB65569-C379-4A7F-AA19-50342E940FF0}" srcOrd="2" destOrd="0" presId="urn:microsoft.com/office/officeart/2018/2/layout/IconVerticalSolidList"/>
    <dgm:cxn modelId="{08B1EED9-3499-488F-BF7F-309F6343C63F}" type="presParOf" srcId="{7C3AA339-0805-4FC5-8FCC-A36651F008C0}" destId="{B85C0A84-FF8B-484E-BD7D-94AE7CC4F3BA}" srcOrd="3" destOrd="0" presId="urn:microsoft.com/office/officeart/2018/2/layout/IconVerticalSolidList"/>
    <dgm:cxn modelId="{470FA402-3A51-4A13-9259-6EA368B8FB6F}" type="presParOf" srcId="{D7630FD0-7909-4025-9B50-9E6ED99D0499}" destId="{B7CC545F-B2C6-46F9-904F-FB913E2928EC}" srcOrd="1" destOrd="0" presId="urn:microsoft.com/office/officeart/2018/2/layout/IconVerticalSolidList"/>
    <dgm:cxn modelId="{53445646-005A-47E8-A178-B2F92F186309}" type="presParOf" srcId="{D7630FD0-7909-4025-9B50-9E6ED99D0499}" destId="{354C3CA9-2CF4-443B-9C6B-C7392EC65C0B}" srcOrd="2" destOrd="0" presId="urn:microsoft.com/office/officeart/2018/2/layout/IconVerticalSolidList"/>
    <dgm:cxn modelId="{6D60CE0A-3A98-4EBB-A47B-4D327F9A24C1}" type="presParOf" srcId="{354C3CA9-2CF4-443B-9C6B-C7392EC65C0B}" destId="{A7DC4F4B-BC23-40BD-BB99-D1E424ECD8D2}" srcOrd="0" destOrd="0" presId="urn:microsoft.com/office/officeart/2018/2/layout/IconVerticalSolidList"/>
    <dgm:cxn modelId="{62A11F27-ED73-4444-BFED-B69AD4FFDAA2}" type="presParOf" srcId="{354C3CA9-2CF4-443B-9C6B-C7392EC65C0B}" destId="{70583A26-5915-43CF-B41F-DB912D92F003}" srcOrd="1" destOrd="0" presId="urn:microsoft.com/office/officeart/2018/2/layout/IconVerticalSolidList"/>
    <dgm:cxn modelId="{6F92F15F-E856-4BB6-8CE3-CBDB3DBDBCC0}" type="presParOf" srcId="{354C3CA9-2CF4-443B-9C6B-C7392EC65C0B}" destId="{8AF21918-182D-4533-B60C-032367FF3D32}" srcOrd="2" destOrd="0" presId="urn:microsoft.com/office/officeart/2018/2/layout/IconVerticalSolidList"/>
    <dgm:cxn modelId="{C2EDDF10-D176-4BC9-9281-3616343C45FC}" type="presParOf" srcId="{354C3CA9-2CF4-443B-9C6B-C7392EC65C0B}" destId="{8C793E93-0678-489A-8645-9413BDD7B7C0}" srcOrd="3" destOrd="0" presId="urn:microsoft.com/office/officeart/2018/2/layout/IconVerticalSolidList"/>
    <dgm:cxn modelId="{3FAA070D-31BD-4DAF-B4A8-8180854C3A96}" type="presParOf" srcId="{D7630FD0-7909-4025-9B50-9E6ED99D0499}" destId="{754D4D2C-2CBF-4862-B04B-B0A04D5199BC}" srcOrd="3" destOrd="0" presId="urn:microsoft.com/office/officeart/2018/2/layout/IconVerticalSolidList"/>
    <dgm:cxn modelId="{1DE614B5-55A4-413B-9F74-7A542E9C8450}" type="presParOf" srcId="{D7630FD0-7909-4025-9B50-9E6ED99D0499}" destId="{352AA64E-5CF9-4BD6-A75F-AF0E2F0D7D9C}" srcOrd="4" destOrd="0" presId="urn:microsoft.com/office/officeart/2018/2/layout/IconVerticalSolidList"/>
    <dgm:cxn modelId="{F5542DB8-039D-44B4-B376-4C790A182844}" type="presParOf" srcId="{352AA64E-5CF9-4BD6-A75F-AF0E2F0D7D9C}" destId="{43D9442B-C6DB-458F-AF59-7040A0437DBB}" srcOrd="0" destOrd="0" presId="urn:microsoft.com/office/officeart/2018/2/layout/IconVerticalSolidList"/>
    <dgm:cxn modelId="{535AEA26-A2C3-4F12-BC9F-2A3EABF88CD3}" type="presParOf" srcId="{352AA64E-5CF9-4BD6-A75F-AF0E2F0D7D9C}" destId="{F3377DDE-DED8-4288-B4A5-44D41FEE7938}" srcOrd="1" destOrd="0" presId="urn:microsoft.com/office/officeart/2018/2/layout/IconVerticalSolidList"/>
    <dgm:cxn modelId="{90DA82D5-5A41-4A1B-97F0-00E975E7EE57}" type="presParOf" srcId="{352AA64E-5CF9-4BD6-A75F-AF0E2F0D7D9C}" destId="{63BDBEA6-8170-407B-AD85-3C8B6730DC48}" srcOrd="2" destOrd="0" presId="urn:microsoft.com/office/officeart/2018/2/layout/IconVerticalSolidList"/>
    <dgm:cxn modelId="{3A245FA8-4F6F-4004-B263-DDDC3A9AAA9D}" type="presParOf" srcId="{352AA64E-5CF9-4BD6-A75F-AF0E2F0D7D9C}" destId="{4390098C-9CEF-4B9C-8D41-DC8BF01C27A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EDA78-5E24-4EBA-97CA-6779545029BD}">
      <dsp:nvSpPr>
        <dsp:cNvPr id="0" name=""/>
        <dsp:cNvSpPr/>
      </dsp:nvSpPr>
      <dsp:spPr>
        <a:xfrm>
          <a:off x="0" y="49454"/>
          <a:ext cx="7203281" cy="28079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Key:</a:t>
          </a:r>
        </a:p>
      </dsp:txBody>
      <dsp:txXfrm>
        <a:off x="13707" y="63161"/>
        <a:ext cx="7175867" cy="253385"/>
      </dsp:txXfrm>
    </dsp:sp>
    <dsp:sp modelId="{886437BA-CB30-4EA5-B7D7-639148CB8693}">
      <dsp:nvSpPr>
        <dsp:cNvPr id="0" name=""/>
        <dsp:cNvSpPr/>
      </dsp:nvSpPr>
      <dsp:spPr>
        <a:xfrm>
          <a:off x="0" y="364814"/>
          <a:ext cx="7203281" cy="280799"/>
        </a:xfrm>
        <a:prstGeom prst="roundRect">
          <a:avLst/>
        </a:prstGeom>
        <a:gradFill rotWithShape="0">
          <a:gsLst>
            <a:gs pos="0">
              <a:schemeClr val="accent5">
                <a:hueOff val="-240662"/>
                <a:satOff val="-1135"/>
                <a:lumOff val="280"/>
                <a:alphaOff val="0"/>
                <a:tint val="98000"/>
                <a:satMod val="110000"/>
                <a:lumMod val="104000"/>
              </a:schemeClr>
            </a:gs>
            <a:gs pos="69000">
              <a:schemeClr val="accent5">
                <a:hueOff val="-240662"/>
                <a:satOff val="-1135"/>
                <a:lumOff val="280"/>
                <a:alphaOff val="0"/>
                <a:shade val="88000"/>
                <a:satMod val="130000"/>
                <a:lumMod val="92000"/>
              </a:schemeClr>
            </a:gs>
            <a:gs pos="100000">
              <a:schemeClr val="accent5">
                <a:hueOff val="-240662"/>
                <a:satOff val="-1135"/>
                <a:lumOff val="2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3 : Introduction - Saving lives through data</a:t>
          </a:r>
        </a:p>
      </dsp:txBody>
      <dsp:txXfrm>
        <a:off x="13707" y="378521"/>
        <a:ext cx="7175867" cy="253385"/>
      </dsp:txXfrm>
    </dsp:sp>
    <dsp:sp modelId="{273310D8-2E04-4F75-9463-88E8C5A8477B}">
      <dsp:nvSpPr>
        <dsp:cNvPr id="0" name=""/>
        <dsp:cNvSpPr/>
      </dsp:nvSpPr>
      <dsp:spPr>
        <a:xfrm>
          <a:off x="0" y="680174"/>
          <a:ext cx="7203281" cy="280799"/>
        </a:xfrm>
        <a:prstGeom prst="roundRect">
          <a:avLst/>
        </a:prstGeom>
        <a:gradFill rotWithShape="0">
          <a:gsLst>
            <a:gs pos="0">
              <a:schemeClr val="accent5">
                <a:hueOff val="-481323"/>
                <a:satOff val="-2270"/>
                <a:lumOff val="560"/>
                <a:alphaOff val="0"/>
                <a:tint val="98000"/>
                <a:satMod val="110000"/>
                <a:lumMod val="104000"/>
              </a:schemeClr>
            </a:gs>
            <a:gs pos="69000">
              <a:schemeClr val="accent5">
                <a:hueOff val="-481323"/>
                <a:satOff val="-2270"/>
                <a:lumOff val="560"/>
                <a:alphaOff val="0"/>
                <a:shade val="88000"/>
                <a:satMod val="130000"/>
                <a:lumMod val="92000"/>
              </a:schemeClr>
            </a:gs>
            <a:gs pos="100000">
              <a:schemeClr val="accent5">
                <a:hueOff val="-481323"/>
                <a:satOff val="-2270"/>
                <a:lumOff val="5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4 : Key findings - What was discovered?</a:t>
          </a:r>
        </a:p>
      </dsp:txBody>
      <dsp:txXfrm>
        <a:off x="13707" y="693881"/>
        <a:ext cx="7175867" cy="253385"/>
      </dsp:txXfrm>
    </dsp:sp>
    <dsp:sp modelId="{86C22E51-DE64-433D-AE8D-FB4AA0B5EBA6}">
      <dsp:nvSpPr>
        <dsp:cNvPr id="0" name=""/>
        <dsp:cNvSpPr/>
      </dsp:nvSpPr>
      <dsp:spPr>
        <a:xfrm>
          <a:off x="0" y="995534"/>
          <a:ext cx="7203281" cy="280799"/>
        </a:xfrm>
        <a:prstGeom prst="roundRect">
          <a:avLst/>
        </a:prstGeom>
        <a:gradFill rotWithShape="0">
          <a:gsLst>
            <a:gs pos="0">
              <a:schemeClr val="accent5">
                <a:hueOff val="-721985"/>
                <a:satOff val="-3405"/>
                <a:lumOff val="840"/>
                <a:alphaOff val="0"/>
                <a:tint val="98000"/>
                <a:satMod val="110000"/>
                <a:lumMod val="104000"/>
              </a:schemeClr>
            </a:gs>
            <a:gs pos="69000">
              <a:schemeClr val="accent5">
                <a:hueOff val="-721985"/>
                <a:satOff val="-3405"/>
                <a:lumOff val="840"/>
                <a:alphaOff val="0"/>
                <a:shade val="88000"/>
                <a:satMod val="130000"/>
                <a:lumMod val="92000"/>
              </a:schemeClr>
            </a:gs>
            <a:gs pos="100000">
              <a:schemeClr val="accent5">
                <a:hueOff val="-721985"/>
                <a:satOff val="-3405"/>
                <a:lumOff val="84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5 : Visualization 1 - Top 5 states by aviation accident count</a:t>
          </a:r>
        </a:p>
      </dsp:txBody>
      <dsp:txXfrm>
        <a:off x="13707" y="1009241"/>
        <a:ext cx="7175867" cy="253385"/>
      </dsp:txXfrm>
    </dsp:sp>
    <dsp:sp modelId="{160A3139-9728-4832-9024-AAFBFCC9012E}">
      <dsp:nvSpPr>
        <dsp:cNvPr id="0" name=""/>
        <dsp:cNvSpPr/>
      </dsp:nvSpPr>
      <dsp:spPr>
        <a:xfrm>
          <a:off x="0" y="1310894"/>
          <a:ext cx="7203281" cy="280799"/>
        </a:xfrm>
        <a:prstGeom prst="roundRect">
          <a:avLst/>
        </a:prstGeom>
        <a:gradFill rotWithShape="0">
          <a:gsLst>
            <a:gs pos="0">
              <a:schemeClr val="accent5">
                <a:hueOff val="-962646"/>
                <a:satOff val="-4539"/>
                <a:lumOff val="1120"/>
                <a:alphaOff val="0"/>
                <a:tint val="98000"/>
                <a:satMod val="110000"/>
                <a:lumMod val="104000"/>
              </a:schemeClr>
            </a:gs>
            <a:gs pos="69000">
              <a:schemeClr val="accent5">
                <a:hueOff val="-962646"/>
                <a:satOff val="-4539"/>
                <a:lumOff val="1120"/>
                <a:alphaOff val="0"/>
                <a:shade val="88000"/>
                <a:satMod val="130000"/>
                <a:lumMod val="92000"/>
              </a:schemeClr>
            </a:gs>
            <a:gs pos="100000">
              <a:schemeClr val="accent5">
                <a:hueOff val="-962646"/>
                <a:satOff val="-4539"/>
                <a:lumOff val="112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6 : Visualization 2 - Fatal accidents per year (1948-2022)</a:t>
          </a:r>
        </a:p>
      </dsp:txBody>
      <dsp:txXfrm>
        <a:off x="13707" y="1324601"/>
        <a:ext cx="7175867" cy="253385"/>
      </dsp:txXfrm>
    </dsp:sp>
    <dsp:sp modelId="{5F8B80CD-8F5E-40B3-A2E3-5B03EE0D7F0E}">
      <dsp:nvSpPr>
        <dsp:cNvPr id="0" name=""/>
        <dsp:cNvSpPr/>
      </dsp:nvSpPr>
      <dsp:spPr>
        <a:xfrm>
          <a:off x="0" y="1626254"/>
          <a:ext cx="7203281" cy="280799"/>
        </a:xfrm>
        <a:prstGeom prst="roundRect">
          <a:avLst/>
        </a:prstGeom>
        <a:gradFill rotWithShape="0">
          <a:gsLst>
            <a:gs pos="0">
              <a:schemeClr val="accent5">
                <a:hueOff val="-1203308"/>
                <a:satOff val="-5674"/>
                <a:lumOff val="1400"/>
                <a:alphaOff val="0"/>
                <a:tint val="98000"/>
                <a:satMod val="110000"/>
                <a:lumMod val="104000"/>
              </a:schemeClr>
            </a:gs>
            <a:gs pos="69000">
              <a:schemeClr val="accent5">
                <a:hueOff val="-1203308"/>
                <a:satOff val="-5674"/>
                <a:lumOff val="1400"/>
                <a:alphaOff val="0"/>
                <a:shade val="88000"/>
                <a:satMod val="130000"/>
                <a:lumMod val="92000"/>
              </a:schemeClr>
            </a:gs>
            <a:gs pos="100000">
              <a:schemeClr val="accent5">
                <a:hueOff val="-1203308"/>
                <a:satOff val="-5674"/>
                <a:lumOff val="140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7 : Visualization 3 - Total fatalities by weather condition</a:t>
          </a:r>
        </a:p>
      </dsp:txBody>
      <dsp:txXfrm>
        <a:off x="13707" y="1639961"/>
        <a:ext cx="7175867" cy="253385"/>
      </dsp:txXfrm>
    </dsp:sp>
    <dsp:sp modelId="{2CBE133B-3035-4BA4-8EFD-4B8364271AD1}">
      <dsp:nvSpPr>
        <dsp:cNvPr id="0" name=""/>
        <dsp:cNvSpPr/>
      </dsp:nvSpPr>
      <dsp:spPr>
        <a:xfrm>
          <a:off x="0" y="1941614"/>
          <a:ext cx="7203281" cy="280799"/>
        </a:xfrm>
        <a:prstGeom prst="roundRect">
          <a:avLst/>
        </a:prstGeom>
        <a:gradFill rotWithShape="0">
          <a:gsLst>
            <a:gs pos="0">
              <a:schemeClr val="accent5">
                <a:hueOff val="-1443969"/>
                <a:satOff val="-6809"/>
                <a:lumOff val="1680"/>
                <a:alphaOff val="0"/>
                <a:tint val="98000"/>
                <a:satMod val="110000"/>
                <a:lumMod val="104000"/>
              </a:schemeClr>
            </a:gs>
            <a:gs pos="69000">
              <a:schemeClr val="accent5">
                <a:hueOff val="-1443969"/>
                <a:satOff val="-6809"/>
                <a:lumOff val="1680"/>
                <a:alphaOff val="0"/>
                <a:shade val="88000"/>
                <a:satMod val="130000"/>
                <a:lumMod val="92000"/>
              </a:schemeClr>
            </a:gs>
            <a:gs pos="100000">
              <a:schemeClr val="accent5">
                <a:hueOff val="-1443969"/>
                <a:satOff val="-6809"/>
                <a:lumOff val="16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8 : Recommendations - How to act</a:t>
          </a:r>
        </a:p>
      </dsp:txBody>
      <dsp:txXfrm>
        <a:off x="13707" y="1955321"/>
        <a:ext cx="7175867" cy="253385"/>
      </dsp:txXfrm>
    </dsp:sp>
    <dsp:sp modelId="{D262C087-EB05-4A45-8024-5137043D9C2A}">
      <dsp:nvSpPr>
        <dsp:cNvPr id="0" name=""/>
        <dsp:cNvSpPr/>
      </dsp:nvSpPr>
      <dsp:spPr>
        <a:xfrm>
          <a:off x="0" y="2256974"/>
          <a:ext cx="7203281" cy="28079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Slide 9 : Conclusion - A safer future</a:t>
          </a:r>
        </a:p>
      </dsp:txBody>
      <dsp:txXfrm>
        <a:off x="13707" y="2270681"/>
        <a:ext cx="7175867" cy="253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EE4C7-2F57-4B95-B9B4-4FFC059BB88B}">
      <dsp:nvSpPr>
        <dsp:cNvPr id="0" name=""/>
        <dsp:cNvSpPr/>
      </dsp:nvSpPr>
      <dsp:spPr>
        <a:xfrm>
          <a:off x="0" y="349052"/>
          <a:ext cx="7203281" cy="9424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FB599-B042-427C-AE6E-52D7E89221F4}">
      <dsp:nvSpPr>
        <dsp:cNvPr id="0" name=""/>
        <dsp:cNvSpPr/>
      </dsp:nvSpPr>
      <dsp:spPr>
        <a:xfrm>
          <a:off x="285088" y="561102"/>
          <a:ext cx="518343" cy="518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A1125-8586-4D69-A907-48FEEAC5BD89}">
      <dsp:nvSpPr>
        <dsp:cNvPr id="0" name=""/>
        <dsp:cNvSpPr/>
      </dsp:nvSpPr>
      <dsp:spPr>
        <a:xfrm>
          <a:off x="1088520" y="349052"/>
          <a:ext cx="6114760" cy="942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2" tIns="99742" rIns="99742" bIns="99742" numCol="1" spcCol="1270" anchor="ctr" anchorCtr="0">
          <a:noAutofit/>
        </a:bodyPr>
        <a:lstStyle/>
        <a:p>
          <a:pPr marL="0" lvl="0" indent="0" algn="l" defTabSz="622300">
            <a:lnSpc>
              <a:spcPct val="90000"/>
            </a:lnSpc>
            <a:spcBef>
              <a:spcPct val="0"/>
            </a:spcBef>
            <a:spcAft>
              <a:spcPct val="35000"/>
            </a:spcAft>
            <a:buNone/>
          </a:pPr>
          <a:r>
            <a:rPr lang="en-US" sz="1400" kern="1200"/>
            <a:t>Aviation accidents are preventable. This project uses historical data to find where and why they happen, helping the FAA, manufacturers, and consultants make flying safer.</a:t>
          </a:r>
        </a:p>
      </dsp:txBody>
      <dsp:txXfrm>
        <a:off x="1088520" y="349052"/>
        <a:ext cx="6114760" cy="942442"/>
      </dsp:txXfrm>
    </dsp:sp>
    <dsp:sp modelId="{2FC54C04-7734-4FF5-9F76-D9F1B82C2E7E}">
      <dsp:nvSpPr>
        <dsp:cNvPr id="0" name=""/>
        <dsp:cNvSpPr/>
      </dsp:nvSpPr>
      <dsp:spPr>
        <a:xfrm>
          <a:off x="0" y="1500926"/>
          <a:ext cx="7203281" cy="9424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6185A-37B9-4B28-8E7B-BCC87FB412A0}">
      <dsp:nvSpPr>
        <dsp:cNvPr id="0" name=""/>
        <dsp:cNvSpPr/>
      </dsp:nvSpPr>
      <dsp:spPr>
        <a:xfrm>
          <a:off x="285088" y="1712975"/>
          <a:ext cx="518343" cy="518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7AB037-A2D4-4C7D-94F6-B0B8D7A05D54}">
      <dsp:nvSpPr>
        <dsp:cNvPr id="0" name=""/>
        <dsp:cNvSpPr/>
      </dsp:nvSpPr>
      <dsp:spPr>
        <a:xfrm>
          <a:off x="1088520" y="1500926"/>
          <a:ext cx="6114760" cy="942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42" tIns="99742" rIns="99742" bIns="99742" numCol="1" spcCol="1270" anchor="ctr" anchorCtr="0">
          <a:noAutofit/>
        </a:bodyPr>
        <a:lstStyle/>
        <a:p>
          <a:pPr marL="0" lvl="0" indent="0" algn="l" defTabSz="622300">
            <a:lnSpc>
              <a:spcPct val="90000"/>
            </a:lnSpc>
            <a:spcBef>
              <a:spcPct val="0"/>
            </a:spcBef>
            <a:spcAft>
              <a:spcPct val="35000"/>
            </a:spcAft>
            <a:buNone/>
          </a:pPr>
          <a:r>
            <a:rPr lang="en-US" sz="1400" kern="1200"/>
            <a:t>By identifying states with the highest accident rates, weather conditions linked to facilities and risky flight phases, the FAA can prioritize resources (e.g., inspections, training programs) to prevent future incidents, ultimately enhancing aviation safety nationwide</a:t>
          </a:r>
        </a:p>
      </dsp:txBody>
      <dsp:txXfrm>
        <a:off x="1088520" y="1500926"/>
        <a:ext cx="6114760" cy="942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1FFD4-4A51-4604-B4DB-4DA1023D8083}">
      <dsp:nvSpPr>
        <dsp:cNvPr id="0" name=""/>
        <dsp:cNvSpPr/>
      </dsp:nvSpPr>
      <dsp:spPr>
        <a:xfrm>
          <a:off x="439885" y="553946"/>
          <a:ext cx="715869" cy="715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3D60A4-5353-4ADE-8C54-C256CC327795}">
      <dsp:nvSpPr>
        <dsp:cNvPr id="0" name=""/>
        <dsp:cNvSpPr/>
      </dsp:nvSpPr>
      <dsp:spPr>
        <a:xfrm>
          <a:off x="2409" y="1522605"/>
          <a:ext cx="1590820" cy="71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 States; California, Texas, Florida, Alaska, and Arizona are the top 5 states that have the most accidents.</a:t>
          </a:r>
        </a:p>
      </dsp:txBody>
      <dsp:txXfrm>
        <a:off x="2409" y="1522605"/>
        <a:ext cx="1590820" cy="715869"/>
      </dsp:txXfrm>
    </dsp:sp>
    <dsp:sp modelId="{1F1F826E-7FC6-46BF-82A8-DDCCF9BB7161}">
      <dsp:nvSpPr>
        <dsp:cNvPr id="0" name=""/>
        <dsp:cNvSpPr/>
      </dsp:nvSpPr>
      <dsp:spPr>
        <a:xfrm>
          <a:off x="2309098" y="553946"/>
          <a:ext cx="715869" cy="715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E05E54-D31E-4D30-B8B2-C16D673DF6D2}">
      <dsp:nvSpPr>
        <dsp:cNvPr id="0" name=""/>
        <dsp:cNvSpPr/>
      </dsp:nvSpPr>
      <dsp:spPr>
        <a:xfrm>
          <a:off x="1871623" y="1522605"/>
          <a:ext cx="1590820" cy="71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terms of fatal accidents, they peaked in 1982 with 15 incidents recorded.</a:t>
          </a:r>
        </a:p>
      </dsp:txBody>
      <dsp:txXfrm>
        <a:off x="1871623" y="1522605"/>
        <a:ext cx="1590820" cy="715869"/>
      </dsp:txXfrm>
    </dsp:sp>
    <dsp:sp modelId="{2DC1F0A5-AB63-4929-AEC1-EE972FB0512F}">
      <dsp:nvSpPr>
        <dsp:cNvPr id="0" name=""/>
        <dsp:cNvSpPr/>
      </dsp:nvSpPr>
      <dsp:spPr>
        <a:xfrm>
          <a:off x="4178312" y="553946"/>
          <a:ext cx="715869" cy="715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618BC3-6E59-4BAE-A29D-6D113970D9ED}">
      <dsp:nvSpPr>
        <dsp:cNvPr id="0" name=""/>
        <dsp:cNvSpPr/>
      </dsp:nvSpPr>
      <dsp:spPr>
        <a:xfrm>
          <a:off x="3740837" y="1522605"/>
          <a:ext cx="1590820" cy="71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Total fatalities by weather conditions showed VMC weather had up to 3 times the number of fatalities IMC </a:t>
          </a:r>
          <a:r>
            <a:rPr lang="en-US" sz="1100" kern="1200"/>
            <a:t>weather recorded.</a:t>
          </a:r>
          <a:endParaRPr lang="en-US" sz="1100" kern="1200" dirty="0"/>
        </a:p>
      </dsp:txBody>
      <dsp:txXfrm>
        <a:off x="3740837" y="1522605"/>
        <a:ext cx="1590820" cy="715869"/>
      </dsp:txXfrm>
    </dsp:sp>
    <dsp:sp modelId="{FB97CFFB-BE86-4D68-B4AF-B7D93AB46829}">
      <dsp:nvSpPr>
        <dsp:cNvPr id="0" name=""/>
        <dsp:cNvSpPr/>
      </dsp:nvSpPr>
      <dsp:spPr>
        <a:xfrm>
          <a:off x="6047526" y="553946"/>
          <a:ext cx="715869" cy="715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6D16D1-B770-47C1-92F5-03DD5F154C56}">
      <dsp:nvSpPr>
        <dsp:cNvPr id="0" name=""/>
        <dsp:cNvSpPr/>
      </dsp:nvSpPr>
      <dsp:spPr>
        <a:xfrm>
          <a:off x="5610051" y="1522605"/>
          <a:ext cx="1590820" cy="71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Below are the images to visualize what was discovered.</a:t>
          </a:r>
        </a:p>
      </dsp:txBody>
      <dsp:txXfrm>
        <a:off x="5610051" y="1522605"/>
        <a:ext cx="1590820" cy="715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7A8FD-9F91-4F92-94B5-C3D5B8B340D8}">
      <dsp:nvSpPr>
        <dsp:cNvPr id="0" name=""/>
        <dsp:cNvSpPr/>
      </dsp:nvSpPr>
      <dsp:spPr>
        <a:xfrm>
          <a:off x="0" y="340"/>
          <a:ext cx="7203281" cy="7976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59721-7359-4E44-8380-6C137BCE7E2B}">
      <dsp:nvSpPr>
        <dsp:cNvPr id="0" name=""/>
        <dsp:cNvSpPr/>
      </dsp:nvSpPr>
      <dsp:spPr>
        <a:xfrm>
          <a:off x="241286" y="179809"/>
          <a:ext cx="438701" cy="438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C0A84-FF8B-484E-BD7D-94AE7CC4F3BA}">
      <dsp:nvSpPr>
        <dsp:cNvPr id="0" name=""/>
        <dsp:cNvSpPr/>
      </dsp:nvSpPr>
      <dsp:spPr>
        <a:xfrm>
          <a:off x="921273" y="340"/>
          <a:ext cx="6282007" cy="79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417" tIns="84417" rIns="84417" bIns="84417" numCol="1" spcCol="1270" anchor="ctr" anchorCtr="0">
          <a:noAutofit/>
        </a:bodyPr>
        <a:lstStyle/>
        <a:p>
          <a:pPr marL="0" lvl="0" indent="0" algn="l" defTabSz="889000">
            <a:lnSpc>
              <a:spcPct val="90000"/>
            </a:lnSpc>
            <a:spcBef>
              <a:spcPct val="0"/>
            </a:spcBef>
            <a:spcAft>
              <a:spcPct val="35000"/>
            </a:spcAft>
            <a:buNone/>
          </a:pPr>
          <a:r>
            <a:rPr lang="en-US" sz="2000" kern="1200"/>
            <a:t>For the FAA: They need to boost inspections and training in the states of California, Texas, Florida, Alaska, Arizona.</a:t>
          </a:r>
        </a:p>
      </dsp:txBody>
      <dsp:txXfrm>
        <a:off x="921273" y="340"/>
        <a:ext cx="6282007" cy="797639"/>
      </dsp:txXfrm>
    </dsp:sp>
    <dsp:sp modelId="{A7DC4F4B-BC23-40BD-BB99-D1E424ECD8D2}">
      <dsp:nvSpPr>
        <dsp:cNvPr id="0" name=""/>
        <dsp:cNvSpPr/>
      </dsp:nvSpPr>
      <dsp:spPr>
        <a:xfrm>
          <a:off x="0" y="997390"/>
          <a:ext cx="7203281" cy="7976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83A26-5915-43CF-B41F-DB912D92F003}">
      <dsp:nvSpPr>
        <dsp:cNvPr id="0" name=""/>
        <dsp:cNvSpPr/>
      </dsp:nvSpPr>
      <dsp:spPr>
        <a:xfrm>
          <a:off x="241286" y="1176859"/>
          <a:ext cx="438701" cy="438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793E93-0678-489A-8645-9413BDD7B7C0}">
      <dsp:nvSpPr>
        <dsp:cNvPr id="0" name=""/>
        <dsp:cNvSpPr/>
      </dsp:nvSpPr>
      <dsp:spPr>
        <a:xfrm>
          <a:off x="921273" y="997390"/>
          <a:ext cx="6282007" cy="79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417" tIns="84417" rIns="84417" bIns="84417" numCol="1" spcCol="1270" anchor="ctr" anchorCtr="0">
          <a:noAutofit/>
        </a:bodyPr>
        <a:lstStyle/>
        <a:p>
          <a:pPr marL="0" lvl="0" indent="0" algn="l" defTabSz="889000">
            <a:lnSpc>
              <a:spcPct val="90000"/>
            </a:lnSpc>
            <a:spcBef>
              <a:spcPct val="0"/>
            </a:spcBef>
            <a:spcAft>
              <a:spcPct val="35000"/>
            </a:spcAft>
            <a:buNone/>
          </a:pPr>
          <a:r>
            <a:rPr lang="en-US" sz="2000" kern="1200"/>
            <a:t>The Consultants: They ought to study 1982 accidents for lessons on weather or pilot error.</a:t>
          </a:r>
        </a:p>
      </dsp:txBody>
      <dsp:txXfrm>
        <a:off x="921273" y="997390"/>
        <a:ext cx="6282007" cy="797639"/>
      </dsp:txXfrm>
    </dsp:sp>
    <dsp:sp modelId="{43D9442B-C6DB-458F-AF59-7040A0437DBB}">
      <dsp:nvSpPr>
        <dsp:cNvPr id="0" name=""/>
        <dsp:cNvSpPr/>
      </dsp:nvSpPr>
      <dsp:spPr>
        <a:xfrm>
          <a:off x="0" y="1994440"/>
          <a:ext cx="7203281" cy="7976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77DDE-DED8-4288-B4A5-44D41FEE7938}">
      <dsp:nvSpPr>
        <dsp:cNvPr id="0" name=""/>
        <dsp:cNvSpPr/>
      </dsp:nvSpPr>
      <dsp:spPr>
        <a:xfrm>
          <a:off x="241286" y="2173909"/>
          <a:ext cx="438701" cy="438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90098C-9CEF-4B9C-8D41-DC8BF01C27A1}">
      <dsp:nvSpPr>
        <dsp:cNvPr id="0" name=""/>
        <dsp:cNvSpPr/>
      </dsp:nvSpPr>
      <dsp:spPr>
        <a:xfrm>
          <a:off x="921273" y="1994440"/>
          <a:ext cx="6282007" cy="79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417" tIns="84417" rIns="84417" bIns="84417" numCol="1" spcCol="1270" anchor="ctr" anchorCtr="0">
          <a:noAutofit/>
        </a:bodyPr>
        <a:lstStyle/>
        <a:p>
          <a:pPr marL="0" lvl="0" indent="0" algn="l" defTabSz="889000">
            <a:lnSpc>
              <a:spcPct val="90000"/>
            </a:lnSpc>
            <a:spcBef>
              <a:spcPct val="0"/>
            </a:spcBef>
            <a:spcAft>
              <a:spcPct val="35000"/>
            </a:spcAft>
            <a:buNone/>
          </a:pPr>
          <a:r>
            <a:rPr lang="en-US" sz="2000" kern="1200"/>
            <a:t>The Manufacturers: They need to improve navigation tools to help cope with the IMC conditions.</a:t>
          </a:r>
        </a:p>
      </dsp:txBody>
      <dsp:txXfrm>
        <a:off x="921273" y="1994440"/>
        <a:ext cx="6282007" cy="79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8305d118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8305d118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8305d118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8305d118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8305d118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8305d11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48305d118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8305d118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8305d118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8305d118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8305d118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48305d118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48305d118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8305d118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48305d118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48305d118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9783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3023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0967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2023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193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33987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5704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2673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0221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7176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03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1694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4/4/2025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4445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4/4/2025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26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3"/>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56F0283-88F7-4156-A9F2-05A8C088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32B2B2-6094-43C4-9F8C-62F8CCB6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4" name="Google Shape;54;p13"/>
          <p:cNvSpPr txBox="1">
            <a:spLocks noGrp="1"/>
          </p:cNvSpPr>
          <p:nvPr>
            <p:ph type="ctrTitle"/>
          </p:nvPr>
        </p:nvSpPr>
        <p:spPr>
          <a:xfrm>
            <a:off x="1089462" y="722774"/>
            <a:ext cx="3720291" cy="1785023"/>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GB" sz="2900"/>
              <a:t>Aviation accident analysis in the US</a:t>
            </a:r>
          </a:p>
        </p:txBody>
      </p:sp>
      <p:sp>
        <p:nvSpPr>
          <p:cNvPr id="55" name="Google Shape;55;p13"/>
          <p:cNvSpPr txBox="1">
            <a:spLocks noGrp="1"/>
          </p:cNvSpPr>
          <p:nvPr>
            <p:ph type="subTitle" idx="1"/>
          </p:nvPr>
        </p:nvSpPr>
        <p:spPr>
          <a:xfrm>
            <a:off x="1089462" y="2648403"/>
            <a:ext cx="3720291" cy="120798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a:t>“ How can we reduce aviation accidents by identifying and mitigating key risk factors?  ”</a:t>
            </a:r>
          </a:p>
        </p:txBody>
      </p:sp>
      <p:cxnSp>
        <p:nvCxnSpPr>
          <p:cNvPr id="72" name="Straight Connector 71">
            <a:extLst>
              <a:ext uri="{FF2B5EF4-FFF2-40B4-BE49-F238E27FC236}">
                <a16:creationId xmlns:a16="http://schemas.microsoft.com/office/drawing/2014/main" id="{C67059AD-6209-40DC-A746-1390D850FB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2646407"/>
            <a:ext cx="3720291"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4" name="Group 73">
            <a:extLst>
              <a:ext uri="{FF2B5EF4-FFF2-40B4-BE49-F238E27FC236}">
                <a16:creationId xmlns:a16="http://schemas.microsoft.com/office/drawing/2014/main" id="{9875FB44-3446-426C-AA71-B6228AFFD5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4440" y="361628"/>
            <a:ext cx="3489501" cy="3861826"/>
            <a:chOff x="6885125" y="583365"/>
            <a:chExt cx="4652668" cy="5181928"/>
          </a:xfrm>
        </p:grpSpPr>
        <p:sp>
          <p:nvSpPr>
            <p:cNvPr id="75" name="Rectangle 74">
              <a:extLst>
                <a:ext uri="{FF2B5EF4-FFF2-40B4-BE49-F238E27FC236}">
                  <a16:creationId xmlns:a16="http://schemas.microsoft.com/office/drawing/2014/main" id="{CE9FCCDC-43BA-4086-8A5E-83A77A40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4D4223-F2FD-44C5-B8B3-C58FB4185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7" name="Picture 56" descr="Plane in red circle">
            <a:extLst>
              <a:ext uri="{FF2B5EF4-FFF2-40B4-BE49-F238E27FC236}">
                <a16:creationId xmlns:a16="http://schemas.microsoft.com/office/drawing/2014/main" id="{2A51EBF0-5DF3-3868-1F27-E5D37AB3CE23}"/>
              </a:ext>
            </a:extLst>
          </p:cNvPr>
          <p:cNvPicPr>
            <a:picLocks noChangeAspect="1"/>
          </p:cNvPicPr>
          <p:nvPr/>
        </p:nvPicPr>
        <p:blipFill>
          <a:blip r:embed="rId3"/>
          <a:srcRect l="19374" r="19791" b="2"/>
          <a:stretch/>
        </p:blipFill>
        <p:spPr>
          <a:xfrm>
            <a:off x="5666587" y="837258"/>
            <a:ext cx="2520019" cy="2899629"/>
          </a:xfrm>
          <a:prstGeom prst="rect">
            <a:avLst/>
          </a:prstGeom>
        </p:spPr>
      </p:pic>
      <p:pic>
        <p:nvPicPr>
          <p:cNvPr id="78" name="Picture 77">
            <a:extLst>
              <a:ext uri="{FF2B5EF4-FFF2-40B4-BE49-F238E27FC236}">
                <a16:creationId xmlns:a16="http://schemas.microsoft.com/office/drawing/2014/main" id="{C5A25AE9-BB09-4E49-9702-B01FB2FE27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80" name="Straight Connector 79">
            <a:extLst>
              <a:ext uri="{FF2B5EF4-FFF2-40B4-BE49-F238E27FC236}">
                <a16:creationId xmlns:a16="http://schemas.microsoft.com/office/drawing/2014/main" id="{97B655F3-9B93-4D27-982D-1145D7144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7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6" name="Picture 3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8" name="Straight Connector 3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Rectangle 45">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478881"/>
            <a:ext cx="8179004" cy="363257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649250"/>
            <a:ext cx="7838694" cy="329184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772694"/>
            <a:ext cx="7591806" cy="3044952"/>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8389A9E-F049-344B-31A6-6360C8D7B751}"/>
              </a:ext>
            </a:extLst>
          </p:cNvPr>
          <p:cNvSpPr>
            <a:spLocks noGrp="1"/>
          </p:cNvSpPr>
          <p:nvPr>
            <p:ph type="body" idx="1"/>
          </p:nvPr>
        </p:nvSpPr>
        <p:spPr>
          <a:xfrm>
            <a:off x="1088684" y="1848743"/>
            <a:ext cx="7054418" cy="1802678"/>
          </a:xfrm>
        </p:spPr>
        <p:txBody>
          <a:bodyPr vert="horz" lIns="91440" tIns="45720" rIns="91440" bIns="45720" rtlCol="0" anchor="t">
            <a:normAutofit/>
          </a:bodyPr>
          <a:lstStyle/>
          <a:p>
            <a:pPr indent="-228600" defTabSz="914400">
              <a:spcAft>
                <a:spcPts val="600"/>
              </a:spcAft>
              <a:buSzPct val="100000"/>
              <a:buFont typeface="Arial" panose="020B0604020202020204" pitchFamily="34" charset="0"/>
              <a:buChar char="•"/>
            </a:pPr>
            <a:r>
              <a:rPr lang="en-US" i="1" dirty="0"/>
              <a:t>Presentation by </a:t>
            </a:r>
            <a:r>
              <a:rPr lang="en-US" dirty="0"/>
              <a:t>: Alvin Kipkurui Ngeno</a:t>
            </a:r>
          </a:p>
        </p:txBody>
      </p:sp>
      <p:pic>
        <p:nvPicPr>
          <p:cNvPr id="52" name="Picture 51">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extLst>
      <p:ext uri="{BB962C8B-B14F-4D97-AF65-F5344CB8AC3E}">
        <p14:creationId xmlns:p14="http://schemas.microsoft.com/office/powerpoint/2010/main" val="84499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9"/>
        <p:cNvGrpSpPr/>
        <p:nvPr/>
      </p:nvGrpSpPr>
      <p:grpSpPr>
        <a:xfrm>
          <a:off x="0" y="0"/>
          <a:ext cx="0" cy="0"/>
          <a:chOff x="0" y="0"/>
          <a:chExt cx="0" cy="0"/>
        </a:xfrm>
      </p:grpSpPr>
      <p:sp>
        <p:nvSpPr>
          <p:cNvPr id="67" name="Rectangle 6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69" name="Picture 68">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1" name="Straight Connector 70">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79" name="Straight Connector 78">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3619692"/>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1" name="Picture 80">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86287"/>
            <a:ext cx="9144000" cy="557213"/>
          </a:xfrm>
          <a:prstGeom prst="rect">
            <a:avLst/>
          </a:prstGeom>
        </p:spPr>
      </p:pic>
      <p:cxnSp>
        <p:nvCxnSpPr>
          <p:cNvPr id="83" name="Straight Connector 82">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2" name="Google Shape;60;p14">
            <a:extLst>
              <a:ext uri="{FF2B5EF4-FFF2-40B4-BE49-F238E27FC236}">
                <a16:creationId xmlns:a16="http://schemas.microsoft.com/office/drawing/2014/main" id="{E1AA35BC-56A4-6299-99C4-CAF66B505653}"/>
              </a:ext>
            </a:extLst>
          </p:cNvPr>
          <p:cNvGraphicFramePr/>
          <p:nvPr>
            <p:extLst>
              <p:ext uri="{D42A27DB-BD31-4B8C-83A1-F6EECF244321}">
                <p14:modId xmlns:p14="http://schemas.microsoft.com/office/powerpoint/2010/main" val="3502113078"/>
              </p:ext>
            </p:extLst>
          </p:nvPr>
        </p:nvGraphicFramePr>
        <p:xfrm>
          <a:off x="1088231" y="700087"/>
          <a:ext cx="7203281" cy="25872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64"/>
        <p:cNvGrpSpPr/>
        <p:nvPr/>
      </p:nvGrpSpPr>
      <p:grpSpPr>
        <a:xfrm>
          <a:off x="0" y="0"/>
          <a:ext cx="0" cy="0"/>
          <a:chOff x="0" y="0"/>
          <a:chExt cx="0" cy="0"/>
        </a:xfrm>
      </p:grpSpPr>
      <p:sp>
        <p:nvSpPr>
          <p:cNvPr id="73" name="Rectangle 72">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75" name="Picture 74">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7" name="Straight Connector 76">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 name="Rectangle 8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65;p15"/>
          <p:cNvSpPr txBox="1">
            <a:spLocks noGrp="1"/>
          </p:cNvSpPr>
          <p:nvPr>
            <p:ph type="title"/>
          </p:nvPr>
        </p:nvSpPr>
        <p:spPr>
          <a:xfrm>
            <a:off x="1088684" y="603389"/>
            <a:ext cx="7202456" cy="786926"/>
          </a:xfr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Saving lives through data</a:t>
            </a:r>
          </a:p>
        </p:txBody>
      </p:sp>
      <p:cxnSp>
        <p:nvCxnSpPr>
          <p:cNvPr id="83" name="Straight Connector 8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5" name="Rectangle 8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8" name="Google Shape;66;p15">
            <a:extLst>
              <a:ext uri="{FF2B5EF4-FFF2-40B4-BE49-F238E27FC236}">
                <a16:creationId xmlns:a16="http://schemas.microsoft.com/office/drawing/2014/main" id="{122453EC-FFA2-657E-1170-657394C1710E}"/>
              </a:ext>
            </a:extLst>
          </p:cNvPr>
          <p:cNvGraphicFramePr/>
          <p:nvPr>
            <p:extLst>
              <p:ext uri="{D42A27DB-BD31-4B8C-83A1-F6EECF244321}">
                <p14:modId xmlns:p14="http://schemas.microsoft.com/office/powerpoint/2010/main" val="1408109688"/>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0"/>
        <p:cNvGrpSpPr/>
        <p:nvPr/>
      </p:nvGrpSpPr>
      <p:grpSpPr>
        <a:xfrm>
          <a:off x="0" y="0"/>
          <a:ext cx="0" cy="0"/>
          <a:chOff x="0" y="0"/>
          <a:chExt cx="0" cy="0"/>
        </a:xfrm>
      </p:grpSpPr>
      <p:sp>
        <p:nvSpPr>
          <p:cNvPr id="78" name="Rectangle 77">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80" name="Picture 79">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82" name="Straight Connector 81">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6" name="Rectangle 8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71;p16"/>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What was discovered?</a:t>
            </a:r>
          </a:p>
        </p:txBody>
      </p:sp>
      <p:cxnSp>
        <p:nvCxnSpPr>
          <p:cNvPr id="88" name="Straight Connector 8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0" name="Rectangle 8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4" name="Google Shape;72;p16">
            <a:extLst>
              <a:ext uri="{FF2B5EF4-FFF2-40B4-BE49-F238E27FC236}">
                <a16:creationId xmlns:a16="http://schemas.microsoft.com/office/drawing/2014/main" id="{FF08EAB1-7CD1-7EC4-92CC-A73487E69696}"/>
              </a:ext>
            </a:extLst>
          </p:cNvPr>
          <p:cNvGraphicFramePr/>
          <p:nvPr>
            <p:extLst>
              <p:ext uri="{D42A27DB-BD31-4B8C-83A1-F6EECF244321}">
                <p14:modId xmlns:p14="http://schemas.microsoft.com/office/powerpoint/2010/main" val="3531038413"/>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6"/>
        <p:cNvGrpSpPr/>
        <p:nvPr/>
      </p:nvGrpSpPr>
      <p:grpSpPr>
        <a:xfrm>
          <a:off x="0" y="0"/>
          <a:ext cx="0" cy="0"/>
          <a:chOff x="0" y="0"/>
          <a:chExt cx="0" cy="0"/>
        </a:xfrm>
      </p:grpSpPr>
      <p:sp>
        <p:nvSpPr>
          <p:cNvPr id="108" name="Rectangle 10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9" name="Picture 10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0" name="Straight Connector 109">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w="22225">
            <a:solidFill>
              <a:srgbClr val="86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Google Shape;79;p17" title="top_states.png"/>
          <p:cNvPicPr preferRelativeResize="0"/>
          <p:nvPr/>
        </p:nvPicPr>
        <p:blipFill>
          <a:blip r:embed="rId4"/>
          <a:stretch>
            <a:fillRect/>
          </a:stretch>
        </p:blipFill>
        <p:spPr>
          <a:xfrm>
            <a:off x="1090083" y="482600"/>
            <a:ext cx="6963832" cy="41782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3"/>
        <p:cNvGrpSpPr/>
        <p:nvPr/>
      </p:nvGrpSpPr>
      <p:grpSpPr>
        <a:xfrm>
          <a:off x="0" y="0"/>
          <a:ext cx="0" cy="0"/>
          <a:chOff x="0" y="0"/>
          <a:chExt cx="0" cy="0"/>
        </a:xfrm>
      </p:grpSpPr>
      <p:sp>
        <p:nvSpPr>
          <p:cNvPr id="104" name="Rectangle 10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6" name="Picture 10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8" name="Straight Connector 107">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10" name="Rectangle 109">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w="22225">
            <a:solidFill>
              <a:srgbClr val="F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oogle Shape;86;p18" title="fatal_by_year.png"/>
          <p:cNvPicPr preferRelativeResize="0"/>
          <p:nvPr/>
        </p:nvPicPr>
        <p:blipFill>
          <a:blip r:embed="rId4"/>
          <a:stretch>
            <a:fillRect/>
          </a:stretch>
        </p:blipFill>
        <p:spPr>
          <a:xfrm>
            <a:off x="1090083" y="482600"/>
            <a:ext cx="6963832" cy="41782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90"/>
        <p:cNvGrpSpPr/>
        <p:nvPr/>
      </p:nvGrpSpPr>
      <p:grpSpPr>
        <a:xfrm>
          <a:off x="0" y="0"/>
          <a:ext cx="0" cy="0"/>
          <a:chOff x="0" y="0"/>
          <a:chExt cx="0" cy="0"/>
        </a:xfrm>
      </p:grpSpPr>
      <p:sp>
        <p:nvSpPr>
          <p:cNvPr id="98" name="Rectangle 9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0" name="Picture 9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2" name="Straight Connector 10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w="22225">
            <a:solidFill>
              <a:srgbClr val="00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Google Shape;93;p19" title="weather_impact.png"/>
          <p:cNvPicPr preferRelativeResize="0"/>
          <p:nvPr/>
        </p:nvPicPr>
        <p:blipFill>
          <a:blip r:embed="rId4"/>
          <a:stretch>
            <a:fillRect/>
          </a:stretch>
        </p:blipFill>
        <p:spPr>
          <a:xfrm>
            <a:off x="1090083" y="482600"/>
            <a:ext cx="6963832" cy="41782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97"/>
        <p:cNvGrpSpPr/>
        <p:nvPr/>
      </p:nvGrpSpPr>
      <p:grpSpPr>
        <a:xfrm>
          <a:off x="0" y="0"/>
          <a:ext cx="0" cy="0"/>
          <a:chOff x="0" y="0"/>
          <a:chExt cx="0" cy="0"/>
        </a:xfrm>
      </p:grpSpPr>
      <p:sp>
        <p:nvSpPr>
          <p:cNvPr id="105" name="Rectangle 104">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7" name="Picture 106">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9" name="Straight Connector 10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3" name="Rectangle 11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0"/>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How to act</a:t>
            </a:r>
          </a:p>
        </p:txBody>
      </p:sp>
      <p:cxnSp>
        <p:nvCxnSpPr>
          <p:cNvPr id="115" name="Straight Connector 11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7" name="Rectangle 1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01" name="Google Shape;99;p20">
            <a:extLst>
              <a:ext uri="{FF2B5EF4-FFF2-40B4-BE49-F238E27FC236}">
                <a16:creationId xmlns:a16="http://schemas.microsoft.com/office/drawing/2014/main" id="{3F175031-B722-4E8B-48D5-91BDB6E8747B}"/>
              </a:ext>
            </a:extLst>
          </p:cNvPr>
          <p:cNvGraphicFramePr/>
          <p:nvPr>
            <p:extLst>
              <p:ext uri="{D42A27DB-BD31-4B8C-83A1-F6EECF244321}">
                <p14:modId xmlns:p14="http://schemas.microsoft.com/office/powerpoint/2010/main" val="2009612607"/>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03"/>
        <p:cNvGrpSpPr/>
        <p:nvPr/>
      </p:nvGrpSpPr>
      <p:grpSpPr>
        <a:xfrm>
          <a:off x="0" y="0"/>
          <a:ext cx="0" cy="0"/>
          <a:chOff x="0" y="0"/>
          <a:chExt cx="0" cy="0"/>
        </a:xfrm>
      </p:grpSpPr>
      <p:sp>
        <p:nvSpPr>
          <p:cNvPr id="134" name="Rectangle 13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36" name="Picture 13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8" name="Straight Connector 13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2" name="Rectangle 141">
            <a:extLst>
              <a:ext uri="{FF2B5EF4-FFF2-40B4-BE49-F238E27FC236}">
                <a16:creationId xmlns:a16="http://schemas.microsoft.com/office/drawing/2014/main" id="{152A018C-865F-463F-944D-5C2ED23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F738849B-C66C-41F3-80F9-277CCD95F9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37170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 name="Google Shape;104;p21"/>
          <p:cNvSpPr txBox="1">
            <a:spLocks noGrp="1"/>
          </p:cNvSpPr>
          <p:nvPr>
            <p:ph type="title"/>
          </p:nvPr>
        </p:nvSpPr>
        <p:spPr>
          <a:xfrm>
            <a:off x="1088685" y="603390"/>
            <a:ext cx="3718815"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buClr>
                <a:schemeClr val="dk1"/>
              </a:buClr>
              <a:buSzPct val="39285"/>
            </a:pPr>
            <a:r>
              <a:rPr lang="en-US" sz="3200"/>
              <a:t>A Safer Future</a:t>
            </a:r>
          </a:p>
          <a:p>
            <a:pPr marL="0" lvl="0" indent="0" defTabSz="914400">
              <a:spcBef>
                <a:spcPct val="0"/>
              </a:spcBef>
              <a:spcAft>
                <a:spcPts val="0"/>
              </a:spcAft>
            </a:pPr>
            <a:endParaRPr lang="en-US" sz="3200"/>
          </a:p>
        </p:txBody>
      </p:sp>
      <p:sp>
        <p:nvSpPr>
          <p:cNvPr id="146" name="Rectangle 145">
            <a:extLst>
              <a:ext uri="{FF2B5EF4-FFF2-40B4-BE49-F238E27FC236}">
                <a16:creationId xmlns:a16="http://schemas.microsoft.com/office/drawing/2014/main" id="{7E07FF13-A7EB-4465-B3A3-E8B26C04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5" name="Google Shape;105;p21"/>
          <p:cNvSpPr txBox="1">
            <a:spLocks noGrp="1"/>
          </p:cNvSpPr>
          <p:nvPr>
            <p:ph type="body" idx="1"/>
          </p:nvPr>
        </p:nvSpPr>
        <p:spPr>
          <a:xfrm>
            <a:off x="1088685" y="1511799"/>
            <a:ext cx="3718815" cy="2587959"/>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SzPct val="100000"/>
              <a:buFont typeface="Arial" panose="020B0604020202020204" pitchFamily="34" charset="0"/>
              <a:buChar char="•"/>
            </a:pPr>
            <a:r>
              <a:rPr lang="en-US"/>
              <a:t>By targeting high-risk states, learning from history, and tackling weather challenges, we can cut accidents and save lives.</a:t>
            </a:r>
          </a:p>
          <a:p>
            <a:pPr marL="0" lvl="0" indent="-228600" defTabSz="914400">
              <a:spcBef>
                <a:spcPts val="1200"/>
              </a:spcBef>
              <a:spcAft>
                <a:spcPts val="0"/>
              </a:spcAft>
              <a:buSzPct val="100000"/>
              <a:buFont typeface="Arial" panose="020B0604020202020204" pitchFamily="34" charset="0"/>
              <a:buChar char="•"/>
            </a:pPr>
            <a:r>
              <a:rPr lang="en-US"/>
              <a:t>In this way, we can reduce aviation accidents by identifying and mitigating key risk factors.</a:t>
            </a:r>
          </a:p>
          <a:p>
            <a:pPr marL="0" lvl="0" indent="-228600" defTabSz="914400">
              <a:spcBef>
                <a:spcPts val="1200"/>
              </a:spcBef>
              <a:spcAft>
                <a:spcPts val="1200"/>
              </a:spcAft>
              <a:buSzPct val="100000"/>
              <a:buFont typeface="Arial" panose="020B0604020202020204" pitchFamily="34" charset="0"/>
              <a:buChar char="•"/>
            </a:pPr>
            <a:endParaRPr lang="en-US"/>
          </a:p>
        </p:txBody>
      </p:sp>
      <p:grpSp>
        <p:nvGrpSpPr>
          <p:cNvPr id="148" name="Group 147">
            <a:extLst>
              <a:ext uri="{FF2B5EF4-FFF2-40B4-BE49-F238E27FC236}">
                <a16:creationId xmlns:a16="http://schemas.microsoft.com/office/drawing/2014/main" id="{408AC817-B4B8-429C-B507-074E447CCF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4440" y="361628"/>
            <a:ext cx="3489501" cy="3861826"/>
            <a:chOff x="6885125" y="583365"/>
            <a:chExt cx="4652668" cy="5181928"/>
          </a:xfrm>
        </p:grpSpPr>
        <p:sp>
          <p:nvSpPr>
            <p:cNvPr id="149" name="Rectangle 148">
              <a:extLst>
                <a:ext uri="{FF2B5EF4-FFF2-40B4-BE49-F238E27FC236}">
                  <a16:creationId xmlns:a16="http://schemas.microsoft.com/office/drawing/2014/main" id="{550B18D8-C579-42C4-80E7-118866B9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058F23F-80CD-4CDB-9817-D85CAA98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7" name="Picture 106" descr="Time compass on hand">
            <a:extLst>
              <a:ext uri="{FF2B5EF4-FFF2-40B4-BE49-F238E27FC236}">
                <a16:creationId xmlns:a16="http://schemas.microsoft.com/office/drawing/2014/main" id="{64AE912F-CB02-2877-9E29-62564E9BB875}"/>
              </a:ext>
            </a:extLst>
          </p:cNvPr>
          <p:cNvPicPr>
            <a:picLocks noChangeAspect="1"/>
          </p:cNvPicPr>
          <p:nvPr/>
        </p:nvPicPr>
        <p:blipFill>
          <a:blip r:embed="rId4"/>
          <a:srcRect l="14518" r="27689" b="1"/>
          <a:stretch/>
        </p:blipFill>
        <p:spPr>
          <a:xfrm>
            <a:off x="5666587" y="837258"/>
            <a:ext cx="2520019" cy="2899629"/>
          </a:xfrm>
          <a:prstGeom prst="rect">
            <a:avLst/>
          </a:prstGeom>
        </p:spPr>
      </p:pic>
      <p:pic>
        <p:nvPicPr>
          <p:cNvPr id="152" name="Picture 151">
            <a:extLst>
              <a:ext uri="{FF2B5EF4-FFF2-40B4-BE49-F238E27FC236}">
                <a16:creationId xmlns:a16="http://schemas.microsoft.com/office/drawing/2014/main" id="{63325370-A7EA-4294-B4F2-3282DB3DFD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4" name="Straight Connector 153">
            <a:extLst>
              <a:ext uri="{FF2B5EF4-FFF2-40B4-BE49-F238E27FC236}">
                <a16:creationId xmlns:a16="http://schemas.microsoft.com/office/drawing/2014/main" id="{BC3070B6-C738-4874-9F3C-09E5E6855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TotalTime>
  <Words>358</Words>
  <Application>Microsoft Office PowerPoint</Application>
  <PresentationFormat>On-screen Show (16:9)</PresentationFormat>
  <Paragraphs>26</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Aviation accident analysis in the US</vt:lpstr>
      <vt:lpstr>PowerPoint Presentation</vt:lpstr>
      <vt:lpstr>Saving lives through data</vt:lpstr>
      <vt:lpstr>What was discovered?</vt:lpstr>
      <vt:lpstr>PowerPoint Presentation</vt:lpstr>
      <vt:lpstr>PowerPoint Presentation</vt:lpstr>
      <vt:lpstr>PowerPoint Presentation</vt:lpstr>
      <vt:lpstr>How to act</vt:lpstr>
      <vt:lpstr>A Safer Future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Ngeno</dc:creator>
  <cp:lastModifiedBy>Alvin Ngeno</cp:lastModifiedBy>
  <cp:revision>3</cp:revision>
  <dcterms:modified xsi:type="dcterms:W3CDTF">2025-04-04T08:15:40Z</dcterms:modified>
</cp:coreProperties>
</file>