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70" r:id="rId4"/>
    <p:sldId id="258" r:id="rId5"/>
    <p:sldId id="271" r:id="rId6"/>
    <p:sldId id="273" r:id="rId7"/>
    <p:sldId id="272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11AB6"/>
    <a:srgbClr val="2D5679"/>
    <a:srgbClr val="F1FE92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75" d="100"/>
          <a:sy n="75" d="100"/>
        </p:scale>
        <p:origin x="6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продолжение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5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882CD8E8-8C8E-4027-82A0-F682C90E3CF1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описание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«следующая ступень развития» </a:t>
            </a:r>
            <a:r>
              <a:rPr lang="ru-RU" b="1" dirty="0" err="1"/>
              <a:t>PABCSystem</a:t>
            </a:r>
            <a:r>
              <a:rPr lang="ru-RU" dirty="0"/>
              <a:t>, распространяющее его возможности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b="1" dirty="0"/>
              <a:t> </a:t>
            </a:r>
            <a:r>
              <a:rPr lang="ru-RU" dirty="0"/>
              <a:t>и позволяющее писать на любом языке этой платформы в стиле </a:t>
            </a:r>
            <a:r>
              <a:rPr lang="ru-RU" b="1" dirty="0"/>
              <a:t>PascalABC.NET</a:t>
            </a:r>
            <a:r>
              <a:rPr lang="ru-RU" dirty="0"/>
              <a:t>. Причина создания данной библиотеки - отсутствие простых, кратких в записи и гибких средств для выполнения рутинных операций вне ранее упомянутого языка. Привыкание к </a:t>
            </a:r>
            <a:r>
              <a:rPr lang="ru-RU" b="1" dirty="0" err="1"/>
              <a:t>PABCSystem</a:t>
            </a:r>
            <a:r>
              <a:rPr lang="ru-RU" dirty="0"/>
              <a:t> могло быть причиной по которой пользователь оставался на </a:t>
            </a:r>
            <a:r>
              <a:rPr lang="ru-RU" b="1" dirty="0"/>
              <a:t>PascalABC.NET</a:t>
            </a:r>
            <a:r>
              <a:rPr lang="ru-RU" dirty="0"/>
              <a:t>, ибо написание кода на другом </a:t>
            </a:r>
            <a:r>
              <a:rPr lang="ru-RU" b="1" dirty="0"/>
              <a:t>NET</a:t>
            </a:r>
            <a:r>
              <a:rPr lang="ru-RU" dirty="0"/>
              <a:t> языке оказывалось для него болезненным за неимением нужного функционала. С появлением </a:t>
            </a:r>
            <a:r>
              <a:rPr lang="ru-RU" b="1" dirty="0"/>
              <a:t>ABCNET</a:t>
            </a:r>
            <a:r>
              <a:rPr lang="ru-RU" dirty="0"/>
              <a:t> эта проблема утрачивает свои позиции.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71FAEA-BFCB-4732-A9F8-07E2AE61642A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A44D3-EADE-4EF8-89E4-BB6696833B1A}"/>
              </a:ext>
            </a:extLst>
          </p:cNvPr>
          <p:cNvGrpSpPr/>
          <p:nvPr/>
        </p:nvGrpSpPr>
        <p:grpSpPr>
          <a:xfrm>
            <a:off x="1545937" y="2589243"/>
            <a:ext cx="9100126" cy="369332"/>
            <a:chOff x="1545937" y="2595129"/>
            <a:chExt cx="9100126" cy="369332"/>
          </a:xfrm>
        </p:grpSpPr>
        <p:sp>
          <p:nvSpPr>
            <p:cNvPr id="9" name="Show">
              <a:hlinkClick r:id="rId2" action="ppaction://hlinksldjump"/>
              <a:extLst>
                <a:ext uri="{FF2B5EF4-FFF2-40B4-BE49-F238E27FC236}">
                  <a16:creationId xmlns:a16="http://schemas.microsoft.com/office/drawing/2014/main" id="{0C8D7A15-46F1-4289-A724-104B94C70B90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A69D73A-EAB2-4A8E-AAF7-77A63A284D2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B63CAF8-BA26-4610-B027-FE07A4C1A7C4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6279EA-54A6-4C93-8924-DFB4187AD3C7}"/>
              </a:ext>
            </a:extLst>
          </p:cNvPr>
          <p:cNvGrpSpPr/>
          <p:nvPr/>
        </p:nvGrpSpPr>
        <p:grpSpPr>
          <a:xfrm>
            <a:off x="1545937" y="3057542"/>
            <a:ext cx="9100126" cy="369332"/>
            <a:chOff x="1545937" y="2595129"/>
            <a:chExt cx="9100126" cy="369332"/>
          </a:xfrm>
        </p:grpSpPr>
        <p:sp>
          <p:nvSpPr>
            <p:cNvPr id="19" name="Show">
              <a:hlinkClick r:id="rId3" action="ppaction://hlinksldjump"/>
              <a:extLst>
                <a:ext uri="{FF2B5EF4-FFF2-40B4-BE49-F238E27FC236}">
                  <a16:creationId xmlns:a16="http://schemas.microsoft.com/office/drawing/2014/main" id="{86FEE09C-6BD0-4840-AE30-EF24C653DF96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Почему?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ED12C06-3297-4EAA-89AD-DF340B0DDD3A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367343AA-AB7A-41F5-BFE1-D6A405B88661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0F9431-32AA-490B-AF02-5A4247086390}"/>
              </a:ext>
            </a:extLst>
          </p:cNvPr>
          <p:cNvGrpSpPr/>
          <p:nvPr/>
        </p:nvGrpSpPr>
        <p:grpSpPr>
          <a:xfrm>
            <a:off x="1545937" y="3525841"/>
            <a:ext cx="9100126" cy="369332"/>
            <a:chOff x="1545937" y="2595129"/>
            <a:chExt cx="9100126" cy="369332"/>
          </a:xfrm>
        </p:grpSpPr>
        <p:sp>
          <p:nvSpPr>
            <p:cNvPr id="23" name="Show">
              <a:hlinkClick r:id="rId4" action="ppaction://hlinksldjump"/>
              <a:extLst>
                <a:ext uri="{FF2B5EF4-FFF2-40B4-BE49-F238E27FC236}">
                  <a16:creationId xmlns:a16="http://schemas.microsoft.com/office/drawing/2014/main" id="{362CF74D-80E8-40AD-83F7-F4A1D76BD9ED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Сравнение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 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PABCSystem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068C216-15CD-4142-B414-7C066F35A83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3D02C43-8CDC-44CF-921A-5634B4B4887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3E1AF-7550-4C3F-B9E9-C5F23772AB3A}"/>
              </a:ext>
            </a:extLst>
          </p:cNvPr>
          <p:cNvGrpSpPr/>
          <p:nvPr/>
        </p:nvGrpSpPr>
        <p:grpSpPr>
          <a:xfrm>
            <a:off x="1545937" y="3997288"/>
            <a:ext cx="9100126" cy="369332"/>
            <a:chOff x="1545937" y="2595129"/>
            <a:chExt cx="9100126" cy="369332"/>
          </a:xfrm>
        </p:grpSpPr>
        <p:sp>
          <p:nvSpPr>
            <p:cNvPr id="27" name="Show">
              <a:hlinkClick r:id="rId5" action="ppaction://hlinksldjump"/>
              <a:extLst>
                <a:ext uri="{FF2B5EF4-FFF2-40B4-BE49-F238E27FC236}">
                  <a16:creationId xmlns:a16="http://schemas.microsoft.com/office/drawing/2014/main" id="{BB7901E9-BD96-4FDF-A682-687FB40FEF52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Альтернативы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5CD3BC63-2610-41F4-AEF5-6FFD30CF97F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F04FF3BC-EF99-428D-9978-F3FB22BF4437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20448-FE62-42DF-9235-9AB47618D391}"/>
              </a:ext>
            </a:extLst>
          </p:cNvPr>
          <p:cNvGrpSpPr/>
          <p:nvPr/>
        </p:nvGrpSpPr>
        <p:grpSpPr>
          <a:xfrm>
            <a:off x="1545937" y="4460730"/>
            <a:ext cx="9100126" cy="369332"/>
            <a:chOff x="1545937" y="2595129"/>
            <a:chExt cx="9100126" cy="369332"/>
          </a:xfrm>
        </p:grpSpPr>
        <p:sp>
          <p:nvSpPr>
            <p:cNvPr id="31" name="Show">
              <a:hlinkClick r:id="rId6" action="ppaction://hlinksldjump"/>
              <a:extLst>
                <a:ext uri="{FF2B5EF4-FFF2-40B4-BE49-F238E27FC236}">
                  <a16:creationId xmlns:a16="http://schemas.microsoft.com/office/drawing/2014/main" id="{935BA9D3-E424-43E9-8868-6D6922F910A3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Как с нами связаться?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6D8A5223-A81A-444B-B9AD-68611F21607C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60873801-F84E-48B8-B8A2-C4ADC8A284E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7781FF-A1B7-49B5-A0FF-90BE7C8693E9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0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0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библиотека, которая дополняет функционал системного модуля </a:t>
            </a:r>
            <a:r>
              <a:rPr lang="ru-RU" b="1" dirty="0"/>
              <a:t>PascalABC.NET</a:t>
            </a:r>
            <a:r>
              <a:rPr lang="ru-RU" dirty="0"/>
              <a:t>, делает его более гибким и единообразным. Так, кортежи, наряду с последовательностями рассматриваются как примитивы программирования и поэтому содержат такие методы вывода как:</a:t>
            </a:r>
          </a:p>
          <a:p>
            <a:pPr>
              <a:lnSpc>
                <a:spcPct val="110000"/>
              </a:lnSpc>
            </a:pPr>
            <a:r>
              <a:rPr lang="ru-RU" b="1" dirty="0" err="1"/>
              <a:t>Print</a:t>
            </a:r>
            <a:r>
              <a:rPr lang="ru-RU" dirty="0"/>
              <a:t>, </a:t>
            </a:r>
            <a:r>
              <a:rPr lang="ru-RU" b="1" dirty="0" err="1"/>
              <a:t>Println</a:t>
            </a:r>
            <a:r>
              <a:rPr lang="ru-RU" dirty="0"/>
              <a:t>, </a:t>
            </a:r>
            <a:r>
              <a:rPr lang="ru-RU" b="1" dirty="0" err="1"/>
              <a:t>PrintLines</a:t>
            </a:r>
            <a:endParaRPr lang="ru-RU" b="1" dirty="0"/>
          </a:p>
          <a:p>
            <a:pPr>
              <a:lnSpc>
                <a:spcPct val="110000"/>
              </a:lnSpc>
            </a:pPr>
            <a:r>
              <a:rPr lang="ru-RU" b="1" dirty="0" err="1"/>
              <a:t>PrintBy</a:t>
            </a:r>
            <a:r>
              <a:rPr lang="ru-RU" dirty="0"/>
              <a:t>, </a:t>
            </a:r>
            <a:r>
              <a:rPr lang="ru-RU" b="1" dirty="0" err="1"/>
              <a:t>PrintlnBy</a:t>
            </a:r>
            <a:r>
              <a:rPr lang="ru-RU" dirty="0"/>
              <a:t>, </a:t>
            </a:r>
            <a:r>
              <a:rPr lang="ru-RU" b="1" dirty="0" err="1"/>
              <a:t>PrintLinesBy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Кроме того, имеется множество расширений и для базовых типов и их «двойников» </a:t>
            </a:r>
            <a:r>
              <a:rPr lang="ru-RU" b="1" dirty="0" err="1"/>
              <a:t>Nullable</a:t>
            </a:r>
            <a:r>
              <a:rPr lang="ru-RU" b="1" dirty="0"/>
              <a:t>&lt;T&gt;</a:t>
            </a:r>
            <a:r>
              <a:rPr lang="ru-RU" dirty="0"/>
              <a:t>. Всё это позволяет не задумываться над реализацией и даже не тратить время на её написание для простых операций.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03F16-3C26-43E5-B4D1-65741B2C19D7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58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PABCSystem</a:t>
            </a:r>
            <a:r>
              <a:rPr lang="ru-RU" dirty="0"/>
              <a:t> - хорошая и простая в использовании «вещь», однако имеет один существенный недостаток - жёсткую привязку к компилятору </a:t>
            </a:r>
            <a:r>
              <a:rPr lang="ru-RU" b="1" dirty="0"/>
              <a:t>PascalABC.NET</a:t>
            </a:r>
            <a:r>
              <a:rPr lang="ru-RU" dirty="0"/>
              <a:t>. Портирование модуля - возможный выход из ситуации, если Вы ведёте разработку на ином языке программирования, но не гарантируется, что не возникнет трудностей при переносе библиотеки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dirty="0"/>
              <a:t>. Кроме того, полученный продукт будет содержать «внутреннюю кухню» </a:t>
            </a:r>
            <a:r>
              <a:rPr lang="ru-RU" b="1" dirty="0"/>
              <a:t>PascalABC.NET</a:t>
            </a:r>
            <a:r>
              <a:rPr lang="ru-RU" dirty="0"/>
              <a:t>, необходимую для нормальной работы компилятора, что сводит все старания на нет и обесценивает данный труд.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Исходя из этой постановки проблемы и была создана </a:t>
            </a:r>
            <a:r>
              <a:rPr lang="ru-RU" b="1" dirty="0"/>
              <a:t>ABCNET</a:t>
            </a:r>
            <a:r>
              <a:rPr lang="ru-RU" dirty="0"/>
              <a:t> - нет зависимости от языка, нет и последующих из этого проблем. Более того, такое решение избавляет Вас от нужды портировать системный модуль </a:t>
            </a:r>
            <a:r>
              <a:rPr lang="ru-RU" b="1" dirty="0"/>
              <a:t>PascalABC.NET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3A2A08-2302-4BE3-92D8-DABB5DBDE345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Оба инструмента обладают различными, но в то же время похожими возможностями. </a:t>
            </a:r>
            <a:r>
              <a:rPr lang="en-US" b="1" dirty="0"/>
              <a:t>ABCNET</a:t>
            </a:r>
            <a:r>
              <a:rPr lang="ru-RU" dirty="0"/>
              <a:t> наполнялся функционалом, подобным системному модулю, но, также и добавлял свои расширения. Так, при последовательностей и матриц можно указывать «открывающую» и «закрывающую» строки</a:t>
            </a:r>
            <a:r>
              <a:rPr lang="en-US" dirty="0"/>
              <a:t>, </a:t>
            </a:r>
            <a:r>
              <a:rPr lang="ru-RU" dirty="0"/>
              <a:t>как функции </a:t>
            </a:r>
            <a:r>
              <a:rPr lang="en-US" b="1" dirty="0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через параметры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Касаемо возможностей по созданию массивов и матриц –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этого предназначаются классы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бывают случаи когда массив или матрица уже создана, а надо перезаполнить её вводом с клавиатуры или по определённому правилу. Здесь на помощь приходят методы расширения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похожие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утилитные за тем лишь исключением, что они меняют содержимое текущего объекта, а не создают новый.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Второй </a:t>
            </a:r>
            <a:r>
              <a:rPr lang="ru-RU" dirty="0"/>
              <a:t>«категории» функционала нет в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r>
              <a:rPr lang="ru-RU" dirty="0"/>
              <a:t> 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7D6C2D-9021-48E9-A2E2-30C27FB749DC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Альтернативы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134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сегодняшний день существуют множество библиотек для упрощения написания кода. Так, например: </a:t>
            </a:r>
            <a:r>
              <a:rPr lang="ru-RU" b="1" dirty="0" err="1"/>
              <a:t>NumPy</a:t>
            </a:r>
            <a:r>
              <a:rPr lang="ru-RU" dirty="0"/>
              <a:t> для </a:t>
            </a:r>
            <a:r>
              <a:rPr lang="ru-RU" b="1" dirty="0" err="1"/>
              <a:t>Python</a:t>
            </a:r>
            <a:r>
              <a:rPr lang="ru-RU" dirty="0"/>
              <a:t>. Что выбирать - зависит от Ваших нужд и предпочтений. В частности, мы предлагаем в качестве альтернативы </a:t>
            </a:r>
            <a:r>
              <a:rPr lang="ru-RU" b="1" dirty="0"/>
              <a:t>ABCNET</a:t>
            </a:r>
            <a:r>
              <a:rPr lang="ru-RU" dirty="0"/>
              <a:t> библиотеку </a:t>
            </a:r>
            <a:r>
              <a:rPr lang="ru-RU" b="1" dirty="0" err="1"/>
              <a:t>NETSquirrel</a:t>
            </a:r>
            <a:r>
              <a:rPr lang="ru-RU" dirty="0"/>
              <a:t>, которая </a:t>
            </a:r>
            <a:r>
              <a:rPr lang="ru-RU" dirty="0" err="1"/>
              <a:t>портирована</a:t>
            </a:r>
            <a:r>
              <a:rPr lang="ru-RU" dirty="0"/>
              <a:t> уже на один из языков, а именно </a:t>
            </a:r>
            <a:r>
              <a:rPr lang="ru-RU" b="1" dirty="0" err="1"/>
              <a:t>PascalABC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704F-E041-4705-A0F4-CEB1DDF4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55" y="3567544"/>
            <a:ext cx="2154291" cy="2209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00462-4E7D-4995-BD59-640B729A66D1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остановиться на нём.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7456C-D818-47A4-9C4D-C541BCE658A7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 нами связаться?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Contents">
            <a:hlinkClick r:id="rId5" action="ppaction://hlinksldjump"/>
            <a:extLst>
              <a:ext uri="{FF2B5EF4-FFF2-40B4-BE49-F238E27FC236}">
                <a16:creationId xmlns:a16="http://schemas.microsoft.com/office/drawing/2014/main" id="{B6CA26E7-2824-4CDE-9358-3572345143CE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0C089B-BD02-4425-BFAC-7BEE770C3269}"/>
              </a:ext>
            </a:extLst>
          </p:cNvPr>
          <p:cNvCxnSpPr>
            <a:cxnSpLocks/>
          </p:cNvCxnSpPr>
          <p:nvPr/>
        </p:nvCxnSpPr>
        <p:spPr>
          <a:xfrm>
            <a:off x="545354" y="1677669"/>
            <a:ext cx="11101293" cy="0"/>
          </a:xfrm>
          <a:prstGeom prst="line">
            <a:avLst/>
          </a:prstGeom>
          <a:ln w="28575" cap="sq"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50000">
                  <a:schemeClr val="accent3">
                    <a:lumMod val="20000"/>
                    <a:lumOff val="8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80000">
                  <a:schemeClr val="accent1">
                    <a:lumMod val="40000"/>
                    <a:lumOff val="60000"/>
                    <a:alpha val="80000"/>
                  </a:schemeClr>
                </a:gs>
                <a:gs pos="100000">
                  <a:schemeClr val="accent1">
                    <a:alpha val="0"/>
                    <a:lumMod val="0"/>
                    <a:lumOff val="100000"/>
                  </a:schemeClr>
                </a:gs>
              </a:gsLst>
              <a:lin ang="0" scaled="0"/>
            </a:gradFill>
            <a:beve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1550</TotalTime>
  <Words>722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ABCNET как продолжение PABCSystem</vt:lpstr>
      <vt:lpstr>Краткое описание</vt:lpstr>
      <vt:lpstr>Содержание</vt:lpstr>
      <vt:lpstr>Что?</vt:lpstr>
      <vt:lpstr>Почему?</vt:lpstr>
      <vt:lpstr>Сравнение ABCNET и PABCSystem</vt:lpstr>
      <vt:lpstr>Альтернативы</vt:lpstr>
      <vt:lpstr>Что выбрать?</vt:lpstr>
      <vt:lpstr>Как с нами связаться?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157</cp:revision>
  <dcterms:created xsi:type="dcterms:W3CDTF">2020-01-19T15:49:59Z</dcterms:created>
  <dcterms:modified xsi:type="dcterms:W3CDTF">2020-03-18T08:23:35Z</dcterms:modified>
</cp:coreProperties>
</file>