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9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8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7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0517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54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397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04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70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8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0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2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1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9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7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EFA7-2779-4BB5-B747-F6F9AD59C1D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4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AEFA7-2779-4BB5-B747-F6F9AD59C1D9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E862BD-2E9A-498D-B632-783F147CB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9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vk.com/netmouseprojects" TargetMode="External"/><Relationship Id="rId2" Type="http://schemas.openxmlformats.org/officeDocument/2006/relationships/hyperlink" Target="mailto:MrFresnel@yandex.r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netmouseprojects.rusff.ru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0B67-4A4B-4598-9210-706593EA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1155"/>
            <a:ext cx="9147464" cy="1775691"/>
          </a:xfrm>
        </p:spPr>
        <p:txBody>
          <a:bodyPr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</a:t>
            </a:r>
            <a:r>
              <a:rPr lang="ru-R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альтернатива </a:t>
            </a:r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PABCSystem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2ABC2-69CF-40DA-A8F7-C829C4BD109D}"/>
              </a:ext>
            </a:extLst>
          </p:cNvPr>
          <p:cNvSpPr txBox="1"/>
          <p:nvPr/>
        </p:nvSpPr>
        <p:spPr>
          <a:xfrm>
            <a:off x="83126" y="6120245"/>
            <a:ext cx="5283779" cy="6550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NETMouse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projects – 20</a:t>
            </a:r>
            <a:r>
              <a:rPr 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автор – руководитель проекта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ABCNET (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псевдоним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Alvin Seville)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B94121-336E-4876-8AE3-5298D6504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13" y="6120244"/>
            <a:ext cx="663687" cy="6550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: Right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6FB464-323F-4627-A411-A03A775971D2}"/>
              </a:ext>
            </a:extLst>
          </p:cNvPr>
          <p:cNvSpPr/>
          <p:nvPr/>
        </p:nvSpPr>
        <p:spPr>
          <a:xfrm>
            <a:off x="11109420" y="6041362"/>
            <a:ext cx="810491" cy="566304"/>
          </a:xfrm>
          <a:prstGeom prst="rightArrow">
            <a:avLst/>
          </a:prstGeom>
          <a:solidFill>
            <a:srgbClr val="FFFF0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0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Как связаться с нами?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Пишите мне на почту (</a:t>
            </a:r>
            <a:r>
              <a:rPr lang="en-US" dirty="0">
                <a:hlinkClick r:id="rId2"/>
              </a:rPr>
              <a:t>MrFresnel@yandex.ru</a:t>
            </a:r>
            <a:r>
              <a:rPr lang="ru-RU" dirty="0"/>
              <a:t>),</a:t>
            </a:r>
            <a:r>
              <a:rPr lang="en-US" dirty="0"/>
              <a:t> </a:t>
            </a:r>
            <a:r>
              <a:rPr lang="ru-RU" dirty="0"/>
              <a:t>в официальную группу поддержки (</a:t>
            </a:r>
            <a:r>
              <a:rPr lang="en-US" dirty="0">
                <a:hlinkClick r:id="rId3"/>
              </a:rPr>
              <a:t>https://vk.com/netmouseprojects</a:t>
            </a:r>
            <a:r>
              <a:rPr lang="ru-RU" dirty="0"/>
              <a:t>), на форум (</a:t>
            </a:r>
            <a:r>
              <a:rPr lang="en-US" dirty="0">
                <a:hlinkClick r:id="rId4"/>
              </a:rPr>
              <a:t>http://netmouseprojects.rusff.ru/</a:t>
            </a:r>
            <a:r>
              <a:rPr lang="ru-RU" dirty="0"/>
              <a:t>) или сразу предлагайте Ваши идеи на </a:t>
            </a:r>
            <a:r>
              <a:rPr lang="en-US" b="1" dirty="0"/>
              <a:t>GitHub</a:t>
            </a:r>
            <a:r>
              <a:rPr lang="en-US" dirty="0"/>
              <a:t>.</a:t>
            </a:r>
          </a:p>
        </p:txBody>
      </p:sp>
      <p:sp>
        <p:nvSpPr>
          <p:cNvPr id="4" name="Arrow: Right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33CD8D0-194E-4845-84CD-4E47428B8A38}"/>
              </a:ext>
            </a:extLst>
          </p:cNvPr>
          <p:cNvSpPr/>
          <p:nvPr/>
        </p:nvSpPr>
        <p:spPr>
          <a:xfrm>
            <a:off x="11109420" y="6041362"/>
            <a:ext cx="810491" cy="566304"/>
          </a:xfrm>
          <a:prstGeom prst="rightArrow">
            <a:avLst/>
          </a:prstGeom>
          <a:solidFill>
            <a:srgbClr val="FFFF0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4401BCD-2FA0-45E8-99C5-B7CD308BA7F7}"/>
              </a:ext>
            </a:extLst>
          </p:cNvPr>
          <p:cNvSpPr/>
          <p:nvPr/>
        </p:nvSpPr>
        <p:spPr>
          <a:xfrm rot="10800000">
            <a:off x="10082452" y="6041362"/>
            <a:ext cx="810491" cy="566304"/>
          </a:xfrm>
          <a:prstGeom prst="rightArrow">
            <a:avLst/>
          </a:prstGeom>
          <a:solidFill>
            <a:srgbClr val="FFFF00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300E8A-A6A3-47B1-A353-9061095F8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82" y="3390900"/>
            <a:ext cx="3160568" cy="316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91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2" presetClass="exit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0B67-4A4B-4598-9210-706593EA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8217"/>
            <a:ext cx="9147464" cy="1001567"/>
          </a:xfrm>
        </p:spPr>
        <p:txBody>
          <a:bodyPr/>
          <a:lstStyle/>
          <a:p>
            <a:pPr algn="ctr"/>
            <a:r>
              <a:rPr lang="ru-R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85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Почему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ABCNET?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ABCNET</a:t>
            </a:r>
            <a:r>
              <a:rPr lang="en-US" dirty="0"/>
              <a:t> – </a:t>
            </a:r>
            <a:r>
              <a:rPr lang="ru-RU" dirty="0"/>
              <a:t>это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Независимость от языка.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Структурированность.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Краткость кода.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Функциональность.</a:t>
            </a:r>
            <a:endParaRPr lang="en-US" dirty="0"/>
          </a:p>
        </p:txBody>
      </p:sp>
      <p:sp>
        <p:nvSpPr>
          <p:cNvPr id="6" name="Arrow: Right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FD07A1-1577-4A17-9C90-28C7105F962A}"/>
              </a:ext>
            </a:extLst>
          </p:cNvPr>
          <p:cNvSpPr/>
          <p:nvPr/>
        </p:nvSpPr>
        <p:spPr>
          <a:xfrm>
            <a:off x="11109420" y="6041362"/>
            <a:ext cx="810491" cy="566304"/>
          </a:xfrm>
          <a:prstGeom prst="rightArrow">
            <a:avLst/>
          </a:prstGeom>
          <a:solidFill>
            <a:srgbClr val="FFFF0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EDA7FCC-70BC-4C99-9C36-6B9E845D89C1}"/>
              </a:ext>
            </a:extLst>
          </p:cNvPr>
          <p:cNvSpPr/>
          <p:nvPr/>
        </p:nvSpPr>
        <p:spPr>
          <a:xfrm rot="10800000">
            <a:off x="10082452" y="6041362"/>
            <a:ext cx="810491" cy="566304"/>
          </a:xfrm>
          <a:prstGeom prst="rightArrow">
            <a:avLst/>
          </a:prstGeom>
          <a:solidFill>
            <a:srgbClr val="FFFF00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Независимость от языка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Независимость от языка – главное преимущество </a:t>
            </a:r>
            <a:r>
              <a:rPr lang="en-US" b="1" dirty="0"/>
              <a:t>ABCNET</a:t>
            </a:r>
            <a:r>
              <a:rPr lang="en-US" dirty="0"/>
              <a:t> </a:t>
            </a:r>
            <a:r>
              <a:rPr lang="ru-RU" dirty="0"/>
              <a:t>перед </a:t>
            </a:r>
            <a:r>
              <a:rPr lang="en-US" b="1" dirty="0" err="1"/>
              <a:t>PABCSystem</a:t>
            </a:r>
            <a:r>
              <a:rPr lang="en-US" dirty="0"/>
              <a:t>.</a:t>
            </a:r>
            <a:r>
              <a:rPr lang="ru-RU" dirty="0"/>
              <a:t> В то время как, </a:t>
            </a:r>
            <a:r>
              <a:rPr lang="en-US" b="1" dirty="0" err="1"/>
              <a:t>PABCSystem</a:t>
            </a:r>
            <a:r>
              <a:rPr lang="en-US" dirty="0"/>
              <a:t> </a:t>
            </a:r>
            <a:r>
              <a:rPr lang="ru-RU" dirty="0"/>
              <a:t>лишь возможно использовать вне его изначальной среды - </a:t>
            </a:r>
            <a:r>
              <a:rPr lang="en-US" b="1" dirty="0"/>
              <a:t>PascalABC.NET</a:t>
            </a:r>
            <a:r>
              <a:rPr lang="en-US" dirty="0"/>
              <a:t>, </a:t>
            </a:r>
            <a:r>
              <a:rPr lang="en-US" b="1" dirty="0"/>
              <a:t>ABCNET</a:t>
            </a:r>
            <a:r>
              <a:rPr lang="en-US" dirty="0"/>
              <a:t> </a:t>
            </a:r>
            <a:r>
              <a:rPr lang="ru-RU" dirty="0"/>
              <a:t>изначально затачивался как универсальный инструмент, работающий на всём </a:t>
            </a:r>
            <a:r>
              <a:rPr lang="en-US" b="1" dirty="0"/>
              <a:t>NET</a:t>
            </a:r>
            <a:r>
              <a:rPr lang="en-US" dirty="0"/>
              <a:t>.</a:t>
            </a:r>
          </a:p>
        </p:txBody>
      </p:sp>
      <p:sp>
        <p:nvSpPr>
          <p:cNvPr id="6" name="Arrow: Right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1563D1-DAC4-4859-8859-1C31E75C69AF}"/>
              </a:ext>
            </a:extLst>
          </p:cNvPr>
          <p:cNvSpPr/>
          <p:nvPr/>
        </p:nvSpPr>
        <p:spPr>
          <a:xfrm>
            <a:off x="11109420" y="6041362"/>
            <a:ext cx="810491" cy="566304"/>
          </a:xfrm>
          <a:prstGeom prst="rightArrow">
            <a:avLst/>
          </a:prstGeom>
          <a:solidFill>
            <a:srgbClr val="FFFF0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6DCC5A5-9DD0-48C3-B30F-4A44467BE3EF}"/>
              </a:ext>
            </a:extLst>
          </p:cNvPr>
          <p:cNvSpPr/>
          <p:nvPr/>
        </p:nvSpPr>
        <p:spPr>
          <a:xfrm rot="10800000">
            <a:off x="10082452" y="6041362"/>
            <a:ext cx="810491" cy="566304"/>
          </a:xfrm>
          <a:prstGeom prst="rightArrow">
            <a:avLst/>
          </a:prstGeom>
          <a:solidFill>
            <a:srgbClr val="FFFF00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2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Структурированность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PABCSystem</a:t>
            </a:r>
            <a:r>
              <a:rPr lang="ru-RU" dirty="0"/>
              <a:t> разрабатывался как простой инструмент для работы с базовыми функциями </a:t>
            </a:r>
            <a:r>
              <a:rPr lang="en-US" b="1" dirty="0"/>
              <a:t>NET</a:t>
            </a:r>
            <a:r>
              <a:rPr lang="en-US" dirty="0"/>
              <a:t> (</a:t>
            </a:r>
            <a:r>
              <a:rPr lang="ru-RU" dirty="0"/>
              <a:t>ввод-вывод, некоторые математические операции из класса </a:t>
            </a:r>
            <a:r>
              <a:rPr lang="en-US" dirty="0"/>
              <a:t>Math)</a:t>
            </a:r>
            <a:r>
              <a:rPr lang="ru-RU" dirty="0"/>
              <a:t> и дополняющий их. В итоге для простоты использования новичками многий функционал был реализован через глобальные подпрограммы. Это – быстрый доступ, но также и вред хорошей структурированности. Взамен, преподавателям, например, не надо объяснять пространства имён и классы начинающим.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/>
              <a:t>ABCNET</a:t>
            </a:r>
            <a:r>
              <a:rPr lang="en-US" dirty="0"/>
              <a:t> </a:t>
            </a:r>
            <a:r>
              <a:rPr lang="ru-RU" dirty="0"/>
              <a:t>пошёл другим путём, в частности, из-за технических причин (ибо писался на </a:t>
            </a:r>
            <a:r>
              <a:rPr lang="en-US" b="1" dirty="0"/>
              <a:t>C#</a:t>
            </a:r>
            <a:r>
              <a:rPr lang="en-US" dirty="0"/>
              <a:t>) – </a:t>
            </a:r>
            <a:r>
              <a:rPr lang="ru-RU" dirty="0"/>
              <a:t>весь функционал распределён по пространствам имён и классам.</a:t>
            </a:r>
          </a:p>
        </p:txBody>
      </p:sp>
      <p:sp>
        <p:nvSpPr>
          <p:cNvPr id="6" name="Arrow: Right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C23121C-A9A4-41DB-9F59-6D7FDB3C8B5D}"/>
              </a:ext>
            </a:extLst>
          </p:cNvPr>
          <p:cNvSpPr/>
          <p:nvPr/>
        </p:nvSpPr>
        <p:spPr>
          <a:xfrm>
            <a:off x="11109420" y="6041362"/>
            <a:ext cx="810491" cy="566304"/>
          </a:xfrm>
          <a:prstGeom prst="rightArrow">
            <a:avLst/>
          </a:prstGeom>
          <a:solidFill>
            <a:srgbClr val="FFFF0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F489A02-DFCD-409D-B5CB-BD64FF06F8F8}"/>
              </a:ext>
            </a:extLst>
          </p:cNvPr>
          <p:cNvSpPr/>
          <p:nvPr/>
        </p:nvSpPr>
        <p:spPr>
          <a:xfrm rot="10800000">
            <a:off x="10082452" y="6041362"/>
            <a:ext cx="810491" cy="566304"/>
          </a:xfrm>
          <a:prstGeom prst="rightArrow">
            <a:avLst/>
          </a:prstGeom>
          <a:solidFill>
            <a:srgbClr val="FFFF00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4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Краткость кода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ABCNET</a:t>
            </a:r>
            <a:r>
              <a:rPr lang="en-US" dirty="0"/>
              <a:t> </a:t>
            </a:r>
            <a:r>
              <a:rPr lang="ru-RU" dirty="0"/>
              <a:t>как и </a:t>
            </a:r>
            <a:r>
              <a:rPr lang="en-US" b="1" dirty="0" err="1"/>
              <a:t>PABCSystem</a:t>
            </a:r>
            <a:r>
              <a:rPr lang="en-US" dirty="0"/>
              <a:t> </a:t>
            </a:r>
            <a:r>
              <a:rPr lang="ru-RU" dirty="0"/>
              <a:t>уделяют немалое внимание краткости кода. В </a:t>
            </a:r>
            <a:r>
              <a:rPr lang="en-US" b="1" dirty="0"/>
              <a:t>ABCNET</a:t>
            </a:r>
            <a:r>
              <a:rPr lang="en-US" dirty="0"/>
              <a:t> </a:t>
            </a:r>
            <a:r>
              <a:rPr lang="ru-RU" dirty="0"/>
              <a:t>это делается, в частности, потому, что он следует частично по стопам системного модуля </a:t>
            </a:r>
            <a:r>
              <a:rPr lang="en-US" b="1" dirty="0"/>
              <a:t>PascalABC.NET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Arrow: Right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4E287E-6488-4049-83CF-2E9EFEE99769}"/>
              </a:ext>
            </a:extLst>
          </p:cNvPr>
          <p:cNvSpPr/>
          <p:nvPr/>
        </p:nvSpPr>
        <p:spPr>
          <a:xfrm>
            <a:off x="11109420" y="6041362"/>
            <a:ext cx="810491" cy="566304"/>
          </a:xfrm>
          <a:prstGeom prst="rightArrow">
            <a:avLst/>
          </a:prstGeom>
          <a:solidFill>
            <a:srgbClr val="FFFF0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8CCB74D-009E-47E5-8681-0C93F5B6B6FB}"/>
              </a:ext>
            </a:extLst>
          </p:cNvPr>
          <p:cNvSpPr/>
          <p:nvPr/>
        </p:nvSpPr>
        <p:spPr>
          <a:xfrm rot="10800000">
            <a:off x="10082452" y="6041362"/>
            <a:ext cx="810491" cy="566304"/>
          </a:xfrm>
          <a:prstGeom prst="rightArrow">
            <a:avLst/>
          </a:prstGeom>
          <a:solidFill>
            <a:srgbClr val="FFFF00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7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Функциональность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Нельзя сказать на данный момент, что </a:t>
            </a:r>
            <a:r>
              <a:rPr lang="en-US" b="1" dirty="0"/>
              <a:t>ABCNET</a:t>
            </a:r>
            <a:r>
              <a:rPr lang="en-US" dirty="0"/>
              <a:t> </a:t>
            </a:r>
            <a:r>
              <a:rPr lang="ru-RU" dirty="0"/>
              <a:t>однозначно лучше </a:t>
            </a:r>
            <a:r>
              <a:rPr lang="en-US" b="1" dirty="0" err="1"/>
              <a:t>PABCSystem</a:t>
            </a:r>
            <a:r>
              <a:rPr lang="en-US" dirty="0"/>
              <a:t> </a:t>
            </a:r>
            <a:r>
              <a:rPr lang="ru-RU" dirty="0"/>
              <a:t>и наоборот. Библиотека достаточно молода, в то время как </a:t>
            </a:r>
            <a:r>
              <a:rPr lang="en-US" b="1" dirty="0" err="1"/>
              <a:t>PABCSystem</a:t>
            </a:r>
            <a:r>
              <a:rPr lang="en-US" dirty="0"/>
              <a:t> </a:t>
            </a:r>
            <a:r>
              <a:rPr lang="ru-RU" dirty="0"/>
              <a:t>уже относительно проверен временем. В то же время, она берёт идеи не только из системного модуля, но и из проекта </a:t>
            </a:r>
            <a:r>
              <a:rPr lang="en-US" b="1" dirty="0" err="1"/>
              <a:t>NETSquirrel</a:t>
            </a:r>
            <a:r>
              <a:rPr lang="en-US" dirty="0"/>
              <a:t>, </a:t>
            </a:r>
            <a:r>
              <a:rPr lang="ru-RU" dirty="0"/>
              <a:t>что сказывается положительно на гибкости её функционала.</a:t>
            </a:r>
            <a:endParaRPr lang="en-US" dirty="0"/>
          </a:p>
        </p:txBody>
      </p:sp>
      <p:sp>
        <p:nvSpPr>
          <p:cNvPr id="6" name="Arrow: Right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567D53F-9EE7-4A13-B901-D87D0FE8550B}"/>
              </a:ext>
            </a:extLst>
          </p:cNvPr>
          <p:cNvSpPr/>
          <p:nvPr/>
        </p:nvSpPr>
        <p:spPr>
          <a:xfrm>
            <a:off x="11109420" y="6041362"/>
            <a:ext cx="810491" cy="566304"/>
          </a:xfrm>
          <a:prstGeom prst="rightArrow">
            <a:avLst/>
          </a:prstGeom>
          <a:solidFill>
            <a:srgbClr val="FFFF0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07A8412-8F8F-4A74-98A9-F1A32FACC3E1}"/>
              </a:ext>
            </a:extLst>
          </p:cNvPr>
          <p:cNvSpPr/>
          <p:nvPr/>
        </p:nvSpPr>
        <p:spPr>
          <a:xfrm rot="10800000">
            <a:off x="10082452" y="6041362"/>
            <a:ext cx="810491" cy="566304"/>
          </a:xfrm>
          <a:prstGeom prst="rightArrow">
            <a:avLst/>
          </a:prstGeom>
          <a:solidFill>
            <a:srgbClr val="FFFF00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Что выбрать?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BE43-0C08-4CF7-A54A-6FACF1E7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Ответ зависит от Ваших целей. Если Вам важнее простота и Вас мало волнует то, что </a:t>
            </a:r>
            <a:r>
              <a:rPr lang="en-US" b="1" dirty="0" err="1"/>
              <a:t>PABCSystem</a:t>
            </a:r>
            <a:r>
              <a:rPr lang="en-US" dirty="0"/>
              <a:t> </a:t>
            </a:r>
            <a:r>
              <a:rPr lang="ru-RU" dirty="0"/>
              <a:t>предназначен конкретно для </a:t>
            </a:r>
            <a:r>
              <a:rPr lang="en-US" b="1" dirty="0"/>
              <a:t>PascalABC.NET </a:t>
            </a:r>
            <a:r>
              <a:rPr lang="ru-RU" dirty="0"/>
              <a:t>и с ним крепко связан, то можете выбирать его.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же Вас больше привлекает возможность использовать функционал на многих </a:t>
            </a:r>
            <a:r>
              <a:rPr lang="en-US" b="1" dirty="0"/>
              <a:t>NET-</a:t>
            </a:r>
            <a:r>
              <a:rPr lang="ru-RU" dirty="0"/>
              <a:t>языках и требуется повышенная гибкость функционала, то Ваш выбор </a:t>
            </a:r>
            <a:r>
              <a:rPr lang="en-US" b="1" dirty="0"/>
              <a:t>ABCNET</a:t>
            </a:r>
            <a:r>
              <a:rPr lang="en-US" dirty="0"/>
              <a:t>.</a:t>
            </a:r>
          </a:p>
        </p:txBody>
      </p:sp>
      <p:sp>
        <p:nvSpPr>
          <p:cNvPr id="4" name="Arrow: Right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33CD8D0-194E-4845-84CD-4E47428B8A38}"/>
              </a:ext>
            </a:extLst>
          </p:cNvPr>
          <p:cNvSpPr/>
          <p:nvPr/>
        </p:nvSpPr>
        <p:spPr>
          <a:xfrm>
            <a:off x="11109420" y="6041362"/>
            <a:ext cx="810491" cy="566304"/>
          </a:xfrm>
          <a:prstGeom prst="rightArrow">
            <a:avLst/>
          </a:prstGeom>
          <a:solidFill>
            <a:srgbClr val="FFFF0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4401BCD-2FA0-45E8-99C5-B7CD308BA7F7}"/>
              </a:ext>
            </a:extLst>
          </p:cNvPr>
          <p:cNvSpPr/>
          <p:nvPr/>
        </p:nvSpPr>
        <p:spPr>
          <a:xfrm rot="10800000">
            <a:off x="10082452" y="6041362"/>
            <a:ext cx="810491" cy="566304"/>
          </a:xfrm>
          <a:prstGeom prst="rightArrow">
            <a:avLst/>
          </a:prstGeom>
          <a:solidFill>
            <a:srgbClr val="FFFF00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0B67-4A4B-4598-9210-706593EA8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8217"/>
            <a:ext cx="9147464" cy="1001567"/>
          </a:xfrm>
        </p:spPr>
        <p:txBody>
          <a:bodyPr/>
          <a:lstStyle/>
          <a:p>
            <a:pPr algn="ctr"/>
            <a:r>
              <a:rPr lang="ru-R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напоследок…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017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4000">
        <p14:flip dir="r"/>
      </p:transition>
    </mc:Choice>
    <mc:Fallback xmlns="">
      <p:transition spd="slow" advClick="0" advTm="4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10AF-DEFD-4843-9786-F0996C92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Пример кода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A23022-FCBE-4E87-A022-33339C6DC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570" y="2160588"/>
            <a:ext cx="5102897" cy="388143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</p:pic>
      <p:sp>
        <p:nvSpPr>
          <p:cNvPr id="4" name="Arrow: Right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33CD8D0-194E-4845-84CD-4E47428B8A38}"/>
              </a:ext>
            </a:extLst>
          </p:cNvPr>
          <p:cNvSpPr/>
          <p:nvPr/>
        </p:nvSpPr>
        <p:spPr>
          <a:xfrm>
            <a:off x="11109420" y="6041362"/>
            <a:ext cx="810491" cy="566304"/>
          </a:xfrm>
          <a:prstGeom prst="rightArrow">
            <a:avLst/>
          </a:prstGeom>
          <a:solidFill>
            <a:srgbClr val="FFFF0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hlinkClick r:id="rId3" action="ppaction://hlinksldjump"/>
            <a:extLst>
              <a:ext uri="{FF2B5EF4-FFF2-40B4-BE49-F238E27FC236}">
                <a16:creationId xmlns:a16="http://schemas.microsoft.com/office/drawing/2014/main" id="{04401BCD-2FA0-45E8-99C5-B7CD308BA7F7}"/>
              </a:ext>
            </a:extLst>
          </p:cNvPr>
          <p:cNvSpPr/>
          <p:nvPr/>
        </p:nvSpPr>
        <p:spPr>
          <a:xfrm rot="10800000">
            <a:off x="10082452" y="6041362"/>
            <a:ext cx="810491" cy="566304"/>
          </a:xfrm>
          <a:prstGeom prst="rightArrow">
            <a:avLst/>
          </a:prstGeom>
          <a:solidFill>
            <a:srgbClr val="FFFF00"/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386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ABCNET как альтернатива PABCSystem</vt:lpstr>
      <vt:lpstr>Почему ABCNET?</vt:lpstr>
      <vt:lpstr>Независимость от языка</vt:lpstr>
      <vt:lpstr>Структурированность</vt:lpstr>
      <vt:lpstr>Краткость кода</vt:lpstr>
      <vt:lpstr>Функциональность</vt:lpstr>
      <vt:lpstr>Что выбрать?</vt:lpstr>
      <vt:lpstr>И напоследок…</vt:lpstr>
      <vt:lpstr>Пример кода</vt:lpstr>
      <vt:lpstr>Как связаться с нами?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ABCNET как альтернатива PABCSystem</dc:title>
  <dc:creator>Alvin Seville</dc:creator>
  <cp:lastModifiedBy>Alvin Seville</cp:lastModifiedBy>
  <cp:revision>35</cp:revision>
  <dcterms:created xsi:type="dcterms:W3CDTF">2020-01-19T15:49:59Z</dcterms:created>
  <dcterms:modified xsi:type="dcterms:W3CDTF">2020-01-19T18:03:20Z</dcterms:modified>
</cp:coreProperties>
</file>