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7" r:id="rId2"/>
  </p:sldIdLst>
  <p:sldSz cx="51206400" cy="40233600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2612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52250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783759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045012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13062661" algn="l" defTabSz="5225064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6pPr>
    <a:lvl7pPr marL="15675193" algn="l" defTabSz="5225064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7pPr>
    <a:lvl8pPr marL="18287726" algn="l" defTabSz="5225064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8pPr>
    <a:lvl9pPr marL="20900258" algn="l" defTabSz="5225064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672">
          <p15:clr>
            <a:srgbClr val="A4A3A4"/>
          </p15:clr>
        </p15:guide>
        <p15:guide id="2" orient="horz" pos="24768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1440">
          <p15:clr>
            <a:srgbClr val="A4A3A4"/>
          </p15:clr>
        </p15:guide>
        <p15:guide id="5" orient="horz" pos="4896">
          <p15:clr>
            <a:srgbClr val="A4A3A4"/>
          </p15:clr>
        </p15:guide>
        <p15:guide id="6" orient="horz" pos="25056">
          <p15:clr>
            <a:srgbClr val="A4A3A4"/>
          </p15:clr>
        </p15:guide>
        <p15:guide id="7" pos="16128">
          <p15:clr>
            <a:srgbClr val="A4A3A4"/>
          </p15:clr>
        </p15:guide>
        <p15:guide id="8" pos="864">
          <p15:clr>
            <a:srgbClr val="A4A3A4"/>
          </p15:clr>
        </p15:guide>
        <p15:guide id="9" pos="31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B60"/>
    <a:srgbClr val="648C28"/>
    <a:srgbClr val="8B8474"/>
    <a:srgbClr val="1E4B70"/>
    <a:srgbClr val="286E43"/>
    <a:srgbClr val="00518E"/>
    <a:srgbClr val="338C55"/>
    <a:srgbClr val="00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5" autoAdjust="0"/>
    <p:restoredTop sz="99888" autoAdjust="0"/>
  </p:normalViewPr>
  <p:slideViewPr>
    <p:cSldViewPr snapToGrid="0" showGuides="1">
      <p:cViewPr>
        <p:scale>
          <a:sx n="31" d="100"/>
          <a:sy n="31" d="100"/>
        </p:scale>
        <p:origin x="1448" y="144"/>
      </p:cViewPr>
      <p:guideLst>
        <p:guide orient="horz" pos="12672"/>
        <p:guide orient="horz" pos="24768"/>
        <p:guide orient="horz" pos="576"/>
        <p:guide orient="horz" pos="1440"/>
        <p:guide orient="horz" pos="4896"/>
        <p:guide orient="horz" pos="25056"/>
        <p:guide pos="16128"/>
        <p:guide pos="864"/>
        <p:guide pos="31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04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34B942D9-7AB4-4A85-8C83-85D0D8E3F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77DDE789-0489-43E1-AADD-C60F1FF9A3E4}" type="datetime1">
              <a:rPr lang="en-US"/>
              <a:pPr>
                <a:defRPr/>
              </a:pPr>
              <a:t>7/23/21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7675" y="533400"/>
            <a:ext cx="6124575" cy="481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33F923E-CAB9-471F-99FC-DDA706DA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469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04800" y="5492750"/>
            <a:ext cx="6410325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4540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979700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69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1pPr>
    <a:lvl2pPr marL="3592232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‒"/>
      <a:defRPr sz="69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6204764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69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8817296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‒"/>
      <a:defRPr sz="69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1429829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69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3062661" algn="l" defTabSz="522506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5675193" algn="l" defTabSz="522506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8287726" algn="l" defTabSz="522506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20900258" algn="l" defTabSz="522506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66092A8F-26AD-499C-8808-793F4876396C}" type="datetime1">
              <a:rPr lang="en-US" smtClean="0"/>
              <a:pPr eaLnBrk="1" hangingPunct="1"/>
              <a:t>7/23/21</a:t>
            </a:fld>
            <a:endParaRPr lang="en-US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4DD3771-37CF-4365-91EF-A540A61597EA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533400"/>
            <a:ext cx="6122987" cy="4811713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811520"/>
            <a:ext cx="46085760" cy="42841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4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1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811520"/>
            <a:ext cx="46085760" cy="42841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0" y="10253983"/>
            <a:ext cx="21336000" cy="286384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10080" y="10253983"/>
            <a:ext cx="21336000" cy="286384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13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1" r:id="rId3"/>
    <p:sldLayoutId id="2147484470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-112" charset="-128"/>
        </a:defRPr>
      </a:lvl2pPr>
      <a:lvl3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-112" charset="-128"/>
        </a:defRPr>
      </a:lvl3pPr>
      <a:lvl4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-112" charset="-128"/>
        </a:defRPr>
      </a:lvl4pPr>
      <a:lvl5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-112" charset="-128"/>
        </a:defRPr>
      </a:lvl5pPr>
      <a:lvl6pPr marL="2612532" algn="l" rtl="0" eaLnBrk="1" fontAlgn="base" hangingPunct="1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</a:defRPr>
      </a:lvl6pPr>
      <a:lvl7pPr marL="5225064" algn="l" rtl="0" eaLnBrk="1" fontAlgn="base" hangingPunct="1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</a:defRPr>
      </a:lvl7pPr>
      <a:lvl8pPr marL="7837597" algn="l" rtl="0" eaLnBrk="1" fontAlgn="base" hangingPunct="1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</a:defRPr>
      </a:lvl8pPr>
      <a:lvl9pPr marL="10450129" algn="l" rtl="0" eaLnBrk="1" fontAlgn="base" hangingPunct="1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</a:defRPr>
      </a:lvl9pPr>
    </p:titleStyle>
    <p:bodyStyle>
      <a:lvl1pPr marL="1288124" indent="-1288124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lang="en-US" sz="13100">
          <a:solidFill>
            <a:schemeClr val="tx1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3292882" indent="-1351625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–"/>
        <a:defRPr lang="en-US" sz="12000">
          <a:solidFill>
            <a:schemeClr val="tx1"/>
          </a:solidFill>
          <a:latin typeface="+mn-lt"/>
          <a:ea typeface="MS PGothic" pitchFamily="34" charset="-128"/>
        </a:defRPr>
      </a:lvl2pPr>
      <a:lvl3pPr marL="4898498" indent="-952489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lang="en-US" sz="10900">
          <a:solidFill>
            <a:schemeClr val="tx1"/>
          </a:solidFill>
          <a:latin typeface="+mn-lt"/>
          <a:ea typeface="MS PGothic" pitchFamily="34" charset="-128"/>
        </a:defRPr>
      </a:lvl3pPr>
      <a:lvl4pPr marL="6513188" indent="-961557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–"/>
        <a:defRPr lang="en-US" sz="10900">
          <a:solidFill>
            <a:schemeClr val="tx1"/>
          </a:solidFill>
          <a:latin typeface="+mn-lt"/>
          <a:ea typeface="MS PGothic" pitchFamily="34" charset="-128"/>
        </a:defRPr>
      </a:lvl4pPr>
      <a:lvl5pPr marL="8191380" indent="-1025059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lang="en-US" sz="10900">
          <a:solidFill>
            <a:schemeClr val="tx1"/>
          </a:solidFill>
          <a:latin typeface="+mn-lt"/>
          <a:ea typeface="MS PGothic" pitchFamily="34" charset="-128"/>
        </a:defRPr>
      </a:lvl5pPr>
      <a:lvl6pPr marL="10803912" indent="-1025059" algn="l" rtl="0" eaLnBrk="1" fontAlgn="base" hangingPunct="1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sz="10900">
          <a:solidFill>
            <a:schemeClr val="tx1"/>
          </a:solidFill>
          <a:latin typeface="+mn-lt"/>
        </a:defRPr>
      </a:lvl6pPr>
      <a:lvl7pPr marL="13416444" indent="-1025059" algn="l" rtl="0" eaLnBrk="1" fontAlgn="base" hangingPunct="1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sz="10900">
          <a:solidFill>
            <a:schemeClr val="tx1"/>
          </a:solidFill>
          <a:latin typeface="+mn-lt"/>
        </a:defRPr>
      </a:lvl7pPr>
      <a:lvl8pPr marL="16028977" indent="-1025059" algn="l" rtl="0" eaLnBrk="1" fontAlgn="base" hangingPunct="1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sz="10900">
          <a:solidFill>
            <a:schemeClr val="tx1"/>
          </a:solidFill>
          <a:latin typeface="+mn-lt"/>
        </a:defRPr>
      </a:lvl8pPr>
      <a:lvl9pPr marL="18641509" indent="-1025059" algn="l" rtl="0" eaLnBrk="1" fontAlgn="base" hangingPunct="1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sz="10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532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064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597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450129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661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5193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726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900258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6000"/>
            <a:ext cx="7315200" cy="110947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72" y="39455068"/>
            <a:ext cx="14630400" cy="392582"/>
          </a:xfrm>
          <a:prstGeom prst="rect">
            <a:avLst/>
          </a:prstGeom>
        </p:spPr>
      </p:pic>
      <p:sp>
        <p:nvSpPr>
          <p:cNvPr id="33" name="Rectangle 548"/>
          <p:cNvSpPr>
            <a:spLocks noChangeArrowheads="1"/>
          </p:cNvSpPr>
          <p:nvPr/>
        </p:nvSpPr>
        <p:spPr bwMode="auto">
          <a:xfrm>
            <a:off x="26356776" y="18504409"/>
            <a:ext cx="10972800" cy="1009599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endParaRPr lang="en-US" sz="2400" dirty="0"/>
          </a:p>
        </p:txBody>
      </p:sp>
      <p:sp>
        <p:nvSpPr>
          <p:cNvPr id="34" name="Text Box 549"/>
          <p:cNvSpPr txBox="1">
            <a:spLocks noChangeArrowheads="1"/>
          </p:cNvSpPr>
          <p:nvPr/>
        </p:nvSpPr>
        <p:spPr bwMode="auto">
          <a:xfrm>
            <a:off x="26356776" y="18453609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Figure 3</a:t>
            </a:r>
          </a:p>
        </p:txBody>
      </p:sp>
      <p:sp>
        <p:nvSpPr>
          <p:cNvPr id="35" name="Rectangle 533"/>
          <p:cNvSpPr>
            <a:spLocks noChangeArrowheads="1"/>
          </p:cNvSpPr>
          <p:nvPr/>
        </p:nvSpPr>
        <p:spPr bwMode="auto">
          <a:xfrm>
            <a:off x="1368552" y="7772401"/>
            <a:ext cx="10972800" cy="98043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c</a:t>
            </a:r>
          </a:p>
        </p:txBody>
      </p:sp>
      <p:sp>
        <p:nvSpPr>
          <p:cNvPr id="36" name="Rectangle 535"/>
          <p:cNvSpPr>
            <a:spLocks noChangeArrowheads="1"/>
          </p:cNvSpPr>
          <p:nvPr/>
        </p:nvSpPr>
        <p:spPr bwMode="auto">
          <a:xfrm>
            <a:off x="26356776" y="7772401"/>
            <a:ext cx="10969625" cy="9956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endParaRPr lang="en-US" sz="2400" dirty="0"/>
          </a:p>
        </p:txBody>
      </p:sp>
      <p:sp>
        <p:nvSpPr>
          <p:cNvPr id="37" name="Rectangle 533"/>
          <p:cNvSpPr>
            <a:spLocks noChangeArrowheads="1"/>
          </p:cNvSpPr>
          <p:nvPr/>
        </p:nvSpPr>
        <p:spPr bwMode="auto">
          <a:xfrm>
            <a:off x="13862664" y="7772401"/>
            <a:ext cx="10972800" cy="109727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38" name="Text Box 534"/>
          <p:cNvSpPr txBox="1">
            <a:spLocks noChangeArrowheads="1"/>
          </p:cNvSpPr>
          <p:nvPr/>
        </p:nvSpPr>
        <p:spPr bwMode="auto">
          <a:xfrm>
            <a:off x="1368552" y="777240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Abstract</a:t>
            </a:r>
          </a:p>
        </p:txBody>
      </p:sp>
      <p:sp>
        <p:nvSpPr>
          <p:cNvPr id="39" name="Text Box 539"/>
          <p:cNvSpPr txBox="1">
            <a:spLocks noChangeArrowheads="1"/>
          </p:cNvSpPr>
          <p:nvPr/>
        </p:nvSpPr>
        <p:spPr bwMode="auto">
          <a:xfrm>
            <a:off x="26356776" y="77724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Figure 2</a:t>
            </a:r>
          </a:p>
        </p:txBody>
      </p:sp>
      <p:sp>
        <p:nvSpPr>
          <p:cNvPr id="40" name="Text Box 585"/>
          <p:cNvSpPr txBox="1">
            <a:spLocks noChangeArrowheads="1"/>
          </p:cNvSpPr>
          <p:nvPr/>
        </p:nvSpPr>
        <p:spPr bwMode="auto">
          <a:xfrm>
            <a:off x="1371600" y="1981200"/>
            <a:ext cx="48463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ctr">
              <a:spcBef>
                <a:spcPts val="0"/>
              </a:spcBef>
            </a:pP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Effects of Flood Risk and Climate Change </a:t>
            </a:r>
          </a:p>
          <a:p>
            <a:pPr marL="457200" indent="-457200" algn="ctr">
              <a:spcBef>
                <a:spcPts val="0"/>
              </a:spcBef>
            </a:pP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on Census Tract-Level Health Outcomes</a:t>
            </a:r>
          </a:p>
          <a:p>
            <a:pPr marL="457200" indent="-457200" algn="ctr">
              <a:spcBef>
                <a:spcPts val="0"/>
              </a:spcBef>
            </a:pPr>
            <a:r>
              <a:rPr 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Alvin Sheng and Kyle P. Messier</a:t>
            </a:r>
            <a:br>
              <a:rPr 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</a:br>
            <a:r>
              <a:rPr 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NC State University and Spatiotemporal Health Analytics Group, Predictive Toxicology Branch, NIEHS</a:t>
            </a:r>
            <a:endParaRPr lang="en-US" sz="5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41" name="Text Box 539"/>
          <p:cNvSpPr txBox="1">
            <a:spLocks noChangeArrowheads="1"/>
          </p:cNvSpPr>
          <p:nvPr/>
        </p:nvSpPr>
        <p:spPr bwMode="auto">
          <a:xfrm>
            <a:off x="13862664" y="77724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Materials and Methods</a:t>
            </a:r>
          </a:p>
        </p:txBody>
      </p:sp>
      <p:sp>
        <p:nvSpPr>
          <p:cNvPr id="42" name="Rectangle 533"/>
          <p:cNvSpPr>
            <a:spLocks noChangeArrowheads="1"/>
          </p:cNvSpPr>
          <p:nvPr/>
        </p:nvSpPr>
        <p:spPr bwMode="auto">
          <a:xfrm>
            <a:off x="1368552" y="18161002"/>
            <a:ext cx="10972800" cy="1186179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43" name="Text Box 534"/>
          <p:cNvSpPr txBox="1">
            <a:spLocks noChangeArrowheads="1"/>
          </p:cNvSpPr>
          <p:nvPr/>
        </p:nvSpPr>
        <p:spPr bwMode="auto">
          <a:xfrm>
            <a:off x="1368552" y="181610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44" name="Rectangle 533"/>
          <p:cNvSpPr>
            <a:spLocks noChangeArrowheads="1"/>
          </p:cNvSpPr>
          <p:nvPr/>
        </p:nvSpPr>
        <p:spPr bwMode="auto">
          <a:xfrm>
            <a:off x="13865352" y="19293840"/>
            <a:ext cx="10972800" cy="1069543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45" name="Text Box 539"/>
          <p:cNvSpPr txBox="1">
            <a:spLocks noChangeArrowheads="1"/>
          </p:cNvSpPr>
          <p:nvPr/>
        </p:nvSpPr>
        <p:spPr bwMode="auto">
          <a:xfrm>
            <a:off x="13865352" y="1929384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46" name="Rectangle 548"/>
          <p:cNvSpPr>
            <a:spLocks noChangeArrowheads="1"/>
          </p:cNvSpPr>
          <p:nvPr/>
        </p:nvSpPr>
        <p:spPr bwMode="auto">
          <a:xfrm>
            <a:off x="13862664" y="30505400"/>
            <a:ext cx="109728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endParaRPr lang="en-US" sz="2400" dirty="0"/>
          </a:p>
        </p:txBody>
      </p:sp>
      <p:sp>
        <p:nvSpPr>
          <p:cNvPr id="47" name="Text Box 549"/>
          <p:cNvSpPr txBox="1">
            <a:spLocks noChangeArrowheads="1"/>
          </p:cNvSpPr>
          <p:nvPr/>
        </p:nvSpPr>
        <p:spPr bwMode="auto">
          <a:xfrm>
            <a:off x="13862664" y="3050540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Figure 1</a:t>
            </a:r>
          </a:p>
        </p:txBody>
      </p:sp>
      <p:sp>
        <p:nvSpPr>
          <p:cNvPr id="48" name="Rectangle 535"/>
          <p:cNvSpPr>
            <a:spLocks noChangeArrowheads="1"/>
          </p:cNvSpPr>
          <p:nvPr/>
        </p:nvSpPr>
        <p:spPr bwMode="auto">
          <a:xfrm>
            <a:off x="26356776" y="29133801"/>
            <a:ext cx="10969625" cy="97281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endParaRPr lang="en-US" sz="2400" dirty="0"/>
          </a:p>
        </p:txBody>
      </p:sp>
      <p:sp>
        <p:nvSpPr>
          <p:cNvPr id="49" name="Text Box 539"/>
          <p:cNvSpPr txBox="1">
            <a:spLocks noChangeArrowheads="1"/>
          </p:cNvSpPr>
          <p:nvPr/>
        </p:nvSpPr>
        <p:spPr bwMode="auto">
          <a:xfrm>
            <a:off x="26356776" y="291338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Figure  4</a:t>
            </a:r>
          </a:p>
        </p:txBody>
      </p:sp>
      <p:sp>
        <p:nvSpPr>
          <p:cNvPr id="50" name="Rectangle 535"/>
          <p:cNvSpPr>
            <a:spLocks noChangeArrowheads="1"/>
          </p:cNvSpPr>
          <p:nvPr/>
        </p:nvSpPr>
        <p:spPr bwMode="auto">
          <a:xfrm>
            <a:off x="38852475" y="7823201"/>
            <a:ext cx="10969625" cy="53339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51" name="Text Box 539"/>
          <p:cNvSpPr txBox="1">
            <a:spLocks noChangeArrowheads="1"/>
          </p:cNvSpPr>
          <p:nvPr/>
        </p:nvSpPr>
        <p:spPr bwMode="auto">
          <a:xfrm>
            <a:off x="38850887" y="77724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52" name="Rectangle 548"/>
          <p:cNvSpPr>
            <a:spLocks noChangeArrowheads="1"/>
          </p:cNvSpPr>
          <p:nvPr/>
        </p:nvSpPr>
        <p:spPr bwMode="auto">
          <a:xfrm>
            <a:off x="38862000" y="36728400"/>
            <a:ext cx="10972800" cy="2133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 anchor="t"/>
          <a:lstStyle/>
          <a:p>
            <a:pPr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Replace text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549"/>
          <p:cNvSpPr txBox="1">
            <a:spLocks noChangeArrowheads="1"/>
          </p:cNvSpPr>
          <p:nvPr/>
        </p:nvSpPr>
        <p:spPr bwMode="auto">
          <a:xfrm>
            <a:off x="38861999" y="3672840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Acknowledgments</a:t>
            </a:r>
          </a:p>
        </p:txBody>
      </p:sp>
      <p:sp>
        <p:nvSpPr>
          <p:cNvPr id="54" name="Rectangle 548"/>
          <p:cNvSpPr>
            <a:spLocks noChangeArrowheads="1"/>
          </p:cNvSpPr>
          <p:nvPr/>
        </p:nvSpPr>
        <p:spPr bwMode="auto">
          <a:xfrm>
            <a:off x="38862000" y="19913601"/>
            <a:ext cx="10972800" cy="16124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59" name="Text Box 549"/>
          <p:cNvSpPr txBox="1">
            <a:spLocks noChangeArrowheads="1"/>
          </p:cNvSpPr>
          <p:nvPr/>
        </p:nvSpPr>
        <p:spPr bwMode="auto">
          <a:xfrm>
            <a:off x="38862000" y="198374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60" name="Rectangle 533"/>
          <p:cNvSpPr>
            <a:spLocks noChangeArrowheads="1"/>
          </p:cNvSpPr>
          <p:nvPr/>
        </p:nvSpPr>
        <p:spPr bwMode="auto">
          <a:xfrm>
            <a:off x="1368552" y="30505400"/>
            <a:ext cx="109728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61" name="Text Box 534"/>
          <p:cNvSpPr txBox="1">
            <a:spLocks noChangeArrowheads="1"/>
          </p:cNvSpPr>
          <p:nvPr/>
        </p:nvSpPr>
        <p:spPr bwMode="auto">
          <a:xfrm>
            <a:off x="1368552" y="3050540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Objective</a:t>
            </a:r>
          </a:p>
        </p:txBody>
      </p:sp>
      <p:sp>
        <p:nvSpPr>
          <p:cNvPr id="62" name="Rectangle 535"/>
          <p:cNvSpPr>
            <a:spLocks noChangeArrowheads="1"/>
          </p:cNvSpPr>
          <p:nvPr/>
        </p:nvSpPr>
        <p:spPr bwMode="auto">
          <a:xfrm>
            <a:off x="38865175" y="13868401"/>
            <a:ext cx="10969625" cy="53339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63" name="Text Box 539"/>
          <p:cNvSpPr txBox="1">
            <a:spLocks noChangeArrowheads="1"/>
          </p:cNvSpPr>
          <p:nvPr/>
        </p:nvSpPr>
        <p:spPr bwMode="auto">
          <a:xfrm>
            <a:off x="38863587" y="138176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Future Directions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file413939_508">
  <a:themeElements>
    <a:clrScheme name="NIEHS color scheme 2013">
      <a:dk1>
        <a:srgbClr val="000000"/>
      </a:dk1>
      <a:lt1>
        <a:srgbClr val="FFFFFF"/>
      </a:lt1>
      <a:dk2>
        <a:srgbClr val="00447C"/>
      </a:dk2>
      <a:lt2>
        <a:srgbClr val="6BA143"/>
      </a:lt2>
      <a:accent1>
        <a:srgbClr val="CDA945"/>
      </a:accent1>
      <a:accent2>
        <a:srgbClr val="4C7342"/>
      </a:accent2>
      <a:accent3>
        <a:srgbClr val="BA7F2E"/>
      </a:accent3>
      <a:accent4>
        <a:srgbClr val="609F8E"/>
      </a:accent4>
      <a:accent5>
        <a:srgbClr val="A68A51"/>
      </a:accent5>
      <a:accent6>
        <a:srgbClr val="626357"/>
      </a:accent6>
      <a:hlink>
        <a:srgbClr val="00447C"/>
      </a:hlink>
      <a:folHlink>
        <a:srgbClr val="8B8474"/>
      </a:folHlink>
    </a:clrScheme>
    <a:fontScheme name="White with logo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 with logo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3">
        <a:dk1>
          <a:srgbClr val="FFFFFF"/>
        </a:dk1>
        <a:lt1>
          <a:srgbClr val="FFFFFF"/>
        </a:lt1>
        <a:dk2>
          <a:srgbClr val="65C7BA"/>
        </a:dk2>
        <a:lt2>
          <a:srgbClr val="095D9C"/>
        </a:lt2>
        <a:accent1>
          <a:srgbClr val="F6C852"/>
        </a:accent1>
        <a:accent2>
          <a:srgbClr val="EE5D38"/>
        </a:accent2>
        <a:accent3>
          <a:srgbClr val="FFFFFF"/>
        </a:accent3>
        <a:accent4>
          <a:srgbClr val="DADADA"/>
        </a:accent4>
        <a:accent5>
          <a:srgbClr val="FAE0B3"/>
        </a:accent5>
        <a:accent6>
          <a:srgbClr val="D85332"/>
        </a:accent6>
        <a:hlink>
          <a:srgbClr val="1C50A9"/>
        </a:hlink>
        <a:folHlink>
          <a:srgbClr val="0089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14">
        <a:dk1>
          <a:srgbClr val="FFFFFF"/>
        </a:dk1>
        <a:lt1>
          <a:srgbClr val="FFFFFF"/>
        </a:lt1>
        <a:dk2>
          <a:srgbClr val="65C7BA"/>
        </a:dk2>
        <a:lt2>
          <a:srgbClr val="1C1C1C"/>
        </a:lt2>
        <a:accent1>
          <a:srgbClr val="F6C852"/>
        </a:accent1>
        <a:accent2>
          <a:srgbClr val="EE5D38"/>
        </a:accent2>
        <a:accent3>
          <a:srgbClr val="FFFFFF"/>
        </a:accent3>
        <a:accent4>
          <a:srgbClr val="DADADA"/>
        </a:accent4>
        <a:accent5>
          <a:srgbClr val="FAE0B3"/>
        </a:accent5>
        <a:accent6>
          <a:srgbClr val="D85332"/>
        </a:accent6>
        <a:hlink>
          <a:srgbClr val="1C50A9"/>
        </a:hlink>
        <a:folHlink>
          <a:srgbClr val="0089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15">
        <a:dk1>
          <a:srgbClr val="1C1C1C"/>
        </a:dk1>
        <a:lt1>
          <a:srgbClr val="FFFFFF"/>
        </a:lt1>
        <a:dk2>
          <a:srgbClr val="5F5F5F"/>
        </a:dk2>
        <a:lt2>
          <a:srgbClr val="65C7BA"/>
        </a:lt2>
        <a:accent1>
          <a:srgbClr val="F6C852"/>
        </a:accent1>
        <a:accent2>
          <a:srgbClr val="EE5D38"/>
        </a:accent2>
        <a:accent3>
          <a:srgbClr val="B6B6B6"/>
        </a:accent3>
        <a:accent4>
          <a:srgbClr val="DADADA"/>
        </a:accent4>
        <a:accent5>
          <a:srgbClr val="FAE0B3"/>
        </a:accent5>
        <a:accent6>
          <a:srgbClr val="D85332"/>
        </a:accent6>
        <a:hlink>
          <a:srgbClr val="1C50A9"/>
        </a:hlink>
        <a:folHlink>
          <a:srgbClr val="00899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6">
        <a:dk1>
          <a:srgbClr val="000000"/>
        </a:dk1>
        <a:lt1>
          <a:srgbClr val="FFFFFF"/>
        </a:lt1>
        <a:dk2>
          <a:srgbClr val="1C50A9"/>
        </a:dk2>
        <a:lt2>
          <a:srgbClr val="5F5F5F"/>
        </a:lt2>
        <a:accent1>
          <a:srgbClr val="F6C852"/>
        </a:accent1>
        <a:accent2>
          <a:srgbClr val="EE5D38"/>
        </a:accent2>
        <a:accent3>
          <a:srgbClr val="FFFFFF"/>
        </a:accent3>
        <a:accent4>
          <a:srgbClr val="000000"/>
        </a:accent4>
        <a:accent5>
          <a:srgbClr val="FAE0B3"/>
        </a:accent5>
        <a:accent6>
          <a:srgbClr val="D85332"/>
        </a:accent6>
        <a:hlink>
          <a:srgbClr val="65C7BA"/>
        </a:hlink>
        <a:folHlink>
          <a:srgbClr val="0089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file413939_508</Template>
  <TotalTime>286</TotalTime>
  <Words>74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Narrow</vt:lpstr>
      <vt:lpstr>file413939_508</vt:lpstr>
      <vt:lpstr>PowerPoint Presentation</vt:lpstr>
    </vt:vector>
  </TitlesOfParts>
  <Company>NIEHS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NIEHS Green Poster Session Template</dc:title>
  <dc:creator>Default User</dc:creator>
  <cp:lastModifiedBy>Alvin Sheng</cp:lastModifiedBy>
  <cp:revision>23</cp:revision>
  <dcterms:created xsi:type="dcterms:W3CDTF">2013-04-18T13:49:43Z</dcterms:created>
  <dcterms:modified xsi:type="dcterms:W3CDTF">2021-07-23T15:28:41Z</dcterms:modified>
</cp:coreProperties>
</file>