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67" r:id="rId15"/>
    <p:sldId id="270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6E488D-F27F-47DD-81BF-E7FA73A1E753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84B2B-AC0C-4C90-BBB8-351CA89763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713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384B2B-AC0C-4C90-BBB8-351CA897630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527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B315C-E5F5-7F3E-4C8A-D12108312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AE1346-75C6-1936-B891-BC312FBB4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50A586-ED46-6154-C4B9-D9718EAD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494FFA-0994-E9AB-C836-7D5327CA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BF445C-5BB1-4BF7-2A2F-1C4FC593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6012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BED322-EC42-6E69-1764-77172BA8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9BCE41-FDC1-DE40-774B-7B959C4ED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F665C2-455D-3516-A806-9180ECF46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F172EC-B737-CBF7-3E39-C4DE4741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DBD7F1-85B5-52D1-190B-E9FA3396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0046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A360A01-884C-0274-8B22-1D34B222B4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F48AC6-9693-ABB3-4855-925F4FF56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26FEA1-CE39-B367-0A12-84FF3374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E7BEF9-FD25-92BC-CA6D-30657AE1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CCF26F-B492-9017-3A66-7C0835AD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702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6AA51B-9064-3FDF-0936-1B172462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DD2EC-BF45-984E-C8BB-D038FE450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B66AA2-6199-C9B2-B5C4-2861310E3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760869-5B9D-5FE6-F5CD-5B9F5C41D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9FD4BFB-C4A0-4342-F74E-76C10845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8688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64D3C2-33DD-3BDA-A225-47A372FA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39B8FB3-D905-73CE-2301-DD83A870C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6732FA-F681-15D3-B470-3004FFD6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24505-0AD2-54B1-E2E2-A29B7A1E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504FFB-0558-DC68-D12E-B90AD0C2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46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0D8EE-5458-DDAE-263F-E51709C8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F2CB67-40CF-C889-D5A7-1E7B64B65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A6A2A6-8B2C-B370-5490-412117D90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107465-DC86-F2CF-150F-C655286CF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C6287E-062D-5F11-C66D-D414C386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5E2ED57-BDAD-3AB6-4054-A8B9EAD3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20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E47D4-A028-20B2-E8F8-E8E9B5E91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800A4E-9A17-F48E-C192-799DB9D53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C5A12D7-6EE0-9F6A-8A2F-2127B5AF1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668CF1-2740-E2BE-32F0-0CD2F1471B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DB4E8C-E7D0-5479-31B7-733C3E6FC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3EA5E9A-A324-D8A9-B444-F5ABE6D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32CD33A-7CDD-8C75-985B-FA452E43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BEBA4EE-3DE6-AB2D-9577-2AF13241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88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E9A899-EA85-BD25-BBEC-991E37B4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EEAC33E-D22E-9E9F-1985-BF0A11905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6D6433-02FA-34D7-CF85-E02E8443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E8A5BA-6BDA-48A9-D80F-88B5899AD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32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4062AD1-204F-2DB8-82B9-B291BB60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2A5B3E-5B71-48EA-82A3-C59AC1DD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283365-4052-581B-C782-24A55F9A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1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03C0CC-5A90-6CAD-BB7F-8BCB1255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35F6A-EE78-88B6-786E-A1C19F070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0B8211-C0B0-79D4-AE4D-5350CE207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BF337B-A42C-20F0-597C-143DDEF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9FB57C-049B-21D2-22E2-CC078469B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865430-4FD7-E5BC-FFDA-0DCA531C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8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F26DB2-5074-0E89-44A9-EA7716A3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38B2F24-F667-6D09-5B3C-42F1966AB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14A7BB8-28BC-BC7E-CD2C-CB141C163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99B702-FF02-605B-1740-1A3B8134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B74B68E-E34F-E957-B59A-51E44867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350BFD-CFFC-3A02-DDB5-435F96A4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906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E5724E3-E2E1-4BE5-465E-31FCE2AE0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991BA2A-62F6-4AE3-21BF-4B504CA08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E5A7EE-0DAF-F361-1185-B69F278CE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35987-CB41-4252-91C6-BF4BF3067691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6E495D-0FE9-26E1-6CE0-AAB5D40C2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B99EBE-5112-3703-F7B8-1C0BD6070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45BBC-5A16-4673-BD91-9097184493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95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asrlab@csie.ncku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37528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Computer Organization 2024 Programming Assignment I </a:t>
            </a:r>
            <a:endParaRPr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422460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altLang="zh-TW" dirty="0"/>
              <a:t>2024/3/21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2E57A1-F963-8192-145F-1541E6BD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76EF50-FB8B-41E5-F80E-135D93F9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We use local-judge to test and judge your program.</a:t>
            </a:r>
          </a:p>
          <a:p>
            <a:r>
              <a:rPr lang="en-US" altLang="zh-TW" dirty="0"/>
              <a:t>You can download the data CO2024HW1.zip from Moodle.</a:t>
            </a:r>
          </a:p>
          <a:p>
            <a:pPr lvl="1"/>
            <a:r>
              <a:rPr lang="en-US" altLang="zh-TW" dirty="0"/>
              <a:t>1.c ~ 4.c</a:t>
            </a:r>
          </a:p>
          <a:p>
            <a:pPr lvl="1"/>
            <a:r>
              <a:rPr lang="en-US" altLang="zh-TW" dirty="0"/>
              <a:t>Judge1.conf ~ judge4.conf</a:t>
            </a:r>
          </a:p>
          <a:p>
            <a:pPr lvl="1"/>
            <a:r>
              <a:rPr lang="en-US" altLang="zh-TW" dirty="0" err="1"/>
              <a:t>Makefile</a:t>
            </a:r>
            <a:endParaRPr lang="en-US" altLang="zh-TW" dirty="0"/>
          </a:p>
          <a:p>
            <a:pPr lvl="1"/>
            <a:r>
              <a:rPr lang="en-US" altLang="zh-TW" dirty="0"/>
              <a:t>Input</a:t>
            </a:r>
          </a:p>
          <a:p>
            <a:pPr lvl="1"/>
            <a:r>
              <a:rPr lang="en-US" altLang="zh-TW" dirty="0"/>
              <a:t>Answer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Beware! Modifying files other than 1.c ~ 4.c is forbidden.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AC2A53-AF28-443A-7DB9-F99CFD6A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526" y="2749550"/>
            <a:ext cx="1786847" cy="19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84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00324-1244-13A0-A30E-85D968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1D04C-0D1C-C7CC-9BC5-8A77C630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Use the command </a:t>
            </a:r>
            <a:r>
              <a:rPr lang="en-US" altLang="zh-TW" b="1" dirty="0"/>
              <a:t>pip3 install local-judge </a:t>
            </a:r>
            <a:r>
              <a:rPr lang="en-US" altLang="zh-TW" dirty="0"/>
              <a:t>to download and install the local-judge.</a:t>
            </a:r>
          </a:p>
          <a:p>
            <a:r>
              <a:rPr lang="en-US" altLang="zh-TW" dirty="0"/>
              <a:t>The command </a:t>
            </a:r>
            <a:r>
              <a:rPr lang="en-US" altLang="zh-TW" b="1" dirty="0"/>
              <a:t>make judge </a:t>
            </a:r>
            <a:r>
              <a:rPr lang="en-US" altLang="zh-TW" dirty="0"/>
              <a:t>can be used to test all the exercises at once.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82A9DF5-1D60-A08A-8A38-26110827F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498" y="3784415"/>
            <a:ext cx="5382376" cy="262926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8AD71ABA-985D-86B1-1B3D-95B4E2176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26" y="4118360"/>
            <a:ext cx="1786847" cy="196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1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00324-1244-13A0-A30E-85D968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1D04C-0D1C-C7CC-9BC5-8A77C630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If you want judge a specific exercise, you can use the command </a:t>
            </a:r>
            <a:r>
              <a:rPr lang="en-US" altLang="zh-TW" sz="2700" b="1" dirty="0"/>
              <a:t>judge –c [CONFIG]</a:t>
            </a:r>
            <a:r>
              <a:rPr lang="en-US" altLang="zh-TW" sz="2700" dirty="0"/>
              <a:t>. For example, you can check the result of the first exercise via the command </a:t>
            </a:r>
            <a:r>
              <a:rPr lang="en-US" altLang="zh-TW" sz="2700" b="1" dirty="0"/>
              <a:t>judge –c judge1.conf</a:t>
            </a:r>
            <a:r>
              <a:rPr lang="en-US" altLang="zh-TW" sz="2700" dirty="0"/>
              <a:t>.</a:t>
            </a:r>
            <a:endParaRPr lang="zh-TW" altLang="en-US" sz="2700" dirty="0"/>
          </a:p>
        </p:txBody>
      </p:sp>
      <p:pic>
        <p:nvPicPr>
          <p:cNvPr id="9" name="圖片 8" descr="一張含有 文字, 螢幕擷取畫面, 字型, 行 的圖片&#10;&#10;自動產生的描述">
            <a:extLst>
              <a:ext uri="{FF2B5EF4-FFF2-40B4-BE49-F238E27FC236}">
                <a16:creationId xmlns:a16="http://schemas.microsoft.com/office/drawing/2014/main" id="{A286F9F1-0851-BC93-1D2F-0B525F3D7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3931444"/>
            <a:ext cx="687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76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000324-1244-13A0-A30E-85D968DA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 Your 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B1D04C-0D1C-C7CC-9BC5-8A77C6305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If your code generates wrong output, you can use the parameter </a:t>
            </a:r>
            <a:r>
              <a:rPr lang="en-US" altLang="zh-TW" sz="2700" b="1" dirty="0"/>
              <a:t>–v 1 </a:t>
            </a:r>
            <a:r>
              <a:rPr lang="en-US" altLang="zh-TW" sz="2700" dirty="0"/>
              <a:t>while running the judge command to check the differences between your output and the correct answer.</a:t>
            </a:r>
            <a:endParaRPr lang="zh-TW" altLang="en-US" sz="2700" dirty="0"/>
          </a:p>
        </p:txBody>
      </p:sp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06425B66-22E1-D59A-9829-231A56662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12" y="3600450"/>
            <a:ext cx="69627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59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DA6E2C-4CAC-77F8-47BA-35A16F70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07672-4B2C-1E53-24F7-02235CDCA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Compress your source files into a </a:t>
            </a:r>
            <a:r>
              <a:rPr lang="en-US" altLang="zh-TW" b="1" dirty="0"/>
              <a:t>zip</a:t>
            </a:r>
            <a:r>
              <a:rPr lang="en-US" altLang="zh-TW" dirty="0"/>
              <a:t> file.</a:t>
            </a:r>
          </a:p>
          <a:p>
            <a:r>
              <a:rPr lang="en-US" altLang="zh-TW" dirty="0"/>
              <a:t>Submit your homework to NCKU Moodle.</a:t>
            </a:r>
          </a:p>
          <a:p>
            <a:r>
              <a:rPr lang="en-US" altLang="zh-TW" dirty="0"/>
              <a:t>The file organization of your zip file should be as follows.</a:t>
            </a:r>
          </a:p>
          <a:p>
            <a:pPr lvl="1"/>
            <a:r>
              <a:rPr lang="en-US" altLang="zh-TW" b="1" dirty="0"/>
              <a:t>NOTE: Change all </a:t>
            </a:r>
            <a:r>
              <a:rPr lang="en-US" altLang="zh-TW" b="1" dirty="0" err="1"/>
              <a:t>CO_StudentID</a:t>
            </a:r>
            <a:r>
              <a:rPr lang="en-US" altLang="zh-TW" b="1" dirty="0"/>
              <a:t> to your student ID number</a:t>
            </a:r>
            <a:r>
              <a:rPr lang="en-US" altLang="zh-TW" dirty="0"/>
              <a:t>, e.g., F12345678.zip. The example zip file is shown below.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>
                <a:highlight>
                  <a:srgbClr val="FFFF00"/>
                </a:highlight>
              </a:rPr>
              <a:t>Incorrect format (either the file structure or file name) will lose </a:t>
            </a:r>
            <a:r>
              <a:rPr lang="en-US" altLang="zh-TW" b="1" dirty="0">
                <a:highlight>
                  <a:srgbClr val="FFFF00"/>
                </a:highlight>
              </a:rPr>
              <a:t>10 </a:t>
            </a:r>
            <a:r>
              <a:rPr lang="en-US" altLang="zh-TW" dirty="0">
                <a:highlight>
                  <a:srgbClr val="FFFF00"/>
                </a:highlight>
              </a:rPr>
              <a:t>points.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12034E7-A93F-C4E0-92EA-45279DC37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06" y="3849586"/>
            <a:ext cx="2600688" cy="13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7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C1ABAE-AB35-111D-1158-AC8FA147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Submission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29B022-18F0-21D4-6922-1D8BCA9E5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Office hours: Every Friday 10 a.m. to 12 p.m.</a:t>
            </a:r>
          </a:p>
          <a:p>
            <a:pPr lvl="1"/>
            <a:r>
              <a:rPr lang="en-US" altLang="zh-TW" dirty="0"/>
              <a:t>Office @ room 65704 (Advanced Systems Research Lab)</a:t>
            </a:r>
          </a:p>
          <a:p>
            <a:r>
              <a:rPr lang="en-US" altLang="zh-TW" dirty="0"/>
              <a:t>If you have any problem, please contact TA by email.</a:t>
            </a:r>
          </a:p>
          <a:p>
            <a:pPr lvl="1"/>
            <a:r>
              <a:rPr lang="en-US" altLang="zh-TW" dirty="0">
                <a:hlinkClick r:id="rId3"/>
              </a:rPr>
              <a:t>asrlab@csie.ncku.edu.tw</a:t>
            </a:r>
            <a:endParaRPr lang="en-US" altLang="zh-TW" dirty="0"/>
          </a:p>
          <a:p>
            <a:pPr lvl="1"/>
            <a:r>
              <a:rPr lang="en-US" altLang="zh-TW" dirty="0"/>
              <a:t>Email subject starts with “[Co24HW1]”</a:t>
            </a:r>
          </a:p>
          <a:p>
            <a:r>
              <a:rPr lang="en-US" altLang="zh-TW" dirty="0">
                <a:solidFill>
                  <a:srgbClr val="C00000"/>
                </a:solidFill>
              </a:rPr>
              <a:t>Deadline: 2024/4/10 23:59</a:t>
            </a:r>
          </a:p>
          <a:p>
            <a:r>
              <a:rPr lang="en-US" altLang="zh-TW" dirty="0"/>
              <a:t>Late submissions are limited to one week, and the score for late submissions will be reduced to 70%.</a:t>
            </a:r>
            <a:endParaRPr lang="zh-TW" altLang="en-US" dirty="0"/>
          </a:p>
        </p:txBody>
      </p:sp>
      <p:sp>
        <p:nvSpPr>
          <p:cNvPr id="4" name="箭號: 向右 3">
            <a:extLst>
              <a:ext uri="{FF2B5EF4-FFF2-40B4-BE49-F238E27FC236}">
                <a16:creationId xmlns:a16="http://schemas.microsoft.com/office/drawing/2014/main" id="{283EFBD3-2333-F58C-CA48-EA97D522BF31}"/>
              </a:ext>
            </a:extLst>
          </p:cNvPr>
          <p:cNvSpPr/>
          <p:nvPr/>
        </p:nvSpPr>
        <p:spPr>
          <a:xfrm>
            <a:off x="812800" y="5745643"/>
            <a:ext cx="10566400" cy="23336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A70022-FEE6-671E-4BDD-9010EC17B209}"/>
              </a:ext>
            </a:extLst>
          </p:cNvPr>
          <p:cNvSpPr/>
          <p:nvPr/>
        </p:nvSpPr>
        <p:spPr>
          <a:xfrm>
            <a:off x="3035300" y="5599592"/>
            <a:ext cx="107950" cy="525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97DD1D-EDEA-0FF1-8EB0-FEFED3C83EF0}"/>
              </a:ext>
            </a:extLst>
          </p:cNvPr>
          <p:cNvSpPr/>
          <p:nvPr/>
        </p:nvSpPr>
        <p:spPr>
          <a:xfrm>
            <a:off x="9213850" y="5599591"/>
            <a:ext cx="107950" cy="525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52D1ECC-1384-E6F3-9EFD-6876DB08A518}"/>
              </a:ext>
            </a:extLst>
          </p:cNvPr>
          <p:cNvSpPr txBox="1"/>
          <p:nvPr/>
        </p:nvSpPr>
        <p:spPr>
          <a:xfrm>
            <a:off x="2076450" y="6150114"/>
            <a:ext cx="202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3/21 9:10</a:t>
            </a:r>
          </a:p>
          <a:p>
            <a:pPr algn="ctr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作業公布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1D77EC8-B734-7D5E-6953-06DAB00D76D6}"/>
              </a:ext>
            </a:extLst>
          </p:cNvPr>
          <p:cNvSpPr txBox="1"/>
          <p:nvPr/>
        </p:nvSpPr>
        <p:spPr>
          <a:xfrm>
            <a:off x="5873750" y="6143422"/>
            <a:ext cx="202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4/10 23:59 </a:t>
            </a:r>
          </a:p>
          <a:p>
            <a:pPr algn="ctr"/>
            <a:r>
              <a:rPr lang="zh-TW" altLang="en-US" sz="2000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繳交截止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C376F8E-E802-5E1F-27D8-7DC4114A0350}"/>
              </a:ext>
            </a:extLst>
          </p:cNvPr>
          <p:cNvSpPr/>
          <p:nvPr/>
        </p:nvSpPr>
        <p:spPr>
          <a:xfrm>
            <a:off x="6832600" y="5586891"/>
            <a:ext cx="107950" cy="5254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F1FEA32-A650-F7B1-2F60-8FF2441BDF8F}"/>
              </a:ext>
            </a:extLst>
          </p:cNvPr>
          <p:cNvSpPr txBox="1"/>
          <p:nvPr/>
        </p:nvSpPr>
        <p:spPr>
          <a:xfrm>
            <a:off x="8255000" y="6150114"/>
            <a:ext cx="20256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4/17 23:59 </a:t>
            </a:r>
          </a:p>
          <a:p>
            <a:pPr algn="ctr"/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補交截止</a:t>
            </a:r>
          </a:p>
        </p:txBody>
      </p:sp>
    </p:spTree>
    <p:extLst>
      <p:ext uri="{BB962C8B-B14F-4D97-AF65-F5344CB8AC3E}">
        <p14:creationId xmlns:p14="http://schemas.microsoft.com/office/powerpoint/2010/main" val="379581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CAABD-4ECB-EA2E-F382-DC71A984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Overview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8B593-0094-C095-B822-CDCB8243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 Chapter 2, we introduced the RISC-V Instruction Set Architecture(ISA) and the instructions of RV32.</a:t>
            </a:r>
          </a:p>
          <a:p>
            <a:endParaRPr lang="en-US" altLang="zh-TW" dirty="0"/>
          </a:p>
          <a:p>
            <a:r>
              <a:rPr lang="en-US" altLang="zh-TW" dirty="0"/>
              <a:t>This assignment is to </a:t>
            </a:r>
            <a:r>
              <a:rPr lang="en-US" altLang="zh-TW" b="1" dirty="0"/>
              <a:t>write inline assembly code </a:t>
            </a:r>
            <a:r>
              <a:rPr lang="en-US" altLang="zh-TW" dirty="0"/>
              <a:t>and run the developed code on a RISC-V ISA simulator, </a:t>
            </a:r>
            <a:r>
              <a:rPr lang="en-US" altLang="zh-TW" b="1" i="1" dirty="0"/>
              <a:t>Spike</a:t>
            </a:r>
            <a:r>
              <a:rPr lang="en-US" altLang="zh-TW" dirty="0"/>
              <a:t>, to evaluate the results.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949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3AD90-8298-018A-C52A-E77555F9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Prerequisite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50D540-602D-2DA2-3C17-5D70D5293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Experimental environment,</a:t>
            </a:r>
          </a:p>
          <a:p>
            <a:pPr lvl="1"/>
            <a:r>
              <a:rPr lang="en-US" altLang="zh-TW" dirty="0"/>
              <a:t>Use Ubuntu 22.04,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Install RISC-V GNU compiler toolchain(commit hash 59aab58e),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Install RISC-V ISA simulator(Spike; commit hash a22119e) and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zh-TW" dirty="0"/>
              <a:t>Install RISC-V Proxy kernel(commit hash f036859)</a:t>
            </a:r>
          </a:p>
          <a:p>
            <a:pPr>
              <a:spcBef>
                <a:spcPts val="500"/>
              </a:spcBef>
              <a:buClr>
                <a:schemeClr val="dk1"/>
              </a:buClr>
              <a:buSzPts val="2400"/>
            </a:pPr>
            <a:r>
              <a:rPr lang="en-US" altLang="zh-TW" dirty="0"/>
              <a:t>Two methods for setup,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altLang="zh-TW" dirty="0"/>
              <a:t>Install the pre-</a:t>
            </a:r>
            <a:r>
              <a:rPr lang="en-US" altLang="zh-TW" dirty="0" err="1"/>
              <a:t>builded</a:t>
            </a:r>
            <a:r>
              <a:rPr lang="en-US" altLang="zh-TW" dirty="0"/>
              <a:t> environment</a:t>
            </a:r>
          </a:p>
          <a:p>
            <a:pPr marL="914400" lvl="1" indent="-457200"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altLang="zh-TW" dirty="0"/>
              <a:t>Build from scratch</a:t>
            </a:r>
          </a:p>
          <a:p>
            <a:pPr>
              <a:buClr>
                <a:schemeClr val="dk1"/>
              </a:buClr>
              <a:buSzPts val="2400"/>
            </a:pPr>
            <a:r>
              <a:rPr lang="en-US" altLang="zh-TW" dirty="0"/>
              <a:t>Refer to HW0 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4139058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5CAABD-4ECB-EA2E-F382-DC71A984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8B593-0094-C095-B822-CDCB82438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This assignment consists of  4 exercises, with total of 100 points.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/>
              <a:t>Basic (20%)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/>
              <a:t>Array (20%)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/>
              <a:t>Matrix multiply (30%)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/>
              <a:t>Matrix multiply (advanced) (30%)</a:t>
            </a:r>
          </a:p>
          <a:p>
            <a:r>
              <a:rPr lang="en-US" altLang="zh-TW" dirty="0"/>
              <a:t>For the exercises 1 and 2, the students are divided into three groups according each student’s Student ID.</a:t>
            </a:r>
          </a:p>
          <a:p>
            <a:pPr lvl="1"/>
            <a:r>
              <a:rPr lang="en-US" altLang="zh-TW" sz="2800" dirty="0"/>
              <a:t>Group 1: Student ID mod 3 = 1.</a:t>
            </a:r>
          </a:p>
          <a:p>
            <a:pPr lvl="1"/>
            <a:r>
              <a:rPr lang="en-US" altLang="zh-TW" sz="2800" dirty="0"/>
              <a:t>Group 2: Student ID mod 3 = 2.</a:t>
            </a:r>
          </a:p>
          <a:p>
            <a:pPr lvl="1"/>
            <a:r>
              <a:rPr lang="en-US" altLang="zh-TW" sz="2800" dirty="0"/>
              <a:t>Group 3: Student ID mod 3 = 0.</a:t>
            </a:r>
          </a:p>
          <a:p>
            <a:r>
              <a:rPr lang="en-US" altLang="zh-TW" sz="3200" dirty="0"/>
              <a:t>Please write your code in </a:t>
            </a:r>
            <a:r>
              <a:rPr lang="en-US" altLang="zh-TW" sz="3200" i="1" dirty="0" err="1"/>
              <a:t>asm</a:t>
            </a:r>
            <a:r>
              <a:rPr lang="en-US" altLang="zh-TW" sz="3200" i="1" dirty="0"/>
              <a:t> volatile()</a:t>
            </a:r>
            <a:r>
              <a:rPr lang="en-US" altLang="zh-TW" sz="3200" dirty="0"/>
              <a:t>. Any modifications outside of </a:t>
            </a:r>
            <a:r>
              <a:rPr lang="en-US" altLang="zh-TW" sz="3200" i="1" dirty="0" err="1"/>
              <a:t>asm</a:t>
            </a:r>
            <a:r>
              <a:rPr lang="en-US" altLang="zh-TW" sz="3200" i="1" dirty="0"/>
              <a:t> volatile() </a:t>
            </a:r>
            <a:r>
              <a:rPr lang="en-US" altLang="zh-TW" sz="3200" dirty="0"/>
              <a:t>are not allowed.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9751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739FC-E23F-AF81-E7F4-2C47A3C2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GCC Inline Assembly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D316F708-D694-F46D-C5A0-79B606089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846" y="2694233"/>
            <a:ext cx="5036211" cy="1469533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4F8A586-6064-6FF7-9B21-63AE3E3481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8061" y="1240247"/>
            <a:ext cx="6083843" cy="5224260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2F335861-C08E-8937-2289-8E682CFE9EA0}"/>
              </a:ext>
            </a:extLst>
          </p:cNvPr>
          <p:cNvCxnSpPr>
            <a:cxnSpLocks/>
          </p:cNvCxnSpPr>
          <p:nvPr/>
        </p:nvCxnSpPr>
        <p:spPr>
          <a:xfrm>
            <a:off x="5270500" y="5448300"/>
            <a:ext cx="6667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81FEAEC5-2A90-300F-2C30-7262733D65F6}"/>
              </a:ext>
            </a:extLst>
          </p:cNvPr>
          <p:cNvSpPr/>
          <p:nvPr/>
        </p:nvSpPr>
        <p:spPr>
          <a:xfrm>
            <a:off x="6026150" y="4921250"/>
            <a:ext cx="5765800" cy="984249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88E1F7-203D-CD16-5711-05D95AF3F333}"/>
              </a:ext>
            </a:extLst>
          </p:cNvPr>
          <p:cNvCxnSpPr>
            <a:cxnSpLocks/>
          </p:cNvCxnSpPr>
          <p:nvPr/>
        </p:nvCxnSpPr>
        <p:spPr>
          <a:xfrm flipV="1">
            <a:off x="5270500" y="2590800"/>
            <a:ext cx="0" cy="28575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96EBF88F-E94D-1566-FD8A-6F363DEFA956}"/>
              </a:ext>
            </a:extLst>
          </p:cNvPr>
          <p:cNvCxnSpPr/>
          <p:nvPr/>
        </p:nvCxnSpPr>
        <p:spPr>
          <a:xfrm>
            <a:off x="5273675" y="2590800"/>
            <a:ext cx="10541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457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83CA1-A07F-0F51-DEE3-6B22AAA0D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1.Basic 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2BCC25-1E9C-7013-251B-DFF9BD3F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complete the code according to your group, you need to add your inline assembly code in the given C file.</a:t>
            </a:r>
          </a:p>
          <a:p>
            <a:r>
              <a:rPr lang="en-US" altLang="zh-TW" dirty="0"/>
              <a:t>Group1: Subtraction.</a:t>
            </a:r>
          </a:p>
          <a:p>
            <a:r>
              <a:rPr lang="en-US" altLang="zh-TW" dirty="0"/>
              <a:t>Group2: Multiplication.</a:t>
            </a:r>
          </a:p>
          <a:p>
            <a:r>
              <a:rPr lang="en-US" altLang="zh-TW" dirty="0"/>
              <a:t>Group3: Division.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EC3141-7A80-1D3D-4B46-CE1E305C2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633" y="3222185"/>
            <a:ext cx="6573167" cy="315321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659E0E8-1A65-66FF-4864-1FE81B90A939}"/>
              </a:ext>
            </a:extLst>
          </p:cNvPr>
          <p:cNvSpPr/>
          <p:nvPr/>
        </p:nvSpPr>
        <p:spPr>
          <a:xfrm>
            <a:off x="5285917" y="5397500"/>
            <a:ext cx="2120900" cy="17145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99783D2-B978-AF34-B308-FB570696D1F4}"/>
              </a:ext>
            </a:extLst>
          </p:cNvPr>
          <p:cNvCxnSpPr>
            <a:cxnSpLocks/>
          </p:cNvCxnSpPr>
          <p:nvPr/>
        </p:nvCxnSpPr>
        <p:spPr>
          <a:xfrm>
            <a:off x="6251117" y="5295900"/>
            <a:ext cx="1390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4A20A08A-B713-3790-EAF0-2B761CA80D3B}"/>
              </a:ext>
            </a:extLst>
          </p:cNvPr>
          <p:cNvCxnSpPr/>
          <p:nvPr/>
        </p:nvCxnSpPr>
        <p:spPr>
          <a:xfrm>
            <a:off x="7641767" y="5295900"/>
            <a:ext cx="0" cy="190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EFD0CBC9-9490-79B8-74D3-7E09038A38D6}"/>
              </a:ext>
            </a:extLst>
          </p:cNvPr>
          <p:cNvCxnSpPr/>
          <p:nvPr/>
        </p:nvCxnSpPr>
        <p:spPr>
          <a:xfrm flipH="1">
            <a:off x="7406817" y="5486400"/>
            <a:ext cx="234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458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33165-832C-04BE-BD06-7A7D95B7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2.Array (20%)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DF811-2491-4379-7C7B-EBE0199AC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Please complete the code according to your group, you need to add your inline assembly code in the given C file.</a:t>
            </a:r>
          </a:p>
          <a:p>
            <a:r>
              <a:rPr lang="en-US" altLang="zh-TW" dirty="0"/>
              <a:t>Group1: Subtraction.</a:t>
            </a:r>
          </a:p>
          <a:p>
            <a:r>
              <a:rPr lang="en-US" altLang="zh-TW" dirty="0"/>
              <a:t>Group2: Multiplication.</a:t>
            </a:r>
          </a:p>
          <a:p>
            <a:r>
              <a:rPr lang="en-US" altLang="zh-TW" dirty="0"/>
              <a:t>Group3: Division.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EE5ACC4-6367-CF6F-1673-A4835CC8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424" y="2658654"/>
            <a:ext cx="6544588" cy="412314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18BFEC9-2A99-F034-55DD-19D99A788FC9}"/>
              </a:ext>
            </a:extLst>
          </p:cNvPr>
          <p:cNvSpPr/>
          <p:nvPr/>
        </p:nvSpPr>
        <p:spPr>
          <a:xfrm>
            <a:off x="5881468" y="5759450"/>
            <a:ext cx="2120900" cy="171450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1230373-6746-48B4-8DB1-F05F35E598B8}"/>
              </a:ext>
            </a:extLst>
          </p:cNvPr>
          <p:cNvSpPr/>
          <p:nvPr/>
        </p:nvSpPr>
        <p:spPr>
          <a:xfrm>
            <a:off x="5570318" y="5003800"/>
            <a:ext cx="2698750" cy="62071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322B671-D588-0E3B-4564-5F7D9D985A72}"/>
              </a:ext>
            </a:extLst>
          </p:cNvPr>
          <p:cNvCxnSpPr>
            <a:cxnSpLocks/>
          </p:cNvCxnSpPr>
          <p:nvPr/>
        </p:nvCxnSpPr>
        <p:spPr>
          <a:xfrm>
            <a:off x="8313518" y="5327650"/>
            <a:ext cx="406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2239820-C46E-E9AE-DC3E-C6EBE73ADA11}"/>
              </a:ext>
            </a:extLst>
          </p:cNvPr>
          <p:cNvCxnSpPr/>
          <p:nvPr/>
        </p:nvCxnSpPr>
        <p:spPr>
          <a:xfrm>
            <a:off x="1555750" y="445135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0AEEE10-34D5-5BCC-20E5-CC7701CB7216}"/>
              </a:ext>
            </a:extLst>
          </p:cNvPr>
          <p:cNvCxnSpPr>
            <a:cxnSpLocks/>
          </p:cNvCxnSpPr>
          <p:nvPr/>
        </p:nvCxnSpPr>
        <p:spPr>
          <a:xfrm flipH="1">
            <a:off x="8256368" y="5845175"/>
            <a:ext cx="463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9AAA82AE-F554-D41C-C6B6-F1027AFABD2E}"/>
              </a:ext>
            </a:extLst>
          </p:cNvPr>
          <p:cNvCxnSpPr/>
          <p:nvPr/>
        </p:nvCxnSpPr>
        <p:spPr>
          <a:xfrm flipV="1">
            <a:off x="8719918" y="5327650"/>
            <a:ext cx="0" cy="517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199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5B7BA7-CF4F-DF78-15A1-5D26BBC33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3.Matrix multiply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0BCE1-17A8-BA11-E80C-314993FFE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675"/>
            <a:ext cx="10515600" cy="4351338"/>
          </a:xfrm>
        </p:spPr>
        <p:txBody>
          <a:bodyPr/>
          <a:lstStyle/>
          <a:p>
            <a:r>
              <a:rPr lang="en-US" altLang="zh-TW" dirty="0"/>
              <a:t>Please convert the </a:t>
            </a:r>
            <a:r>
              <a:rPr lang="en-US" altLang="zh-TW" b="1" dirty="0"/>
              <a:t>loop body</a:t>
            </a:r>
            <a:r>
              <a:rPr lang="en-US" altLang="zh-TW" dirty="0"/>
              <a:t> of the nested for-loop into the corresponding inline assembly version.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72F3748-769B-3A95-9741-1A804B2C7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55" y="3668545"/>
            <a:ext cx="5877745" cy="239110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88E67AD-41F2-2169-A00C-57BADFB7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403" y="3541566"/>
            <a:ext cx="3181794" cy="2048161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4FFCCFA9-ABE7-C2F4-94AA-B8E44326F898}"/>
              </a:ext>
            </a:extLst>
          </p:cNvPr>
          <p:cNvCxnSpPr/>
          <p:nvPr/>
        </p:nvCxnSpPr>
        <p:spPr>
          <a:xfrm>
            <a:off x="6877050" y="4927600"/>
            <a:ext cx="13589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3EF71D2E-95A2-AD49-8638-F95521A3F49C}"/>
              </a:ext>
            </a:extLst>
          </p:cNvPr>
          <p:cNvSpPr/>
          <p:nvPr/>
        </p:nvSpPr>
        <p:spPr>
          <a:xfrm>
            <a:off x="8318500" y="4864100"/>
            <a:ext cx="2133600" cy="17144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9DFBE5-4BA7-60CE-C6D3-283D5C6C25FE}"/>
              </a:ext>
            </a:extLst>
          </p:cNvPr>
          <p:cNvSpPr/>
          <p:nvPr/>
        </p:nvSpPr>
        <p:spPr>
          <a:xfrm>
            <a:off x="533400" y="4178300"/>
            <a:ext cx="5511800" cy="68580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6424B30-D7FE-9FAA-EDC6-87385F41F5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55" y="3687598"/>
            <a:ext cx="6087325" cy="237205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55352EF-8781-1987-B62E-5B3E6C7074BB}"/>
              </a:ext>
            </a:extLst>
          </p:cNvPr>
          <p:cNvSpPr/>
          <p:nvPr/>
        </p:nvSpPr>
        <p:spPr>
          <a:xfrm>
            <a:off x="438150" y="4178300"/>
            <a:ext cx="5549900" cy="74930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D2A26455-F4E7-9140-66A2-E2A043600123}"/>
              </a:ext>
            </a:extLst>
          </p:cNvPr>
          <p:cNvCxnSpPr/>
          <p:nvPr/>
        </p:nvCxnSpPr>
        <p:spPr>
          <a:xfrm flipV="1">
            <a:off x="6877050" y="4527550"/>
            <a:ext cx="0" cy="40005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2F44FFA-6046-7245-5B8C-5951853ED9C5}"/>
              </a:ext>
            </a:extLst>
          </p:cNvPr>
          <p:cNvCxnSpPr/>
          <p:nvPr/>
        </p:nvCxnSpPr>
        <p:spPr>
          <a:xfrm flipH="1">
            <a:off x="5988050" y="4527550"/>
            <a:ext cx="8890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8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D4AE37-7920-9E1E-FEBE-59F849A2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4.Matrix multiply(advanced) (30%)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EDE4C-C22F-7697-21DF-0C01101EE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Following the previous question.</a:t>
            </a:r>
          </a:p>
          <a:p>
            <a:r>
              <a:rPr lang="en-US" altLang="zh-TW" dirty="0"/>
              <a:t>The entire nested for-loop should be converted into the inline assembly code.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4D58CE-5804-3754-30C1-ED16F3225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82" y="3897160"/>
            <a:ext cx="3181794" cy="2048161"/>
          </a:xfrm>
          <a:prstGeom prst="rect">
            <a:avLst/>
          </a:prstGeom>
        </p:spPr>
      </p:pic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DD9AD34D-2AF5-178F-339B-29924583962D}"/>
              </a:ext>
            </a:extLst>
          </p:cNvPr>
          <p:cNvCxnSpPr/>
          <p:nvPr/>
        </p:nvCxnSpPr>
        <p:spPr>
          <a:xfrm>
            <a:off x="5080000" y="5295894"/>
            <a:ext cx="1358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C9EBEFD0-FFD7-00C7-B961-E8B2D96A53D1}"/>
              </a:ext>
            </a:extLst>
          </p:cNvPr>
          <p:cNvSpPr/>
          <p:nvPr/>
        </p:nvSpPr>
        <p:spPr>
          <a:xfrm>
            <a:off x="1803400" y="4654550"/>
            <a:ext cx="3022600" cy="749291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A1F07EC-576D-6D73-B219-A084B2E1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399" y="4359188"/>
            <a:ext cx="3419952" cy="112410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A1A02B-4DDE-9855-C8BE-50036A94AD91}"/>
              </a:ext>
            </a:extLst>
          </p:cNvPr>
          <p:cNvSpPr/>
          <p:nvPr/>
        </p:nvSpPr>
        <p:spPr>
          <a:xfrm>
            <a:off x="6677025" y="5232397"/>
            <a:ext cx="2133600" cy="171443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0CD468E-2B0E-45BC-644C-11F71A591D77}"/>
              </a:ext>
            </a:extLst>
          </p:cNvPr>
          <p:cNvSpPr txBox="1"/>
          <p:nvPr/>
        </p:nvSpPr>
        <p:spPr>
          <a:xfrm>
            <a:off x="2725788" y="6031395"/>
            <a:ext cx="117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Exercise 3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B57462-9821-8639-BA54-0373548C9C19}"/>
              </a:ext>
            </a:extLst>
          </p:cNvPr>
          <p:cNvSpPr txBox="1"/>
          <p:nvPr/>
        </p:nvSpPr>
        <p:spPr>
          <a:xfrm>
            <a:off x="7618463" y="5945321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Exercise 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634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691</Words>
  <Application>Microsoft Office PowerPoint</Application>
  <PresentationFormat>寬螢幕</PresentationFormat>
  <Paragraphs>88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Play</vt:lpstr>
      <vt:lpstr>微軟正黑體</vt:lpstr>
      <vt:lpstr>Aptos</vt:lpstr>
      <vt:lpstr>Aptos Display</vt:lpstr>
      <vt:lpstr>Arial</vt:lpstr>
      <vt:lpstr>Office 佈景主題</vt:lpstr>
      <vt:lpstr>Computer Organization 2024 Programming Assignment I </vt:lpstr>
      <vt:lpstr>Overview</vt:lpstr>
      <vt:lpstr>Prerequisite</vt:lpstr>
      <vt:lpstr>Assignment</vt:lpstr>
      <vt:lpstr>GCC Inline Assembly</vt:lpstr>
      <vt:lpstr>1.Basic (20%)</vt:lpstr>
      <vt:lpstr>2.Array (20%)</vt:lpstr>
      <vt:lpstr>3.Matrix multiply (30%)</vt:lpstr>
      <vt:lpstr>4.Matrix multiply(advanced) (30%)</vt:lpstr>
      <vt:lpstr>Test Your Assignment</vt:lpstr>
      <vt:lpstr>Test Your Assignment</vt:lpstr>
      <vt:lpstr>Test Your Assignment</vt:lpstr>
      <vt:lpstr>Test Your Assignment</vt:lpstr>
      <vt:lpstr>Submission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2024 Programming Assignment I </dc:title>
  <dc:creator>彭皓廷</dc:creator>
  <cp:lastModifiedBy>彭皓廷</cp:lastModifiedBy>
  <cp:revision>4</cp:revision>
  <dcterms:created xsi:type="dcterms:W3CDTF">2024-03-19T14:59:53Z</dcterms:created>
  <dcterms:modified xsi:type="dcterms:W3CDTF">2024-03-20T16:52:26Z</dcterms:modified>
</cp:coreProperties>
</file>