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80" r:id="rId2"/>
    <p:sldId id="378" r:id="rId3"/>
    <p:sldId id="379" r:id="rId4"/>
  </p:sldIdLst>
  <p:sldSz cx="12192000" cy="6858000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B6594"/>
    <a:srgbClr val="9DC3E6"/>
    <a:srgbClr val="4B91D1"/>
    <a:srgbClr val="63A0D7"/>
    <a:srgbClr val="2E75B6"/>
    <a:srgbClr val="FF9999"/>
    <a:srgbClr val="FF0000"/>
    <a:srgbClr val="00AD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3947" autoAdjust="0"/>
  </p:normalViewPr>
  <p:slideViewPr>
    <p:cSldViewPr snapToGrid="0">
      <p:cViewPr varScale="1">
        <p:scale>
          <a:sx n="76" d="100"/>
          <a:sy n="76" d="100"/>
        </p:scale>
        <p:origin x="734" y="48"/>
      </p:cViewPr>
      <p:guideLst>
        <p:guide orient="horz" pos="3612"/>
        <p:guide pos="5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4D25E-6416-4809-805B-4E3793E9302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92509EA-E64D-4F5D-9D4C-974FE6234A73}">
      <dgm:prSet phldrT="[文字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確立願景</a:t>
          </a:r>
        </a:p>
      </dgm:t>
    </dgm:pt>
    <dgm:pt modelId="{ACA5A689-678F-4217-B723-764D7FDBEFF7}" type="parTrans" cxnId="{AEBFAD36-3EDA-4CC1-8FA7-207B1258588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0107C4-FF1F-478B-8C0B-133990E063DE}" type="sibTrans" cxnId="{AEBFAD36-3EDA-4CC1-8FA7-207B1258588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139937A-1C07-4A41-8CEC-EA68D03224AA}">
      <dgm:prSet phldrT="[文字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現況檢視</a:t>
          </a:r>
        </a:p>
      </dgm:t>
    </dgm:pt>
    <dgm:pt modelId="{79DE52EF-175F-440C-8AAD-C3C3CCC974A5}" type="parTrans" cxnId="{3601C48B-023D-4A05-9026-FA42B41D2EF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60E6BD-9BC3-4377-82D7-B6F8A3F27FE2}" type="sibTrans" cxnId="{3601C48B-023D-4A05-9026-FA42B41D2EF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681266-AE56-432A-B46A-F50857381C9D}">
      <dgm:prSet phldrT="[文字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行動策略</a:t>
          </a:r>
        </a:p>
      </dgm:t>
    </dgm:pt>
    <dgm:pt modelId="{7D5DBCAE-BCF9-440C-B033-DD3F30D4FD64}" type="parTrans" cxnId="{A9960022-0AC7-4E9C-8975-19F648F31D9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6F0E16-6F85-4F11-A573-3E06CE7CCBD9}" type="sibTrans" cxnId="{A9960022-0AC7-4E9C-8975-19F648F31D9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4267CB-B7D4-408C-ACE5-7874B62CC0A5}">
      <dgm:prSet phldrT="[文字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成效檢核</a:t>
          </a:r>
        </a:p>
      </dgm:t>
    </dgm:pt>
    <dgm:pt modelId="{6177B02B-45FF-45A5-8B9A-EE11B88493EC}" type="parTrans" cxnId="{D3ED730E-F0CE-483E-A7E9-3C086CAA96D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DDF7A6-43DF-4AC2-8C2E-D0275FF6B0C1}" type="sibTrans" cxnId="{D3ED730E-F0CE-483E-A7E9-3C086CAA96D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03D4A8-41F9-4E84-8959-D40BD2C4773D}">
      <dgm:prSet phldrT="[文字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溝通議合</a:t>
          </a:r>
        </a:p>
      </dgm:t>
    </dgm:pt>
    <dgm:pt modelId="{CAEC7422-1474-49CB-8D16-1AEE87B65C1F}" type="parTrans" cxnId="{0BFB0677-8573-4061-8322-AA67BF8FA39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18BE62-034D-42AD-BD9B-6E19ACB7E040}" type="sibTrans" cxnId="{0BFB0677-8573-4061-8322-AA67BF8FA39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747A88-E50D-49DD-95ED-E418EFD37BE7}" type="pres">
      <dgm:prSet presAssocID="{6AE4D25E-6416-4809-805B-4E3793E93026}" presName="Name0" presStyleCnt="0">
        <dgm:presLayoutVars>
          <dgm:dir/>
          <dgm:resizeHandles val="exact"/>
        </dgm:presLayoutVars>
      </dgm:prSet>
      <dgm:spPr/>
    </dgm:pt>
    <dgm:pt modelId="{2462CDE7-575C-49FE-906C-55415BEE2773}" type="pres">
      <dgm:prSet presAssocID="{6AE4D25E-6416-4809-805B-4E3793E93026}" presName="cycle" presStyleCnt="0"/>
      <dgm:spPr/>
    </dgm:pt>
    <dgm:pt modelId="{E7E12C10-5A16-4867-897F-B6F4B9CA0288}" type="pres">
      <dgm:prSet presAssocID="{A92509EA-E64D-4F5D-9D4C-974FE6234A73}" presName="nodeFirstNode" presStyleLbl="node1" presStyleIdx="0" presStyleCnt="5">
        <dgm:presLayoutVars>
          <dgm:bulletEnabled val="1"/>
        </dgm:presLayoutVars>
      </dgm:prSet>
      <dgm:spPr/>
    </dgm:pt>
    <dgm:pt modelId="{637951D2-ECF2-49C3-A5F3-69AAB8115832}" type="pres">
      <dgm:prSet presAssocID="{560107C4-FF1F-478B-8C0B-133990E063DE}" presName="sibTransFirstNode" presStyleLbl="bgShp" presStyleIdx="0" presStyleCnt="1"/>
      <dgm:spPr/>
    </dgm:pt>
    <dgm:pt modelId="{D8E29927-1C05-4C1A-AD8B-A87F78BAC915}" type="pres">
      <dgm:prSet presAssocID="{C139937A-1C07-4A41-8CEC-EA68D03224AA}" presName="nodeFollowingNodes" presStyleLbl="node1" presStyleIdx="1" presStyleCnt="5">
        <dgm:presLayoutVars>
          <dgm:bulletEnabled val="1"/>
        </dgm:presLayoutVars>
      </dgm:prSet>
      <dgm:spPr/>
    </dgm:pt>
    <dgm:pt modelId="{FDCDC03F-49D0-44A9-BEAE-A80B195F104A}" type="pres">
      <dgm:prSet presAssocID="{A7681266-AE56-432A-B46A-F50857381C9D}" presName="nodeFollowingNodes" presStyleLbl="node1" presStyleIdx="2" presStyleCnt="5" custRadScaleRad="86347" custRadScaleInc="-9192">
        <dgm:presLayoutVars>
          <dgm:bulletEnabled val="1"/>
        </dgm:presLayoutVars>
      </dgm:prSet>
      <dgm:spPr/>
    </dgm:pt>
    <dgm:pt modelId="{8FFBA402-2DC8-4E5F-A403-68151B71FDCF}" type="pres">
      <dgm:prSet presAssocID="{ED4267CB-B7D4-408C-ACE5-7874B62CC0A5}" presName="nodeFollowingNodes" presStyleLbl="node1" presStyleIdx="3" presStyleCnt="5" custRadScaleRad="88352" custRadScaleInc="10163">
        <dgm:presLayoutVars>
          <dgm:bulletEnabled val="1"/>
        </dgm:presLayoutVars>
      </dgm:prSet>
      <dgm:spPr/>
    </dgm:pt>
    <dgm:pt modelId="{477E6BE4-4EF5-4604-80BE-F36336A8086A}" type="pres">
      <dgm:prSet presAssocID="{BF03D4A8-41F9-4E84-8959-D40BD2C4773D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3ED730E-F0CE-483E-A7E9-3C086CAA96D2}" srcId="{6AE4D25E-6416-4809-805B-4E3793E93026}" destId="{ED4267CB-B7D4-408C-ACE5-7874B62CC0A5}" srcOrd="3" destOrd="0" parTransId="{6177B02B-45FF-45A5-8B9A-EE11B88493EC}" sibTransId="{A5DDF7A6-43DF-4AC2-8C2E-D0275FF6B0C1}"/>
    <dgm:cxn modelId="{A9960022-0AC7-4E9C-8975-19F648F31D97}" srcId="{6AE4D25E-6416-4809-805B-4E3793E93026}" destId="{A7681266-AE56-432A-B46A-F50857381C9D}" srcOrd="2" destOrd="0" parTransId="{7D5DBCAE-BCF9-440C-B033-DD3F30D4FD64}" sibTransId="{CC6F0E16-6F85-4F11-A573-3E06CE7CCBD9}"/>
    <dgm:cxn modelId="{D6807727-31FE-442E-9684-33DE9B403248}" type="presOf" srcId="{A92509EA-E64D-4F5D-9D4C-974FE6234A73}" destId="{E7E12C10-5A16-4867-897F-B6F4B9CA0288}" srcOrd="0" destOrd="0" presId="urn:microsoft.com/office/officeart/2005/8/layout/cycle3"/>
    <dgm:cxn modelId="{AEBFAD36-3EDA-4CC1-8FA7-207B1258588C}" srcId="{6AE4D25E-6416-4809-805B-4E3793E93026}" destId="{A92509EA-E64D-4F5D-9D4C-974FE6234A73}" srcOrd="0" destOrd="0" parTransId="{ACA5A689-678F-4217-B723-764D7FDBEFF7}" sibTransId="{560107C4-FF1F-478B-8C0B-133990E063DE}"/>
    <dgm:cxn modelId="{CFC79A3C-4B90-4B96-B46A-8BA8E05BB762}" type="presOf" srcId="{6AE4D25E-6416-4809-805B-4E3793E93026}" destId="{63747A88-E50D-49DD-95ED-E418EFD37BE7}" srcOrd="0" destOrd="0" presId="urn:microsoft.com/office/officeart/2005/8/layout/cycle3"/>
    <dgm:cxn modelId="{2F4B524B-E06E-407D-AAE8-A5F99424456E}" type="presOf" srcId="{ED4267CB-B7D4-408C-ACE5-7874B62CC0A5}" destId="{8FFBA402-2DC8-4E5F-A403-68151B71FDCF}" srcOrd="0" destOrd="0" presId="urn:microsoft.com/office/officeart/2005/8/layout/cycle3"/>
    <dgm:cxn modelId="{D6A47C4F-9F2E-42D1-8361-AB44313EA0F2}" type="presOf" srcId="{C139937A-1C07-4A41-8CEC-EA68D03224AA}" destId="{D8E29927-1C05-4C1A-AD8B-A87F78BAC915}" srcOrd="0" destOrd="0" presId="urn:microsoft.com/office/officeart/2005/8/layout/cycle3"/>
    <dgm:cxn modelId="{0BFB0677-8573-4061-8322-AA67BF8FA395}" srcId="{6AE4D25E-6416-4809-805B-4E3793E93026}" destId="{BF03D4A8-41F9-4E84-8959-D40BD2C4773D}" srcOrd="4" destOrd="0" parTransId="{CAEC7422-1474-49CB-8D16-1AEE87B65C1F}" sibTransId="{4C18BE62-034D-42AD-BD9B-6E19ACB7E040}"/>
    <dgm:cxn modelId="{3601C48B-023D-4A05-9026-FA42B41D2EF6}" srcId="{6AE4D25E-6416-4809-805B-4E3793E93026}" destId="{C139937A-1C07-4A41-8CEC-EA68D03224AA}" srcOrd="1" destOrd="0" parTransId="{79DE52EF-175F-440C-8AAD-C3C3CCC974A5}" sibTransId="{B460E6BD-9BC3-4377-82D7-B6F8A3F27FE2}"/>
    <dgm:cxn modelId="{7BF04A93-5385-43D1-BBAA-7EBC733A3343}" type="presOf" srcId="{560107C4-FF1F-478B-8C0B-133990E063DE}" destId="{637951D2-ECF2-49C3-A5F3-69AAB8115832}" srcOrd="0" destOrd="0" presId="urn:microsoft.com/office/officeart/2005/8/layout/cycle3"/>
    <dgm:cxn modelId="{0F4CE7C8-4096-49D8-BB08-45D95EFFDE10}" type="presOf" srcId="{BF03D4A8-41F9-4E84-8959-D40BD2C4773D}" destId="{477E6BE4-4EF5-4604-80BE-F36336A8086A}" srcOrd="0" destOrd="0" presId="urn:microsoft.com/office/officeart/2005/8/layout/cycle3"/>
    <dgm:cxn modelId="{96E1B0E7-210D-46E8-BF55-1DE4243217B3}" type="presOf" srcId="{A7681266-AE56-432A-B46A-F50857381C9D}" destId="{FDCDC03F-49D0-44A9-BEAE-A80B195F104A}" srcOrd="0" destOrd="0" presId="urn:microsoft.com/office/officeart/2005/8/layout/cycle3"/>
    <dgm:cxn modelId="{9C468AE3-398B-4E48-973A-CE71A748A9F4}" type="presParOf" srcId="{63747A88-E50D-49DD-95ED-E418EFD37BE7}" destId="{2462CDE7-575C-49FE-906C-55415BEE2773}" srcOrd="0" destOrd="0" presId="urn:microsoft.com/office/officeart/2005/8/layout/cycle3"/>
    <dgm:cxn modelId="{85042A2C-60B5-432D-B93A-271A7731BDBD}" type="presParOf" srcId="{2462CDE7-575C-49FE-906C-55415BEE2773}" destId="{E7E12C10-5A16-4867-897F-B6F4B9CA0288}" srcOrd="0" destOrd="0" presId="urn:microsoft.com/office/officeart/2005/8/layout/cycle3"/>
    <dgm:cxn modelId="{DC1AF5E4-FC4D-4FBF-9988-1EED1E36624B}" type="presParOf" srcId="{2462CDE7-575C-49FE-906C-55415BEE2773}" destId="{637951D2-ECF2-49C3-A5F3-69AAB8115832}" srcOrd="1" destOrd="0" presId="urn:microsoft.com/office/officeart/2005/8/layout/cycle3"/>
    <dgm:cxn modelId="{1E4DA0B2-7336-4872-8EFE-375E29B394B2}" type="presParOf" srcId="{2462CDE7-575C-49FE-906C-55415BEE2773}" destId="{D8E29927-1C05-4C1A-AD8B-A87F78BAC915}" srcOrd="2" destOrd="0" presId="urn:microsoft.com/office/officeart/2005/8/layout/cycle3"/>
    <dgm:cxn modelId="{E8650E02-EA5D-4FB7-9351-DA9AD2CD2C26}" type="presParOf" srcId="{2462CDE7-575C-49FE-906C-55415BEE2773}" destId="{FDCDC03F-49D0-44A9-BEAE-A80B195F104A}" srcOrd="3" destOrd="0" presId="urn:microsoft.com/office/officeart/2005/8/layout/cycle3"/>
    <dgm:cxn modelId="{72D2DB04-3EAE-4BD0-9D23-990DFD20826D}" type="presParOf" srcId="{2462CDE7-575C-49FE-906C-55415BEE2773}" destId="{8FFBA402-2DC8-4E5F-A403-68151B71FDCF}" srcOrd="4" destOrd="0" presId="urn:microsoft.com/office/officeart/2005/8/layout/cycle3"/>
    <dgm:cxn modelId="{06C562EC-BA95-4BA3-850C-D794DF3059AF}" type="presParOf" srcId="{2462CDE7-575C-49FE-906C-55415BEE2773}" destId="{477E6BE4-4EF5-4604-80BE-F36336A8086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951D2-ECF2-49C3-A5F3-69AAB8115832}">
      <dsp:nvSpPr>
        <dsp:cNvPr id="0" name=""/>
        <dsp:cNvSpPr/>
      </dsp:nvSpPr>
      <dsp:spPr>
        <a:xfrm>
          <a:off x="1243960" y="-29228"/>
          <a:ext cx="4898233" cy="4898233"/>
        </a:xfrm>
        <a:prstGeom prst="circularArrow">
          <a:avLst>
            <a:gd name="adj1" fmla="val 5544"/>
            <a:gd name="adj2" fmla="val 330680"/>
            <a:gd name="adj3" fmla="val 13783127"/>
            <a:gd name="adj4" fmla="val 1738158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12C10-5A16-4867-897F-B6F4B9CA0288}">
      <dsp:nvSpPr>
        <dsp:cNvPr id="0" name=""/>
        <dsp:cNvSpPr/>
      </dsp:nvSpPr>
      <dsp:spPr>
        <a:xfrm>
          <a:off x="2549809" y="1081"/>
          <a:ext cx="2286534" cy="1143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確立願景</a:t>
          </a:r>
        </a:p>
      </dsp:txBody>
      <dsp:txXfrm>
        <a:off x="2605619" y="56891"/>
        <a:ext cx="2174914" cy="1031647"/>
      </dsp:txXfrm>
    </dsp:sp>
    <dsp:sp modelId="{D8E29927-1C05-4C1A-AD8B-A87F78BAC915}">
      <dsp:nvSpPr>
        <dsp:cNvPr id="0" name=""/>
        <dsp:cNvSpPr/>
      </dsp:nvSpPr>
      <dsp:spPr>
        <a:xfrm>
          <a:off x="4536375" y="1444406"/>
          <a:ext cx="2286534" cy="1143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現況檢視</a:t>
          </a:r>
        </a:p>
      </dsp:txBody>
      <dsp:txXfrm>
        <a:off x="4592185" y="1500216"/>
        <a:ext cx="2174914" cy="1031647"/>
      </dsp:txXfrm>
    </dsp:sp>
    <dsp:sp modelId="{FDCDC03F-49D0-44A9-BEAE-A80B195F104A}">
      <dsp:nvSpPr>
        <dsp:cNvPr id="0" name=""/>
        <dsp:cNvSpPr/>
      </dsp:nvSpPr>
      <dsp:spPr>
        <a:xfrm>
          <a:off x="3745279" y="3440391"/>
          <a:ext cx="2286534" cy="1143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行動策略</a:t>
          </a:r>
        </a:p>
      </dsp:txBody>
      <dsp:txXfrm>
        <a:off x="3801089" y="3496201"/>
        <a:ext cx="2174914" cy="1031647"/>
      </dsp:txXfrm>
    </dsp:sp>
    <dsp:sp modelId="{8FFBA402-2DC8-4E5F-A403-68151B71FDCF}">
      <dsp:nvSpPr>
        <dsp:cNvPr id="0" name=""/>
        <dsp:cNvSpPr/>
      </dsp:nvSpPr>
      <dsp:spPr>
        <a:xfrm>
          <a:off x="1312593" y="3459241"/>
          <a:ext cx="2286534" cy="1143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成效檢核</a:t>
          </a:r>
        </a:p>
      </dsp:txBody>
      <dsp:txXfrm>
        <a:off x="1368403" y="3515051"/>
        <a:ext cx="2174914" cy="1031647"/>
      </dsp:txXfrm>
    </dsp:sp>
    <dsp:sp modelId="{477E6BE4-4EF5-4604-80BE-F36336A8086A}">
      <dsp:nvSpPr>
        <dsp:cNvPr id="0" name=""/>
        <dsp:cNvSpPr/>
      </dsp:nvSpPr>
      <dsp:spPr>
        <a:xfrm>
          <a:off x="563244" y="1444406"/>
          <a:ext cx="2286534" cy="1143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溝通議合</a:t>
          </a:r>
        </a:p>
      </dsp:txBody>
      <dsp:txXfrm>
        <a:off x="619054" y="1500216"/>
        <a:ext cx="2174914" cy="103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BA0B3-E63A-47F1-AF2F-319B1BE0FF96}" type="datetimeFigureOut">
              <a:rPr lang="zh-TW" altLang="en-US" smtClean="0"/>
              <a:pPr/>
              <a:t>2022/9/13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AD2B4-4D57-4BC0-A6E6-4F17151EB2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95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CSR&gt;</a:t>
            </a:r>
            <a:r>
              <a:rPr lang="zh-TW" altLang="en-US" dirty="0"/>
              <a:t>部分轉換為永續，企業社會責任因為法規關係，國內目前主要講永續發展，避免大家以為只專注在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AD2B4-4D57-4BC0-A6E6-4F17151EB26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74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0333" y="1681163"/>
            <a:ext cx="11159067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70905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097-47B1-4057-A414-2D84CBC3C610}" type="datetime1">
              <a:rPr lang="zh-TW" altLang="en-US" smtClean="0"/>
              <a:pPr/>
              <a:t>2022/9/13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3708400" y="4207933"/>
            <a:ext cx="4842933" cy="0"/>
          </a:xfrm>
          <a:prstGeom prst="line">
            <a:avLst/>
          </a:prstGeom>
          <a:ln w="12700">
            <a:solidFill>
              <a:srgbClr val="256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724-55E9-4FA0-AA9D-99D62F0080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2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3533" y="136525"/>
            <a:ext cx="8034867" cy="1325563"/>
          </a:xfrm>
        </p:spPr>
        <p:txBody>
          <a:bodyPr/>
          <a:lstStyle>
            <a:lvl1pPr>
              <a:defRPr b="1">
                <a:solidFill>
                  <a:srgbClr val="2569A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A5B0-E118-47F9-85B0-67E305653821}" type="datetime1">
              <a:rPr lang="zh-TW" altLang="en-US" smtClean="0"/>
              <a:pPr/>
              <a:t>2022/9/13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52388" y="731519"/>
            <a:ext cx="192505" cy="182880"/>
          </a:xfrm>
          <a:prstGeom prst="rect">
            <a:avLst/>
          </a:prstGeom>
          <a:solidFill>
            <a:srgbClr val="0B6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4F1724-55E9-4FA0-AA9D-99D62F0080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51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F4E-D1B3-466F-BA72-0458DAA0BEAF}" type="datetime1">
              <a:rPr lang="zh-TW" altLang="en-US" smtClean="0"/>
              <a:pPr/>
              <a:t>2022/9/13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724-55E9-4FA0-AA9D-99D62F0080D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236823"/>
            <a:ext cx="269715" cy="388127"/>
          </a:xfrm>
          <a:prstGeom prst="rect">
            <a:avLst/>
          </a:prstGeom>
          <a:solidFill>
            <a:srgbClr val="2569AE"/>
          </a:solidFill>
          <a:ln>
            <a:solidFill>
              <a:srgbClr val="256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2934" y="2566458"/>
            <a:ext cx="10515600" cy="1325563"/>
          </a:xfrm>
        </p:spPr>
        <p:txBody>
          <a:bodyPr/>
          <a:lstStyle>
            <a:lvl1pPr>
              <a:defRPr b="1">
                <a:solidFill>
                  <a:srgbClr val="0B6594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7A94-FA82-4485-86B2-3C56F9426E86}" type="datetime1">
              <a:rPr lang="zh-TW" altLang="en-US" smtClean="0"/>
              <a:pPr/>
              <a:t>2022/9/13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724-55E9-4FA0-AA9D-99D62F0080D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28133" y="2879725"/>
            <a:ext cx="110067" cy="786342"/>
          </a:xfrm>
          <a:prstGeom prst="rect">
            <a:avLst/>
          </a:prstGeom>
          <a:solidFill>
            <a:srgbClr val="0B6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6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93720" y="1282065"/>
            <a:ext cx="8666480" cy="4351338"/>
          </a:xfrm>
        </p:spPr>
        <p:txBody>
          <a:bodyPr/>
          <a:lstStyle>
            <a:lvl1pPr>
              <a:defRPr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>
              <a:defRPr>
                <a:latin typeface="Microsoft JhengHei" charset="-120"/>
                <a:ea typeface="Microsoft JhengHei" charset="-120"/>
                <a:cs typeface="Microsoft JhengHei" charset="-120"/>
              </a:defRPr>
            </a:lvl2pPr>
            <a:lvl3pPr>
              <a:defRPr>
                <a:latin typeface="Microsoft JhengHei" charset="-120"/>
                <a:ea typeface="Microsoft JhengHei" charset="-120"/>
                <a:cs typeface="Microsoft JhengHei" charset="-120"/>
              </a:defRPr>
            </a:lvl3pPr>
            <a:lvl4pPr>
              <a:defRPr>
                <a:latin typeface="Microsoft JhengHei" charset="-120"/>
                <a:ea typeface="Microsoft JhengHei" charset="-120"/>
                <a:cs typeface="Microsoft JhengHei" charset="-120"/>
              </a:defRPr>
            </a:lvl4pPr>
            <a:lvl5pPr>
              <a:defRPr>
                <a:latin typeface="Microsoft JhengHei" charset="-120"/>
                <a:ea typeface="Microsoft JhengHei" charset="-120"/>
                <a:cs typeface="Microsoft JhengHei" charset="-120"/>
              </a:defRPr>
            </a:lvl5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50520" y="13762990"/>
            <a:ext cx="2743200" cy="365125"/>
          </a:xfrm>
        </p:spPr>
        <p:txBody>
          <a:bodyPr/>
          <a:lstStyle/>
          <a:p>
            <a:fld id="{76556FE6-8C9C-FA44-B5F4-11BF1AA19692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550920" y="13762990"/>
            <a:ext cx="4114800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2920" y="13762990"/>
            <a:ext cx="2743200" cy="365125"/>
          </a:xfrm>
        </p:spPr>
        <p:txBody>
          <a:bodyPr/>
          <a:lstStyle/>
          <a:p>
            <a:fld id="{F99CC8EE-F93B-F64C-B7F8-B6FFBDAB6572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91465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31103" y="0"/>
            <a:ext cx="2945753" cy="6858000"/>
          </a:xfrm>
          <a:prstGeom prst="rect">
            <a:avLst/>
          </a:prstGeom>
          <a:solidFill>
            <a:schemeClr val="accent5">
              <a:lumMod val="50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121920" y="6193949"/>
            <a:ext cx="518160" cy="5181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577611"/>
            <a:ext cx="2189480" cy="25193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479" y="6362232"/>
            <a:ext cx="974786" cy="440266"/>
          </a:xfrm>
          <a:prstGeom prst="rect">
            <a:avLst/>
          </a:prstGeom>
        </p:spPr>
      </p:pic>
      <p:sp>
        <p:nvSpPr>
          <p:cNvPr id="12" name="投影片編號版面配置區 3"/>
          <p:cNvSpPr txBox="1">
            <a:spLocks/>
          </p:cNvSpPr>
          <p:nvPr userDrawn="1"/>
        </p:nvSpPr>
        <p:spPr>
          <a:xfrm>
            <a:off x="8173535" y="63998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CC8EE-F93B-F64C-B7F8-B6FFBDAB6572}" type="slidenum"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pPr/>
              <a:t>‹#›</a:t>
            </a:fld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778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16200000">
            <a:off x="9837371" y="4503370"/>
            <a:ext cx="1963224" cy="3050834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135" y="22839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-731752" y="6362232"/>
            <a:ext cx="7056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CREATING TRUST BETWEEN YOU &amp; STAKEHOLDERS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3" name="投影片編號版面配置區 3"/>
          <p:cNvSpPr txBox="1">
            <a:spLocks/>
          </p:cNvSpPr>
          <p:nvPr userDrawn="1"/>
        </p:nvSpPr>
        <p:spPr>
          <a:xfrm>
            <a:off x="8173535" y="63998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CC8EE-F93B-F64C-B7F8-B6FFBDAB6572}" type="slidenum">
              <a:rPr kumimoji="1" lang="zh-TW" altLang="en-US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pPr/>
              <a:t>‹#›</a:t>
            </a:fld>
            <a:endParaRPr kumimoji="1" lang="zh-TW" altLang="en-US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01136" y="1722474"/>
            <a:ext cx="10515600" cy="4639759"/>
          </a:xfrm>
        </p:spPr>
        <p:txBody>
          <a:bodyPr/>
          <a:lstStyle>
            <a:lvl1pPr>
              <a:defRPr sz="3200"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>
              <a:defRPr sz="2800">
                <a:latin typeface="Microsoft JhengHei" charset="-120"/>
                <a:ea typeface="Microsoft JhengHei" charset="-120"/>
                <a:cs typeface="Microsoft JhengHei" charset="-120"/>
              </a:defRPr>
            </a:lvl2pPr>
            <a:lvl3pPr>
              <a:defRPr sz="2400">
                <a:latin typeface="Microsoft JhengHei" charset="-120"/>
                <a:ea typeface="Microsoft JhengHei" charset="-120"/>
                <a:cs typeface="Microsoft JhengHei" charset="-120"/>
              </a:defRPr>
            </a:lvl3pPr>
            <a:lvl4pPr>
              <a:defRPr sz="2000">
                <a:latin typeface="Microsoft JhengHei" charset="-120"/>
                <a:ea typeface="Microsoft JhengHei" charset="-120"/>
                <a:cs typeface="Microsoft JhengHei" charset="-120"/>
              </a:defRPr>
            </a:lvl4pPr>
            <a:lvl5pPr>
              <a:defRPr sz="2000">
                <a:latin typeface="Microsoft JhengHei" charset="-120"/>
                <a:ea typeface="Microsoft JhengHei" charset="-120"/>
                <a:cs typeface="Microsoft JhengHei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5470" y="6214677"/>
            <a:ext cx="1199023" cy="735373"/>
          </a:xfrm>
          <a:prstGeom prst="rect">
            <a:avLst/>
          </a:prstGeom>
        </p:spPr>
      </p:pic>
      <p:sp>
        <p:nvSpPr>
          <p:cNvPr id="9" name="半框架 8"/>
          <p:cNvSpPr/>
          <p:nvPr userDrawn="1"/>
        </p:nvSpPr>
        <p:spPr>
          <a:xfrm>
            <a:off x="284295" y="320858"/>
            <a:ext cx="680720" cy="680720"/>
          </a:xfrm>
          <a:prstGeom prst="halfFrame">
            <a:avLst>
              <a:gd name="adj1" fmla="val 19900"/>
              <a:gd name="adj2" fmla="val 19900"/>
            </a:avLst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/>
          <p:cNvCxnSpPr/>
          <p:nvPr userDrawn="1"/>
        </p:nvCxnSpPr>
        <p:spPr>
          <a:xfrm>
            <a:off x="253724" y="343793"/>
            <a:ext cx="0" cy="21945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229010" y="343793"/>
            <a:ext cx="22135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479" y="6362232"/>
            <a:ext cx="974786" cy="440266"/>
          </a:xfrm>
          <a:prstGeom prst="rect">
            <a:avLst/>
          </a:prstGeom>
        </p:spPr>
      </p:pic>
      <p:sp>
        <p:nvSpPr>
          <p:cNvPr id="12" name="投影片編號版面配置區 3"/>
          <p:cNvSpPr txBox="1">
            <a:spLocks/>
          </p:cNvSpPr>
          <p:nvPr userDrawn="1"/>
        </p:nvSpPr>
        <p:spPr>
          <a:xfrm>
            <a:off x="8173535" y="63998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CC8EE-F93B-F64C-B7F8-B6FFBDAB6572}" type="slidenum"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pPr/>
              <a:t>‹#›</a:t>
            </a:fld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-31103" y="6333927"/>
            <a:ext cx="7056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CREATING TRUST BETWEEN YOU &amp; STAKEHOLDERS</a:t>
            </a:r>
            <a:endParaRPr lang="zh-TW" alt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4" name="副標題 2"/>
          <p:cNvSpPr>
            <a:spLocks noGrp="1"/>
          </p:cNvSpPr>
          <p:nvPr>
            <p:ph type="subTitle" idx="1"/>
          </p:nvPr>
        </p:nvSpPr>
        <p:spPr>
          <a:xfrm>
            <a:off x="4600065" y="1504828"/>
            <a:ext cx="6757229" cy="4360146"/>
          </a:xfrm>
        </p:spPr>
        <p:txBody>
          <a:bodyPr/>
          <a:lstStyle>
            <a:lvl1pPr marL="342900" indent="-342900" algn="l">
              <a:buFont typeface="Wingdings" charset="2"/>
              <a:buChar char="n"/>
              <a:defRPr sz="2400" b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245428" y="244929"/>
            <a:ext cx="11527472" cy="57966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898071"/>
            <a:ext cx="11399520" cy="532855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標題 1"/>
          <p:cNvSpPr txBox="1">
            <a:spLocks/>
          </p:cNvSpPr>
          <p:nvPr userDrawn="1"/>
        </p:nvSpPr>
        <p:spPr>
          <a:xfrm>
            <a:off x="401135" y="228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2800" dirty="0"/>
          </a:p>
        </p:txBody>
      </p:sp>
      <p:sp>
        <p:nvSpPr>
          <p:cNvPr id="18" name="矩形 17"/>
          <p:cNvSpPr/>
          <p:nvPr userDrawn="1"/>
        </p:nvSpPr>
        <p:spPr>
          <a:xfrm>
            <a:off x="11399520" y="1386840"/>
            <a:ext cx="792480" cy="4236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681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135" y="22839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479" y="6316784"/>
            <a:ext cx="974786" cy="440266"/>
          </a:xfrm>
          <a:prstGeom prst="rect">
            <a:avLst/>
          </a:prstGeom>
        </p:spPr>
      </p:pic>
      <p:sp>
        <p:nvSpPr>
          <p:cNvPr id="13" name="投影片編號版面配置區 3"/>
          <p:cNvSpPr txBox="1">
            <a:spLocks/>
          </p:cNvSpPr>
          <p:nvPr userDrawn="1"/>
        </p:nvSpPr>
        <p:spPr>
          <a:xfrm>
            <a:off x="8173535" y="63998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CC8EE-F93B-F64C-B7F8-B6FFBDAB6572}" type="slidenum"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pPr/>
              <a:t>‹#›</a:t>
            </a:fld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01136" y="1722474"/>
            <a:ext cx="10515600" cy="4639759"/>
          </a:xfrm>
        </p:spPr>
        <p:txBody>
          <a:bodyPr/>
          <a:lstStyle>
            <a:lvl1pPr>
              <a:defRPr sz="3200"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>
              <a:defRPr sz="2800">
                <a:latin typeface="Microsoft JhengHei" charset="-120"/>
                <a:ea typeface="Microsoft JhengHei" charset="-120"/>
                <a:cs typeface="Microsoft JhengHei" charset="-120"/>
              </a:defRPr>
            </a:lvl2pPr>
            <a:lvl3pPr>
              <a:defRPr sz="2400">
                <a:latin typeface="Microsoft JhengHei" charset="-120"/>
                <a:ea typeface="Microsoft JhengHei" charset="-120"/>
                <a:cs typeface="Microsoft JhengHei" charset="-120"/>
              </a:defRPr>
            </a:lvl3pPr>
            <a:lvl4pPr>
              <a:defRPr sz="2000">
                <a:latin typeface="Microsoft JhengHei" charset="-120"/>
                <a:ea typeface="Microsoft JhengHei" charset="-120"/>
                <a:cs typeface="Microsoft JhengHei" charset="-120"/>
              </a:defRPr>
            </a:lvl4pPr>
            <a:lvl5pPr>
              <a:defRPr sz="2000">
                <a:latin typeface="Microsoft JhengHei" charset="-120"/>
                <a:ea typeface="Microsoft JhengHei" charset="-120"/>
                <a:cs typeface="Microsoft JhengHei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-731752" y="6362232"/>
            <a:ext cx="7056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</a:rPr>
              <a:t>CREATING TRUST BETWEEN YOU &amp; STAKEHOLDERS</a:t>
            </a:r>
            <a:endParaRPr lang="zh-TW" altLang="en-US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8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546272"/>
            <a:ext cx="12192000" cy="311727"/>
          </a:xfrm>
          <a:prstGeom prst="rect">
            <a:avLst/>
          </a:prstGeom>
          <a:solidFill>
            <a:srgbClr val="0B6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474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7A94-FA82-4485-86B2-3C56F9426E86}" type="datetime1">
              <a:rPr lang="zh-TW" altLang="en-US" smtClean="0"/>
              <a:pPr/>
              <a:t>2022/9/13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4748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594764"/>
            <a:ext cx="2743200" cy="24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F4F1724-55E9-4FA0-AA9D-99D62F0080D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Picture 83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7202"/>
            <a:ext cx="818583" cy="39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3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關於精承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724-55E9-4FA0-AA9D-99D62F0080D0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53533" y="1285620"/>
            <a:ext cx="11237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成立宗旨</a:t>
            </a:r>
            <a:endParaRPr lang="en-US" altLang="zh-TW" sz="24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000" b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精承永續企業顧問成立於</a:t>
            </a:r>
            <a:r>
              <a:rPr lang="en-US" altLang="zh-TW" sz="2000" b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2009</a:t>
            </a:r>
            <a:r>
              <a:rPr lang="zh-TW" altLang="en-US" sz="2000" b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年，英文名稱 </a:t>
            </a:r>
            <a:r>
              <a:rPr lang="en-US" altLang="zh-TW" sz="2000" b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Fides </a:t>
            </a:r>
            <a:r>
              <a:rPr lang="zh-TW" altLang="en-US" sz="2000" b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取其「承諾、誠信」之含義，為社會帶來正面影響力是我們的核心目標與使命。精承永續長期以來協助企業推行永續發展、企業聲譽管理及公共議題倡議等專業顧問服務，近年鑒於全球永續浪潮興起，我們期許透過專業服務，協助企業導入永續意識及經營轉型，進而一同創造共好的未來。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4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核心優勢</a:t>
            </a:r>
            <a:endParaRPr lang="en-US" altLang="zh-TW" sz="24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000" b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精承永續深耕台灣十餘年，長期服務國內外知名企業與組織，同時累積超過百家以上</a:t>
            </a:r>
            <a:r>
              <a:rPr lang="en-US" altLang="zh-TW" sz="2000" b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NGO</a:t>
            </a:r>
            <a:r>
              <a:rPr lang="zh-TW" altLang="en-US" sz="2000" b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合作網絡，以及政府及學校單位等多元專業領域合作資源。精承永續透過專業方法論與豐富執行經驗，協助企業盤點利害關係人並界定重大性議題，並為企業量身規劃永續策略及執行方案，進而協助企業實現永續發展目標與利害關係人議和，共創實質的永續影響力。</a:t>
            </a:r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endParaRPr lang="en-US" altLang="zh-TW" sz="20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4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服務內容</a:t>
            </a:r>
            <a:endParaRPr lang="en-US" altLang="zh-TW" sz="24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企業永續策略定位、永續報告書編撰及查驗證輔導、企業報獎輔導、企業永續專業課程、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CSR/ESG</a:t>
            </a:r>
            <a:r>
              <a:rPr lang="zh-TW" altLang="en-US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內外部溝通專案、媒體公關、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NGO/NPO</a:t>
            </a:r>
            <a:r>
              <a:rPr lang="zh-TW" altLang="en-US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合作資源串聯、企業年度</a:t>
            </a:r>
            <a:r>
              <a:rPr lang="en-US" altLang="zh-TW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CSR</a:t>
            </a:r>
            <a:r>
              <a:rPr lang="zh-TW" altLang="en-US" sz="20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專案規劃與執行等服務。</a:t>
            </a:r>
          </a:p>
        </p:txBody>
      </p:sp>
    </p:spTree>
    <p:extLst>
      <p:ext uri="{BB962C8B-B14F-4D97-AF65-F5344CB8AC3E}">
        <p14:creationId xmlns:p14="http://schemas.microsoft.com/office/powerpoint/2010/main" val="252133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2569A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0"/>
              </a:rPr>
              <a:t>輔導流程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083423274"/>
              </p:ext>
            </p:extLst>
          </p:nvPr>
        </p:nvGraphicFramePr>
        <p:xfrm>
          <a:off x="2682040" y="1385740"/>
          <a:ext cx="7386154" cy="492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530438" y="1040023"/>
            <a:ext cx="3474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治理單位的決心</a:t>
            </a:r>
            <a:endParaRPr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確立組織永續願景目標</a:t>
            </a:r>
            <a:endParaRPr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強化內部溝通凝聚共識</a:t>
            </a:r>
            <a:endParaRPr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成立專責單位</a:t>
            </a:r>
            <a:r>
              <a:rPr lang="en-US" altLang="zh-TW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專責人員</a:t>
            </a:r>
            <a:endParaRPr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建立負責成員基礎認知與訓練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485342" y="2849802"/>
            <a:ext cx="2550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企業永續現況盤點</a:t>
            </a:r>
            <a:endParaRPr lang="en-US" altLang="zh-TW"/>
          </a:p>
          <a:p>
            <a:r>
              <a:rPr lang="zh-TW" altLang="en-US"/>
              <a:t>界定利害關係人圖像</a:t>
            </a:r>
            <a:endParaRPr lang="en-US" altLang="zh-TW"/>
          </a:p>
          <a:p>
            <a:r>
              <a:rPr lang="zh-TW" altLang="en-US"/>
              <a:t>分析重大性議題</a:t>
            </a:r>
            <a:endParaRPr lang="en-US" altLang="zh-TW"/>
          </a:p>
          <a:p>
            <a:r>
              <a:rPr lang="zh-TW" altLang="en-US"/>
              <a:t>擬定</a:t>
            </a:r>
            <a:r>
              <a:rPr lang="en-US" altLang="zh-TW"/>
              <a:t>ESG</a:t>
            </a:r>
            <a:r>
              <a:rPr lang="zh-TW" altLang="en-US"/>
              <a:t>發展目標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8713849" y="4832515"/>
            <a:ext cx="312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訂定</a:t>
            </a:r>
            <a:r>
              <a:rPr lang="en-US" altLang="zh-TW"/>
              <a:t>ESG</a:t>
            </a:r>
            <a:r>
              <a:rPr lang="zh-TW" altLang="en-US"/>
              <a:t>關鍵績效指標</a:t>
            </a:r>
            <a:endParaRPr lang="en-US" altLang="zh-TW"/>
          </a:p>
          <a:p>
            <a:r>
              <a:rPr lang="zh-TW" altLang="en-US"/>
              <a:t>擬定永續營運執行策略</a:t>
            </a:r>
            <a:endParaRPr lang="en-US" altLang="zh-TW"/>
          </a:p>
          <a:p>
            <a:r>
              <a:rPr lang="zh-TW" altLang="en-US"/>
              <a:t>設計統合性</a:t>
            </a:r>
            <a:r>
              <a:rPr lang="en-US" altLang="zh-TW"/>
              <a:t>ESG</a:t>
            </a:r>
            <a:r>
              <a:rPr lang="zh-TW" altLang="en-US"/>
              <a:t>執行方案</a:t>
            </a:r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合作夥伴資源串聯</a:t>
            </a: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1135" y="4791978"/>
            <a:ext cx="3501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建立專案成效評估與資料蒐集程序</a:t>
            </a:r>
            <a:r>
              <a:rPr lang="en-US" altLang="zh-TW"/>
              <a:t>	</a:t>
            </a:r>
          </a:p>
          <a:p>
            <a:r>
              <a:rPr lang="zh-TW" altLang="en-US"/>
              <a:t>對應國際指標檢視達成情況</a:t>
            </a:r>
            <a:endParaRPr lang="en-US" altLang="zh-TW"/>
          </a:p>
          <a:p>
            <a:r>
              <a:rPr lang="zh-TW" altLang="en-US"/>
              <a:t>質化量化評估執行成果</a:t>
            </a:r>
            <a:r>
              <a:rPr lang="en-US" altLang="zh-TW"/>
              <a:t>(SROI</a:t>
            </a:r>
            <a:r>
              <a:rPr lang="zh-TW" altLang="en-US"/>
              <a:t>、</a:t>
            </a:r>
            <a:r>
              <a:rPr lang="en-US" altLang="zh-TW"/>
              <a:t>B4SI)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07389" y="2711303"/>
            <a:ext cx="3044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建立永續報導形式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永續報告書、官網專區</a:t>
            </a:r>
            <a:r>
              <a:rPr lang="en-US" altLang="zh-TW"/>
              <a:t>)</a:t>
            </a:r>
          </a:p>
          <a:p>
            <a:r>
              <a:rPr lang="zh-TW" altLang="en-US"/>
              <a:t>重大獎項參與</a:t>
            </a:r>
            <a:endParaRPr lang="en-US" altLang="zh-TW"/>
          </a:p>
          <a:p>
            <a:r>
              <a:rPr lang="zh-TW" altLang="en-US"/>
              <a:t>利害關係人溝通與意見回饋蒐集</a:t>
            </a:r>
            <a:endParaRPr lang="en-US" altLang="zh-TW"/>
          </a:p>
        </p:txBody>
      </p:sp>
      <p:sp>
        <p:nvSpPr>
          <p:cNvPr id="16" name="文字方塊 15"/>
          <p:cNvSpPr txBox="1"/>
          <p:nvPr/>
        </p:nvSpPr>
        <p:spPr>
          <a:xfrm>
            <a:off x="5696085" y="3263016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>
                <a:solidFill>
                  <a:srgbClr val="0070C0"/>
                </a:solidFill>
              </a:rPr>
              <a:t>FIDES</a:t>
            </a:r>
            <a:endParaRPr lang="zh-TW" altLang="en-US" sz="3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2569A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0"/>
              </a:rPr>
              <a:t>服務項目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2219" y="1296220"/>
            <a:ext cx="5132400" cy="4639759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FF0000"/>
                </a:solidFill>
              </a:rPr>
              <a:t>永續策略顧問</a:t>
            </a:r>
            <a:r>
              <a:rPr lang="en-US" altLang="zh-TW" sz="2800">
                <a:solidFill>
                  <a:srgbClr val="FF0000"/>
                </a:solidFill>
              </a:rPr>
              <a:t>(</a:t>
            </a:r>
            <a:r>
              <a:rPr lang="zh-TW" altLang="en-US" sz="2800">
                <a:solidFill>
                  <a:srgbClr val="FF0000"/>
                </a:solidFill>
              </a:rPr>
              <a:t>策略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sz="2400">
                <a:solidFill>
                  <a:srgbClr val="FF0000"/>
                </a:solidFill>
              </a:rPr>
              <a:t>利益關係人圖像建立及重大性議題鑑別</a:t>
            </a:r>
            <a:endParaRPr lang="en-US" altLang="zh-TW" sz="2400">
              <a:solidFill>
                <a:srgbClr val="FF0000"/>
              </a:solidFill>
            </a:endParaRPr>
          </a:p>
          <a:p>
            <a:pPr lvl="1"/>
            <a:r>
              <a:rPr lang="zh-TW" altLang="en-US" sz="2400">
                <a:solidFill>
                  <a:srgbClr val="FF0000"/>
                </a:solidFill>
              </a:rPr>
              <a:t>企業永續策略制定</a:t>
            </a:r>
            <a:endParaRPr lang="en-US" altLang="zh-TW" sz="2400">
              <a:solidFill>
                <a:srgbClr val="FF0000"/>
              </a:solidFill>
            </a:endParaRPr>
          </a:p>
          <a:p>
            <a:pPr lvl="1"/>
            <a:r>
              <a:rPr lang="en-US" altLang="zh-TW" sz="2400">
                <a:solidFill>
                  <a:srgbClr val="FF0000"/>
                </a:solidFill>
              </a:rPr>
              <a:t>SROI</a:t>
            </a:r>
            <a:r>
              <a:rPr lang="zh-TW" altLang="en-US" sz="2400">
                <a:solidFill>
                  <a:srgbClr val="FF0000"/>
                </a:solidFill>
              </a:rPr>
              <a:t>機制導入</a:t>
            </a:r>
            <a:endParaRPr lang="en-US" altLang="zh-TW" sz="240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400">
              <a:solidFill>
                <a:srgbClr val="FF0000"/>
              </a:solidFill>
            </a:endParaRPr>
          </a:p>
          <a:p>
            <a:r>
              <a:rPr lang="zh-TW" altLang="en-US" sz="2800">
                <a:solidFill>
                  <a:srgbClr val="FF9900"/>
                </a:solidFill>
              </a:rPr>
              <a:t>永續學堂</a:t>
            </a:r>
            <a:r>
              <a:rPr lang="en-US" altLang="zh-TW" sz="2800">
                <a:solidFill>
                  <a:srgbClr val="FF9900"/>
                </a:solidFill>
              </a:rPr>
              <a:t>(</a:t>
            </a:r>
            <a:r>
              <a:rPr lang="zh-TW" altLang="en-US" sz="2800">
                <a:solidFill>
                  <a:srgbClr val="FF9900"/>
                </a:solidFill>
              </a:rPr>
              <a:t>學習</a:t>
            </a:r>
            <a:r>
              <a:rPr lang="en-US" altLang="zh-TW" sz="2800">
                <a:solidFill>
                  <a:srgbClr val="FF9900"/>
                </a:solidFill>
              </a:rPr>
              <a:t>)</a:t>
            </a:r>
          </a:p>
          <a:p>
            <a:pPr lvl="1"/>
            <a:r>
              <a:rPr lang="en-US" altLang="zh-TW" sz="2400">
                <a:solidFill>
                  <a:srgbClr val="FF9900"/>
                </a:solidFill>
              </a:rPr>
              <a:t>SROI</a:t>
            </a:r>
            <a:r>
              <a:rPr lang="zh-TW" altLang="en-US" sz="2400">
                <a:solidFill>
                  <a:srgbClr val="FF9900"/>
                </a:solidFill>
              </a:rPr>
              <a:t>工作坊</a:t>
            </a:r>
            <a:endParaRPr lang="en-US" altLang="zh-TW" sz="2400">
              <a:solidFill>
                <a:srgbClr val="FF9900"/>
              </a:solidFill>
            </a:endParaRPr>
          </a:p>
          <a:p>
            <a:pPr lvl="1"/>
            <a:r>
              <a:rPr lang="zh-TW" altLang="en-US" sz="2400">
                <a:solidFill>
                  <a:srgbClr val="FF9900"/>
                </a:solidFill>
              </a:rPr>
              <a:t>永續報告書工作坊</a:t>
            </a:r>
            <a:endParaRPr lang="en-US" altLang="zh-TW" sz="2400">
              <a:solidFill>
                <a:srgbClr val="FF9900"/>
              </a:solidFill>
            </a:endParaRPr>
          </a:p>
          <a:p>
            <a:pPr lvl="1"/>
            <a:r>
              <a:rPr lang="en-US" altLang="zh-TW" sz="2400">
                <a:solidFill>
                  <a:srgbClr val="FF9900"/>
                </a:solidFill>
              </a:rPr>
              <a:t>SDGs</a:t>
            </a:r>
            <a:r>
              <a:rPr lang="zh-TW" altLang="en-US" sz="2400">
                <a:solidFill>
                  <a:srgbClr val="FF9900"/>
                </a:solidFill>
              </a:rPr>
              <a:t>概念介紹</a:t>
            </a:r>
            <a:r>
              <a:rPr lang="en-US" altLang="zh-TW" sz="2400">
                <a:solidFill>
                  <a:srgbClr val="FF9900"/>
                </a:solidFill>
              </a:rPr>
              <a:t>(SDGs game)</a:t>
            </a:r>
          </a:p>
          <a:p>
            <a:pPr lvl="1"/>
            <a:r>
              <a:rPr lang="zh-TW" altLang="en-US" sz="2400">
                <a:solidFill>
                  <a:srgbClr val="FF9900"/>
                </a:solidFill>
              </a:rPr>
              <a:t>發言人訓練</a:t>
            </a:r>
            <a:endParaRPr lang="en-US" altLang="zh-TW" sz="2400">
              <a:solidFill>
                <a:srgbClr val="FF9900"/>
              </a:solidFill>
            </a:endParaRPr>
          </a:p>
          <a:p>
            <a:pPr lvl="1"/>
            <a:endParaRPr lang="en-US" altLang="zh-TW" sz="2400"/>
          </a:p>
          <a:p>
            <a:pPr lvl="1"/>
            <a:endParaRPr lang="en-US" altLang="zh-TW" sz="2400"/>
          </a:p>
          <a:p>
            <a:endParaRPr lang="zh-TW" altLang="en-US" sz="280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026580" y="1300968"/>
            <a:ext cx="5410118" cy="463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JhengHei" charset="-120"/>
                <a:ea typeface="Microsoft JhengHei" charset="-120"/>
                <a:cs typeface="Microsoft JhengHei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JhengHei" charset="-120"/>
                <a:ea typeface="Microsoft JhengHei" charset="-120"/>
                <a:cs typeface="Microsoft JhengHei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JhengHei" charset="-120"/>
                <a:ea typeface="Microsoft JhengHei" charset="-120"/>
                <a:cs typeface="Microsoft JhengHei" charset="-12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TW" altLang="en-US">
                <a:solidFill>
                  <a:srgbClr val="00B050"/>
                </a:solidFill>
              </a:rPr>
              <a:t>永續報導</a:t>
            </a:r>
            <a:r>
              <a:rPr lang="en-US" altLang="zh-TW">
                <a:solidFill>
                  <a:srgbClr val="00B050"/>
                </a:solidFill>
              </a:rPr>
              <a:t>(</a:t>
            </a:r>
            <a:r>
              <a:rPr lang="zh-TW" altLang="en-US">
                <a:solidFill>
                  <a:srgbClr val="00B050"/>
                </a:solidFill>
              </a:rPr>
              <a:t>溝通</a:t>
            </a:r>
            <a:r>
              <a:rPr lang="en-US" altLang="zh-TW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zh-TW" altLang="en-US">
                <a:solidFill>
                  <a:srgbClr val="00B050"/>
                </a:solidFill>
              </a:rPr>
              <a:t>永續報告書編撰</a:t>
            </a:r>
            <a:endParaRPr lang="en-US" altLang="zh-TW">
              <a:solidFill>
                <a:srgbClr val="00B050"/>
              </a:solidFill>
            </a:endParaRPr>
          </a:p>
          <a:p>
            <a:pPr lvl="1"/>
            <a:r>
              <a:rPr lang="en-US" altLang="zh-TW">
                <a:solidFill>
                  <a:srgbClr val="00B050"/>
                </a:solidFill>
              </a:rPr>
              <a:t>SROI</a:t>
            </a:r>
            <a:r>
              <a:rPr lang="zh-TW" altLang="en-US">
                <a:solidFill>
                  <a:srgbClr val="00B050"/>
                </a:solidFill>
              </a:rPr>
              <a:t>評估報告</a:t>
            </a:r>
            <a:endParaRPr lang="en-US" altLang="zh-TW">
              <a:solidFill>
                <a:srgbClr val="00B050"/>
              </a:solidFill>
            </a:endParaRPr>
          </a:p>
          <a:p>
            <a:pPr lvl="1"/>
            <a:r>
              <a:rPr lang="en-US" altLang="zh-TW">
                <a:solidFill>
                  <a:srgbClr val="00B050"/>
                </a:solidFill>
              </a:rPr>
              <a:t>ESG</a:t>
            </a:r>
            <a:r>
              <a:rPr lang="zh-TW" altLang="en-US">
                <a:solidFill>
                  <a:srgbClr val="00B050"/>
                </a:solidFill>
              </a:rPr>
              <a:t>獎項參與</a:t>
            </a:r>
            <a:endParaRPr lang="en-US" altLang="zh-TW">
              <a:solidFill>
                <a:srgbClr val="00B050"/>
              </a:solidFill>
            </a:endParaRPr>
          </a:p>
          <a:p>
            <a:pPr lvl="1"/>
            <a:r>
              <a:rPr lang="zh-TW" altLang="en-US">
                <a:solidFill>
                  <a:srgbClr val="00B050"/>
                </a:solidFill>
              </a:rPr>
              <a:t>利害關係人溝通</a:t>
            </a:r>
            <a:r>
              <a:rPr lang="en-US" altLang="zh-TW">
                <a:solidFill>
                  <a:srgbClr val="00B050"/>
                </a:solidFill>
              </a:rPr>
              <a:t>(</a:t>
            </a:r>
            <a:r>
              <a:rPr lang="zh-TW" altLang="en-US">
                <a:solidFill>
                  <a:srgbClr val="00B050"/>
                </a:solidFill>
              </a:rPr>
              <a:t>內外部溝通協助</a:t>
            </a:r>
            <a:r>
              <a:rPr lang="en-US" altLang="zh-TW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zh-TW" altLang="en-US">
                <a:solidFill>
                  <a:srgbClr val="00B050"/>
                </a:solidFill>
              </a:rPr>
              <a:t>宣傳規劃</a:t>
            </a:r>
            <a:endParaRPr lang="en-US" altLang="zh-TW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TW">
              <a:solidFill>
                <a:srgbClr val="00B050"/>
              </a:solidFill>
            </a:endParaRPr>
          </a:p>
          <a:p>
            <a:r>
              <a:rPr lang="zh-TW" altLang="en-US"/>
              <a:t>專案規劃</a:t>
            </a:r>
            <a:r>
              <a:rPr lang="en-US" altLang="zh-TW"/>
              <a:t>(</a:t>
            </a:r>
            <a:r>
              <a:rPr lang="zh-TW" altLang="en-US"/>
              <a:t>執行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ESG/CSR</a:t>
            </a:r>
            <a:r>
              <a:rPr lang="zh-TW" altLang="en-US"/>
              <a:t>活動策畫執行</a:t>
            </a:r>
            <a:endParaRPr lang="en-US" altLang="zh-TW"/>
          </a:p>
          <a:p>
            <a:pPr lvl="1"/>
            <a:r>
              <a:rPr lang="en-US" altLang="zh-TW"/>
              <a:t>NGO</a:t>
            </a:r>
            <a:r>
              <a:rPr lang="zh-TW" altLang="en-US"/>
              <a:t>專案媒合</a:t>
            </a:r>
            <a:endParaRPr lang="en-US" altLang="zh-TW"/>
          </a:p>
          <a:p>
            <a:pPr lvl="1"/>
            <a:endParaRPr lang="en-US" altLang="zh-TW"/>
          </a:p>
          <a:p>
            <a:r>
              <a:rPr lang="en-US" altLang="zh-TW">
                <a:solidFill>
                  <a:srgbClr val="7030A0"/>
                </a:solidFill>
              </a:rPr>
              <a:t>ESG</a:t>
            </a:r>
            <a:r>
              <a:rPr lang="zh-TW" altLang="en-US">
                <a:solidFill>
                  <a:srgbClr val="7030A0"/>
                </a:solidFill>
              </a:rPr>
              <a:t>執行評估</a:t>
            </a:r>
            <a:r>
              <a:rPr lang="en-US" altLang="zh-TW">
                <a:solidFill>
                  <a:srgbClr val="7030A0"/>
                </a:solidFill>
              </a:rPr>
              <a:t>(</a:t>
            </a:r>
            <a:r>
              <a:rPr lang="zh-TW" altLang="en-US">
                <a:solidFill>
                  <a:srgbClr val="7030A0"/>
                </a:solidFill>
              </a:rPr>
              <a:t>評估</a:t>
            </a:r>
            <a:r>
              <a:rPr lang="en-US" altLang="zh-TW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zh-TW" altLang="en-US">
                <a:solidFill>
                  <a:srgbClr val="7030A0"/>
                </a:solidFill>
              </a:rPr>
              <a:t>利害關係人意見蒐集</a:t>
            </a:r>
            <a:endParaRPr lang="en-US" altLang="zh-TW">
              <a:solidFill>
                <a:srgbClr val="7030A0"/>
              </a:solidFill>
            </a:endParaRPr>
          </a:p>
          <a:p>
            <a:pPr lvl="1"/>
            <a:r>
              <a:rPr lang="zh-TW" altLang="en-US">
                <a:solidFill>
                  <a:srgbClr val="7030A0"/>
                </a:solidFill>
              </a:rPr>
              <a:t>企業</a:t>
            </a:r>
            <a:r>
              <a:rPr lang="en-US" altLang="zh-TW">
                <a:solidFill>
                  <a:srgbClr val="7030A0"/>
                </a:solidFill>
              </a:rPr>
              <a:t>ESG</a:t>
            </a:r>
            <a:r>
              <a:rPr lang="zh-TW" altLang="en-US">
                <a:solidFill>
                  <a:srgbClr val="7030A0"/>
                </a:solidFill>
              </a:rPr>
              <a:t>檢診</a:t>
            </a:r>
            <a:endParaRPr lang="en-US" altLang="zh-TW">
              <a:solidFill>
                <a:srgbClr val="7030A0"/>
              </a:solidFill>
            </a:endParaRP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49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13334</TotalTime>
  <Words>765</Words>
  <Application>Microsoft Office PowerPoint</Application>
  <PresentationFormat>Widescreen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微軟正黑體</vt:lpstr>
      <vt:lpstr>微軟正黑體</vt:lpstr>
      <vt:lpstr>Microsoft YaHei</vt:lpstr>
      <vt:lpstr>Arial</vt:lpstr>
      <vt:lpstr>Calibri</vt:lpstr>
      <vt:lpstr>Wingdings</vt:lpstr>
      <vt:lpstr>Office 佈景主題</vt:lpstr>
      <vt:lpstr>關於精承</vt:lpstr>
      <vt:lpstr>輔導流程</vt:lpstr>
      <vt:lpstr>服務項目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黃郁雯</dc:creator>
  <cp:lastModifiedBy>yong yuwei</cp:lastModifiedBy>
  <cp:revision>627</cp:revision>
  <cp:lastPrinted>2022-08-25T03:32:32Z</cp:lastPrinted>
  <dcterms:created xsi:type="dcterms:W3CDTF">2021-12-14T08:53:52Z</dcterms:created>
  <dcterms:modified xsi:type="dcterms:W3CDTF">2022-09-13T03:49:08Z</dcterms:modified>
</cp:coreProperties>
</file>