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9" r:id="rId3"/>
    <p:sldId id="283" r:id="rId4"/>
    <p:sldId id="280" r:id="rId5"/>
    <p:sldId id="284" r:id="rId6"/>
    <p:sldId id="282" r:id="rId7"/>
    <p:sldId id="285" r:id="rId8"/>
    <p:sldId id="286" r:id="rId9"/>
  </p:sldIdLst>
  <p:sldSz cx="12192000" cy="6858000"/>
  <p:notesSz cx="6811963" cy="99456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oCLBZrk5vC+ggoGpztAWoDhGw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6730" autoAdjust="0"/>
  </p:normalViewPr>
  <p:slideViewPr>
    <p:cSldViewPr snapToGrid="0">
      <p:cViewPr varScale="1">
        <p:scale>
          <a:sx n="120" d="100"/>
          <a:sy n="120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5575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50"/>
              <a:buNone/>
            </a:pPr>
            <a:endParaRPr sz="1150" dirty="0">
              <a:solidFill>
                <a:srgbClr val="9E8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0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狀況：</a:t>
            </a:r>
            <a:endParaRPr lang="en-US" altLang="zh-TW" dirty="0"/>
          </a:p>
          <a:p>
            <a:r>
              <a:rPr lang="en-US" altLang="zh-TW" dirty="0"/>
              <a:t>1</a:t>
            </a:r>
            <a:r>
              <a:rPr lang="zh-TW" altLang="en-US" dirty="0"/>
              <a:t>、當連不到網站資料庫時</a:t>
            </a:r>
            <a:endParaRPr lang="en-US" altLang="zh-TW" dirty="0"/>
          </a:p>
          <a:p>
            <a:r>
              <a:rPr lang="en-US" altLang="zh-TW" dirty="0"/>
              <a:t>2</a:t>
            </a:r>
            <a:r>
              <a:rPr lang="zh-TW" altLang="en-US" dirty="0"/>
              <a:t>、當連的到網站資料庫，但連不到</a:t>
            </a:r>
            <a:r>
              <a:rPr lang="en-US" altLang="zh-TW" dirty="0"/>
              <a:t>oracle</a:t>
            </a:r>
            <a:r>
              <a:rPr lang="zh-TW" altLang="en-US" dirty="0"/>
              <a:t>資料庫時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00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19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1" u="sng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521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0" name="Google Shape;20;p7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200" y="216040"/>
            <a:ext cx="105156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  <a:defRPr sz="36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8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4" name="Google Shape;44;p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>
  <p:cSld name="含標題的內容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>
  <p:cSld name="含標題的圖片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6" name="Google Shape;8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/>
          <p:nvPr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656"/>
              </a:buClr>
              <a:buSzPts val="1333"/>
              <a:buFont typeface="Microsoft JhengHei"/>
              <a:buNone/>
            </a:pP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凱斯整合行銷 </a:t>
            </a:r>
            <a:r>
              <a:rPr lang="zh-TW" sz="1067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 </a:t>
            </a: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KASSER</a:t>
            </a:r>
            <a:endParaRPr sz="1333" b="1" i="0" u="none" strike="noStrike" cap="none">
              <a:solidFill>
                <a:srgbClr val="59565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/>
              <a:t>兆豐票券</a:t>
            </a:r>
            <a:br>
              <a:rPr lang="zh-TW"/>
            </a:br>
            <a:r>
              <a:rPr lang="zh-TW"/>
              <a:t>修改項目紀錄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8237342" y="5046188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dirty="0"/>
              <a:t>2022/</a:t>
            </a:r>
            <a:r>
              <a:rPr lang="en-US" altLang="zh-TW" dirty="0"/>
              <a:t>7</a:t>
            </a:r>
            <a:r>
              <a:rPr lang="zh-TW" dirty="0"/>
              <a:t>/</a:t>
            </a:r>
            <a:r>
              <a:rPr lang="en-US" altLang="zh-TW" dirty="0"/>
              <a:t>15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92480" y="3425825"/>
            <a:ext cx="10515600" cy="82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04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-US" altLang="zh-TW" sz="4800" dirty="0"/>
              <a:t>Alvin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45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D314FC15-3ACD-4AAA-8FB3-46EDA4273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461" y="4043131"/>
            <a:ext cx="5202050" cy="21150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4CB8916-9EC5-4001-BF66-1F25D1D8F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BA702C-CA94-4B46-AF33-7EDC7278B006}"/>
              </a:ext>
            </a:extLst>
          </p:cNvPr>
          <p:cNvSpPr/>
          <p:nvPr/>
        </p:nvSpPr>
        <p:spPr>
          <a:xfrm>
            <a:off x="1478542" y="1492023"/>
            <a:ext cx="10315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C000"/>
              </a:buClr>
            </a:pPr>
            <a:r>
              <a:rPr lang="zh-TW" altLang="en-US" sz="1800" dirty="0"/>
              <a:t>當連不到 oracle 資料庫資料或後台資料時，出現「本網站</a:t>
            </a:r>
            <a:r>
              <a:rPr lang="en-US" altLang="zh-TW" sz="1800" dirty="0"/>
              <a:t>/</a:t>
            </a:r>
            <a:r>
              <a:rPr lang="zh-TW" altLang="en-US" sz="1800" dirty="0"/>
              <a:t>區塊維護中」的資訊示意，狀況為以下：</a:t>
            </a:r>
            <a:endParaRPr lang="en-US" altLang="zh-TW" sz="1800" dirty="0"/>
          </a:p>
          <a:p>
            <a:pPr>
              <a:buClr>
                <a:srgbClr val="FFC000"/>
              </a:buClr>
            </a:pPr>
            <a:r>
              <a:rPr lang="zh-TW" altLang="en-US" sz="1800" dirty="0"/>
              <a:t>一、連不到網站資料庫：全站顯示「系統維護中</a:t>
            </a:r>
            <a:r>
              <a:rPr lang="en-US" altLang="zh-TW" sz="1800" dirty="0"/>
              <a:t>…</a:t>
            </a:r>
            <a:r>
              <a:rPr lang="zh-TW" altLang="en-US" sz="1800" dirty="0"/>
              <a:t>」</a:t>
            </a:r>
            <a:endParaRPr lang="en-US" altLang="zh-TW" sz="1800" dirty="0"/>
          </a:p>
          <a:p>
            <a:pPr>
              <a:buClr>
                <a:srgbClr val="FFC000"/>
              </a:buClr>
            </a:pPr>
            <a:r>
              <a:rPr lang="zh-TW" altLang="en-US" sz="1800" dirty="0"/>
              <a:t>二、連的到網站資料庫，但連不到</a:t>
            </a:r>
            <a:r>
              <a:rPr lang="en-US" altLang="zh-TW" sz="1800" dirty="0"/>
              <a:t>oracle</a:t>
            </a:r>
            <a:r>
              <a:rPr lang="zh-TW" altLang="en-US" sz="1800" dirty="0"/>
              <a:t>資料庫時，以下畫面顯示「系統維護中</a:t>
            </a:r>
            <a:r>
              <a:rPr lang="en-US" altLang="zh-TW" sz="1800" dirty="0"/>
              <a:t>… </a:t>
            </a:r>
            <a:r>
              <a:rPr lang="zh-TW" altLang="en-US" sz="1800" dirty="0"/>
              <a:t>」：</a:t>
            </a:r>
            <a:endParaRPr lang="en-US" altLang="zh-TW" sz="1800" dirty="0"/>
          </a:p>
          <a:p>
            <a:pPr marL="342900" lvl="8" indent="-342900">
              <a:buClr>
                <a:srgbClr val="FFC000"/>
              </a:buClr>
              <a:buFont typeface="+mj-lt"/>
              <a:buAutoNum type="arabicPeriod"/>
            </a:pPr>
            <a:r>
              <a:rPr lang="zh-TW" altLang="en-US" sz="1800" dirty="0"/>
              <a:t>首頁：市場行情區塊</a:t>
            </a:r>
            <a:endParaRPr lang="en-US" altLang="zh-TW" sz="1800" dirty="0"/>
          </a:p>
          <a:p>
            <a:pPr marL="342900" lvl="8" indent="-342900">
              <a:buClr>
                <a:srgbClr val="FFC000"/>
              </a:buClr>
              <a:buFont typeface="+mj-lt"/>
              <a:buAutoNum type="arabicPeriod"/>
            </a:pPr>
            <a:r>
              <a:rPr lang="zh-TW" altLang="en-US" sz="1800" dirty="0"/>
              <a:t>動態消息：市場行情</a:t>
            </a:r>
            <a:endParaRPr lang="en-US" altLang="zh-TW" sz="1800" dirty="0"/>
          </a:p>
          <a:p>
            <a:pPr marL="342900" lvl="8" indent="-342900">
              <a:buClr>
                <a:srgbClr val="FFC000"/>
              </a:buClr>
              <a:buFont typeface="+mj-lt"/>
              <a:buAutoNum type="arabicPeriod"/>
            </a:pPr>
            <a:r>
              <a:rPr lang="zh-TW" altLang="en-US" sz="1800" dirty="0"/>
              <a:t>牌告利率：新台幣利率報價、外幣利率報價</a:t>
            </a:r>
            <a:endParaRPr lang="en-US" altLang="zh-TW" sz="1800" dirty="0"/>
          </a:p>
          <a:p>
            <a:pPr marL="342900" lvl="8" indent="-342900">
              <a:buClr>
                <a:srgbClr val="FFC000"/>
              </a:buClr>
              <a:buFont typeface="+mj-lt"/>
              <a:buAutoNum type="arabicPeriod"/>
            </a:pPr>
            <a:r>
              <a:rPr lang="zh-TW" altLang="en-US" sz="1800" dirty="0"/>
              <a:t>金融情勢：資金情勢研判</a:t>
            </a:r>
            <a:r>
              <a:rPr lang="en-US" altLang="zh-TW" sz="1800" dirty="0"/>
              <a:t>(</a:t>
            </a:r>
            <a:r>
              <a:rPr lang="zh-TW" altLang="en-US" sz="1800" dirty="0"/>
              <a:t>票券評論、債券評論</a:t>
            </a:r>
            <a:r>
              <a:rPr lang="en-US" altLang="zh-TW" sz="1800" dirty="0"/>
              <a:t>)</a:t>
            </a:r>
          </a:p>
          <a:p>
            <a:pPr marL="342900" lvl="8" indent="-342900">
              <a:buClr>
                <a:srgbClr val="FFC000"/>
              </a:buClr>
              <a:buFont typeface="+mj-lt"/>
              <a:buAutoNum type="arabicPeriod"/>
            </a:pPr>
            <a:r>
              <a:rPr lang="zh-TW" altLang="en-US" sz="1800" dirty="0"/>
              <a:t>金融情勢：金融資訊</a:t>
            </a:r>
            <a:endParaRPr lang="en-US" altLang="zh-TW" sz="1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5FF9679-2438-46D1-A0BD-3CCABEFBA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2555" y="3825551"/>
            <a:ext cx="4817968" cy="241662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A54251E-FE52-4E2C-A6C0-EAD22C5143F8}"/>
              </a:ext>
            </a:extLst>
          </p:cNvPr>
          <p:cNvSpPr txBox="1"/>
          <p:nvPr/>
        </p:nvSpPr>
        <p:spPr>
          <a:xfrm>
            <a:off x="189149" y="6284959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示意圖：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5)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E36726-1B73-4066-96E3-E3879292AEA6}"/>
              </a:ext>
            </a:extLst>
          </p:cNvPr>
          <p:cNvSpPr txBox="1"/>
          <p:nvPr/>
        </p:nvSpPr>
        <p:spPr>
          <a:xfrm>
            <a:off x="5451811" y="6248227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示意圖：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4)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E076D1-ECF8-4EB6-A427-195A11E6F048}"/>
              </a:ext>
            </a:extLst>
          </p:cNvPr>
          <p:cNvSpPr/>
          <p:nvPr/>
        </p:nvSpPr>
        <p:spPr>
          <a:xfrm>
            <a:off x="-1107598" y="5271778"/>
            <a:ext cx="895625" cy="26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3F59637-E44E-4CAB-9B3D-017B2802A44D}"/>
              </a:ext>
            </a:extLst>
          </p:cNvPr>
          <p:cNvSpPr/>
          <p:nvPr/>
        </p:nvSpPr>
        <p:spPr>
          <a:xfrm>
            <a:off x="8976049" y="3918858"/>
            <a:ext cx="4348065" cy="23606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6E5D611-8FDA-4955-8AB0-8818F7FF9A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27" t="55856" r="31185" b="2832"/>
          <a:stretch/>
        </p:blipFill>
        <p:spPr>
          <a:xfrm>
            <a:off x="10251232" y="4590661"/>
            <a:ext cx="1931437" cy="99837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D14C1F80-5779-4900-A7D5-F9EAE3CC134E}"/>
              </a:ext>
            </a:extLst>
          </p:cNvPr>
          <p:cNvSpPr txBox="1"/>
          <p:nvPr/>
        </p:nvSpPr>
        <p:spPr>
          <a:xfrm>
            <a:off x="10334831" y="6232676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示意圖：一、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4203BA0C-E054-414A-8947-675B1BF5FD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772" t="42256" r="32317" b="11855"/>
          <a:stretch/>
        </p:blipFill>
        <p:spPr>
          <a:xfrm>
            <a:off x="102636" y="5206483"/>
            <a:ext cx="1931437" cy="111967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1F529F-41E6-4504-A9CB-871FE1FFAA93}"/>
              </a:ext>
            </a:extLst>
          </p:cNvPr>
          <p:cNvSpPr txBox="1"/>
          <p:nvPr/>
        </p:nvSpPr>
        <p:spPr>
          <a:xfrm>
            <a:off x="-1106558" y="5191957"/>
            <a:ext cx="4474908" cy="11435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0E43960-5ACD-4027-90BD-F7F591F1D846}"/>
              </a:ext>
            </a:extLst>
          </p:cNvPr>
          <p:cNvSpPr/>
          <p:nvPr/>
        </p:nvSpPr>
        <p:spPr>
          <a:xfrm>
            <a:off x="3819330" y="4743061"/>
            <a:ext cx="4858140" cy="12005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FAFF3460-8158-4517-9081-ED68D0E1FA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772" t="42256" r="32317" b="11855"/>
          <a:stretch/>
        </p:blipFill>
        <p:spPr>
          <a:xfrm>
            <a:off x="5134948" y="4808376"/>
            <a:ext cx="1931437" cy="111967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BE00877-815A-43CA-A808-750AFD116179}"/>
              </a:ext>
            </a:extLst>
          </p:cNvPr>
          <p:cNvSpPr txBox="1"/>
          <p:nvPr/>
        </p:nvSpPr>
        <p:spPr>
          <a:xfrm>
            <a:off x="3812083" y="4789752"/>
            <a:ext cx="4594799" cy="117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9CDC9E-9F90-47FC-8A15-1BB24AB8F671}"/>
              </a:ext>
            </a:extLst>
          </p:cNvPr>
          <p:cNvSpPr/>
          <p:nvPr/>
        </p:nvSpPr>
        <p:spPr>
          <a:xfrm>
            <a:off x="9394723" y="0"/>
            <a:ext cx="2797277" cy="14453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279643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92480" y="3425825"/>
            <a:ext cx="10515600" cy="82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04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zh-TW" sz="4800"/>
              <a:t>Vic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902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BEBE6E-9C0F-4C78-8814-FE0A8662DD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074081D-9E61-41F7-A7DA-7388A144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CMS_</a:t>
            </a:r>
            <a:r>
              <a:rPr lang="zh-TW" altLang="en-US" dirty="0"/>
              <a:t>使用者、操作紀錄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C4E55-3CAC-411F-9046-A3445104BE0B}"/>
              </a:ext>
            </a:extLst>
          </p:cNvPr>
          <p:cNvSpPr/>
          <p:nvPr/>
        </p:nvSpPr>
        <p:spPr>
          <a:xfrm>
            <a:off x="1542758" y="15833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FFC000"/>
              </a:buClr>
            </a:pPr>
            <a:r>
              <a:rPr lang="zh-TW" altLang="en-US" sz="1800" dirty="0"/>
              <a:t>於本機登入的資訊顯示「::1」，改成顯示 IP 資訊。</a:t>
            </a:r>
            <a:endParaRPr lang="en-US" altLang="zh-TW" sz="1800" dirty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1800" dirty="0"/>
              <a:t>使用者：「最後登入</a:t>
            </a:r>
            <a:r>
              <a:rPr lang="en-US" altLang="zh-TW" sz="1800" dirty="0"/>
              <a:t>IP</a:t>
            </a:r>
            <a:r>
              <a:rPr lang="zh-TW" altLang="en-US" sz="1800" dirty="0"/>
              <a:t>」欄位</a:t>
            </a:r>
            <a:endParaRPr lang="en-US" altLang="zh-TW" sz="1800" dirty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1800" dirty="0"/>
              <a:t>操作紀錄：「</a:t>
            </a:r>
            <a:r>
              <a:rPr lang="en-US" altLang="zh-TW" sz="1800" dirty="0"/>
              <a:t>IP</a:t>
            </a:r>
            <a:r>
              <a:rPr lang="zh-TW" altLang="en-US" sz="1800" dirty="0"/>
              <a:t>」欄位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643FDBD-730E-44C7-8FA3-857744D7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30" y="3195845"/>
            <a:ext cx="2838450" cy="27908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54713A3-1BA7-4D4C-8377-4EEB5777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07" y="2478019"/>
            <a:ext cx="6407288" cy="38845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D981A47-8C44-4100-B6F0-D3665C9A5145}"/>
              </a:ext>
            </a:extLst>
          </p:cNvPr>
          <p:cNvSpPr txBox="1"/>
          <p:nvPr/>
        </p:nvSpPr>
        <p:spPr>
          <a:xfrm>
            <a:off x="9805851" y="2377440"/>
            <a:ext cx="583475" cy="4145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088F4-C6DB-44F7-95D6-5A6C8681B21F}"/>
              </a:ext>
            </a:extLst>
          </p:cNvPr>
          <p:cNvSpPr/>
          <p:nvPr/>
        </p:nvSpPr>
        <p:spPr>
          <a:xfrm>
            <a:off x="9394723" y="0"/>
            <a:ext cx="2797277" cy="14453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29952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CD54189-4308-4446-BC3A-D738C0884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CFFE37-7C30-424C-9F07-B01FFA8697A5}"/>
              </a:ext>
            </a:extLst>
          </p:cNvPr>
          <p:cNvSpPr/>
          <p:nvPr/>
        </p:nvSpPr>
        <p:spPr>
          <a:xfrm>
            <a:off x="1599027" y="1616837"/>
            <a:ext cx="685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1800" dirty="0"/>
              <a:t>在目前的測試機裡寫兩個排程的指令,需提供說明文件：</a:t>
            </a:r>
          </a:p>
          <a:p>
            <a:pPr lvl="8">
              <a:buClr>
                <a:srgbClr val="FFC000"/>
              </a:buClr>
            </a:pPr>
            <a:r>
              <a:rPr lang="zh-TW" altLang="en-US" sz="1800" dirty="0"/>
              <a:t>(1)每 24 小時執行資料庫完整的備,但不清 Log 紀錄</a:t>
            </a:r>
          </a:p>
          <a:p>
            <a:pPr lvl="8">
              <a:buClr>
                <a:srgbClr val="FFC000"/>
              </a:buClr>
            </a:pPr>
            <a:r>
              <a:rPr lang="zh-TW" altLang="en-US" sz="1800" dirty="0"/>
              <a:t>(2)每 90 天清除一次 Log 紀錄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DE34F9-ED93-4601-8FE1-05ED23FD7A85}"/>
              </a:ext>
            </a:extLst>
          </p:cNvPr>
          <p:cNvSpPr/>
          <p:nvPr/>
        </p:nvSpPr>
        <p:spPr>
          <a:xfrm>
            <a:off x="9394723" y="0"/>
            <a:ext cx="2797277" cy="14453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64511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0EC5D4-896D-4AA7-A7B6-97C4A0E80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6EE2E1-192E-46A7-829A-8AF4CA4852B7}"/>
              </a:ext>
            </a:extLst>
          </p:cNvPr>
          <p:cNvSpPr/>
          <p:nvPr/>
        </p:nvSpPr>
        <p:spPr>
          <a:xfrm>
            <a:off x="1584960" y="1676997"/>
            <a:ext cx="99713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1800" dirty="0"/>
              <a:t>在 IIS 裡設定特定 IP 區間，限制僅有此特定區間的使用者，才能成功看到後台並登入畫面，需提供設定的說明文件。</a:t>
            </a:r>
            <a:endParaRPr lang="en-US" altLang="zh-TW" sz="1800" dirty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TW" sz="1800" dirty="0"/>
              <a:t>IP</a:t>
            </a:r>
            <a:r>
              <a:rPr lang="zh-TW" altLang="en-US" sz="1800" dirty="0"/>
              <a:t>資訊為以下：</a:t>
            </a:r>
            <a:endParaRPr lang="en-US" altLang="zh-TW" sz="18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dirty="0"/>
              <a:t>192.168.25.159-174</a:t>
            </a:r>
            <a:endParaRPr lang="en-US" altLang="zh-TW" sz="18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dirty="0"/>
              <a:t>192.168.24.146</a:t>
            </a:r>
            <a:endParaRPr lang="en-US" altLang="zh-TW" sz="18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dirty="0"/>
              <a:t>192.168.24.145</a:t>
            </a:r>
            <a:endParaRPr lang="zh-TW" altLang="en-US" sz="1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A006A4-E9E5-46FF-B781-EAB240AF5620}"/>
              </a:ext>
            </a:extLst>
          </p:cNvPr>
          <p:cNvSpPr/>
          <p:nvPr/>
        </p:nvSpPr>
        <p:spPr>
          <a:xfrm>
            <a:off x="9394723" y="0"/>
            <a:ext cx="2797277" cy="14453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97698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0EC5D4-896D-4AA7-A7B6-97C4A0E80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6EE2E1-192E-46A7-829A-8AF4CA4852B7}"/>
              </a:ext>
            </a:extLst>
          </p:cNvPr>
          <p:cNvSpPr/>
          <p:nvPr/>
        </p:nvSpPr>
        <p:spPr>
          <a:xfrm>
            <a:off x="1795975" y="1691064"/>
            <a:ext cx="9971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TW" sz="1800" dirty="0"/>
              <a:t>Web </a:t>
            </a:r>
            <a:r>
              <a:rPr lang="zh-TW" altLang="en-US" sz="1800" dirty="0"/>
              <a:t>設定檔</a:t>
            </a:r>
            <a:r>
              <a:rPr lang="en-US" altLang="zh-TW" sz="1800" dirty="0"/>
              <a:t>oracle </a:t>
            </a:r>
            <a:r>
              <a:rPr lang="zh-TW" altLang="en-US" sz="1800" dirty="0"/>
              <a:t>帳號密碼調整：</a:t>
            </a:r>
            <a:endParaRPr lang="en-US" altLang="zh-TW" sz="1800" dirty="0"/>
          </a:p>
          <a:p>
            <a:pPr lvl="2">
              <a:buClr>
                <a:srgbClr val="FFC000"/>
              </a:buClr>
            </a:pPr>
            <a:r>
              <a:rPr lang="zh-TW" altLang="en-US" sz="1800" dirty="0"/>
              <a:t>原</a:t>
            </a:r>
            <a:r>
              <a:rPr lang="en-US" altLang="zh-TW" sz="1800" dirty="0"/>
              <a:t>ORACLE_USERNAME</a:t>
            </a:r>
            <a:r>
              <a:rPr lang="zh-TW" altLang="en-US" sz="1800" dirty="0"/>
              <a:t>為</a:t>
            </a:r>
            <a:r>
              <a:rPr lang="en-US" altLang="zh-TW" sz="1800" dirty="0"/>
              <a:t>ECT</a:t>
            </a:r>
            <a:r>
              <a:rPr lang="zh-TW" altLang="en-US" sz="1800" dirty="0"/>
              <a:t>，改為「</a:t>
            </a:r>
            <a:r>
              <a:rPr lang="en-US" altLang="zh-TW" sz="1800" dirty="0">
                <a:solidFill>
                  <a:srgbClr val="FF0000"/>
                </a:solidFill>
              </a:rPr>
              <a:t>ECP</a:t>
            </a:r>
            <a:r>
              <a:rPr lang="zh-TW" altLang="en-US" sz="1800" dirty="0"/>
              <a:t>」</a:t>
            </a:r>
            <a:endParaRPr lang="en-US" altLang="zh-TW" sz="1800" dirty="0"/>
          </a:p>
          <a:p>
            <a:pPr lvl="2">
              <a:buClr>
                <a:srgbClr val="FFC000"/>
              </a:buClr>
            </a:pPr>
            <a:r>
              <a:rPr lang="zh-TW" altLang="en-US" sz="1800" dirty="0"/>
              <a:t>原</a:t>
            </a:r>
            <a:r>
              <a:rPr lang="en-US" altLang="zh-TW" sz="1800" dirty="0"/>
              <a:t>ORACLE_PASSWORD</a:t>
            </a:r>
            <a:r>
              <a:rPr lang="zh-TW" altLang="en-US" sz="1800" dirty="0"/>
              <a:t>為</a:t>
            </a:r>
            <a:r>
              <a:rPr lang="en-US" altLang="zh-TW" sz="1800" dirty="0"/>
              <a:t>ECTXX</a:t>
            </a:r>
            <a:r>
              <a:rPr lang="zh-TW" altLang="en-US" sz="1800" dirty="0"/>
              <a:t>，改為「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ECPXX</a:t>
            </a:r>
            <a:r>
              <a:rPr lang="en-US" altLang="zh-TW" sz="1800" dirty="0"/>
              <a:t> </a:t>
            </a:r>
            <a:r>
              <a:rPr lang="zh-TW" altLang="en-US" sz="1800" dirty="0"/>
              <a:t>」</a:t>
            </a:r>
            <a:endParaRPr lang="en-US" altLang="zh-TW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10F64C-2526-401C-B0D7-46EAB21F0F64}"/>
              </a:ext>
            </a:extLst>
          </p:cNvPr>
          <p:cNvSpPr/>
          <p:nvPr/>
        </p:nvSpPr>
        <p:spPr>
          <a:xfrm>
            <a:off x="9394723" y="0"/>
            <a:ext cx="2797277" cy="14453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810791065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10422</TotalTime>
  <Words>348</Words>
  <Application>Microsoft Office PowerPoint</Application>
  <PresentationFormat>寬螢幕</PresentationFormat>
  <Paragraphs>45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Noto Sans Symbols</vt:lpstr>
      <vt:lpstr>Microsoft JhengHei</vt:lpstr>
      <vt:lpstr>新細明體</vt:lpstr>
      <vt:lpstr>Arial</vt:lpstr>
      <vt:lpstr>Calibri</vt:lpstr>
      <vt:lpstr>Wingdings</vt:lpstr>
      <vt:lpstr>自訂設計</vt:lpstr>
      <vt:lpstr>兆豐票券 修改項目紀錄</vt:lpstr>
      <vt:lpstr>PowerPoint 簡報</vt:lpstr>
      <vt:lpstr>PowerPoint 簡報</vt:lpstr>
      <vt:lpstr>PowerPoint 簡報</vt:lpstr>
      <vt:lpstr>CMS_使用者、操作紀錄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兆豐票券 修改項目紀錄</dc:title>
  <dc:creator>肯尼</dc:creator>
  <cp:lastModifiedBy>鍾綺芳</cp:lastModifiedBy>
  <cp:revision>279</cp:revision>
  <dcterms:created xsi:type="dcterms:W3CDTF">2015-11-12T05:45:30Z</dcterms:created>
  <dcterms:modified xsi:type="dcterms:W3CDTF">2022-07-19T10:32:29Z</dcterms:modified>
</cp:coreProperties>
</file>