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1"/>
  </p:notesMasterIdLst>
  <p:sldIdLst>
    <p:sldId id="332" r:id="rId2"/>
    <p:sldId id="308" r:id="rId3"/>
    <p:sldId id="346" r:id="rId4"/>
    <p:sldId id="351" r:id="rId5"/>
    <p:sldId id="345" r:id="rId6"/>
    <p:sldId id="348" r:id="rId7"/>
    <p:sldId id="349" r:id="rId8"/>
    <p:sldId id="350" r:id="rId9"/>
    <p:sldId id="347" r:id="rId10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EC4855"/>
    <a:srgbClr val="FFFF00"/>
    <a:srgbClr val="5B9BD5"/>
    <a:srgbClr val="7F7F7F"/>
    <a:srgbClr val="595656"/>
    <a:srgbClr val="F39800"/>
    <a:srgbClr val="FFCD00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5550" autoAdjust="0"/>
  </p:normalViewPr>
  <p:slideViewPr>
    <p:cSldViewPr snapToGrid="0">
      <p:cViewPr varScale="1">
        <p:scale>
          <a:sx n="68" d="100"/>
          <a:sy n="68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5" name="Shape 33">
            <a:extLst>
              <a:ext uri="{FF2B5EF4-FFF2-40B4-BE49-F238E27FC236}">
                <a16:creationId xmlns:a16="http://schemas.microsoft.com/office/drawing/2014/main" id="{5F00D053-BCE0-4464-B9B0-9A3EC6B6FDC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1324AB21-BF18-4334-9A41-BE6FF51FD3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48FD38DD-D3D5-4520-8210-D488179B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332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E7F9C-D9DE-462A-86DE-2A5418F5E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兆豐票券</a:t>
            </a:r>
            <a:br>
              <a:rPr lang="en-US" altLang="zh-TW" dirty="0"/>
            </a:br>
            <a:r>
              <a:rPr lang="zh-TW" altLang="en-US" dirty="0"/>
              <a:t>修改項目紀錄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442011-86F7-49FA-84E0-B8996C6F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</p:spPr>
        <p:txBody>
          <a:bodyPr/>
          <a:lstStyle/>
          <a:p>
            <a:r>
              <a:rPr lang="en-US" altLang="zh-TW" dirty="0"/>
              <a:t>2022/4/26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417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9777-A404-44B4-BAE8-B9D7E5D1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3425825"/>
            <a:ext cx="10515600" cy="442087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dirty="0"/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38875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200"/>
            <a:ext cx="4280726" cy="4600576"/>
          </a:xfrm>
        </p:spPr>
        <p:txBody>
          <a:bodyPr>
            <a:noAutofit/>
          </a:bodyPr>
          <a:lstStyle/>
          <a:p>
            <a:r>
              <a:rPr lang="zh-TW" altLang="en-US" sz="2000" dirty="0"/>
              <a:t>儀表板顯示以下資料總啟用數：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/>
              <a:t>公司訊息</a:t>
            </a:r>
            <a:endParaRPr lang="en-US" altLang="zh-TW" sz="2000" dirty="0"/>
          </a:p>
          <a:p>
            <a:r>
              <a:rPr lang="zh-TW" altLang="en-US" sz="2000" dirty="0"/>
              <a:t>政策宣導</a:t>
            </a:r>
            <a:endParaRPr lang="en-US" altLang="zh-TW" sz="2000" dirty="0"/>
          </a:p>
          <a:p>
            <a:r>
              <a:rPr lang="zh-TW" altLang="en-US" sz="2000" dirty="0"/>
              <a:t>友善連結</a:t>
            </a:r>
            <a:endParaRPr lang="en-US" altLang="zh-TW" sz="2000" dirty="0"/>
          </a:p>
          <a:p>
            <a:r>
              <a:rPr lang="zh-TW" altLang="en-US" sz="2000" dirty="0"/>
              <a:t>服務據點</a:t>
            </a:r>
            <a:endParaRPr lang="en-US" altLang="zh-TW" sz="2000" dirty="0"/>
          </a:p>
          <a:p>
            <a:r>
              <a:rPr lang="zh-TW" altLang="en-US" sz="2000" dirty="0"/>
              <a:t>職缺訊息</a:t>
            </a:r>
            <a:endParaRPr lang="en-US" altLang="zh-TW" sz="2000" dirty="0"/>
          </a:p>
          <a:p>
            <a:r>
              <a:rPr lang="zh-TW" altLang="en-US" sz="2000" dirty="0"/>
              <a:t>薪酬福利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5332"/>
            <a:ext cx="10620375" cy="829184"/>
          </a:xfrm>
        </p:spPr>
        <p:txBody>
          <a:bodyPr>
            <a:normAutofit/>
          </a:bodyPr>
          <a:lstStyle/>
          <a:p>
            <a:r>
              <a:rPr lang="zh-TW" altLang="en-US" dirty="0"/>
              <a:t>後台</a:t>
            </a:r>
            <a:r>
              <a:rPr lang="en-US" altLang="zh-TW" dirty="0"/>
              <a:t>_</a:t>
            </a:r>
            <a:r>
              <a:rPr lang="zh-TW" altLang="en-US" dirty="0"/>
              <a:t>儀錶板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3DC238-08FE-47AE-ABC7-80B439440104}"/>
              </a:ext>
            </a:extLst>
          </p:cNvPr>
          <p:cNvSpPr/>
          <p:nvPr/>
        </p:nvSpPr>
        <p:spPr>
          <a:xfrm>
            <a:off x="4462462" y="2231973"/>
            <a:ext cx="4510088" cy="3729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貨幣市場小百科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公司治理情形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公司治理規範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財務報告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年報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</a:t>
            </a:r>
          </a:p>
          <a:p>
            <a:pPr marL="285750" indent="-285750">
              <a:lnSpc>
                <a:spcPct val="150000"/>
              </a:lnSpc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Annual Report</a:t>
            </a:r>
          </a:p>
          <a:p>
            <a:pPr marL="285750" indent="-285750">
              <a:lnSpc>
                <a:spcPct val="150000"/>
              </a:lnSpc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Financial Highlights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729F3A-EBCF-478A-B278-8E985FC078B5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37806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200"/>
            <a:ext cx="10739438" cy="2757488"/>
          </a:xfrm>
        </p:spPr>
        <p:txBody>
          <a:bodyPr>
            <a:normAutofit/>
          </a:bodyPr>
          <a:lstStyle/>
          <a:p>
            <a:r>
              <a:rPr lang="zh-TW" altLang="en-US" dirty="0"/>
              <a:t>點擊以下選單，會跳至儀表板：</a:t>
            </a:r>
            <a:endParaRPr lang="en-US" altLang="zh-TW" dirty="0"/>
          </a:p>
          <a:p>
            <a:r>
              <a:rPr lang="zh-TW" altLang="en-US" dirty="0"/>
              <a:t>系統資訊</a:t>
            </a:r>
            <a:endParaRPr lang="en-US" altLang="zh-TW" dirty="0"/>
          </a:p>
          <a:p>
            <a:r>
              <a:rPr lang="zh-TW" altLang="en-US" dirty="0"/>
              <a:t>關於我們</a:t>
            </a:r>
            <a:r>
              <a:rPr lang="en-US" altLang="zh-TW" dirty="0"/>
              <a:t>_</a:t>
            </a:r>
            <a:r>
              <a:rPr lang="zh-TW" altLang="en-US" dirty="0"/>
              <a:t>關於兆票</a:t>
            </a:r>
            <a:endParaRPr lang="en-US" altLang="zh-TW" dirty="0"/>
          </a:p>
          <a:p>
            <a:r>
              <a:rPr lang="zh-TW" altLang="en-US" dirty="0"/>
              <a:t>法定公開揭露事項</a:t>
            </a:r>
            <a:r>
              <a:rPr lang="en-US" altLang="zh-TW" dirty="0"/>
              <a:t>_</a:t>
            </a:r>
            <a:r>
              <a:rPr lang="zh-TW" altLang="en-US" dirty="0"/>
              <a:t>信用評等資訊</a:t>
            </a:r>
            <a:endParaRPr lang="en-US" altLang="zh-TW" dirty="0"/>
          </a:p>
          <a:p>
            <a:r>
              <a:rPr lang="zh-TW" altLang="en-US" dirty="0"/>
              <a:t>英文頁面</a:t>
            </a:r>
            <a:r>
              <a:rPr lang="en-US" altLang="zh-TW" dirty="0"/>
              <a:t>_About Us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5332"/>
            <a:ext cx="10620375" cy="8291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後台</a:t>
            </a:r>
            <a:r>
              <a:rPr lang="en-US" altLang="zh-TW" dirty="0"/>
              <a:t>_</a:t>
            </a:r>
            <a:r>
              <a:rPr lang="zh-TW" altLang="en-US" dirty="0"/>
              <a:t>系統資訊、關於兆票、信用評等資訊、</a:t>
            </a:r>
            <a:r>
              <a:rPr lang="en-US" altLang="zh-TW" dirty="0"/>
              <a:t>About Us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687B96-8651-4414-8C73-735B6ECA2E80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69198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200"/>
            <a:ext cx="10739438" cy="2114550"/>
          </a:xfrm>
        </p:spPr>
        <p:txBody>
          <a:bodyPr>
            <a:normAutofit/>
          </a:bodyPr>
          <a:lstStyle/>
          <a:p>
            <a:r>
              <a:rPr lang="zh-TW" altLang="en-US" dirty="0"/>
              <a:t>圖片建議尺寸：</a:t>
            </a:r>
            <a:endParaRPr lang="en-US" altLang="zh-TW" dirty="0"/>
          </a:p>
          <a:p>
            <a:r>
              <a:rPr lang="zh-TW" altLang="en-US" dirty="0"/>
              <a:t>桌機：</a:t>
            </a:r>
            <a:r>
              <a:rPr lang="en-US" altLang="zh-TW" dirty="0"/>
              <a:t>1920 x 480</a:t>
            </a:r>
          </a:p>
          <a:p>
            <a:r>
              <a:rPr lang="zh-TW" altLang="en-US" dirty="0"/>
              <a:t>手機：</a:t>
            </a:r>
            <a:r>
              <a:rPr lang="en-US" altLang="zh-TW" dirty="0"/>
              <a:t>414 x 230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</a:t>
            </a:r>
            <a:r>
              <a:rPr lang="en-US" altLang="zh-TW" dirty="0"/>
              <a:t>_Banner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D3F330-B4C6-4290-85D7-B0D0434E6EC2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72610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200"/>
            <a:ext cx="10739438" cy="2114550"/>
          </a:xfrm>
        </p:spPr>
        <p:txBody>
          <a:bodyPr>
            <a:normAutofit/>
          </a:bodyPr>
          <a:lstStyle/>
          <a:p>
            <a:r>
              <a:rPr lang="zh-TW" altLang="en-US" dirty="0"/>
              <a:t>圖片建議尺寸：</a:t>
            </a:r>
            <a:r>
              <a:rPr lang="en-US" altLang="zh-TW" dirty="0"/>
              <a:t>50 X 50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</a:t>
            </a:r>
            <a:r>
              <a:rPr lang="en-US" altLang="zh-TW" dirty="0"/>
              <a:t>_</a:t>
            </a:r>
            <a:r>
              <a:rPr lang="zh-TW" altLang="en-US" dirty="0"/>
              <a:t>關於我們</a:t>
            </a:r>
            <a:r>
              <a:rPr lang="en-US" altLang="zh-TW" dirty="0"/>
              <a:t>_</a:t>
            </a:r>
            <a:r>
              <a:rPr lang="zh-TW" altLang="en-US" dirty="0"/>
              <a:t>薪酬福利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C8DD8C-FF30-4DFF-BE7E-3BA4060FF92B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55016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200"/>
            <a:ext cx="10739438" cy="2114550"/>
          </a:xfrm>
        </p:spPr>
        <p:txBody>
          <a:bodyPr>
            <a:normAutofit/>
          </a:bodyPr>
          <a:lstStyle/>
          <a:p>
            <a:r>
              <a:rPr lang="zh-TW" altLang="en-US" dirty="0"/>
              <a:t>增加「資金情勢研判編輯」頁面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後台</a:t>
            </a:r>
            <a:r>
              <a:rPr lang="en-US" altLang="zh-TW" dirty="0"/>
              <a:t>_</a:t>
            </a:r>
            <a:r>
              <a:rPr lang="zh-TW" altLang="en-US" dirty="0"/>
              <a:t>金融情勢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D6B399-0D81-4A5B-8924-28DB36116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0"/>
          <a:stretch/>
        </p:blipFill>
        <p:spPr>
          <a:xfrm>
            <a:off x="1664515" y="2476809"/>
            <a:ext cx="9452403" cy="32206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06D858-E3D7-4265-86AD-B5F3DE502EF2}"/>
              </a:ext>
            </a:extLst>
          </p:cNvPr>
          <p:cNvSpPr/>
          <p:nvPr/>
        </p:nvSpPr>
        <p:spPr>
          <a:xfrm>
            <a:off x="2180492" y="3601329"/>
            <a:ext cx="2321170" cy="40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F35C9B-2095-4AAA-A601-631DE1720423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8976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E35207-204E-4D4A-AFD1-B0A3550BE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1246" y="1588233"/>
            <a:ext cx="10477500" cy="560388"/>
          </a:xfrm>
        </p:spPr>
        <p:txBody>
          <a:bodyPr/>
          <a:lstStyle/>
          <a:p>
            <a:r>
              <a:rPr lang="zh-TW" altLang="en-US" dirty="0"/>
              <a:t>「金融債券簽證業務」名稱改為「投資外幣票券及債券」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3AEED3-4C4A-4493-8A8B-2CC5342A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641353B-A6B5-48F7-9733-8B1A3914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後台</a:t>
            </a:r>
            <a:r>
              <a:rPr lang="en-US" altLang="zh-TW" dirty="0"/>
              <a:t>_</a:t>
            </a:r>
            <a:r>
              <a:rPr lang="zh-TW" altLang="en-US" dirty="0"/>
              <a:t>業務簡介</a:t>
            </a:r>
            <a:r>
              <a:rPr lang="en-US" altLang="zh-TW" dirty="0"/>
              <a:t>_</a:t>
            </a:r>
            <a:r>
              <a:rPr lang="zh-TW" altLang="en-US" dirty="0"/>
              <a:t>列表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8131D6-875B-45D8-B438-54B64E4FB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4"/>
          <a:stretch/>
        </p:blipFill>
        <p:spPr>
          <a:xfrm>
            <a:off x="-12308" y="3000376"/>
            <a:ext cx="12239989" cy="307181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E1B3674-EC0B-4ADB-82C7-7CBB82D74526}"/>
              </a:ext>
            </a:extLst>
          </p:cNvPr>
          <p:cNvSpPr txBox="1"/>
          <p:nvPr/>
        </p:nvSpPr>
        <p:spPr>
          <a:xfrm>
            <a:off x="2228850" y="5529263"/>
            <a:ext cx="138588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8FDD6A-676C-4B28-864F-9EED0B462393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9308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200"/>
            <a:ext cx="10739438" cy="484632"/>
          </a:xfrm>
        </p:spPr>
        <p:txBody>
          <a:bodyPr>
            <a:normAutofit/>
          </a:bodyPr>
          <a:lstStyle/>
          <a:p>
            <a:r>
              <a:rPr lang="zh-TW" altLang="en-US" dirty="0"/>
              <a:t>增加「上架日期」功能，且可選擇是否有上下架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332"/>
            <a:ext cx="11034486" cy="82918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後台</a:t>
            </a:r>
            <a:r>
              <a:rPr lang="en-US" altLang="zh-TW" sz="3200" dirty="0"/>
              <a:t>_</a:t>
            </a:r>
            <a:r>
              <a:rPr lang="zh-TW" altLang="en-US" sz="3200" dirty="0"/>
              <a:t>公司訊息、政策宣導、友善連結、職缺訊息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CA2415-24FB-42FB-8A1F-2143103FA21A}"/>
              </a:ext>
            </a:extLst>
          </p:cNvPr>
          <p:cNvSpPr txBox="1"/>
          <p:nvPr/>
        </p:nvSpPr>
        <p:spPr>
          <a:xfrm>
            <a:off x="2513422" y="3231452"/>
            <a:ext cx="4408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*勾選「是」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預設勾選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，即顯示「上架日期」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*勾選「否」，則不顯示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90A2E97-626F-4815-B0E7-E7484F7084DC}"/>
              </a:ext>
            </a:extLst>
          </p:cNvPr>
          <p:cNvGrpSpPr/>
          <p:nvPr/>
        </p:nvGrpSpPr>
        <p:grpSpPr>
          <a:xfrm>
            <a:off x="1211926" y="2322195"/>
            <a:ext cx="8654450" cy="946232"/>
            <a:chOff x="709041" y="4067937"/>
            <a:chExt cx="8654450" cy="94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2601C74-8021-40C9-9093-95548795F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67"/>
            <a:stretch/>
          </p:blipFill>
          <p:spPr>
            <a:xfrm>
              <a:off x="1684270" y="4397121"/>
              <a:ext cx="7679221" cy="617048"/>
            </a:xfrm>
            <a:prstGeom prst="rect">
              <a:avLst/>
            </a:prstGeom>
          </p:spPr>
        </p:pic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AC6753A-486F-4E81-B8D5-8AE7DE6EEDA2}"/>
                </a:ext>
              </a:extLst>
            </p:cNvPr>
            <p:cNvGrpSpPr/>
            <p:nvPr/>
          </p:nvGrpSpPr>
          <p:grpSpPr>
            <a:xfrm>
              <a:off x="2607184" y="4067937"/>
              <a:ext cx="1347996" cy="348079"/>
              <a:chOff x="1628776" y="4058793"/>
              <a:chExt cx="1347996" cy="348079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1F98E92E-E2E6-4D18-98EA-73CA362F31F1}"/>
                  </a:ext>
                </a:extLst>
              </p:cNvPr>
              <p:cNvSpPr/>
              <p:nvPr/>
            </p:nvSpPr>
            <p:spPr>
              <a:xfrm>
                <a:off x="1628776" y="4114800"/>
                <a:ext cx="245745" cy="2457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AEFB2093-D762-4B0F-83A5-D89FA184D4F2}"/>
                  </a:ext>
                </a:extLst>
              </p:cNvPr>
              <p:cNvSpPr/>
              <p:nvPr/>
            </p:nvSpPr>
            <p:spPr>
              <a:xfrm>
                <a:off x="2295179" y="4106037"/>
                <a:ext cx="246888" cy="2457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309D0D-7C0D-4A13-A195-FC463749F8F3}"/>
                  </a:ext>
                </a:extLst>
              </p:cNvPr>
              <p:cNvSpPr txBox="1"/>
              <p:nvPr/>
            </p:nvSpPr>
            <p:spPr>
              <a:xfrm>
                <a:off x="1851661" y="405879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/>
                  <a:t>是</a:t>
                </a: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356B17D-62CF-411A-B949-D847FB02CF1D}"/>
                  </a:ext>
                </a:extLst>
              </p:cNvPr>
              <p:cNvSpPr txBox="1"/>
              <p:nvPr/>
            </p:nvSpPr>
            <p:spPr>
              <a:xfrm>
                <a:off x="2561274" y="4068318"/>
                <a:ext cx="415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/>
                  <a:t>否</a:t>
                </a: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20F979A-1369-40C7-A35A-EF0827BF2C0A}"/>
                </a:ext>
              </a:extLst>
            </p:cNvPr>
            <p:cNvSpPr txBox="1"/>
            <p:nvPr/>
          </p:nvSpPr>
          <p:spPr>
            <a:xfrm>
              <a:off x="709041" y="4105466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是否設定上架日期</a:t>
              </a: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4C28CEB2-6E8E-4891-84D9-A346F8BC2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53" y="4214574"/>
            <a:ext cx="10334171" cy="233129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2C30EE-F16A-4378-A71E-AED638277609}"/>
              </a:ext>
            </a:extLst>
          </p:cNvPr>
          <p:cNvSpPr txBox="1"/>
          <p:nvPr/>
        </p:nvSpPr>
        <p:spPr>
          <a:xfrm>
            <a:off x="2615184" y="4572000"/>
            <a:ext cx="2578608" cy="1572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C52392-65A3-4F91-8DAB-9717531622E5}"/>
              </a:ext>
            </a:extLst>
          </p:cNvPr>
          <p:cNvSpPr txBox="1"/>
          <p:nvPr/>
        </p:nvSpPr>
        <p:spPr>
          <a:xfrm>
            <a:off x="11055096" y="4285488"/>
            <a:ext cx="408432" cy="460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F8363C-0FC4-4824-9A64-E234AFFEA0A3}"/>
              </a:ext>
            </a:extLst>
          </p:cNvPr>
          <p:cNvSpPr txBox="1"/>
          <p:nvPr/>
        </p:nvSpPr>
        <p:spPr>
          <a:xfrm>
            <a:off x="3452206" y="4234244"/>
            <a:ext cx="692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「列表」與「排序」，增加「是否設定上架日期」和「上架日期」欄位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895D80-807B-4FC8-B5E1-731DBEEAC348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200003824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30331</TotalTime>
  <Words>291</Words>
  <Application>Microsoft Office PowerPoint</Application>
  <PresentationFormat>寬螢幕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後台_儀錶板</vt:lpstr>
      <vt:lpstr>後台_系統資訊、關於兆票、信用評等資訊、About Us</vt:lpstr>
      <vt:lpstr>後台_Banner</vt:lpstr>
      <vt:lpstr>後台_關於我們_薪酬福利</vt:lpstr>
      <vt:lpstr>後台_金融情勢</vt:lpstr>
      <vt:lpstr>後台_業務簡介_列表</vt:lpstr>
      <vt:lpstr>後台_公司訊息、政策宣導、友善連結、職缺訊息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1397</cp:revision>
  <cp:lastPrinted>2018-11-22T06:25:49Z</cp:lastPrinted>
  <dcterms:created xsi:type="dcterms:W3CDTF">2015-11-12T05:45:30Z</dcterms:created>
  <dcterms:modified xsi:type="dcterms:W3CDTF">2022-05-06T10:54:19Z</dcterms:modified>
</cp:coreProperties>
</file>