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9"/>
  </p:notesMasterIdLst>
  <p:sldIdLst>
    <p:sldId id="332" r:id="rId2"/>
    <p:sldId id="308" r:id="rId3"/>
    <p:sldId id="352" r:id="rId4"/>
    <p:sldId id="353" r:id="rId5"/>
    <p:sldId id="354" r:id="rId6"/>
    <p:sldId id="355" r:id="rId7"/>
    <p:sldId id="356" r:id="rId8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EC4855"/>
    <a:srgbClr val="FFFF00"/>
    <a:srgbClr val="5B9BD5"/>
    <a:srgbClr val="7F7F7F"/>
    <a:srgbClr val="595656"/>
    <a:srgbClr val="F39800"/>
    <a:srgbClr val="FFCD00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5550" autoAdjust="0"/>
  </p:normalViewPr>
  <p:slideViewPr>
    <p:cSldViewPr snapToGrid="0">
      <p:cViewPr varScale="1">
        <p:scale>
          <a:sx n="109" d="100"/>
          <a:sy n="109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5" name="Shape 33">
            <a:extLst>
              <a:ext uri="{FF2B5EF4-FFF2-40B4-BE49-F238E27FC236}">
                <a16:creationId xmlns:a16="http://schemas.microsoft.com/office/drawing/2014/main" id="{5F00D053-BCE0-4464-B9B0-9A3EC6B6FDC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1324AB21-BF18-4334-9A41-BE6FF51FD3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8FD38DD-D3D5-4520-8210-D488179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332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admin/sysinfo_edit.php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E7F9C-D9DE-462A-86DE-2A5418F5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兆豐票券</a:t>
            </a:r>
            <a:br>
              <a:rPr lang="en-US" altLang="zh-TW" dirty="0"/>
            </a:br>
            <a:r>
              <a:rPr lang="zh-TW" altLang="en-US" dirty="0"/>
              <a:t>修改項目紀錄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442011-86F7-49FA-84E0-B8996C6F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</p:spPr>
        <p:txBody>
          <a:bodyPr/>
          <a:lstStyle/>
          <a:p>
            <a:r>
              <a:rPr lang="en-US" altLang="zh-TW" dirty="0"/>
              <a:t>2022/5/25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1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9777-A404-44B4-BAE8-B9D7E5D1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3425825"/>
            <a:ext cx="10515600" cy="822618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dirty="0"/>
              <a:t>Alvin</a:t>
            </a:r>
          </a:p>
        </p:txBody>
      </p:sp>
    </p:spTree>
    <p:extLst>
      <p:ext uri="{BB962C8B-B14F-4D97-AF65-F5344CB8AC3E}">
        <p14:creationId xmlns:p14="http://schemas.microsoft.com/office/powerpoint/2010/main" val="38875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1FE95-AEF5-42DE-BB3F-962408EB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57409D7-CAC0-4FC5-871C-8B54173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試算器 </a:t>
            </a:r>
            <a:r>
              <a:rPr lang="en-US" altLang="zh-TW" b="1" dirty="0"/>
              <a:t>(calculator.html)</a:t>
            </a: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720EB64B-6080-497F-A59C-27339EB0F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9255" y="1560097"/>
            <a:ext cx="10477500" cy="499720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/>
              <a:t>初級市場發行試算器</a:t>
            </a:r>
          </a:p>
          <a:p>
            <a:pPr lvl="1"/>
            <a:r>
              <a:rPr lang="zh-TW" altLang="en-US" dirty="0"/>
              <a:t>發行天數的</a:t>
            </a:r>
            <a:r>
              <a:rPr lang="en-US" altLang="zh-TW" dirty="0"/>
              <a:t>icon</a:t>
            </a:r>
            <a:r>
              <a:rPr lang="zh-TW" altLang="en-US" dirty="0"/>
              <a:t>不對</a:t>
            </a:r>
          </a:p>
          <a:p>
            <a:pPr lvl="1"/>
            <a:r>
              <a:rPr lang="zh-TW" altLang="en-US" dirty="0"/>
              <a:t>每萬元價格的單位是「元」</a:t>
            </a:r>
          </a:p>
          <a:p>
            <a:pPr lvl="1"/>
            <a:r>
              <a:rPr lang="zh-TW" altLang="en-US" dirty="0"/>
              <a:t>發行金額的單位為「元」</a:t>
            </a:r>
          </a:p>
          <a:p>
            <a:r>
              <a:rPr lang="zh-TW" altLang="en-US" b="1" dirty="0"/>
              <a:t>次級票券買入試算器</a:t>
            </a:r>
          </a:p>
          <a:p>
            <a:pPr lvl="1"/>
            <a:r>
              <a:rPr lang="zh-TW" altLang="en-US" dirty="0"/>
              <a:t>發行天數的名稱應為「交易天數」</a:t>
            </a:r>
          </a:p>
          <a:p>
            <a:pPr lvl="1"/>
            <a:r>
              <a:rPr lang="zh-TW" altLang="en-US" dirty="0"/>
              <a:t>交易天數的</a:t>
            </a:r>
            <a:r>
              <a:rPr lang="en-US" altLang="zh-TW" dirty="0"/>
              <a:t>icon</a:t>
            </a:r>
            <a:r>
              <a:rPr lang="zh-TW" altLang="en-US" dirty="0"/>
              <a:t>不對</a:t>
            </a:r>
          </a:p>
          <a:p>
            <a:pPr lvl="1"/>
            <a:r>
              <a:rPr lang="zh-TW" altLang="en-US" dirty="0"/>
              <a:t>承作本金的輸入欄內容應為「請輸入承作本金」</a:t>
            </a:r>
          </a:p>
          <a:p>
            <a:pPr lvl="1"/>
            <a:r>
              <a:rPr lang="zh-TW" altLang="en-US" dirty="0"/>
              <a:t>交易利率的輸入欄內容應為「請輸入交易利率」</a:t>
            </a:r>
          </a:p>
          <a:p>
            <a:r>
              <a:rPr lang="zh-TW" altLang="en-US" b="1" dirty="0"/>
              <a:t>債券</a:t>
            </a:r>
            <a:r>
              <a:rPr lang="en-US" altLang="zh-TW" b="1" dirty="0"/>
              <a:t>RP</a:t>
            </a:r>
            <a:r>
              <a:rPr lang="zh-TW" altLang="en-US" b="1" dirty="0"/>
              <a:t>買入試算器</a:t>
            </a:r>
          </a:p>
          <a:p>
            <a:pPr lvl="1"/>
            <a:r>
              <a:rPr lang="zh-TW" altLang="en-US" dirty="0"/>
              <a:t>發行天數的名稱應為「交易天數」</a:t>
            </a:r>
          </a:p>
          <a:p>
            <a:pPr lvl="1"/>
            <a:r>
              <a:rPr lang="zh-TW" altLang="en-US" dirty="0"/>
              <a:t>交易天數的</a:t>
            </a:r>
            <a:r>
              <a:rPr lang="en-US" altLang="zh-TW" dirty="0"/>
              <a:t>icon</a:t>
            </a:r>
            <a:r>
              <a:rPr lang="zh-TW" altLang="en-US" dirty="0"/>
              <a:t>不對</a:t>
            </a:r>
          </a:p>
          <a:p>
            <a:pPr lvl="1"/>
            <a:r>
              <a:rPr lang="zh-TW" altLang="en-US" dirty="0"/>
              <a:t>承作本金的輸入欄內容應為「請輸入承作本金」</a:t>
            </a:r>
          </a:p>
          <a:p>
            <a:pPr lvl="1"/>
            <a:r>
              <a:rPr lang="zh-TW" altLang="en-US" dirty="0"/>
              <a:t>交易利率的輸入欄內容應為「請輸入交易利率」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F36619-7BE4-4F1A-A9F3-07A3262F3078}"/>
              </a:ext>
            </a:extLst>
          </p:cNvPr>
          <p:cNvSpPr/>
          <p:nvPr/>
        </p:nvSpPr>
        <p:spPr>
          <a:xfrm>
            <a:off x="9697915" y="0"/>
            <a:ext cx="2494085" cy="11869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12488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0A183-2CCE-432E-AA6C-8E3F2CB3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81BF2FE-F725-4A2D-84EF-8F4147C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Annual Report</a:t>
            </a:r>
            <a:r>
              <a:rPr lang="zh-TW" altLang="en-US" b="1" dirty="0"/>
              <a:t> </a:t>
            </a:r>
            <a:r>
              <a:rPr lang="en-US" altLang="zh-TW" b="1" dirty="0"/>
              <a:t>(annual_report_en.html)</a:t>
            </a:r>
            <a:endParaRPr lang="zh-TW" altLang="en-US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E9DE5F11-AA64-4C50-9C45-2600C95FD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1886" cy="565883"/>
          </a:xfrm>
        </p:spPr>
        <p:txBody>
          <a:bodyPr/>
          <a:lstStyle/>
          <a:p>
            <a:r>
              <a:rPr lang="en-US" altLang="zh-TW" dirty="0"/>
              <a:t>FOOTER</a:t>
            </a:r>
            <a:r>
              <a:rPr lang="zh-TW" altLang="en-US" dirty="0"/>
              <a:t>資訊應為英文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3A37F5-E4D1-4894-99BB-81980521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272"/>
            <a:ext cx="12192000" cy="14134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E8E54A2-43DE-44B2-A800-3F19C631C3AC}"/>
              </a:ext>
            </a:extLst>
          </p:cNvPr>
          <p:cNvSpPr txBox="1"/>
          <p:nvPr/>
        </p:nvSpPr>
        <p:spPr>
          <a:xfrm>
            <a:off x="10937631" y="3182815"/>
            <a:ext cx="1090246" cy="5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2EA1C964-6E32-404A-AEC9-D89F98FDE093}"/>
              </a:ext>
            </a:extLst>
          </p:cNvPr>
          <p:cNvSpPr/>
          <p:nvPr/>
        </p:nvSpPr>
        <p:spPr>
          <a:xfrm rot="2700000">
            <a:off x="11166232" y="2743200"/>
            <a:ext cx="360484" cy="360484"/>
          </a:xfrm>
          <a:prstGeom prst="plus">
            <a:avLst>
              <a:gd name="adj" fmla="val 445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83E5C-AD02-43FD-B9B1-262BCE7B77D3}"/>
              </a:ext>
            </a:extLst>
          </p:cNvPr>
          <p:cNvSpPr/>
          <p:nvPr/>
        </p:nvSpPr>
        <p:spPr>
          <a:xfrm>
            <a:off x="9697915" y="0"/>
            <a:ext cx="2494085" cy="11869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7241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F2C8C4-09EB-454E-AB3B-7E059CE0B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FOOTER</a:t>
            </a:r>
            <a:r>
              <a:rPr lang="zh-TW" altLang="en-US" dirty="0"/>
              <a:t>資訊應為英文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0A909B-4EC9-42A7-9044-FD5536D9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D00DD46-4633-4BF8-8204-E95C25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5332"/>
            <a:ext cx="10739511" cy="82918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Financial Highlights</a:t>
            </a:r>
            <a:r>
              <a:rPr lang="zh-TW" altLang="en-US" b="1" dirty="0"/>
              <a:t> </a:t>
            </a:r>
            <a:r>
              <a:rPr lang="en-US" altLang="zh-TW" b="1" dirty="0"/>
              <a:t>(financial_highlights_en.html)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A29732-6001-405A-A122-72CA0C95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133"/>
            <a:ext cx="12192000" cy="141345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23303E-2A7F-4CCD-9D3D-99539812F3FD}"/>
              </a:ext>
            </a:extLst>
          </p:cNvPr>
          <p:cNvSpPr txBox="1"/>
          <p:nvPr/>
        </p:nvSpPr>
        <p:spPr>
          <a:xfrm>
            <a:off x="10937631" y="3569676"/>
            <a:ext cx="1090246" cy="5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2BC253FE-0CA4-4980-B180-570736F111FD}"/>
              </a:ext>
            </a:extLst>
          </p:cNvPr>
          <p:cNvSpPr/>
          <p:nvPr/>
        </p:nvSpPr>
        <p:spPr>
          <a:xfrm rot="2700000">
            <a:off x="11166232" y="3130061"/>
            <a:ext cx="360484" cy="360484"/>
          </a:xfrm>
          <a:prstGeom prst="plus">
            <a:avLst>
              <a:gd name="adj" fmla="val 445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2D562E-0DD6-407A-B1AD-DEBA3174FE91}"/>
              </a:ext>
            </a:extLst>
          </p:cNvPr>
          <p:cNvSpPr/>
          <p:nvPr/>
        </p:nvSpPr>
        <p:spPr>
          <a:xfrm>
            <a:off x="9697915" y="0"/>
            <a:ext cx="2494085" cy="11869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94420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9777-A404-44B4-BAE8-B9D7E5D1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3425825"/>
            <a:ext cx="10515600" cy="822618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dirty="0"/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50599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CF1A5EB-0D15-4F57-B561-8A724A64C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0" t="8463"/>
          <a:stretch/>
        </p:blipFill>
        <p:spPr>
          <a:xfrm>
            <a:off x="2417886" y="2268414"/>
            <a:ext cx="9697915" cy="373503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4BEEAE-1879-4265-A78B-E231EE0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A736E1-32F0-4C0E-AF4F-A7EEAEE1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CMS_</a:t>
            </a:r>
            <a:r>
              <a:rPr lang="zh-TW" altLang="en-US" dirty="0"/>
              <a:t>系統資訊</a:t>
            </a:r>
          </a:p>
        </p:txBody>
      </p:sp>
      <p:sp>
        <p:nvSpPr>
          <p:cNvPr id="5" name="矩形 4">
            <a:hlinkClick r:id="rId3"/>
            <a:extLst>
              <a:ext uri="{FF2B5EF4-FFF2-40B4-BE49-F238E27FC236}">
                <a16:creationId xmlns:a16="http://schemas.microsoft.com/office/drawing/2014/main" id="{B810F54C-A3DB-4703-94A2-04DA7C446FE5}"/>
              </a:ext>
            </a:extLst>
          </p:cNvPr>
          <p:cNvSpPr/>
          <p:nvPr/>
        </p:nvSpPr>
        <p:spPr>
          <a:xfrm>
            <a:off x="1711874" y="1120112"/>
            <a:ext cx="5560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u="sng" dirty="0">
                <a:solidFill>
                  <a:schemeClr val="accent1"/>
                </a:solidFill>
              </a:rPr>
              <a:t>http://210.61.165.236/megabills/admin/sysinfo_edit.php</a:t>
            </a:r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F8B0BCB7-9EE4-4D05-9E40-671D5429405C}"/>
              </a:ext>
            </a:extLst>
          </p:cNvPr>
          <p:cNvSpPr txBox="1">
            <a:spLocks/>
          </p:cNvSpPr>
          <p:nvPr/>
        </p:nvSpPr>
        <p:spPr>
          <a:xfrm>
            <a:off x="1369255" y="1560097"/>
            <a:ext cx="9786425" cy="521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增加「英文地址」欄位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1E36B8-280D-4350-9C03-382F17B63FBD}"/>
              </a:ext>
            </a:extLst>
          </p:cNvPr>
          <p:cNvSpPr txBox="1"/>
          <p:nvPr/>
        </p:nvSpPr>
        <p:spPr>
          <a:xfrm>
            <a:off x="0" y="35081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英文地址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2C3A61-4E68-4CD2-9E1F-C50537D53783}"/>
              </a:ext>
            </a:extLst>
          </p:cNvPr>
          <p:cNvSpPr txBox="1"/>
          <p:nvPr/>
        </p:nvSpPr>
        <p:spPr>
          <a:xfrm>
            <a:off x="975945" y="3543300"/>
            <a:ext cx="1723293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11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ACE3759-FC92-4A5F-AEEF-7816D7B8B115}"/>
              </a:ext>
            </a:extLst>
          </p:cNvPr>
          <p:cNvCxnSpPr/>
          <p:nvPr/>
        </p:nvCxnSpPr>
        <p:spPr>
          <a:xfrm flipH="1" flipV="1">
            <a:off x="2620108" y="3191608"/>
            <a:ext cx="422030" cy="422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9781ABE-259B-4D5E-88C0-158606C4BFCA}"/>
              </a:ext>
            </a:extLst>
          </p:cNvPr>
          <p:cNvCxnSpPr/>
          <p:nvPr/>
        </p:nvCxnSpPr>
        <p:spPr>
          <a:xfrm flipH="1">
            <a:off x="2637691" y="3613638"/>
            <a:ext cx="430824" cy="430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1120E2C-64F9-4B57-9A95-1698963B50D3}"/>
              </a:ext>
            </a:extLst>
          </p:cNvPr>
          <p:cNvSpPr/>
          <p:nvPr/>
        </p:nvSpPr>
        <p:spPr>
          <a:xfrm>
            <a:off x="9697915" y="0"/>
            <a:ext cx="2494085" cy="11869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769226568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30322</TotalTime>
  <Words>243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試算器 (calculator.html)</vt:lpstr>
      <vt:lpstr>Annual Report (annual_report_en.html)</vt:lpstr>
      <vt:lpstr>Financial Highlights (financial_highlights_en.html)</vt:lpstr>
      <vt:lpstr>PowerPoint 簡報</vt:lpstr>
      <vt:lpstr>CMS_系統資訊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1408</cp:revision>
  <cp:lastPrinted>2018-11-22T06:25:49Z</cp:lastPrinted>
  <dcterms:created xsi:type="dcterms:W3CDTF">2015-11-12T05:45:30Z</dcterms:created>
  <dcterms:modified xsi:type="dcterms:W3CDTF">2022-06-01T06:07:17Z</dcterms:modified>
</cp:coreProperties>
</file>