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8" r:id="rId4"/>
    <p:sldId id="269" r:id="rId5"/>
    <p:sldId id="258" r:id="rId6"/>
    <p:sldId id="270" r:id="rId7"/>
    <p:sldId id="259" r:id="rId8"/>
    <p:sldId id="260" r:id="rId9"/>
    <p:sldId id="261" r:id="rId10"/>
    <p:sldId id="262" r:id="rId11"/>
    <p:sldId id="271" r:id="rId12"/>
    <p:sldId id="263" r:id="rId13"/>
    <p:sldId id="267" r:id="rId14"/>
    <p:sldId id="264" r:id="rId15"/>
    <p:sldId id="272" r:id="rId16"/>
    <p:sldId id="273" r:id="rId17"/>
    <p:sldId id="265" r:id="rId18"/>
    <p:sldId id="266" r:id="rId19"/>
  </p:sldIdLst>
  <p:sldSz cx="12192000" cy="6858000"/>
  <p:notesSz cx="6811963" cy="994568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oCLBZrk5vC+ggoGpztAWoDhGw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0" autoAdjust="0"/>
  </p:normalViewPr>
  <p:slideViewPr>
    <p:cSldViewPr snapToGrid="0">
      <p:cViewPr varScale="1">
        <p:scale>
          <a:sx n="70" d="100"/>
          <a:sy n="70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51851" cy="4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8536" y="0"/>
            <a:ext cx="2951851" cy="4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6678"/>
            <a:ext cx="2951851" cy="49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8536" y="9446678"/>
            <a:ext cx="2951851" cy="49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5575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50"/>
              <a:buNone/>
            </a:pPr>
            <a:endParaRPr sz="1150" dirty="0">
              <a:solidFill>
                <a:srgbClr val="9E8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0b2b73fa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0b2b73fab_0_57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00" cy="391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30b2b73fab_0_57:notes"/>
          <p:cNvSpPr txBox="1">
            <a:spLocks noGrp="1"/>
          </p:cNvSpPr>
          <p:nvPr>
            <p:ph type="sldNum" idx="12"/>
          </p:nvPr>
        </p:nvSpPr>
        <p:spPr>
          <a:xfrm>
            <a:off x="3858536" y="9446678"/>
            <a:ext cx="2952000" cy="498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0b2b73fa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0b2b73fab_0_35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00" cy="391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130b2b73fab_0_35:notes"/>
          <p:cNvSpPr txBox="1">
            <a:spLocks noGrp="1"/>
          </p:cNvSpPr>
          <p:nvPr>
            <p:ph type="sldNum" idx="12"/>
          </p:nvPr>
        </p:nvSpPr>
        <p:spPr>
          <a:xfrm>
            <a:off x="3858536" y="9446678"/>
            <a:ext cx="2952000" cy="498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0b2b73fa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0b2b73fab_0_15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00" cy="391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30b2b73fab_0_15:notes"/>
          <p:cNvSpPr txBox="1">
            <a:spLocks noGrp="1"/>
          </p:cNvSpPr>
          <p:nvPr>
            <p:ph type="sldNum" idx="12"/>
          </p:nvPr>
        </p:nvSpPr>
        <p:spPr>
          <a:xfrm>
            <a:off x="3858536" y="9446678"/>
            <a:ext cx="2952000" cy="498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8645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0b2b73fa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0b2b73fab_0_15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00" cy="391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30b2b73fab_0_15:notes"/>
          <p:cNvSpPr txBox="1">
            <a:spLocks noGrp="1"/>
          </p:cNvSpPr>
          <p:nvPr>
            <p:ph type="sldNum" idx="12"/>
          </p:nvPr>
        </p:nvSpPr>
        <p:spPr>
          <a:xfrm>
            <a:off x="3858536" y="9446678"/>
            <a:ext cx="2952000" cy="498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5257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0b2b73fab_0_24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00" cy="391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30b2b73fa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0b2b73f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0b2b73fab_0_0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00" cy="391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130b2b73fab_0_0:notes"/>
          <p:cNvSpPr txBox="1">
            <a:spLocks noGrp="1"/>
          </p:cNvSpPr>
          <p:nvPr>
            <p:ph type="sldNum" idx="12"/>
          </p:nvPr>
        </p:nvSpPr>
        <p:spPr>
          <a:xfrm>
            <a:off x="3858536" y="9446678"/>
            <a:ext cx="2952000" cy="498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0b2b73f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0b2b73fab_0_0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00" cy="391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130b2b73fab_0_0:notes"/>
          <p:cNvSpPr txBox="1">
            <a:spLocks noGrp="1"/>
          </p:cNvSpPr>
          <p:nvPr>
            <p:ph type="sldNum" idx="12"/>
          </p:nvPr>
        </p:nvSpPr>
        <p:spPr>
          <a:xfrm>
            <a:off x="3858536" y="9446678"/>
            <a:ext cx="2952000" cy="498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1333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0b2b73fa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0b2b73fab_0_68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00" cy="391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30b2b73fab_0_68:notes"/>
          <p:cNvSpPr txBox="1">
            <a:spLocks noGrp="1"/>
          </p:cNvSpPr>
          <p:nvPr>
            <p:ph type="sldNum" idx="12"/>
          </p:nvPr>
        </p:nvSpPr>
        <p:spPr>
          <a:xfrm>
            <a:off x="3858536" y="9446678"/>
            <a:ext cx="2952000" cy="498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0b2b73fa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0b2b73fab_0_15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00" cy="391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30b2b73fab_0_15:notes"/>
          <p:cNvSpPr txBox="1">
            <a:spLocks noGrp="1"/>
          </p:cNvSpPr>
          <p:nvPr>
            <p:ph type="sldNum" idx="12"/>
          </p:nvPr>
        </p:nvSpPr>
        <p:spPr>
          <a:xfrm>
            <a:off x="3858536" y="9446678"/>
            <a:ext cx="2952000" cy="498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0b2b73fa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0b2b73fab_0_46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00" cy="391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30b2b73fab_0_46:notes"/>
          <p:cNvSpPr txBox="1">
            <a:spLocks noGrp="1"/>
          </p:cNvSpPr>
          <p:nvPr>
            <p:ph type="sldNum" idx="12"/>
          </p:nvPr>
        </p:nvSpPr>
        <p:spPr>
          <a:xfrm>
            <a:off x="3858536" y="9446678"/>
            <a:ext cx="2952000" cy="498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0b2b73fa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0b2b73fab_0_46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00" cy="391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30b2b73fab_0_46:notes"/>
          <p:cNvSpPr txBox="1">
            <a:spLocks noGrp="1"/>
          </p:cNvSpPr>
          <p:nvPr>
            <p:ph type="sldNum" idx="12"/>
          </p:nvPr>
        </p:nvSpPr>
        <p:spPr>
          <a:xfrm>
            <a:off x="3858536" y="9446678"/>
            <a:ext cx="2952000" cy="498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72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3072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359434" y="591419"/>
            <a:ext cx="360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20" name="Google Shape;20;p7"/>
          <p:cNvCxnSpPr/>
          <p:nvPr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7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7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8590" y="4690667"/>
            <a:ext cx="608207" cy="42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39800"/>
              </a:buClr>
              <a:buSzPts val="32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lvl="1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lvl="2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lvl="3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lvl="4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lvl="5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lvl="6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lvl="7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lvl="8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838200" y="216040"/>
            <a:ext cx="105156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  <a:defRPr sz="36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" name="Google Shape;28;p8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Google Shape;2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>
  <p:cSld name="兩個內容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36" name="Google Shape;36;p9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/>
          <p:nvPr/>
        </p:nvSpPr>
        <p:spPr>
          <a:xfrm>
            <a:off x="1834400" y="861504"/>
            <a:ext cx="95194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endParaRPr sz="36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838200" y="415332"/>
            <a:ext cx="95194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  <a:defRPr sz="36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44" name="Google Shape;44;p10"/>
          <p:cNvCxnSpPr/>
          <p:nvPr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10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8590" y="4690667"/>
            <a:ext cx="608207" cy="42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>
  <p:cSld name="比較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56" name="Google Shape;56;p11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/>
          <p:nvPr/>
        </p:nvSpPr>
        <p:spPr>
          <a:xfrm>
            <a:off x="1834400" y="861504"/>
            <a:ext cx="95194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>
  <p:cSld name="只有標題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63" name="Google Shape;63;p12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/>
        </p:nvSpPr>
        <p:spPr>
          <a:xfrm>
            <a:off x="1834400" y="861504"/>
            <a:ext cx="95194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>
  <p:cSld name="含標題的內容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76" name="Google Shape;76;p14"/>
          <p:cNvCxnSpPr/>
          <p:nvPr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7" name="Google Shape;7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1834400" y="861504"/>
            <a:ext cx="2582325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>
  <p:cSld name="含標題的圖片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6" name="Google Shape;8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1834400" y="861504"/>
            <a:ext cx="2582325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  <a:defRPr sz="4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39800"/>
              </a:buClr>
              <a:buSzPts val="32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/>
          <p:nvPr/>
        </p:nvSpPr>
        <p:spPr>
          <a:xfrm>
            <a:off x="-5719" y="6546575"/>
            <a:ext cx="12192000" cy="324477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656"/>
              </a:buClr>
              <a:buSzPts val="1333"/>
              <a:buFont typeface="Microsoft JhengHei"/>
              <a:buNone/>
            </a:pPr>
            <a:r>
              <a:rPr lang="zh-TW"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凱斯整合行銷 </a:t>
            </a:r>
            <a:r>
              <a:rPr lang="zh-TW" sz="1067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 </a:t>
            </a:r>
            <a:r>
              <a:rPr lang="zh-TW"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KASSER</a:t>
            </a:r>
            <a:endParaRPr sz="1333" b="1" i="0" u="none" strike="noStrike" cap="none">
              <a:solidFill>
                <a:srgbClr val="59565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210.61.165.236/megabills/en/financial_highligh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tmp"/><Relationship Id="rId5" Type="http://schemas.openxmlformats.org/officeDocument/2006/relationships/image" Target="../media/image10.tmp"/><Relationship Id="rId4" Type="http://schemas.openxmlformats.org/officeDocument/2006/relationships/hyperlink" Target="http://210.61.165.236/megabills/en/annual_repor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210.61.165.236/megabills/en/financial_highligh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210.61.165.236/megabills/en/aboutu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tm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tmp"/><Relationship Id="rId3" Type="http://schemas.openxmlformats.org/officeDocument/2006/relationships/hyperlink" Target="http://210.61.165.236/megabills/situation" TargetMode="External"/><Relationship Id="rId7" Type="http://schemas.openxmlformats.org/officeDocument/2006/relationships/hyperlink" Target="http://210.61.165.236/megabills/news_detail/2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hyperlink" Target="http://210.61.165.236/megabills/admin/development_edit.php?edit_id=2" TargetMode="External"/><Relationship Id="rId9" Type="http://schemas.openxmlformats.org/officeDocument/2006/relationships/image" Target="../media/image16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210.61.165.236/megabills/encyclopedi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210.61.165.236/megabills/admin/financial_category_list.ph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210.61.165.236/megabills/encyclopedi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210.61.165.236/megabill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210.61.165.236/megabills/loc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210.61.165.236/megabills/recruit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210.61.165.236/megabills/ntd_quot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tmp"/><Relationship Id="rId4" Type="http://schemas.openxmlformats.org/officeDocument/2006/relationships/hyperlink" Target="http://210.61.165.236/megabills/foreign_quota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210.61.165.236/megabills/encyclopedi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210.61.165.236/megabills/en/about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524000" y="203072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</a:pPr>
            <a:r>
              <a:rPr lang="zh-TW"/>
              <a:t>兆豐票券</a:t>
            </a:r>
            <a:br>
              <a:rPr lang="zh-TW"/>
            </a:br>
            <a:r>
              <a:rPr lang="zh-TW"/>
              <a:t>修改項目紀錄</a:t>
            </a:r>
            <a:endParaRPr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8237342" y="5046188"/>
            <a:ext cx="360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dirty="0"/>
              <a:t>2022/6/</a:t>
            </a:r>
            <a:r>
              <a:rPr lang="en-US" altLang="zh-TW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0b2b73fab_0_46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  <p:sp>
        <p:nvSpPr>
          <p:cNvPr id="144" name="Google Shape;144;g130b2b73fab_0_46"/>
          <p:cNvSpPr txBox="1">
            <a:spLocks noGrp="1"/>
          </p:cNvSpPr>
          <p:nvPr>
            <p:ph type="title"/>
          </p:nvPr>
        </p:nvSpPr>
        <p:spPr>
          <a:xfrm>
            <a:off x="838200" y="415332"/>
            <a:ext cx="9519300" cy="82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zh-TW" dirty="0">
                <a:highlight>
                  <a:srgbClr val="FFFFFF"/>
                </a:highlight>
              </a:rPr>
              <a:t>WEB_</a:t>
            </a:r>
            <a:r>
              <a:rPr lang="zh-TW" b="1" dirty="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英文頁面_</a:t>
            </a:r>
            <a:r>
              <a:rPr lang="zh-TW" dirty="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Annual Report</a:t>
            </a:r>
            <a:endParaRPr b="1" dirty="0">
              <a:solidFill>
                <a:srgbClr val="1A1A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30b2b73fab_0_46"/>
          <p:cNvSpPr txBox="1">
            <a:spLocks noGrp="1"/>
          </p:cNvSpPr>
          <p:nvPr>
            <p:ph type="body" idx="1"/>
          </p:nvPr>
        </p:nvSpPr>
        <p:spPr>
          <a:xfrm>
            <a:off x="1378205" y="1625973"/>
            <a:ext cx="104775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en-US" altLang="zh-TW" dirty="0"/>
              <a:t>Banner</a:t>
            </a:r>
            <a:r>
              <a:rPr lang="zh-TW" dirty="0"/>
              <a:t>圖片錯誤，應與「</a:t>
            </a:r>
            <a:r>
              <a:rPr lang="zh-TW" dirty="0">
                <a:solidFill>
                  <a:srgbClr val="1A1A1A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Financial Highlights</a:t>
            </a:r>
            <a:r>
              <a:rPr lang="zh-TW" dirty="0"/>
              <a:t>」的banner圖片一樣</a:t>
            </a:r>
            <a:endParaRPr lang="en-US" altLang="zh-TW" dirty="0"/>
          </a:p>
          <a:p>
            <a:pPr marL="228600" indent="-228600">
              <a:spcBef>
                <a:spcPts val="0"/>
              </a:spcBef>
            </a:pPr>
            <a:r>
              <a:rPr lang="en-US" altLang="zh-TW" dirty="0"/>
              <a:t>Banner</a:t>
            </a:r>
            <a:r>
              <a:rPr lang="zh-TW" altLang="en-US" dirty="0"/>
              <a:t>文字應為白色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dirty="0"/>
          </a:p>
        </p:txBody>
      </p:sp>
      <p:sp>
        <p:nvSpPr>
          <p:cNvPr id="146" name="Google Shape;146;g130b2b73fab_0_46"/>
          <p:cNvSpPr txBox="1"/>
          <p:nvPr/>
        </p:nvSpPr>
        <p:spPr>
          <a:xfrm>
            <a:off x="1520025" y="1010375"/>
            <a:ext cx="52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http://210.61.165.236/megabills/en/annual_report</a:t>
            </a: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B46ECE3-F301-4AE9-8452-EA1A7D0A1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76400"/>
            <a:ext cx="12192000" cy="1905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十字形 3">
            <a:extLst>
              <a:ext uri="{FF2B5EF4-FFF2-40B4-BE49-F238E27FC236}">
                <a16:creationId xmlns:a16="http://schemas.microsoft.com/office/drawing/2014/main" id="{219A20E6-C1BE-4DF0-8730-CF13A0B9D3BC}"/>
              </a:ext>
            </a:extLst>
          </p:cNvPr>
          <p:cNvSpPr/>
          <p:nvPr/>
        </p:nvSpPr>
        <p:spPr>
          <a:xfrm rot="2700000">
            <a:off x="7906043" y="2982350"/>
            <a:ext cx="618978" cy="633046"/>
          </a:xfrm>
          <a:prstGeom prst="plus">
            <a:avLst>
              <a:gd name="adj" fmla="val 43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4649DEA-DBAB-496B-A98E-33D60BDB2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515915"/>
            <a:ext cx="12192000" cy="1905802"/>
          </a:xfrm>
          <a:prstGeom prst="rect">
            <a:avLst/>
          </a:prstGeom>
        </p:spPr>
      </p:pic>
      <p:sp>
        <p:nvSpPr>
          <p:cNvPr id="7" name="圓形: 空心 6">
            <a:extLst>
              <a:ext uri="{FF2B5EF4-FFF2-40B4-BE49-F238E27FC236}">
                <a16:creationId xmlns:a16="http://schemas.microsoft.com/office/drawing/2014/main" id="{0568CD90-0825-491F-BFC1-16794E2889D9}"/>
              </a:ext>
            </a:extLst>
          </p:cNvPr>
          <p:cNvSpPr/>
          <p:nvPr/>
        </p:nvSpPr>
        <p:spPr>
          <a:xfrm>
            <a:off x="7863840" y="4825218"/>
            <a:ext cx="689317" cy="689317"/>
          </a:xfrm>
          <a:prstGeom prst="donut">
            <a:avLst>
              <a:gd name="adj" fmla="val 1554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A9FCF1-7C57-4779-B06E-5BB16D901B59}"/>
              </a:ext>
            </a:extLst>
          </p:cNvPr>
          <p:cNvSpPr/>
          <p:nvPr/>
        </p:nvSpPr>
        <p:spPr>
          <a:xfrm>
            <a:off x="8971722" y="0"/>
            <a:ext cx="3220278" cy="15107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0b2b73fab_0_46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  <p:sp>
        <p:nvSpPr>
          <p:cNvPr id="144" name="Google Shape;144;g130b2b73fab_0_46"/>
          <p:cNvSpPr txBox="1">
            <a:spLocks noGrp="1"/>
          </p:cNvSpPr>
          <p:nvPr>
            <p:ph type="title"/>
          </p:nvPr>
        </p:nvSpPr>
        <p:spPr>
          <a:xfrm>
            <a:off x="838200" y="415332"/>
            <a:ext cx="9519300" cy="82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zh-TW" dirty="0">
                <a:highlight>
                  <a:srgbClr val="FFFFFF"/>
                </a:highlight>
              </a:rPr>
              <a:t>WEB_</a:t>
            </a:r>
            <a:r>
              <a:rPr lang="zh-TW" b="1" dirty="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英文頁面</a:t>
            </a:r>
            <a:r>
              <a:rPr lang="en-US" altLang="zh-TW" b="1" dirty="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zh-TW" altLang="zh-TW" dirty="0">
                <a:solidFill>
                  <a:srgbClr val="1A1A1A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Financial Highlights</a:t>
            </a:r>
            <a:endParaRPr b="1" dirty="0">
              <a:solidFill>
                <a:srgbClr val="1A1A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30b2b73fab_0_46"/>
          <p:cNvSpPr txBox="1">
            <a:spLocks noGrp="1"/>
          </p:cNvSpPr>
          <p:nvPr>
            <p:ph type="body" idx="1"/>
          </p:nvPr>
        </p:nvSpPr>
        <p:spPr>
          <a:xfrm>
            <a:off x="1378205" y="1625973"/>
            <a:ext cx="104775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en-US" altLang="zh-TW" dirty="0"/>
              <a:t>Banner</a:t>
            </a:r>
            <a:r>
              <a:rPr lang="zh-TW" altLang="en-US" dirty="0"/>
              <a:t>文字應為白色</a:t>
            </a:r>
            <a:endParaRPr dirty="0"/>
          </a:p>
        </p:txBody>
      </p:sp>
      <p:sp>
        <p:nvSpPr>
          <p:cNvPr id="146" name="Google Shape;146;g130b2b73fab_0_46"/>
          <p:cNvSpPr txBox="1"/>
          <p:nvPr/>
        </p:nvSpPr>
        <p:spPr>
          <a:xfrm>
            <a:off x="1520025" y="1010375"/>
            <a:ext cx="52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altLang="zh-TW" u="sng" dirty="0">
                <a:solidFill>
                  <a:schemeClr val="hlink"/>
                </a:solidFill>
                <a:hlinkClick r:id="rId3"/>
              </a:rPr>
              <a:t>http://210.61.165.236/megabills/en/financial_highlights</a:t>
            </a:r>
            <a:endParaRPr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4649DEA-DBAB-496B-A98E-33D60BDB2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83206"/>
            <a:ext cx="12192000" cy="190580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795528F-D11C-447D-985D-B356FCB553AE}"/>
              </a:ext>
            </a:extLst>
          </p:cNvPr>
          <p:cNvSpPr txBox="1"/>
          <p:nvPr/>
        </p:nvSpPr>
        <p:spPr>
          <a:xfrm>
            <a:off x="804538" y="3463332"/>
            <a:ext cx="2974982" cy="647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6BE8BD-8693-46AA-B05F-97EE90EBFCBD}"/>
              </a:ext>
            </a:extLst>
          </p:cNvPr>
          <p:cNvSpPr/>
          <p:nvPr/>
        </p:nvSpPr>
        <p:spPr>
          <a:xfrm>
            <a:off x="8971722" y="0"/>
            <a:ext cx="3220278" cy="15107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3042183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0b2b73fab_0_57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  <p:sp>
        <p:nvSpPr>
          <p:cNvPr id="153" name="Google Shape;153;g130b2b73fab_0_57"/>
          <p:cNvSpPr txBox="1">
            <a:spLocks noGrp="1"/>
          </p:cNvSpPr>
          <p:nvPr>
            <p:ph type="title"/>
          </p:nvPr>
        </p:nvSpPr>
        <p:spPr>
          <a:xfrm>
            <a:off x="838200" y="415332"/>
            <a:ext cx="9519300" cy="82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zh-TW" dirty="0">
                <a:highlight>
                  <a:srgbClr val="FFFFFF"/>
                </a:highlight>
              </a:rPr>
              <a:t>WEB_</a:t>
            </a:r>
            <a:r>
              <a:rPr lang="zh-TW" b="1" dirty="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英文頁面_</a:t>
            </a:r>
            <a:r>
              <a:rPr lang="zh-TW" dirty="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About Us</a:t>
            </a:r>
            <a:endParaRPr dirty="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30b2b73fab_0_57"/>
          <p:cNvSpPr txBox="1">
            <a:spLocks noGrp="1"/>
          </p:cNvSpPr>
          <p:nvPr>
            <p:ph type="body" idx="1"/>
          </p:nvPr>
        </p:nvSpPr>
        <p:spPr>
          <a:xfrm>
            <a:off x="1378205" y="1625973"/>
            <a:ext cx="104775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1800" dirty="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 Us與上方的模組</a:t>
            </a:r>
            <a:r>
              <a:rPr lang="zh-TW" altLang="en-US" sz="1800" dirty="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區塊</a:t>
            </a:r>
            <a:r>
              <a:rPr lang="zh-TW" sz="1800" dirty="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之間</a:t>
            </a:r>
            <a:r>
              <a:rPr lang="zh-TW" altLang="en-US" sz="1800" dirty="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的間距</a:t>
            </a:r>
            <a:r>
              <a:rPr lang="zh-TW" sz="1800" dirty="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再</a:t>
            </a:r>
            <a:r>
              <a:rPr lang="zh-TW" altLang="en-US" sz="1800" dirty="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麻煩</a:t>
            </a:r>
            <a:r>
              <a:rPr lang="zh-TW" sz="1800" dirty="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隔高一點</a:t>
            </a:r>
            <a:r>
              <a:rPr lang="zh-TW" altLang="en-US" sz="1800" dirty="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，目前間距太近了</a:t>
            </a:r>
            <a:endParaRPr dirty="0"/>
          </a:p>
        </p:txBody>
      </p:sp>
      <p:sp>
        <p:nvSpPr>
          <p:cNvPr id="155" name="Google Shape;155;g130b2b73fab_0_57"/>
          <p:cNvSpPr txBox="1"/>
          <p:nvPr/>
        </p:nvSpPr>
        <p:spPr>
          <a:xfrm>
            <a:off x="1520025" y="1010375"/>
            <a:ext cx="52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http://210.61.165.236/megabills/en/aboutus</a:t>
            </a: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CBACE24-E696-4F4C-88D5-A12A906CE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33" y="2287709"/>
            <a:ext cx="10364853" cy="36063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0947154-04C7-48E1-93A9-4E7B1404A48D}"/>
              </a:ext>
            </a:extLst>
          </p:cNvPr>
          <p:cNvSpPr txBox="1"/>
          <p:nvPr/>
        </p:nvSpPr>
        <p:spPr>
          <a:xfrm>
            <a:off x="900332" y="3742006"/>
            <a:ext cx="1406770" cy="647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78D3F3-329A-4DDE-9E60-C696F100450D}"/>
              </a:ext>
            </a:extLst>
          </p:cNvPr>
          <p:cNvSpPr/>
          <p:nvPr/>
        </p:nvSpPr>
        <p:spPr>
          <a:xfrm>
            <a:off x="8971722" y="0"/>
            <a:ext cx="3220278" cy="15107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0b2b73fab_0_35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  <p:sp>
        <p:nvSpPr>
          <p:cNvPr id="182" name="Google Shape;182;g130b2b73fab_0_35"/>
          <p:cNvSpPr txBox="1">
            <a:spLocks noGrp="1"/>
          </p:cNvSpPr>
          <p:nvPr>
            <p:ph type="title"/>
          </p:nvPr>
        </p:nvSpPr>
        <p:spPr>
          <a:xfrm>
            <a:off x="838200" y="216040"/>
            <a:ext cx="10515600" cy="82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zh-TW" dirty="0"/>
              <a:t>WEB_</a:t>
            </a:r>
            <a:r>
              <a:rPr lang="zh-TW" altLang="en-US" dirty="0"/>
              <a:t>模組</a:t>
            </a:r>
            <a:endParaRPr dirty="0"/>
          </a:p>
        </p:txBody>
      </p:sp>
      <p:sp>
        <p:nvSpPr>
          <p:cNvPr id="183" name="Google Shape;183;g130b2b73fab_0_35"/>
          <p:cNvSpPr txBox="1"/>
          <p:nvPr/>
        </p:nvSpPr>
        <p:spPr>
          <a:xfrm>
            <a:off x="1369255" y="1560097"/>
            <a:ext cx="97863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9800"/>
              </a:buClr>
              <a:buSzPts val="3200"/>
              <a:buFont typeface="Noto Sans Symbols"/>
              <a:buChar char="●"/>
            </a:pPr>
            <a:r>
              <a:rPr lang="zh-TW"/>
              <a:t>編輯器使用「編號清單和符號清單」時，前台未顯示編號和符號</a:t>
            </a:r>
            <a:endParaRPr/>
          </a:p>
        </p:txBody>
      </p:sp>
      <p:sp>
        <p:nvSpPr>
          <p:cNvPr id="184" name="Google Shape;184;g130b2b73fab_0_35"/>
          <p:cNvSpPr txBox="1"/>
          <p:nvPr/>
        </p:nvSpPr>
        <p:spPr>
          <a:xfrm>
            <a:off x="1520288" y="942776"/>
            <a:ext cx="6630935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altLang="zh-TW" u="sng" dirty="0">
                <a:solidFill>
                  <a:schemeClr val="hlink"/>
                </a:solidFill>
                <a:hlinkClick r:id="rId3"/>
              </a:rPr>
              <a:t>Web</a:t>
            </a:r>
            <a:r>
              <a:rPr lang="zh-TW" altLang="en-US" u="sng" dirty="0">
                <a:solidFill>
                  <a:schemeClr val="hlink"/>
                </a:solidFill>
                <a:hlinkClick r:id="rId3"/>
              </a:rPr>
              <a:t>：</a:t>
            </a:r>
            <a:r>
              <a:rPr lang="en-US" altLang="zh-TW" u="sng" dirty="0">
                <a:solidFill>
                  <a:schemeClr val="hlink"/>
                </a:solidFill>
                <a:hlinkClick r:id="rId3"/>
              </a:rPr>
              <a:t>http://210.61.165.236/megabills/situation</a:t>
            </a:r>
            <a:endParaRPr lang="en-US" altLang="zh-TW" u="sng" dirty="0">
              <a:solidFill>
                <a:schemeClr val="hlink"/>
              </a:solidFill>
            </a:endParaRPr>
          </a:p>
          <a:p>
            <a:pPr lvl="0"/>
            <a:r>
              <a:rPr lang="en-US" dirty="0" err="1">
                <a:hlinkClick r:id="rId4"/>
              </a:rPr>
              <a:t>Cms</a:t>
            </a:r>
            <a:r>
              <a:rPr lang="zh-TW" altLang="en-US" dirty="0">
                <a:hlinkClick r:id="rId4"/>
              </a:rPr>
              <a:t>：</a:t>
            </a:r>
            <a:r>
              <a:rPr lang="en-US" dirty="0">
                <a:hlinkClick r:id="rId4"/>
              </a:rPr>
              <a:t>http://210.61.165.236/megabills/admin/development_edit.php?edit_id=2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71F59A7-9CCE-4BB0-B279-5103E689F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50" y="2340944"/>
            <a:ext cx="5769988" cy="29288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5CF2878-B47B-42AC-91F5-C6F17A742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6904" y="2551561"/>
            <a:ext cx="4261929" cy="27128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A5B85BFF-6023-4CA4-B6B5-C6CE9D42E81F}"/>
              </a:ext>
            </a:extLst>
          </p:cNvPr>
          <p:cNvSpPr/>
          <p:nvPr/>
        </p:nvSpPr>
        <p:spPr>
          <a:xfrm>
            <a:off x="6383044" y="3604334"/>
            <a:ext cx="523783" cy="4350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748397-FA0F-4AB1-9286-0B8DE03638E6}"/>
              </a:ext>
            </a:extLst>
          </p:cNvPr>
          <p:cNvSpPr/>
          <p:nvPr/>
        </p:nvSpPr>
        <p:spPr>
          <a:xfrm>
            <a:off x="7983940" y="-1"/>
            <a:ext cx="4208060" cy="225188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問題皆已解決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有解決了顯示問題，但出現了以下問題：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、上資料時編號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清單符號太突出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動態消息、法定公開揭露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年報、法定公開揭露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年報、</a:t>
            </a:r>
            <a:r>
              <a:rPr lang="en-US" altLang="zh-TW" dirty="0"/>
              <a:t>Annual Report</a:t>
            </a:r>
            <a:r>
              <a:rPr lang="zh-TW" altLang="en-US" dirty="0"/>
              <a:t>、</a:t>
            </a:r>
            <a:r>
              <a:rPr lang="en-US" altLang="zh-TW" b="1" dirty="0"/>
              <a:t>Financial Highlights</a:t>
            </a:r>
            <a:endParaRPr lang="en-US" altLang="zh-TW" dirty="0"/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出現了清單符號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不應出現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67D7A8-6CDD-4CC9-A2C3-01C0E800E637}"/>
              </a:ext>
            </a:extLst>
          </p:cNvPr>
          <p:cNvSpPr/>
          <p:nvPr/>
        </p:nvSpPr>
        <p:spPr>
          <a:xfrm>
            <a:off x="12192000" y="170405"/>
            <a:ext cx="3924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7"/>
              </a:rPr>
              <a:t>http://210.61.165.236/megabills/news_detail/22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25B1E5F-7B2E-4DC3-8E3C-43A3177116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28143" y="661363"/>
            <a:ext cx="4420217" cy="260068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9C77227-6037-4FCD-B04B-554D22E51D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02544" y="3518202"/>
            <a:ext cx="4463628" cy="245729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3499631C-0C92-4E1F-AC71-2A87399CA20F}"/>
              </a:ext>
            </a:extLst>
          </p:cNvPr>
          <p:cNvSpPr txBox="1"/>
          <p:nvPr/>
        </p:nvSpPr>
        <p:spPr>
          <a:xfrm>
            <a:off x="16193386" y="659218"/>
            <a:ext cx="543739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前台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2DC78D4-8E4C-4A34-AD12-058606D567EB}"/>
              </a:ext>
            </a:extLst>
          </p:cNvPr>
          <p:cNvSpPr txBox="1"/>
          <p:nvPr/>
        </p:nvSpPr>
        <p:spPr>
          <a:xfrm>
            <a:off x="16037442" y="3554818"/>
            <a:ext cx="723275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編輯器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92480" y="3425825"/>
            <a:ext cx="10515600" cy="82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04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zh-TW" sz="4800"/>
              <a:t>Vic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0b2b73fab_0_15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  <p:sp>
        <p:nvSpPr>
          <p:cNvPr id="123" name="Google Shape;123;g130b2b73fab_0_15"/>
          <p:cNvSpPr txBox="1">
            <a:spLocks noGrp="1"/>
          </p:cNvSpPr>
          <p:nvPr>
            <p:ph type="title"/>
          </p:nvPr>
        </p:nvSpPr>
        <p:spPr>
          <a:xfrm>
            <a:off x="838200" y="415332"/>
            <a:ext cx="9519300" cy="82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altLang="zh-TW" dirty="0">
                <a:highlight>
                  <a:srgbClr val="FFFFFF"/>
                </a:highlight>
              </a:rPr>
              <a:t>WEB_</a:t>
            </a:r>
            <a:r>
              <a:rPr lang="zh-TW" altLang="en-US" dirty="0">
                <a:highlight>
                  <a:srgbClr val="FFFFFF"/>
                </a:highlight>
              </a:rPr>
              <a:t>法定公開揭露</a:t>
            </a:r>
            <a:r>
              <a:rPr lang="zh-TW" b="1" dirty="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zh-TW" altLang="en-US" dirty="0">
                <a:highlight>
                  <a:srgbClr val="FFFFFF"/>
                </a:highlight>
              </a:rPr>
              <a:t>財務報告</a:t>
            </a:r>
            <a:endParaRPr b="1" dirty="0"/>
          </a:p>
        </p:txBody>
      </p:sp>
      <p:sp>
        <p:nvSpPr>
          <p:cNvPr id="124" name="Google Shape;124;g130b2b73fab_0_15"/>
          <p:cNvSpPr txBox="1">
            <a:spLocks noGrp="1"/>
          </p:cNvSpPr>
          <p:nvPr>
            <p:ph type="body" idx="1"/>
          </p:nvPr>
        </p:nvSpPr>
        <p:spPr>
          <a:xfrm>
            <a:off x="1378205" y="1625973"/>
            <a:ext cx="104775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altLang="en-US" dirty="0"/>
              <a:t>當上傳</a:t>
            </a:r>
            <a:r>
              <a:rPr lang="en-US" altLang="zh-TW" dirty="0"/>
              <a:t>PDF</a:t>
            </a:r>
            <a:r>
              <a:rPr lang="zh-TW" altLang="en-US" dirty="0"/>
              <a:t>後於前台查看，按鈕未顯示</a:t>
            </a:r>
            <a:endParaRPr dirty="0"/>
          </a:p>
        </p:txBody>
      </p:sp>
      <p:sp>
        <p:nvSpPr>
          <p:cNvPr id="125" name="Google Shape;125;g130b2b73fab_0_15"/>
          <p:cNvSpPr txBox="1"/>
          <p:nvPr/>
        </p:nvSpPr>
        <p:spPr>
          <a:xfrm>
            <a:off x="1520025" y="1010375"/>
            <a:ext cx="52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http://210.61.165.236/megabills/encyclopedia</a:t>
            </a:r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80F9FCD-8C74-45FE-9D21-1C2A5B2D2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483" y="2417367"/>
            <a:ext cx="9298745" cy="36003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E79A3BA-0B12-40EC-9044-1F1E0EA07BF9}"/>
              </a:ext>
            </a:extLst>
          </p:cNvPr>
          <p:cNvSpPr txBox="1"/>
          <p:nvPr/>
        </p:nvSpPr>
        <p:spPr>
          <a:xfrm>
            <a:off x="9242475" y="4262511"/>
            <a:ext cx="1028444" cy="599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DEDE4E-7E29-4065-98BE-CBDEF091647A}"/>
              </a:ext>
            </a:extLst>
          </p:cNvPr>
          <p:cNvSpPr/>
          <p:nvPr/>
        </p:nvSpPr>
        <p:spPr>
          <a:xfrm>
            <a:off x="8971722" y="0"/>
            <a:ext cx="3220278" cy="15107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711402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0b2b73fab_0_15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  <p:sp>
        <p:nvSpPr>
          <p:cNvPr id="123" name="Google Shape;123;g130b2b73fab_0_15"/>
          <p:cNvSpPr txBox="1">
            <a:spLocks noGrp="1"/>
          </p:cNvSpPr>
          <p:nvPr>
            <p:ph type="title"/>
          </p:nvPr>
        </p:nvSpPr>
        <p:spPr>
          <a:xfrm>
            <a:off x="838200" y="415332"/>
            <a:ext cx="9519300" cy="82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altLang="zh-TW" dirty="0">
                <a:highlight>
                  <a:srgbClr val="FFFFFF"/>
                </a:highlight>
              </a:rPr>
              <a:t>CMS_</a:t>
            </a:r>
            <a:r>
              <a:rPr lang="zh-TW" altLang="en-US" dirty="0">
                <a:highlight>
                  <a:srgbClr val="FFFFFF"/>
                </a:highlight>
              </a:rPr>
              <a:t>財務報告類別</a:t>
            </a:r>
            <a:r>
              <a:rPr lang="en-US" altLang="zh-TW" dirty="0">
                <a:highlight>
                  <a:srgbClr val="FFFFFF"/>
                </a:highlight>
              </a:rPr>
              <a:t>_</a:t>
            </a:r>
            <a:r>
              <a:rPr lang="zh-TW" altLang="en-US" dirty="0">
                <a:highlight>
                  <a:srgbClr val="FFFFFF"/>
                </a:highlight>
              </a:rPr>
              <a:t>新增</a:t>
            </a:r>
            <a:endParaRPr b="1" dirty="0"/>
          </a:p>
        </p:txBody>
      </p:sp>
      <p:sp>
        <p:nvSpPr>
          <p:cNvPr id="124" name="Google Shape;124;g130b2b73fab_0_15"/>
          <p:cNvSpPr txBox="1">
            <a:spLocks noGrp="1"/>
          </p:cNvSpPr>
          <p:nvPr>
            <p:ph type="body" idx="1"/>
          </p:nvPr>
        </p:nvSpPr>
        <p:spPr>
          <a:xfrm>
            <a:off x="1378205" y="1625972"/>
            <a:ext cx="10477500" cy="136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altLang="en-US" sz="1800" dirty="0"/>
              <a:t>當於列表選擇了排序第二個以後的類別，新增財務報告時，能否讓類別的欄位一句我選擇的類別配合帶入同樣的類別呢</a:t>
            </a:r>
            <a:r>
              <a:rPr lang="en-US" altLang="zh-TW" sz="1800" dirty="0"/>
              <a:t>?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zh-TW" sz="1800" dirty="0"/>
              <a:t>	</a:t>
            </a:r>
            <a:r>
              <a:rPr lang="zh-TW" altLang="en-US" sz="1800" dirty="0"/>
              <a:t>例：於列表選擇了類別「</a:t>
            </a:r>
            <a:r>
              <a:rPr lang="en-US" altLang="zh-TW" sz="1800" dirty="0"/>
              <a:t>109</a:t>
            </a:r>
            <a:r>
              <a:rPr lang="zh-TW" altLang="en-US" sz="1800" dirty="0"/>
              <a:t>年度」新增一筆資料時，類別欄位顯示「</a:t>
            </a:r>
            <a:r>
              <a:rPr lang="en-US" altLang="zh-TW" sz="1800" dirty="0"/>
              <a:t>109</a:t>
            </a:r>
            <a:r>
              <a:rPr lang="zh-TW" altLang="en-US" sz="1800" dirty="0"/>
              <a:t>年度」的類別</a:t>
            </a:r>
            <a:endParaRPr sz="1800" dirty="0"/>
          </a:p>
        </p:txBody>
      </p:sp>
      <p:sp>
        <p:nvSpPr>
          <p:cNvPr id="125" name="Google Shape;125;g130b2b73fab_0_15"/>
          <p:cNvSpPr txBox="1"/>
          <p:nvPr/>
        </p:nvSpPr>
        <p:spPr>
          <a:xfrm>
            <a:off x="1520025" y="1010375"/>
            <a:ext cx="575163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altLang="zh-TW" u="sng" dirty="0">
                <a:solidFill>
                  <a:schemeClr val="hlink"/>
                </a:solidFill>
                <a:hlinkClick r:id="rId3"/>
              </a:rPr>
              <a:t>http://210.61.165.236/megabills/admin/financial_category_list.php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E7FA42-893B-4F0F-9776-9D5AF74D7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868" y="3387066"/>
            <a:ext cx="5506218" cy="22958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E79A3BA-0B12-40EC-9044-1F1E0EA07BF9}"/>
              </a:ext>
            </a:extLst>
          </p:cNvPr>
          <p:cNvSpPr txBox="1"/>
          <p:nvPr/>
        </p:nvSpPr>
        <p:spPr>
          <a:xfrm>
            <a:off x="2832966" y="4192843"/>
            <a:ext cx="5065708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顯示的類別為</a:t>
            </a:r>
            <a:r>
              <a:rPr lang="en-US" altLang="zh-TW" dirty="0">
                <a:solidFill>
                  <a:srgbClr val="FF0000"/>
                </a:solidFill>
              </a:rPr>
              <a:t>109</a:t>
            </a:r>
            <a:r>
              <a:rPr lang="zh-TW" altLang="en-US" dirty="0">
                <a:solidFill>
                  <a:srgbClr val="FF0000"/>
                </a:solidFill>
              </a:rPr>
              <a:t>年度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823186-0848-41F1-A141-F87E30320D25}"/>
              </a:ext>
            </a:extLst>
          </p:cNvPr>
          <p:cNvSpPr/>
          <p:nvPr/>
        </p:nvSpPr>
        <p:spPr>
          <a:xfrm>
            <a:off x="8971722" y="0"/>
            <a:ext cx="3220278" cy="15107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4164586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title"/>
          </p:nvPr>
        </p:nvSpPr>
        <p:spPr>
          <a:xfrm>
            <a:off x="838200" y="216040"/>
            <a:ext cx="105156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lang="en-US" altLang="zh-TW" dirty="0"/>
              <a:t>WEB_</a:t>
            </a:r>
            <a:r>
              <a:rPr lang="zh-TW" dirty="0"/>
              <a:t>header</a:t>
            </a:r>
            <a:endParaRPr dirty="0"/>
          </a:p>
        </p:txBody>
      </p:sp>
      <p:sp>
        <p:nvSpPr>
          <p:cNvPr id="167" name="Google Shape;167;p5"/>
          <p:cNvSpPr txBox="1"/>
          <p:nvPr/>
        </p:nvSpPr>
        <p:spPr>
          <a:xfrm>
            <a:off x="1369255" y="1560097"/>
            <a:ext cx="9786425" cy="521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9800"/>
              </a:buClr>
              <a:buSzPts val="3200"/>
              <a:buFont typeface="Noto Sans Symbols"/>
              <a:buChar char="●"/>
            </a:pPr>
            <a:r>
              <a:rPr lang="zh-TW" altLang="en-US" sz="2400" dirty="0"/>
              <a:t>當進入</a:t>
            </a:r>
            <a:r>
              <a:rPr lang="zh-TW" sz="2400" dirty="0"/>
              <a:t>該單元</a:t>
            </a:r>
            <a:r>
              <a:rPr lang="zh-TW" altLang="en-US" sz="2400" dirty="0"/>
              <a:t>裡的頁面時，</a:t>
            </a:r>
            <a:r>
              <a:rPr lang="zh-TW" sz="2400" dirty="0"/>
              <a:t>選單顯示金色效果</a:t>
            </a:r>
            <a:endParaRPr lang="en-US" altLang="zh-TW"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B1113C4-B2DE-49A4-95F3-B1340E9F8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21" y="2562508"/>
            <a:ext cx="10006559" cy="34654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2654802-B947-4D47-BAAF-A44E518A794E}"/>
              </a:ext>
            </a:extLst>
          </p:cNvPr>
          <p:cNvSpPr txBox="1"/>
          <p:nvPr/>
        </p:nvSpPr>
        <p:spPr>
          <a:xfrm>
            <a:off x="6728211" y="2793280"/>
            <a:ext cx="568171" cy="319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4DE4EA-48C1-486E-A59C-35B33989B4EE}"/>
              </a:ext>
            </a:extLst>
          </p:cNvPr>
          <p:cNvSpPr/>
          <p:nvPr/>
        </p:nvSpPr>
        <p:spPr>
          <a:xfrm>
            <a:off x="8971722" y="0"/>
            <a:ext cx="3220278" cy="15107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0b2b73fab_0_24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  <p:sp>
        <p:nvSpPr>
          <p:cNvPr id="173" name="Google Shape;173;g130b2b73fab_0_24"/>
          <p:cNvSpPr txBox="1">
            <a:spLocks noGrp="1"/>
          </p:cNvSpPr>
          <p:nvPr>
            <p:ph type="title"/>
          </p:nvPr>
        </p:nvSpPr>
        <p:spPr>
          <a:xfrm>
            <a:off x="838200" y="216040"/>
            <a:ext cx="105156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WEB_</a:t>
            </a:r>
            <a:r>
              <a:rPr lang="zh-TW" dirty="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金融情勢_貨幣市場小百科</a:t>
            </a:r>
            <a:endParaRPr dirty="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30b2b73fab_0_24"/>
          <p:cNvSpPr txBox="1"/>
          <p:nvPr/>
        </p:nvSpPr>
        <p:spPr>
          <a:xfrm>
            <a:off x="1369255" y="1560097"/>
            <a:ext cx="97863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9800"/>
              </a:buClr>
              <a:buSzPts val="3200"/>
              <a:buFont typeface="Noto Sans Symbols"/>
              <a:buChar char="●"/>
            </a:pPr>
            <a:r>
              <a:rPr lang="zh-TW"/>
              <a:t>搜尋關鍵字時，顯示404頁面</a:t>
            </a:r>
            <a:endParaRPr/>
          </a:p>
        </p:txBody>
      </p:sp>
      <p:sp>
        <p:nvSpPr>
          <p:cNvPr id="175" name="Google Shape;175;g130b2b73fab_0_24"/>
          <p:cNvSpPr txBox="1"/>
          <p:nvPr/>
        </p:nvSpPr>
        <p:spPr>
          <a:xfrm>
            <a:off x="1573675" y="1102575"/>
            <a:ext cx="457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http://210.61.165.236/megabills/encyclopedia</a:t>
            </a: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93385CB-5D5B-4B7A-BD36-79EDF88B7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50" y="3006947"/>
            <a:ext cx="5228947" cy="16584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74C3DC6-5A69-40A9-9FC5-817504712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241" y="2617577"/>
            <a:ext cx="5377820" cy="24249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15400C59-8E23-464F-9976-92DC0EBE3A98}"/>
              </a:ext>
            </a:extLst>
          </p:cNvPr>
          <p:cNvSpPr/>
          <p:nvPr/>
        </p:nvSpPr>
        <p:spPr>
          <a:xfrm>
            <a:off x="5743852" y="3595456"/>
            <a:ext cx="523783" cy="4350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663DF3-5F4D-49F5-898D-F6E1CFAE7FD7}"/>
              </a:ext>
            </a:extLst>
          </p:cNvPr>
          <p:cNvSpPr/>
          <p:nvPr/>
        </p:nvSpPr>
        <p:spPr>
          <a:xfrm>
            <a:off x="8971722" y="0"/>
            <a:ext cx="3220278" cy="15107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792480" y="3425825"/>
            <a:ext cx="10515600" cy="82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04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zh-TW" sz="4800"/>
              <a:t>Alvin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697CDC-C23E-4E86-905C-CA4942049C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8BFFF6A-85FD-4F14-8248-DBB437EE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WEB_FOOTER</a:t>
            </a:r>
            <a:endParaRPr lang="zh-TW" altLang="en-US" dirty="0"/>
          </a:p>
        </p:txBody>
      </p:sp>
      <p:sp>
        <p:nvSpPr>
          <p:cNvPr id="8" name="Google Shape;115;g130b2b73fab_0_68">
            <a:extLst>
              <a:ext uri="{FF2B5EF4-FFF2-40B4-BE49-F238E27FC236}">
                <a16:creationId xmlns:a16="http://schemas.microsoft.com/office/drawing/2014/main" id="{733A3230-FA1E-41C8-817B-614DC9507D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8205" y="1625973"/>
            <a:ext cx="10477500" cy="498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r>
              <a:rPr lang="zh-TW" altLang="en-US" dirty="0"/>
              <a:t>傳真和地址為純文字，應該要沒有</a:t>
            </a:r>
            <a:r>
              <a:rPr lang="en-US" altLang="zh-TW" dirty="0"/>
              <a:t>hover</a:t>
            </a:r>
            <a:r>
              <a:rPr lang="zh-TW" altLang="en-US" dirty="0"/>
              <a:t>的效果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21E4080-0D34-4BD0-9D1F-AE0F5F0A7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039" y="2081346"/>
            <a:ext cx="2459658" cy="437357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E3A962B-1D11-473B-9A04-E5A9EF3F9FB7}"/>
              </a:ext>
            </a:extLst>
          </p:cNvPr>
          <p:cNvSpPr txBox="1"/>
          <p:nvPr/>
        </p:nvSpPr>
        <p:spPr>
          <a:xfrm>
            <a:off x="4815840" y="4049487"/>
            <a:ext cx="2011680" cy="522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7231C0F-897A-4607-BC29-541BDB43156D}"/>
              </a:ext>
            </a:extLst>
          </p:cNvPr>
          <p:cNvSpPr/>
          <p:nvPr/>
        </p:nvSpPr>
        <p:spPr>
          <a:xfrm>
            <a:off x="8971722" y="0"/>
            <a:ext cx="3220278" cy="15107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267744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697CDC-C23E-4E86-905C-CA4942049C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8BFFF6A-85FD-4F14-8248-DBB437EE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WEB_</a:t>
            </a:r>
            <a:r>
              <a:rPr lang="zh-TW" altLang="en-US" dirty="0"/>
              <a:t>首頁</a:t>
            </a:r>
          </a:p>
        </p:txBody>
      </p:sp>
      <p:sp>
        <p:nvSpPr>
          <p:cNvPr id="8" name="Google Shape;115;g130b2b73fab_0_68">
            <a:extLst>
              <a:ext uri="{FF2B5EF4-FFF2-40B4-BE49-F238E27FC236}">
                <a16:creationId xmlns:a16="http://schemas.microsoft.com/office/drawing/2014/main" id="{733A3230-FA1E-41C8-817B-614DC9507D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8205" y="1625973"/>
            <a:ext cx="10477500" cy="498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r>
              <a:rPr lang="zh-TW" altLang="en-US" dirty="0"/>
              <a:t>右側文字靠右，與收合按鈕側邊齊平</a:t>
            </a:r>
            <a:r>
              <a:rPr lang="en-US" altLang="zh-TW" dirty="0"/>
              <a:t>(</a:t>
            </a:r>
            <a:r>
              <a:rPr lang="zh-TW" altLang="en-US" dirty="0"/>
              <a:t>如紅線位置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413BB27-014B-444B-899F-A3CD815C2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998" y="2107474"/>
            <a:ext cx="2503202" cy="4451006"/>
          </a:xfrm>
          <a:prstGeom prst="rect">
            <a:avLst/>
          </a:prstGeom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BEC319C-9F91-4B3F-99D2-7681B52F9A80}"/>
              </a:ext>
            </a:extLst>
          </p:cNvPr>
          <p:cNvCxnSpPr/>
          <p:nvPr/>
        </p:nvCxnSpPr>
        <p:spPr>
          <a:xfrm>
            <a:off x="7210697" y="2638697"/>
            <a:ext cx="0" cy="23774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E3A962B-1D11-473B-9A04-E5A9EF3F9FB7}"/>
              </a:ext>
            </a:extLst>
          </p:cNvPr>
          <p:cNvSpPr txBox="1"/>
          <p:nvPr/>
        </p:nvSpPr>
        <p:spPr>
          <a:xfrm>
            <a:off x="6061166" y="3744686"/>
            <a:ext cx="984068" cy="879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7455F9-75C8-4350-863C-62419379872D}"/>
              </a:ext>
            </a:extLst>
          </p:cNvPr>
          <p:cNvSpPr/>
          <p:nvPr/>
        </p:nvSpPr>
        <p:spPr>
          <a:xfrm>
            <a:off x="1587087" y="1141512"/>
            <a:ext cx="2730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http://210.61.165.236/megabills/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494251-4B28-4F54-9152-F815180D5802}"/>
              </a:ext>
            </a:extLst>
          </p:cNvPr>
          <p:cNvSpPr/>
          <p:nvPr/>
        </p:nvSpPr>
        <p:spPr>
          <a:xfrm>
            <a:off x="8971722" y="0"/>
            <a:ext cx="3220278" cy="15107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308992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0b2b73fab_0_0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sp>
        <p:nvSpPr>
          <p:cNvPr id="105" name="Google Shape;105;g130b2b73fab_0_0"/>
          <p:cNvSpPr txBox="1">
            <a:spLocks noGrp="1"/>
          </p:cNvSpPr>
          <p:nvPr>
            <p:ph type="title"/>
          </p:nvPr>
        </p:nvSpPr>
        <p:spPr>
          <a:xfrm>
            <a:off x="838200" y="415332"/>
            <a:ext cx="9519300" cy="82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zh-TW" dirty="0">
                <a:highlight>
                  <a:srgbClr val="FFFFFF"/>
                </a:highlight>
              </a:rPr>
              <a:t>WEB_</a:t>
            </a:r>
            <a:r>
              <a:rPr lang="zh-TW" b="1" dirty="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關於我們_服務據點</a:t>
            </a:r>
            <a:endParaRPr b="1" dirty="0"/>
          </a:p>
        </p:txBody>
      </p:sp>
      <p:sp>
        <p:nvSpPr>
          <p:cNvPr id="106" name="Google Shape;106;g130b2b73fab_0_0"/>
          <p:cNvSpPr txBox="1">
            <a:spLocks noGrp="1"/>
          </p:cNvSpPr>
          <p:nvPr>
            <p:ph type="body" idx="1"/>
          </p:nvPr>
        </p:nvSpPr>
        <p:spPr>
          <a:xfrm>
            <a:off x="1378205" y="1625973"/>
            <a:ext cx="10477500" cy="115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Google map</a:t>
            </a:r>
            <a:r>
              <a:rPr lang="zh-TW" altLang="en-US" dirty="0"/>
              <a:t>位置置中</a:t>
            </a:r>
            <a:endParaRPr dirty="0"/>
          </a:p>
        </p:txBody>
      </p:sp>
      <p:sp>
        <p:nvSpPr>
          <p:cNvPr id="107" name="Google Shape;107;g130b2b73fab_0_0"/>
          <p:cNvSpPr txBox="1"/>
          <p:nvPr/>
        </p:nvSpPr>
        <p:spPr>
          <a:xfrm>
            <a:off x="1520025" y="1010375"/>
            <a:ext cx="5212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altLang="zh-TW" u="sng" dirty="0">
                <a:solidFill>
                  <a:schemeClr val="hlink"/>
                </a:solidFill>
                <a:hlinkClick r:id="rId3"/>
              </a:rPr>
              <a:t>http://210.61.165.236/megabills/location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28023DA-CBD7-4560-859E-4B6BE5F04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714" y="2083980"/>
            <a:ext cx="5846113" cy="43046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45866D6-CB62-4342-8385-1139AE2F3490}"/>
              </a:ext>
            </a:extLst>
          </p:cNvPr>
          <p:cNvSpPr txBox="1"/>
          <p:nvPr/>
        </p:nvSpPr>
        <p:spPr>
          <a:xfrm>
            <a:off x="4659085" y="3074126"/>
            <a:ext cx="4397830" cy="3152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5D45E1-A70B-4561-8A56-8C93F7B0304B}"/>
              </a:ext>
            </a:extLst>
          </p:cNvPr>
          <p:cNvSpPr/>
          <p:nvPr/>
        </p:nvSpPr>
        <p:spPr>
          <a:xfrm>
            <a:off x="8971722" y="0"/>
            <a:ext cx="3220278" cy="15107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7A5E742-2F5C-4C9E-98EE-EFCED1637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700" y="2081348"/>
            <a:ext cx="2494494" cy="4435522"/>
          </a:xfrm>
          <a:prstGeom prst="rect">
            <a:avLst/>
          </a:prstGeom>
        </p:spPr>
      </p:pic>
      <p:sp>
        <p:nvSpPr>
          <p:cNvPr id="104" name="Google Shape;104;g130b2b73fab_0_0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  <p:sp>
        <p:nvSpPr>
          <p:cNvPr id="105" name="Google Shape;105;g130b2b73fab_0_0"/>
          <p:cNvSpPr txBox="1">
            <a:spLocks noGrp="1"/>
          </p:cNvSpPr>
          <p:nvPr>
            <p:ph type="title"/>
          </p:nvPr>
        </p:nvSpPr>
        <p:spPr>
          <a:xfrm>
            <a:off x="838200" y="415332"/>
            <a:ext cx="9519300" cy="82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zh-TW" dirty="0">
                <a:highlight>
                  <a:srgbClr val="FFFFFF"/>
                </a:highlight>
              </a:rPr>
              <a:t>WEB_</a:t>
            </a:r>
            <a:r>
              <a:rPr lang="zh-TW" b="1" dirty="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關於我們_</a:t>
            </a:r>
            <a:r>
              <a:rPr lang="zh-TW" altLang="en-US" b="1" dirty="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人才招募</a:t>
            </a:r>
            <a:endParaRPr b="1" dirty="0"/>
          </a:p>
        </p:txBody>
      </p:sp>
      <p:sp>
        <p:nvSpPr>
          <p:cNvPr id="106" name="Google Shape;106;g130b2b73fab_0_0"/>
          <p:cNvSpPr txBox="1">
            <a:spLocks noGrp="1"/>
          </p:cNvSpPr>
          <p:nvPr>
            <p:ph type="body" idx="1"/>
          </p:nvPr>
        </p:nvSpPr>
        <p:spPr>
          <a:xfrm>
            <a:off x="1378205" y="1625973"/>
            <a:ext cx="10477500" cy="115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zh-TW" altLang="en-US" dirty="0"/>
              <a:t>手機版簡介內容文字破版</a:t>
            </a:r>
            <a:endParaRPr dirty="0"/>
          </a:p>
        </p:txBody>
      </p:sp>
      <p:sp>
        <p:nvSpPr>
          <p:cNvPr id="107" name="Google Shape;107;g130b2b73fab_0_0"/>
          <p:cNvSpPr txBox="1"/>
          <p:nvPr/>
        </p:nvSpPr>
        <p:spPr>
          <a:xfrm>
            <a:off x="1520025" y="1010375"/>
            <a:ext cx="5212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altLang="zh-TW" u="sng" dirty="0">
                <a:solidFill>
                  <a:schemeClr val="hlink"/>
                </a:solidFill>
                <a:hlinkClick r:id="rId4"/>
              </a:rPr>
              <a:t>http://210.61.165.236/megabills/recruiting</a:t>
            </a:r>
            <a:endParaRPr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2AA24A9-1EE7-4BE4-95F1-346FB93F35FF}"/>
              </a:ext>
            </a:extLst>
          </p:cNvPr>
          <p:cNvSpPr txBox="1"/>
          <p:nvPr/>
        </p:nvSpPr>
        <p:spPr>
          <a:xfrm>
            <a:off x="4389119" y="4572000"/>
            <a:ext cx="2760617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FDDB14-1CEE-4852-9AFC-707F81E9A165}"/>
              </a:ext>
            </a:extLst>
          </p:cNvPr>
          <p:cNvSpPr/>
          <p:nvPr/>
        </p:nvSpPr>
        <p:spPr>
          <a:xfrm>
            <a:off x="8971722" y="0"/>
            <a:ext cx="3220278" cy="15107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123081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0b2b73fab_0_68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  <p:sp>
        <p:nvSpPr>
          <p:cNvPr id="114" name="Google Shape;114;g130b2b73fab_0_68"/>
          <p:cNvSpPr txBox="1">
            <a:spLocks noGrp="1"/>
          </p:cNvSpPr>
          <p:nvPr>
            <p:ph type="title"/>
          </p:nvPr>
        </p:nvSpPr>
        <p:spPr>
          <a:xfrm>
            <a:off x="838200" y="415332"/>
            <a:ext cx="9519300" cy="82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zh-TW" dirty="0">
                <a:highlight>
                  <a:srgbClr val="FFFFFF"/>
                </a:highlight>
              </a:rPr>
              <a:t>WEB_</a:t>
            </a:r>
            <a:r>
              <a:rPr lang="zh-TW" b="1" dirty="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牌告利率_新台幣利率報價、</a:t>
            </a:r>
            <a:r>
              <a:rPr lang="zh-TW" b="1" dirty="0"/>
              <a:t>外幣利率報</a:t>
            </a:r>
            <a:endParaRPr b="1" dirty="0"/>
          </a:p>
        </p:txBody>
      </p:sp>
      <p:sp>
        <p:nvSpPr>
          <p:cNvPr id="115" name="Google Shape;115;g130b2b73fab_0_68"/>
          <p:cNvSpPr txBox="1">
            <a:spLocks noGrp="1"/>
          </p:cNvSpPr>
          <p:nvPr>
            <p:ph type="body" idx="1"/>
          </p:nvPr>
        </p:nvSpPr>
        <p:spPr>
          <a:xfrm>
            <a:off x="1378205" y="1625973"/>
            <a:ext cx="104775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dirty="0"/>
              <a:t>五個表格裡，欄位跟欄位之間的間距太開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dirty="0"/>
              <a:t>外幣利率報價頁面第二個表格名稱應為「</a:t>
            </a:r>
            <a:r>
              <a:rPr lang="zh-TW" sz="1800" dirty="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外幣可轉讓定期存單利率報價</a:t>
            </a:r>
            <a:r>
              <a:rPr lang="zh-TW" dirty="0"/>
              <a:t>」</a:t>
            </a:r>
            <a:endParaRPr dirty="0"/>
          </a:p>
        </p:txBody>
      </p:sp>
      <p:sp>
        <p:nvSpPr>
          <p:cNvPr id="116" name="Google Shape;116;g130b2b73fab_0_68"/>
          <p:cNvSpPr txBox="1"/>
          <p:nvPr/>
        </p:nvSpPr>
        <p:spPr>
          <a:xfrm>
            <a:off x="1520025" y="1010375"/>
            <a:ext cx="521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http://210.61.165.236/megabills/ntd_quotation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http://210.61.165.236/megabills/foreign_quotation</a:t>
            </a: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14AA7D9-B115-44E7-9C37-0E5E13F7B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5813" y="2430817"/>
            <a:ext cx="6197672" cy="401880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DC22BB2-1237-44DD-A02B-460EDEF6FA40}"/>
              </a:ext>
            </a:extLst>
          </p:cNvPr>
          <p:cNvSpPr/>
          <p:nvPr/>
        </p:nvSpPr>
        <p:spPr>
          <a:xfrm>
            <a:off x="8971722" y="0"/>
            <a:ext cx="3220278" cy="15107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0b2b73fab_0_15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sp>
        <p:nvSpPr>
          <p:cNvPr id="123" name="Google Shape;123;g130b2b73fab_0_15"/>
          <p:cNvSpPr txBox="1">
            <a:spLocks noGrp="1"/>
          </p:cNvSpPr>
          <p:nvPr>
            <p:ph type="title"/>
          </p:nvPr>
        </p:nvSpPr>
        <p:spPr>
          <a:xfrm>
            <a:off x="838200" y="415332"/>
            <a:ext cx="9519300" cy="82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zh-TW" dirty="0">
                <a:highlight>
                  <a:srgbClr val="FFFFFF"/>
                </a:highlight>
              </a:rPr>
              <a:t>WEB_</a:t>
            </a:r>
            <a:r>
              <a:rPr lang="zh-TW" b="1" dirty="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金融情勢_金融資訊</a:t>
            </a:r>
            <a:endParaRPr b="1" dirty="0"/>
          </a:p>
        </p:txBody>
      </p:sp>
      <p:sp>
        <p:nvSpPr>
          <p:cNvPr id="124" name="Google Shape;124;g130b2b73fab_0_15"/>
          <p:cNvSpPr txBox="1">
            <a:spLocks noGrp="1"/>
          </p:cNvSpPr>
          <p:nvPr>
            <p:ph type="body" idx="1"/>
          </p:nvPr>
        </p:nvSpPr>
        <p:spPr>
          <a:xfrm>
            <a:off x="1378205" y="1625973"/>
            <a:ext cx="104775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altLang="en-US" dirty="0"/>
              <a:t>三個</a:t>
            </a:r>
            <a:r>
              <a:rPr lang="zh-TW" dirty="0"/>
              <a:t>表格裡，欄位跟欄位之間的間距太開</a:t>
            </a:r>
            <a:endParaRPr dirty="0"/>
          </a:p>
        </p:txBody>
      </p:sp>
      <p:sp>
        <p:nvSpPr>
          <p:cNvPr id="125" name="Google Shape;125;g130b2b73fab_0_15"/>
          <p:cNvSpPr txBox="1"/>
          <p:nvPr/>
        </p:nvSpPr>
        <p:spPr>
          <a:xfrm>
            <a:off x="1520025" y="1010375"/>
            <a:ext cx="52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http://210.61.165.236/megabills/encyclopedia</a:t>
            </a: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94644CB-ECE7-4A7D-B376-412D34C4C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071" y="2006333"/>
            <a:ext cx="7631766" cy="44507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26F78AE-9EBA-4A1D-9721-49A5595F65AF}"/>
              </a:ext>
            </a:extLst>
          </p:cNvPr>
          <p:cNvSpPr/>
          <p:nvPr/>
        </p:nvSpPr>
        <p:spPr>
          <a:xfrm>
            <a:off x="8971722" y="0"/>
            <a:ext cx="3220278" cy="15107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sp>
        <p:nvSpPr>
          <p:cNvPr id="131" name="Google Shape;131;p3"/>
          <p:cNvSpPr txBox="1">
            <a:spLocks noGrp="1"/>
          </p:cNvSpPr>
          <p:nvPr>
            <p:ph type="title"/>
          </p:nvPr>
        </p:nvSpPr>
        <p:spPr>
          <a:xfrm>
            <a:off x="838200" y="415332"/>
            <a:ext cx="95194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zh-TW" dirty="0"/>
              <a:t>WEB_</a:t>
            </a:r>
            <a:r>
              <a:rPr lang="zh-TW" b="1" dirty="0"/>
              <a:t>英文頁面 </a:t>
            </a:r>
            <a:endParaRPr b="1" dirty="0"/>
          </a:p>
        </p:txBody>
      </p:sp>
      <p:sp>
        <p:nvSpPr>
          <p:cNvPr id="132" name="Google Shape;132;p3"/>
          <p:cNvSpPr txBox="1">
            <a:spLocks noGrp="1"/>
          </p:cNvSpPr>
          <p:nvPr>
            <p:ph type="body" idx="1"/>
          </p:nvPr>
        </p:nvSpPr>
        <p:spPr>
          <a:xfrm>
            <a:off x="1369255" y="1560098"/>
            <a:ext cx="10477500" cy="76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dirty="0"/>
              <a:t>Footer「聯絡資訊」和「事業群標題」位置跑版，手機版亦同</a:t>
            </a:r>
            <a:endParaRPr dirty="0"/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906360"/>
            <a:ext cx="12192000" cy="194561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 txBox="1"/>
          <p:nvPr/>
        </p:nvSpPr>
        <p:spPr>
          <a:xfrm>
            <a:off x="167055" y="3754316"/>
            <a:ext cx="1433145" cy="49236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2271347" y="3730870"/>
            <a:ext cx="2801815" cy="63890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7986347" y="3352800"/>
            <a:ext cx="1433145" cy="49236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1561115" y="1148248"/>
            <a:ext cx="44274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http://210.61.165.236/megabills/en/aboutus</a:t>
            </a: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54135C-6258-42AF-850D-8B28F1AEC0CC}"/>
              </a:ext>
            </a:extLst>
          </p:cNvPr>
          <p:cNvSpPr/>
          <p:nvPr/>
        </p:nvSpPr>
        <p:spPr>
          <a:xfrm>
            <a:off x="8971722" y="0"/>
            <a:ext cx="3220278" cy="15107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895</Words>
  <Application>Microsoft Office PowerPoint</Application>
  <PresentationFormat>寬螢幕</PresentationFormat>
  <Paragraphs>100</Paragraphs>
  <Slides>18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Noto Sans Symbols</vt:lpstr>
      <vt:lpstr>微軟正黑體</vt:lpstr>
      <vt:lpstr>微軟正黑體</vt:lpstr>
      <vt:lpstr>新細明體</vt:lpstr>
      <vt:lpstr>Arial</vt:lpstr>
      <vt:lpstr>Calibri</vt:lpstr>
      <vt:lpstr>自訂設計</vt:lpstr>
      <vt:lpstr>兆豐票券 修改項目紀錄</vt:lpstr>
      <vt:lpstr>PowerPoint 簡報</vt:lpstr>
      <vt:lpstr>WEB_FOOTER</vt:lpstr>
      <vt:lpstr>WEB_首頁</vt:lpstr>
      <vt:lpstr>WEB_關於我們_服務據點</vt:lpstr>
      <vt:lpstr>WEB_關於我們_人才招募</vt:lpstr>
      <vt:lpstr>WEB_牌告利率_新台幣利率報價、外幣利率報</vt:lpstr>
      <vt:lpstr>WEB_金融情勢_金融資訊</vt:lpstr>
      <vt:lpstr>WEB_英文頁面 </vt:lpstr>
      <vt:lpstr>WEB_英文頁面_Annual Report</vt:lpstr>
      <vt:lpstr>WEB_英文頁面_Financial Highlights</vt:lpstr>
      <vt:lpstr>WEB_英文頁面_About Us</vt:lpstr>
      <vt:lpstr>WEB_模組</vt:lpstr>
      <vt:lpstr>PowerPoint 簡報</vt:lpstr>
      <vt:lpstr>WEB_法定公開揭露_財務報告</vt:lpstr>
      <vt:lpstr>CMS_財務報告類別_新增</vt:lpstr>
      <vt:lpstr>WEB_header</vt:lpstr>
      <vt:lpstr>WEB_金融情勢_貨幣市場小百科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兆豐票券 修改項目紀錄</dc:title>
  <dc:creator>肯尼</dc:creator>
  <cp:lastModifiedBy>鍾綺芳</cp:lastModifiedBy>
  <cp:revision>37</cp:revision>
  <dcterms:created xsi:type="dcterms:W3CDTF">2015-11-12T05:45:30Z</dcterms:created>
  <dcterms:modified xsi:type="dcterms:W3CDTF">2022-06-16T07:02:19Z</dcterms:modified>
</cp:coreProperties>
</file>