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84" r:id="rId4"/>
    <p:sldId id="280" r:id="rId5"/>
    <p:sldId id="281" r:id="rId6"/>
    <p:sldId id="283" r:id="rId7"/>
    <p:sldId id="279" r:id="rId8"/>
    <p:sldId id="276" r:id="rId9"/>
    <p:sldId id="277" r:id="rId10"/>
    <p:sldId id="278" r:id="rId11"/>
    <p:sldId id="287" r:id="rId12"/>
  </p:sldIdLst>
  <p:sldSz cx="12192000" cy="6858000"/>
  <p:notesSz cx="6811963" cy="994568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oCLBZrk5vC+ggoGpztAWoDhGw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2857" autoAdjust="0"/>
  </p:normalViewPr>
  <p:slideViewPr>
    <p:cSldViewPr snapToGrid="0">
      <p:cViewPr varScale="1">
        <p:scale>
          <a:sx n="106" d="100"/>
          <a:sy n="106" d="100"/>
        </p:scale>
        <p:origin x="11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51851" cy="4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8536" y="0"/>
            <a:ext cx="2951851" cy="49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6678"/>
            <a:ext cx="2951851" cy="49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8536" y="9446678"/>
            <a:ext cx="2951851" cy="49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5575" marR="152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50"/>
              <a:buNone/>
            </a:pPr>
            <a:endParaRPr sz="1150" dirty="0">
              <a:solidFill>
                <a:srgbClr val="9E8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1197" y="4786362"/>
            <a:ext cx="5449570" cy="39161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7413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50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r>
              <a:rPr lang="zh-TW" altLang="en-US" dirty="0"/>
              <a:t>、登入</a:t>
            </a:r>
            <a:r>
              <a:rPr lang="en-US" altLang="zh-TW" dirty="0"/>
              <a:t>(</a:t>
            </a:r>
            <a:r>
              <a:rPr lang="zh-TW" altLang="en-US" dirty="0"/>
              <a:t>輸入帳號、密碼和驗證碼</a:t>
            </a:r>
            <a:r>
              <a:rPr lang="en-US" altLang="zh-TW" dirty="0"/>
              <a:t>)</a:t>
            </a:r>
            <a:r>
              <a:rPr lang="zh-TW" altLang="en-US" dirty="0"/>
              <a:t>：員工</a:t>
            </a:r>
            <a:r>
              <a:rPr lang="zh-TW" altLang="en-US" b="1" u="sng" dirty="0">
                <a:solidFill>
                  <a:srgbClr val="FF0000"/>
                </a:solidFill>
              </a:rPr>
              <a:t>初次登入</a:t>
            </a:r>
            <a:r>
              <a:rPr lang="zh-TW" altLang="en-US" dirty="0"/>
              <a:t>時，管理員必須</a:t>
            </a:r>
            <a:r>
              <a:rPr lang="zh-TW" altLang="en-US" b="1" u="sng" dirty="0"/>
              <a:t>先在系統裡手動建立一組員工的帳號及設定角色權限方可登入</a:t>
            </a:r>
            <a:r>
              <a:rPr lang="zh-TW" altLang="en-US" dirty="0"/>
              <a:t>，</a:t>
            </a:r>
            <a:r>
              <a:rPr lang="zh-TW" altLang="en-US" b="1" u="sng" dirty="0"/>
              <a:t>並將欄位</a:t>
            </a:r>
            <a:r>
              <a:rPr lang="en-US" altLang="zh-TW" b="1" u="sng" dirty="0" err="1"/>
              <a:t>Ldap</a:t>
            </a:r>
            <a:r>
              <a:rPr lang="zh-TW" altLang="en-US" b="1" u="sng" dirty="0"/>
              <a:t>驗證狀態勾選為「否」</a:t>
            </a:r>
            <a:r>
              <a:rPr lang="zh-TW" altLang="en-US" dirty="0"/>
              <a:t>，需先在系統建立帳號的目的為，防止其他員工在輸入自己的帳密後也可進入到後台查看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/>
              <a:t>2</a:t>
            </a:r>
            <a:r>
              <a:rPr lang="zh-TW" altLang="en-US" dirty="0"/>
              <a:t>、兆豐資料庫是否有這個人：確認兆豐資料庫有此人後，若系統已存在相同帳號，就會無法登入，因我們的</a:t>
            </a:r>
            <a:r>
              <a:rPr lang="zh-TW" altLang="en-US" b="1" u="sng" dirty="0"/>
              <a:t>帳號規則為不可出現相同名稱的帳號</a:t>
            </a:r>
            <a:r>
              <a:rPr lang="zh-TW" altLang="en-US" dirty="0"/>
              <a:t>，若出現這樣的狀況，</a:t>
            </a:r>
            <a:r>
              <a:rPr lang="zh-TW" altLang="en-US" b="1" u="sng" dirty="0"/>
              <a:t>可從資料庫裡修改</a:t>
            </a:r>
            <a:r>
              <a:rPr lang="zh-TW" altLang="en-US" dirty="0"/>
              <a:t>，或</a:t>
            </a:r>
            <a:r>
              <a:rPr lang="zh-TW" altLang="en-US" b="1" u="sng" dirty="0"/>
              <a:t>後面建立的帳號就必須改成其他名稱</a:t>
            </a:r>
            <a:endParaRPr lang="en-US" altLang="zh-TW" b="1" u="sng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zh-TW" alt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1567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3072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359434" y="591419"/>
            <a:ext cx="360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20" name="Google Shape;20;p7"/>
          <p:cNvCxnSpPr/>
          <p:nvPr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7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7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8590" y="4690667"/>
            <a:ext cx="608207" cy="42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39800"/>
              </a:buClr>
              <a:buSzPts val="32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lvl="1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lvl="2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lvl="3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lvl="4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lvl="5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lvl="6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lvl="7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lvl="8" indent="0" algn="r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838200" y="216040"/>
            <a:ext cx="105156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  <a:defRPr sz="3600"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" name="Google Shape;28;p8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Google Shape;2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44" name="Google Shape;44;p10"/>
          <p:cNvCxnSpPr/>
          <p:nvPr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10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1490601" y="4524001"/>
            <a:ext cx="755999" cy="755999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8590" y="4690667"/>
            <a:ext cx="608207" cy="42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>
  <p:cSld name="比較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56" name="Google Shape;56;p11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/>
          <p:nvPr/>
        </p:nvSpPr>
        <p:spPr>
          <a:xfrm>
            <a:off x="1834400" y="861504"/>
            <a:ext cx="95194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>
  <p:cSld name="只有標題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63" name="Google Shape;63;p12"/>
          <p:cNvCxnSpPr/>
          <p:nvPr/>
        </p:nvCxnSpPr>
        <p:spPr>
          <a:xfrm>
            <a:off x="0" y="150896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/>
        </p:nvSpPr>
        <p:spPr>
          <a:xfrm>
            <a:off x="1834400" y="861504"/>
            <a:ext cx="9519400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>
  <p:cSld name="含標題的內容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76" name="Google Shape;76;p14"/>
          <p:cNvCxnSpPr/>
          <p:nvPr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7" name="Google Shape;7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1834400" y="861504"/>
            <a:ext cx="2582325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>
  <p:cSld name="含標題的圖片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0" y="1508967"/>
            <a:ext cx="477202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6" name="Google Shape;8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3705" y="1346676"/>
            <a:ext cx="626207" cy="34789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1834400" y="861504"/>
            <a:ext cx="2582325" cy="8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None/>
            </a:pPr>
            <a:r>
              <a:rPr lang="zh-TW" sz="3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  <a:defRPr sz="44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39800"/>
              </a:buClr>
              <a:buSzPts val="32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/>
          <p:nvPr/>
        </p:nvSpPr>
        <p:spPr>
          <a:xfrm>
            <a:off x="-5719" y="6546575"/>
            <a:ext cx="12192000" cy="324477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656"/>
              </a:buClr>
              <a:buSzPts val="1333"/>
              <a:buFont typeface="Microsoft JhengHei"/>
              <a:buNone/>
            </a:pPr>
            <a:r>
              <a:rPr lang="zh-TW"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凱斯整合行銷 </a:t>
            </a:r>
            <a:r>
              <a:rPr lang="zh-TW" sz="1067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│ </a:t>
            </a:r>
            <a:r>
              <a:rPr lang="zh-TW"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KASSER</a:t>
            </a:r>
            <a:endParaRPr sz="1333" b="1" i="0" u="none" strike="noStrike" cap="none">
              <a:solidFill>
                <a:srgbClr val="59565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10386281" y="6533523"/>
            <a:ext cx="1800000" cy="32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0" marR="0" lvl="1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0" marR="0" lvl="2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0" marR="0" lvl="3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0" marR="0" lvl="4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0" marR="0" lvl="5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marL="0" marR="0" lvl="6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marL="0" marR="0" lvl="7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marL="0" marR="0" lvl="8" indent="0" algn="r" rtl="0">
              <a:spcBef>
                <a:spcPts val="0"/>
              </a:spcBef>
              <a:buNone/>
              <a:defRPr sz="1333" b="1" i="0" u="none" strike="noStrike" cap="none">
                <a:solidFill>
                  <a:srgbClr val="59565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524000" y="203072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JhengHei"/>
              <a:buNone/>
            </a:pPr>
            <a:r>
              <a:rPr lang="zh-TW"/>
              <a:t>兆豐票券</a:t>
            </a:r>
            <a:br>
              <a:rPr lang="zh-TW"/>
            </a:br>
            <a:r>
              <a:rPr lang="zh-TW"/>
              <a:t>修改項目紀錄</a:t>
            </a:r>
            <a:endParaRPr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8237342" y="5046188"/>
            <a:ext cx="360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dirty="0"/>
              <a:t>2022/6/</a:t>
            </a:r>
            <a:r>
              <a:rPr lang="en-US" altLang="zh-TW" dirty="0"/>
              <a:t>30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912157C5-0E5E-47E8-9D36-A1BF76B553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1800" dirty="0"/>
              <a:t>編號</a:t>
            </a:r>
            <a:r>
              <a:rPr lang="en-US" altLang="zh-TW" sz="1800" dirty="0"/>
              <a:t>64</a:t>
            </a:r>
            <a:r>
              <a:rPr lang="zh-TW" altLang="en-US" sz="1800" dirty="0"/>
              <a:t>「店頭市場與集中市場（</a:t>
            </a:r>
            <a:r>
              <a:rPr lang="en-US" altLang="zh-TW" sz="1800" dirty="0"/>
              <a:t>Over-the-counter and Stock Exchange Mark</a:t>
            </a:r>
            <a:r>
              <a:rPr lang="zh-TW" altLang="en-US" sz="1800" dirty="0"/>
              <a:t>」為例，當文字輸入到某個長度時，即無法再輸入文字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750DBAE-6D11-4CD9-9597-8C61D704B2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10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8659FB8-F7B1-4273-B35A-FD58C116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CMS_</a:t>
            </a:r>
            <a:r>
              <a:rPr lang="zh-TW" altLang="en-US" dirty="0"/>
              <a:t>貨幣市場小百科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378632E-B3E9-45BC-BD5C-51CB73BED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28" y="3030962"/>
            <a:ext cx="10922526" cy="14405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A55B2E3-CFEA-44EC-9AAB-29343CB83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63" y="4728092"/>
            <a:ext cx="11495315" cy="45695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7BB6303-B048-4780-BDE0-38557580F27D}"/>
              </a:ext>
            </a:extLst>
          </p:cNvPr>
          <p:cNvSpPr/>
          <p:nvPr/>
        </p:nvSpPr>
        <p:spPr>
          <a:xfrm>
            <a:off x="4624252" y="3474720"/>
            <a:ext cx="391886" cy="444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4D32B67-DF76-48ED-8945-31A004E2435D}"/>
              </a:ext>
            </a:extLst>
          </p:cNvPr>
          <p:cNvSpPr/>
          <p:nvPr/>
        </p:nvSpPr>
        <p:spPr>
          <a:xfrm>
            <a:off x="9506139" y="0"/>
            <a:ext cx="2685861" cy="14123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已修改</a:t>
            </a:r>
          </a:p>
        </p:txBody>
      </p:sp>
    </p:spTree>
    <p:extLst>
      <p:ext uri="{BB962C8B-B14F-4D97-AF65-F5344CB8AC3E}">
        <p14:creationId xmlns:p14="http://schemas.microsoft.com/office/powerpoint/2010/main" val="305968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2D6EDB8-03D9-4DF1-AD61-C1CF5D22C15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490784" y="6533523"/>
            <a:ext cx="1800000" cy="32447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11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F5D21684-A827-429D-9486-F77BAFF1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Web_PDF</a:t>
            </a:r>
            <a:r>
              <a:rPr lang="zh-TW" altLang="en-US" dirty="0"/>
              <a:t>問題</a:t>
            </a:r>
          </a:p>
        </p:txBody>
      </p:sp>
      <p:sp>
        <p:nvSpPr>
          <p:cNvPr id="17" name="文字版面配置區 1">
            <a:extLst>
              <a:ext uri="{FF2B5EF4-FFF2-40B4-BE49-F238E27FC236}">
                <a16:creationId xmlns:a16="http://schemas.microsoft.com/office/drawing/2014/main" id="{8E583157-D58F-4172-80F0-5A249AC54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486" y="1542301"/>
            <a:ext cx="10064932" cy="9989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1400" dirty="0"/>
              <a:t>調整為，依據檔案內容的最大寬度，配合調整縮放比例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3DDFE1A-F03D-4332-AE9A-66B40A006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1"/>
          <a:stretch/>
        </p:blipFill>
        <p:spPr>
          <a:xfrm>
            <a:off x="2963490" y="2290194"/>
            <a:ext cx="6900213" cy="36911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1EB53622-65A5-49E4-8F68-455B163228B8}"/>
              </a:ext>
            </a:extLst>
          </p:cNvPr>
          <p:cNvSpPr txBox="1"/>
          <p:nvPr/>
        </p:nvSpPr>
        <p:spPr>
          <a:xfrm>
            <a:off x="2793534" y="3204594"/>
            <a:ext cx="6962863" cy="8976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7D4390-3A6A-4003-8B60-993D80E6F9EF}"/>
              </a:ext>
            </a:extLst>
          </p:cNvPr>
          <p:cNvSpPr/>
          <p:nvPr/>
        </p:nvSpPr>
        <p:spPr>
          <a:xfrm>
            <a:off x="9506139" y="0"/>
            <a:ext cx="2685861" cy="14123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已修改</a:t>
            </a:r>
          </a:p>
        </p:txBody>
      </p:sp>
    </p:spTree>
    <p:extLst>
      <p:ext uri="{BB962C8B-B14F-4D97-AF65-F5344CB8AC3E}">
        <p14:creationId xmlns:p14="http://schemas.microsoft.com/office/powerpoint/2010/main" val="169864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92480" y="3425825"/>
            <a:ext cx="10515600" cy="82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04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en-US" sz="4800" dirty="0"/>
              <a:t>Alvin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D6D75F5-E44C-4D71-A098-E4759A70B1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BE2C95A-4690-4823-9ED5-E7A8DC3B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Web_</a:t>
            </a:r>
            <a:r>
              <a:rPr lang="zh-TW" altLang="en-US" dirty="0"/>
              <a:t>漢堡選單</a:t>
            </a:r>
          </a:p>
        </p:txBody>
      </p:sp>
      <p:sp>
        <p:nvSpPr>
          <p:cNvPr id="5" name="文字版面配置區 1">
            <a:extLst>
              <a:ext uri="{FF2B5EF4-FFF2-40B4-BE49-F238E27FC236}">
                <a16:creationId xmlns:a16="http://schemas.microsoft.com/office/drawing/2014/main" id="{BDC65D4D-CA69-433D-A80B-2A9448F8F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3595" y="1564367"/>
            <a:ext cx="9951720" cy="1074329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如影片，選單展開時，會被下方的操作列表檔住</a:t>
            </a:r>
            <a:endParaRPr lang="en-US" altLang="zh-TW" sz="1800" dirty="0"/>
          </a:p>
          <a:p>
            <a:r>
              <a:rPr lang="zh-TW" altLang="en-US" sz="1800" dirty="0"/>
              <a:t>手機版展開選單後往下滑第二次，選單會自動關閉，操作不順</a:t>
            </a:r>
          </a:p>
        </p:txBody>
      </p:sp>
      <p:pic>
        <p:nvPicPr>
          <p:cNvPr id="6" name="678332696.946314">
            <a:hlinkClick r:id="" action="ppaction://media"/>
            <a:extLst>
              <a:ext uri="{FF2B5EF4-FFF2-40B4-BE49-F238E27FC236}">
                <a16:creationId xmlns:a16="http://schemas.microsoft.com/office/drawing/2014/main" id="{FB0675F8-E601-45E0-9BF8-7F83368510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29332" y="1525363"/>
            <a:ext cx="2621283" cy="46600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2F895D2-6685-4ED9-876C-ED08E4268D2C}"/>
              </a:ext>
            </a:extLst>
          </p:cNvPr>
          <p:cNvSpPr/>
          <p:nvPr/>
        </p:nvSpPr>
        <p:spPr>
          <a:xfrm>
            <a:off x="9506139" y="0"/>
            <a:ext cx="2685861" cy="14123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已修改</a:t>
            </a:r>
          </a:p>
        </p:txBody>
      </p:sp>
    </p:spTree>
    <p:extLst>
      <p:ext uri="{BB962C8B-B14F-4D97-AF65-F5344CB8AC3E}">
        <p14:creationId xmlns:p14="http://schemas.microsoft.com/office/powerpoint/2010/main" val="46025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6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DB330C1-2379-42E6-8438-23F2BC8347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99FA841-E6B5-4094-88FF-5159B6A4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Web_</a:t>
            </a:r>
            <a:r>
              <a:rPr lang="zh-TW" altLang="en-US" dirty="0"/>
              <a:t>貨幣市場小百科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823A9EF-A0D5-460F-B7ED-396BB3426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037" y="2528820"/>
            <a:ext cx="7766017" cy="20628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DA3865E-37F3-40B4-9BF6-3592FA0EE7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33" t="33065" r="7934"/>
          <a:stretch/>
        </p:blipFill>
        <p:spPr>
          <a:xfrm>
            <a:off x="1656804" y="4763587"/>
            <a:ext cx="7794107" cy="142820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文字版面配置區 1">
            <a:extLst>
              <a:ext uri="{FF2B5EF4-FFF2-40B4-BE49-F238E27FC236}">
                <a16:creationId xmlns:a16="http://schemas.microsoft.com/office/drawing/2014/main" id="{79EDDC66-060F-4E24-8C27-F43977C30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3595" y="1564368"/>
            <a:ext cx="9951720" cy="499564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後台操作時，文字換行後於前台查看，前台會自動多空一行</a:t>
            </a:r>
          </a:p>
        </p:txBody>
      </p:sp>
      <p:sp>
        <p:nvSpPr>
          <p:cNvPr id="10" name="文字版面配置區 1">
            <a:extLst>
              <a:ext uri="{FF2B5EF4-FFF2-40B4-BE49-F238E27FC236}">
                <a16:creationId xmlns:a16="http://schemas.microsoft.com/office/drawing/2014/main" id="{D4B1B4C4-C003-44AD-8D0A-3F63692D4B56}"/>
              </a:ext>
            </a:extLst>
          </p:cNvPr>
          <p:cNvSpPr txBox="1">
            <a:spLocks/>
          </p:cNvSpPr>
          <p:nvPr/>
        </p:nvSpPr>
        <p:spPr>
          <a:xfrm>
            <a:off x="0" y="3371396"/>
            <a:ext cx="1639388" cy="49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39800"/>
              </a:buClr>
              <a:buSzPts val="32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>
              <a:buNone/>
            </a:pPr>
            <a:r>
              <a:rPr lang="zh-TW" altLang="en-US" sz="1800" b="1" dirty="0"/>
              <a:t>前台顯示狀況</a:t>
            </a:r>
            <a:endParaRPr lang="en-US" altLang="zh-TW" sz="1800" b="1" dirty="0"/>
          </a:p>
        </p:txBody>
      </p:sp>
      <p:sp>
        <p:nvSpPr>
          <p:cNvPr id="11" name="文字版面配置區 1">
            <a:extLst>
              <a:ext uri="{FF2B5EF4-FFF2-40B4-BE49-F238E27FC236}">
                <a16:creationId xmlns:a16="http://schemas.microsoft.com/office/drawing/2014/main" id="{AAA89C78-6DDD-47DF-86B5-419E33D1317E}"/>
              </a:ext>
            </a:extLst>
          </p:cNvPr>
          <p:cNvSpPr txBox="1">
            <a:spLocks/>
          </p:cNvSpPr>
          <p:nvPr/>
        </p:nvSpPr>
        <p:spPr>
          <a:xfrm>
            <a:off x="21772" y="5039089"/>
            <a:ext cx="1543594" cy="49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39800"/>
              </a:buClr>
              <a:buSzPts val="32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>
              <a:buNone/>
            </a:pPr>
            <a:r>
              <a:rPr lang="zh-TW" altLang="en-US" sz="1800" b="1" dirty="0"/>
              <a:t>後台上稿狀況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36C0495-875D-4499-BBAF-882F68712A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10" t="2898" r="1372"/>
          <a:stretch/>
        </p:blipFill>
        <p:spPr>
          <a:xfrm>
            <a:off x="8038012" y="2560319"/>
            <a:ext cx="3796937" cy="19703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7BFFA24-F347-4A23-A103-C70577E519BE}"/>
              </a:ext>
            </a:extLst>
          </p:cNvPr>
          <p:cNvSpPr/>
          <p:nvPr/>
        </p:nvSpPr>
        <p:spPr>
          <a:xfrm>
            <a:off x="8220892" y="3143795"/>
            <a:ext cx="400594" cy="235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8BF3735-08F0-4E1C-95FF-F8FFF93D6C8D}"/>
              </a:ext>
            </a:extLst>
          </p:cNvPr>
          <p:cNvSpPr/>
          <p:nvPr/>
        </p:nvSpPr>
        <p:spPr>
          <a:xfrm>
            <a:off x="8242664" y="3644537"/>
            <a:ext cx="400594" cy="235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6E64F4D-8F23-48A4-9DDE-89911854FF40}"/>
              </a:ext>
            </a:extLst>
          </p:cNvPr>
          <p:cNvSpPr/>
          <p:nvPr/>
        </p:nvSpPr>
        <p:spPr>
          <a:xfrm>
            <a:off x="9506139" y="0"/>
            <a:ext cx="2685861" cy="14123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已修改</a:t>
            </a:r>
          </a:p>
        </p:txBody>
      </p:sp>
    </p:spTree>
    <p:extLst>
      <p:ext uri="{BB962C8B-B14F-4D97-AF65-F5344CB8AC3E}">
        <p14:creationId xmlns:p14="http://schemas.microsoft.com/office/powerpoint/2010/main" val="77304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EC670F3A-E46F-4E4F-870B-30ACBFFCF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163329"/>
            <a:ext cx="9633538" cy="42984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DB330C1-2379-42E6-8438-23F2BC8347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99FA841-E6B5-4094-88FF-5159B6A4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Web_</a:t>
            </a:r>
            <a:r>
              <a:rPr lang="zh-TW" altLang="en-US" dirty="0"/>
              <a:t>模組</a:t>
            </a:r>
          </a:p>
        </p:txBody>
      </p:sp>
      <p:sp>
        <p:nvSpPr>
          <p:cNvPr id="9" name="文字版面配置區 1">
            <a:extLst>
              <a:ext uri="{FF2B5EF4-FFF2-40B4-BE49-F238E27FC236}">
                <a16:creationId xmlns:a16="http://schemas.microsoft.com/office/drawing/2014/main" id="{79EDDC66-060F-4E24-8C27-F43977C30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3595" y="1564368"/>
            <a:ext cx="9951720" cy="499564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所有可以上文字的模組，只要內容上比較長的連結都會破版，若只上純文字就不會。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BFFA24-F347-4A23-A103-C70577E519BE}"/>
              </a:ext>
            </a:extLst>
          </p:cNvPr>
          <p:cNvSpPr/>
          <p:nvPr/>
        </p:nvSpPr>
        <p:spPr>
          <a:xfrm>
            <a:off x="10737669" y="3161212"/>
            <a:ext cx="853440" cy="1584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0AA10A-B6E0-4392-B7EE-41C09FDBC64B}"/>
              </a:ext>
            </a:extLst>
          </p:cNvPr>
          <p:cNvSpPr/>
          <p:nvPr/>
        </p:nvSpPr>
        <p:spPr>
          <a:xfrm>
            <a:off x="9506139" y="0"/>
            <a:ext cx="2685861" cy="14123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已修改</a:t>
            </a:r>
          </a:p>
        </p:txBody>
      </p:sp>
    </p:spTree>
    <p:extLst>
      <p:ext uri="{BB962C8B-B14F-4D97-AF65-F5344CB8AC3E}">
        <p14:creationId xmlns:p14="http://schemas.microsoft.com/office/powerpoint/2010/main" val="256852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DB330C1-2379-42E6-8438-23F2BC8347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99FA841-E6B5-4094-88FF-5159B6A4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Web_</a:t>
            </a:r>
            <a:r>
              <a:rPr lang="zh-TW" altLang="en-US" dirty="0"/>
              <a:t>模組</a:t>
            </a:r>
          </a:p>
        </p:txBody>
      </p:sp>
      <p:sp>
        <p:nvSpPr>
          <p:cNvPr id="9" name="文字版面配置區 1">
            <a:extLst>
              <a:ext uri="{FF2B5EF4-FFF2-40B4-BE49-F238E27FC236}">
                <a16:creationId xmlns:a16="http://schemas.microsoft.com/office/drawing/2014/main" id="{79EDDC66-060F-4E24-8C27-F43977C30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3595" y="1564368"/>
            <a:ext cx="9951720" cy="499564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表格</a:t>
            </a:r>
            <a:r>
              <a:rPr lang="en-US" altLang="zh-TW" sz="1800" dirty="0"/>
              <a:t>[</a:t>
            </a:r>
            <a:r>
              <a:rPr lang="zh-TW" altLang="en-US" sz="1800" dirty="0"/>
              <a:t>聯絡資訊</a:t>
            </a:r>
            <a:r>
              <a:rPr lang="en-US" altLang="zh-TW" sz="1800" dirty="0"/>
              <a:t>]</a:t>
            </a:r>
            <a:r>
              <a:rPr lang="zh-TW" altLang="en-US" sz="1800" dirty="0"/>
              <a:t>，欄位形式調整，呈現形式如下範例。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20DF7C6-3754-4E61-906D-4F9D38AB4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69" y="2478768"/>
            <a:ext cx="10955279" cy="22863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BF6E895-290D-483C-B6FB-DDE9D6390092}"/>
              </a:ext>
            </a:extLst>
          </p:cNvPr>
          <p:cNvSpPr/>
          <p:nvPr/>
        </p:nvSpPr>
        <p:spPr>
          <a:xfrm>
            <a:off x="635726" y="3335382"/>
            <a:ext cx="11007634" cy="940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33C6B72-1AB7-48D3-A4DF-561F9A33C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431375"/>
              </p:ext>
            </p:extLst>
          </p:nvPr>
        </p:nvGraphicFramePr>
        <p:xfrm>
          <a:off x="1526903" y="515232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935197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72896742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1000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9788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005353"/>
                  </a:ext>
                </a:extLst>
              </a:tr>
            </a:tbl>
          </a:graphicData>
        </a:graphic>
      </p:graphicFrame>
      <p:sp>
        <p:nvSpPr>
          <p:cNvPr id="11" name="文字版面配置區 1">
            <a:extLst>
              <a:ext uri="{FF2B5EF4-FFF2-40B4-BE49-F238E27FC236}">
                <a16:creationId xmlns:a16="http://schemas.microsoft.com/office/drawing/2014/main" id="{176586F8-7CD8-48FF-A852-A128B88444CE}"/>
              </a:ext>
            </a:extLst>
          </p:cNvPr>
          <p:cNvSpPr txBox="1">
            <a:spLocks/>
          </p:cNvSpPr>
          <p:nvPr/>
        </p:nvSpPr>
        <p:spPr>
          <a:xfrm>
            <a:off x="679267" y="5452746"/>
            <a:ext cx="762001" cy="49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39800"/>
              </a:buClr>
              <a:buSzPts val="3200"/>
              <a:buFont typeface="Noto Sans Symbols"/>
              <a:buChar char="●"/>
              <a:defRPr sz="32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39800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>
              <a:buNone/>
            </a:pPr>
            <a:r>
              <a:rPr lang="zh-TW" altLang="en-US" sz="1800" b="1" dirty="0"/>
              <a:t>範例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5D2F56F-80FE-408E-AB4B-460E7EFB4D45}"/>
              </a:ext>
            </a:extLst>
          </p:cNvPr>
          <p:cNvSpPr/>
          <p:nvPr/>
        </p:nvSpPr>
        <p:spPr>
          <a:xfrm>
            <a:off x="9506139" y="0"/>
            <a:ext cx="2685861" cy="14123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已修改</a:t>
            </a:r>
          </a:p>
        </p:txBody>
      </p:sp>
    </p:spTree>
    <p:extLst>
      <p:ext uri="{BB962C8B-B14F-4D97-AF65-F5344CB8AC3E}">
        <p14:creationId xmlns:p14="http://schemas.microsoft.com/office/powerpoint/2010/main" val="32500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92480" y="3425825"/>
            <a:ext cx="10515600" cy="82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304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</a:pPr>
            <a:r>
              <a:rPr lang="zh-TW" sz="4800"/>
              <a:t>Vic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745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1B8BD919-B366-4569-AE6B-13E43749D51E}"/>
              </a:ext>
            </a:extLst>
          </p:cNvPr>
          <p:cNvSpPr/>
          <p:nvPr/>
        </p:nvSpPr>
        <p:spPr>
          <a:xfrm>
            <a:off x="9506139" y="0"/>
            <a:ext cx="2685861" cy="14123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已修改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CD54189-4308-4446-BC3A-D738C08845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8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372F899-19B2-4B3C-969D-2BD2D7CF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40"/>
            <a:ext cx="5218651" cy="829184"/>
          </a:xfrm>
        </p:spPr>
        <p:txBody>
          <a:bodyPr/>
          <a:lstStyle/>
          <a:p>
            <a:r>
              <a:rPr lang="en-US" altLang="zh-TW" dirty="0"/>
              <a:t>CMS_</a:t>
            </a:r>
            <a:r>
              <a:rPr lang="zh-TW" altLang="en-US" dirty="0"/>
              <a:t>帳號密碼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730C0B-DB1F-417E-B4AF-E9A204A79E93}"/>
              </a:ext>
            </a:extLst>
          </p:cNvPr>
          <p:cNvSpPr/>
          <p:nvPr/>
        </p:nvSpPr>
        <p:spPr>
          <a:xfrm>
            <a:off x="736528" y="1659081"/>
            <a:ext cx="33951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TW" altLang="en-US" dirty="0"/>
              <a:t>Ad server資訊</a:t>
            </a:r>
            <a:r>
              <a:rPr lang="en-US" altLang="zh-TW" dirty="0"/>
              <a:t>(</a:t>
            </a:r>
            <a:r>
              <a:rPr lang="zh-TW" altLang="en-US" dirty="0"/>
              <a:t>已同步建立在</a:t>
            </a:r>
            <a:r>
              <a:rPr lang="en-US" altLang="zh-TW" dirty="0"/>
              <a:t>CRM)</a:t>
            </a:r>
            <a:r>
              <a:rPr lang="zh-TW" altLang="en-US" dirty="0"/>
              <a:t>：</a:t>
            </a:r>
            <a:endParaRPr lang="en-US" altLang="zh-TW" dirty="0"/>
          </a:p>
          <a:p>
            <a:pPr marL="342900" lvl="8" indent="-342900">
              <a:buFont typeface="+mj-lt"/>
              <a:buAutoNum type="arabicPeriod"/>
            </a:pPr>
            <a:r>
              <a:rPr lang="zh-TW" altLang="en-US" dirty="0"/>
              <a:t>只開ldap驗証</a:t>
            </a:r>
          </a:p>
          <a:p>
            <a:pPr marL="342900" lvl="8" indent="-342900">
              <a:buFont typeface="+mj-lt"/>
              <a:buAutoNum type="arabicPeriod"/>
            </a:pPr>
            <a:r>
              <a:rPr lang="zh-TW" altLang="en-US" dirty="0"/>
              <a:t>Ad server </a:t>
            </a:r>
            <a:r>
              <a:rPr lang="en-US" altLang="zh-TW" dirty="0"/>
              <a:t>IP</a:t>
            </a:r>
            <a:r>
              <a:rPr lang="zh-TW" altLang="en-US" dirty="0"/>
              <a:t>：192.168.11.7</a:t>
            </a:r>
          </a:p>
          <a:p>
            <a:pPr marL="342900" lvl="8" indent="-342900">
              <a:buFont typeface="+mj-lt"/>
              <a:buAutoNum type="arabicPeriod"/>
            </a:pPr>
            <a:r>
              <a:rPr lang="zh-TW" altLang="en-US" dirty="0"/>
              <a:t>帳號：Vmsrm</a:t>
            </a:r>
            <a:endParaRPr lang="en-US" altLang="zh-TW" dirty="0"/>
          </a:p>
          <a:p>
            <a:pPr marL="342900" lvl="8" indent="-342900">
              <a:buFont typeface="+mj-lt"/>
              <a:buAutoNum type="arabicPeriod"/>
            </a:pPr>
            <a:r>
              <a:rPr lang="zh-TW" altLang="en-US" dirty="0"/>
              <a:t>密碼： ZAQ!2wsx</a:t>
            </a:r>
          </a:p>
        </p:txBody>
      </p:sp>
      <p:sp>
        <p:nvSpPr>
          <p:cNvPr id="73" name="文字版面配置區 1">
            <a:extLst>
              <a:ext uri="{FF2B5EF4-FFF2-40B4-BE49-F238E27FC236}">
                <a16:creationId xmlns:a16="http://schemas.microsoft.com/office/drawing/2014/main" id="{791ABD51-8ADE-4666-93E7-4DDE079BE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46" y="2859312"/>
            <a:ext cx="8352374" cy="1461018"/>
          </a:xfrm>
        </p:spPr>
        <p:txBody>
          <a:bodyPr>
            <a:normAutofit/>
          </a:bodyPr>
          <a:lstStyle/>
          <a:p>
            <a:r>
              <a:rPr lang="zh-TW" altLang="en-US" sz="1400" dirty="0"/>
              <a:t>新增欄位「</a:t>
            </a:r>
            <a:r>
              <a:rPr lang="en-US" altLang="zh-TW" sz="1400" dirty="0" err="1"/>
              <a:t>Ldap</a:t>
            </a:r>
            <a:r>
              <a:rPr lang="zh-TW" altLang="en-US" sz="1400" dirty="0"/>
              <a:t>驗證」</a:t>
            </a:r>
            <a:endParaRPr lang="en-US" altLang="zh-TW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400" dirty="0"/>
              <a:t>選擇「是」</a:t>
            </a:r>
            <a:r>
              <a:rPr lang="en-US" altLang="zh-TW" sz="1400" dirty="0"/>
              <a:t>(</a:t>
            </a:r>
            <a:r>
              <a:rPr lang="zh-TW" altLang="en-US" sz="1400" dirty="0"/>
              <a:t>預設</a:t>
            </a:r>
            <a:r>
              <a:rPr lang="en-US" altLang="zh-TW" sz="1400" dirty="0"/>
              <a:t>)</a:t>
            </a:r>
            <a:r>
              <a:rPr lang="zh-TW" altLang="en-US" sz="1400" dirty="0"/>
              <a:t>：「密碼、密碼確認」欄位隱藏，系統並會給予隱藏的密碼</a:t>
            </a:r>
            <a:endParaRPr lang="en-US" altLang="zh-TW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sz="1400" dirty="0"/>
              <a:t>選擇「否」：顯示「密碼、密碼確認」欄位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361CB82-F687-4A08-B18A-D4F37213548A}"/>
              </a:ext>
            </a:extLst>
          </p:cNvPr>
          <p:cNvSpPr/>
          <p:nvPr/>
        </p:nvSpPr>
        <p:spPr>
          <a:xfrm>
            <a:off x="10866783" y="-1"/>
            <a:ext cx="1325217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新需求</a:t>
            </a:r>
            <a:endParaRPr lang="en-US" altLang="zh-TW" dirty="0"/>
          </a:p>
          <a:p>
            <a:pPr algn="ctr"/>
            <a:r>
              <a:rPr lang="en-US" altLang="zh-TW" dirty="0"/>
              <a:t>(</a:t>
            </a:r>
            <a:r>
              <a:rPr lang="zh-TW" altLang="en-US" dirty="0"/>
              <a:t>另行報價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9DE1DAE1-E5BE-460A-9E0F-D7911AE0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911" y="1640702"/>
            <a:ext cx="2869155" cy="49110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44" name="群組 43">
            <a:extLst>
              <a:ext uri="{FF2B5EF4-FFF2-40B4-BE49-F238E27FC236}">
                <a16:creationId xmlns:a16="http://schemas.microsoft.com/office/drawing/2014/main" id="{279951A7-8213-498D-9382-5FC5EBB5E04A}"/>
              </a:ext>
            </a:extLst>
          </p:cNvPr>
          <p:cNvGrpSpPr/>
          <p:nvPr/>
        </p:nvGrpSpPr>
        <p:grpSpPr>
          <a:xfrm>
            <a:off x="573961" y="4322378"/>
            <a:ext cx="8312899" cy="1765414"/>
            <a:chOff x="146121" y="2283853"/>
            <a:chExt cx="8312899" cy="1765414"/>
          </a:xfrm>
        </p:grpSpPr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3E355407-5BE5-47B5-ACC5-90BBEBF1C424}"/>
                </a:ext>
              </a:extLst>
            </p:cNvPr>
            <p:cNvGrpSpPr/>
            <p:nvPr/>
          </p:nvGrpSpPr>
          <p:grpSpPr>
            <a:xfrm>
              <a:off x="146121" y="2283853"/>
              <a:ext cx="8312899" cy="1762795"/>
              <a:chOff x="870857" y="2720931"/>
              <a:chExt cx="10432869" cy="2212346"/>
            </a:xfrm>
          </p:grpSpPr>
          <p:pic>
            <p:nvPicPr>
              <p:cNvPr id="70" name="圖片 69">
                <a:extLst>
                  <a:ext uri="{FF2B5EF4-FFF2-40B4-BE49-F238E27FC236}">
                    <a16:creationId xmlns:a16="http://schemas.microsoft.com/office/drawing/2014/main" id="{23B50786-FE38-410B-9107-8E2BBCB3C2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37730"/>
              <a:stretch/>
            </p:blipFill>
            <p:spPr>
              <a:xfrm>
                <a:off x="870857" y="2720931"/>
                <a:ext cx="10432869" cy="1877573"/>
              </a:xfrm>
              <a:prstGeom prst="rect">
                <a:avLst/>
              </a:prstGeom>
            </p:spPr>
          </p:pic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06E49A9A-198F-49FA-B1FB-25B57CB8E18D}"/>
                  </a:ext>
                </a:extLst>
              </p:cNvPr>
              <p:cNvSpPr txBox="1"/>
              <p:nvPr/>
            </p:nvSpPr>
            <p:spPr>
              <a:xfrm>
                <a:off x="5688530" y="4547010"/>
                <a:ext cx="1181331" cy="386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>
                    <a:solidFill>
                      <a:schemeClr val="accent1"/>
                    </a:solidFill>
                  </a:rPr>
                  <a:t>Ldap</a:t>
                </a:r>
                <a:r>
                  <a:rPr lang="zh-TW" altLang="en-US" dirty="0">
                    <a:solidFill>
                      <a:schemeClr val="accent1"/>
                    </a:solidFill>
                  </a:rPr>
                  <a:t>驗證</a:t>
                </a:r>
              </a:p>
            </p:txBody>
          </p:sp>
        </p:grp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925A3010-406C-4FAE-AA79-EB9C109D4F9B}"/>
                </a:ext>
              </a:extLst>
            </p:cNvPr>
            <p:cNvSpPr/>
            <p:nvPr/>
          </p:nvSpPr>
          <p:spPr>
            <a:xfrm>
              <a:off x="5016617" y="3783435"/>
              <a:ext cx="201335" cy="20133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橢圓 128">
              <a:extLst>
                <a:ext uri="{FF2B5EF4-FFF2-40B4-BE49-F238E27FC236}">
                  <a16:creationId xmlns:a16="http://schemas.microsoft.com/office/drawing/2014/main" id="{0D8E901D-87D6-4131-91D9-FB25580B533A}"/>
                </a:ext>
              </a:extLst>
            </p:cNvPr>
            <p:cNvSpPr/>
            <p:nvPr/>
          </p:nvSpPr>
          <p:spPr>
            <a:xfrm>
              <a:off x="5680745" y="3784833"/>
              <a:ext cx="201335" cy="2013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242B05D2-C6A7-4632-AD2C-347D4EE6FBAC}"/>
                </a:ext>
              </a:extLst>
            </p:cNvPr>
            <p:cNvSpPr txBox="1"/>
            <p:nvPr/>
          </p:nvSpPr>
          <p:spPr>
            <a:xfrm>
              <a:off x="5217952" y="374149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是</a:t>
              </a: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1472BA85-4F6D-40D0-91FB-70298586F6D3}"/>
                </a:ext>
              </a:extLst>
            </p:cNvPr>
            <p:cNvSpPr txBox="1"/>
            <p:nvPr/>
          </p:nvSpPr>
          <p:spPr>
            <a:xfrm>
              <a:off x="5856913" y="373449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809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95B1213B-4807-46CF-BAC1-18DF5EE5D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9693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點擊操作的「刪除按鈕」，無法刪除資料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1C8E224-E550-415C-A167-7C9837ECC2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9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352E583-C1A7-4C3F-8B84-477140FB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CMS_</a:t>
            </a:r>
            <a:r>
              <a:rPr lang="zh-TW" altLang="en-US" dirty="0"/>
              <a:t>公司訊息、使用者</a:t>
            </a:r>
            <a:r>
              <a:rPr lang="en-US" altLang="zh-TW" dirty="0"/>
              <a:t>_</a:t>
            </a:r>
            <a:r>
              <a:rPr lang="zh-TW" altLang="en-US" dirty="0"/>
              <a:t>列表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332E7E0-B8C4-44A0-ABE6-615499E5A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81" t="8247" r="19923" b="12862"/>
          <a:stretch/>
        </p:blipFill>
        <p:spPr>
          <a:xfrm>
            <a:off x="2757268" y="2489980"/>
            <a:ext cx="6119446" cy="374816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79B90F7-87A8-42E3-9C49-46DADA403637}"/>
              </a:ext>
            </a:extLst>
          </p:cNvPr>
          <p:cNvSpPr/>
          <p:nvPr/>
        </p:nvSpPr>
        <p:spPr>
          <a:xfrm>
            <a:off x="9506139" y="0"/>
            <a:ext cx="2685861" cy="14123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已修改</a:t>
            </a:r>
          </a:p>
        </p:txBody>
      </p:sp>
    </p:spTree>
    <p:extLst>
      <p:ext uri="{BB962C8B-B14F-4D97-AF65-F5344CB8AC3E}">
        <p14:creationId xmlns:p14="http://schemas.microsoft.com/office/powerpoint/2010/main" val="3746272179"/>
      </p:ext>
    </p:extLst>
  </p:cSld>
  <p:clrMapOvr>
    <a:masterClrMapping/>
  </p:clrMapOvr>
</p:sld>
</file>

<file path=ppt/theme/theme1.xml><?xml version="1.0" encoding="utf-8"?>
<a:theme xmlns:a="http://schemas.openxmlformats.org/drawingml/2006/main" name="自訂設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10083</TotalTime>
  <Words>483</Words>
  <Application>Microsoft Office PowerPoint</Application>
  <PresentationFormat>寬螢幕</PresentationFormat>
  <Paragraphs>56</Paragraphs>
  <Slides>11</Slides>
  <Notes>4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Noto Sans Symbols</vt:lpstr>
      <vt:lpstr>Microsoft JhengHei</vt:lpstr>
      <vt:lpstr>新細明體</vt:lpstr>
      <vt:lpstr>Arial</vt:lpstr>
      <vt:lpstr>Calibri</vt:lpstr>
      <vt:lpstr>Wingdings</vt:lpstr>
      <vt:lpstr>自訂設計</vt:lpstr>
      <vt:lpstr>兆豐票券 修改項目紀錄</vt:lpstr>
      <vt:lpstr>PowerPoint 簡報</vt:lpstr>
      <vt:lpstr>Web_漢堡選單</vt:lpstr>
      <vt:lpstr>Web_貨幣市場小百科</vt:lpstr>
      <vt:lpstr>Web_模組</vt:lpstr>
      <vt:lpstr>Web_模組</vt:lpstr>
      <vt:lpstr>PowerPoint 簡報</vt:lpstr>
      <vt:lpstr>CMS_帳號密碼</vt:lpstr>
      <vt:lpstr>CMS_公司訊息、使用者_列表</vt:lpstr>
      <vt:lpstr>CMS_貨幣市場小百科</vt:lpstr>
      <vt:lpstr>Web_PDF問題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兆豐票券 修改項目紀錄</dc:title>
  <dc:creator>肯尼</dc:creator>
  <cp:lastModifiedBy>鍾綺芳</cp:lastModifiedBy>
  <cp:revision>233</cp:revision>
  <dcterms:created xsi:type="dcterms:W3CDTF">2015-11-12T05:45:30Z</dcterms:created>
  <dcterms:modified xsi:type="dcterms:W3CDTF">2022-07-06T07:23:59Z</dcterms:modified>
</cp:coreProperties>
</file>