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5" r:id="rId1"/>
  </p:sldMasterIdLst>
  <p:sldIdLst>
    <p:sldId id="256" r:id="rId2"/>
    <p:sldId id="257" r:id="rId3"/>
    <p:sldId id="259" r:id="rId4"/>
    <p:sldId id="262" r:id="rId5"/>
  </p:sldIdLst>
  <p:sldSz cx="12192000" cy="1625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B27A"/>
    <a:srgbClr val="1B4A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36" autoAdjust="0"/>
    <p:restoredTop sz="94660"/>
  </p:normalViewPr>
  <p:slideViewPr>
    <p:cSldViewPr snapToGrid="0">
      <p:cViewPr varScale="1">
        <p:scale>
          <a:sx n="49" d="100"/>
          <a:sy n="49" d="100"/>
        </p:scale>
        <p:origin x="322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660416"/>
            <a:ext cx="10363200" cy="5659496"/>
          </a:xfrm>
        </p:spPr>
        <p:txBody>
          <a:bodyPr anchor="b"/>
          <a:lstStyle>
            <a:lvl1pPr algn="ctr">
              <a:defRPr sz="8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8538164"/>
            <a:ext cx="9144000" cy="3924769"/>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93813F67-5433-4EC7-9F47-7A445744C876}" type="datetimeFigureOut">
              <a:rPr lang="zh-TW" altLang="en-US" smtClean="0"/>
              <a:t>2022/3/31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07DE69D-8140-4A6E-AD5F-00067779CF71}" type="slidenum">
              <a:rPr lang="zh-TW" altLang="en-US" smtClean="0"/>
              <a:t>‹#›</a:t>
            </a:fld>
            <a:endParaRPr lang="zh-TW" altLang="en-US"/>
          </a:p>
        </p:txBody>
      </p:sp>
    </p:spTree>
    <p:extLst>
      <p:ext uri="{BB962C8B-B14F-4D97-AF65-F5344CB8AC3E}">
        <p14:creationId xmlns:p14="http://schemas.microsoft.com/office/powerpoint/2010/main" val="4162028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3813F67-5433-4EC7-9F47-7A445744C876}" type="datetimeFigureOut">
              <a:rPr lang="zh-TW" altLang="en-US" smtClean="0"/>
              <a:t>2022/3/31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07DE69D-8140-4A6E-AD5F-00067779CF71}" type="slidenum">
              <a:rPr lang="zh-TW" altLang="en-US" smtClean="0"/>
              <a:t>‹#›</a:t>
            </a:fld>
            <a:endParaRPr lang="zh-TW" altLang="en-US"/>
          </a:p>
        </p:txBody>
      </p:sp>
    </p:spTree>
    <p:extLst>
      <p:ext uri="{BB962C8B-B14F-4D97-AF65-F5344CB8AC3E}">
        <p14:creationId xmlns:p14="http://schemas.microsoft.com/office/powerpoint/2010/main" val="4012158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865481"/>
            <a:ext cx="2628900" cy="13776209"/>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1" y="865481"/>
            <a:ext cx="7734300" cy="13776209"/>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3813F67-5433-4EC7-9F47-7A445744C876}" type="datetimeFigureOut">
              <a:rPr lang="zh-TW" altLang="en-US" smtClean="0"/>
              <a:t>2022/3/31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07DE69D-8140-4A6E-AD5F-00067779CF71}" type="slidenum">
              <a:rPr lang="zh-TW" altLang="en-US" smtClean="0"/>
              <a:t>‹#›</a:t>
            </a:fld>
            <a:endParaRPr lang="zh-TW" altLang="en-US"/>
          </a:p>
        </p:txBody>
      </p:sp>
    </p:spTree>
    <p:extLst>
      <p:ext uri="{BB962C8B-B14F-4D97-AF65-F5344CB8AC3E}">
        <p14:creationId xmlns:p14="http://schemas.microsoft.com/office/powerpoint/2010/main" val="504672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標題投影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9072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3813F67-5433-4EC7-9F47-7A445744C876}" type="datetimeFigureOut">
              <a:rPr lang="zh-TW" altLang="en-US" smtClean="0"/>
              <a:t>2022/3/31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07DE69D-8140-4A6E-AD5F-00067779CF71}" type="slidenum">
              <a:rPr lang="zh-TW" altLang="en-US" smtClean="0"/>
              <a:t>‹#›</a:t>
            </a:fld>
            <a:endParaRPr lang="zh-TW" altLang="en-US"/>
          </a:p>
        </p:txBody>
      </p:sp>
    </p:spTree>
    <p:extLst>
      <p:ext uri="{BB962C8B-B14F-4D97-AF65-F5344CB8AC3E}">
        <p14:creationId xmlns:p14="http://schemas.microsoft.com/office/powerpoint/2010/main" val="411686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4052716"/>
            <a:ext cx="10515600" cy="6762043"/>
          </a:xfrm>
        </p:spPr>
        <p:txBody>
          <a:bodyPr anchor="b"/>
          <a:lstStyle>
            <a:lvl1pPr>
              <a:defRPr sz="800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10878731"/>
            <a:ext cx="10515600" cy="3555999"/>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3813F67-5433-4EC7-9F47-7A445744C876}" type="datetimeFigureOut">
              <a:rPr lang="zh-TW" altLang="en-US" smtClean="0"/>
              <a:t>2022/3/31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07DE69D-8140-4A6E-AD5F-00067779CF71}" type="slidenum">
              <a:rPr lang="zh-TW" altLang="en-US" smtClean="0"/>
              <a:t>‹#›</a:t>
            </a:fld>
            <a:endParaRPr lang="zh-TW" altLang="en-US"/>
          </a:p>
        </p:txBody>
      </p:sp>
    </p:spTree>
    <p:extLst>
      <p:ext uri="{BB962C8B-B14F-4D97-AF65-F5344CB8AC3E}">
        <p14:creationId xmlns:p14="http://schemas.microsoft.com/office/powerpoint/2010/main" val="4171553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4327407"/>
            <a:ext cx="5181600" cy="1031428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4327407"/>
            <a:ext cx="5181600" cy="1031428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93813F67-5433-4EC7-9F47-7A445744C876}" type="datetimeFigureOut">
              <a:rPr lang="zh-TW" altLang="en-US" smtClean="0"/>
              <a:t>2022/3/31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07DE69D-8140-4A6E-AD5F-00067779CF71}" type="slidenum">
              <a:rPr lang="zh-TW" altLang="en-US" smtClean="0"/>
              <a:t>‹#›</a:t>
            </a:fld>
            <a:endParaRPr lang="zh-TW" altLang="en-US"/>
          </a:p>
        </p:txBody>
      </p:sp>
    </p:spTree>
    <p:extLst>
      <p:ext uri="{BB962C8B-B14F-4D97-AF65-F5344CB8AC3E}">
        <p14:creationId xmlns:p14="http://schemas.microsoft.com/office/powerpoint/2010/main" val="3505628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865485"/>
            <a:ext cx="10515600" cy="3142075"/>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9" y="3984979"/>
            <a:ext cx="5157787" cy="1952977"/>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TW" altLang="en-US"/>
              <a:t>按一下以編輯母片文字樣式</a:t>
            </a:r>
          </a:p>
        </p:txBody>
      </p:sp>
      <p:sp>
        <p:nvSpPr>
          <p:cNvPr id="4" name="Content Placeholder 3"/>
          <p:cNvSpPr>
            <a:spLocks noGrp="1"/>
          </p:cNvSpPr>
          <p:nvPr>
            <p:ph sz="half" idx="2"/>
          </p:nvPr>
        </p:nvSpPr>
        <p:spPr>
          <a:xfrm>
            <a:off x="839789" y="5937956"/>
            <a:ext cx="5157787" cy="87338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3984979"/>
            <a:ext cx="5183188" cy="1952977"/>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TW" altLang="en-US"/>
              <a:t>按一下以編輯母片文字樣式</a:t>
            </a:r>
          </a:p>
        </p:txBody>
      </p:sp>
      <p:sp>
        <p:nvSpPr>
          <p:cNvPr id="6" name="Content Placeholder 5"/>
          <p:cNvSpPr>
            <a:spLocks noGrp="1"/>
          </p:cNvSpPr>
          <p:nvPr>
            <p:ph sz="quarter" idx="4"/>
          </p:nvPr>
        </p:nvSpPr>
        <p:spPr>
          <a:xfrm>
            <a:off x="6172201" y="5937956"/>
            <a:ext cx="5183188" cy="87338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93813F67-5433-4EC7-9F47-7A445744C876}" type="datetimeFigureOut">
              <a:rPr lang="zh-TW" altLang="en-US" smtClean="0"/>
              <a:t>2022/3/31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007DE69D-8140-4A6E-AD5F-00067779CF71}" type="slidenum">
              <a:rPr lang="zh-TW" altLang="en-US" smtClean="0"/>
              <a:t>‹#›</a:t>
            </a:fld>
            <a:endParaRPr lang="zh-TW" altLang="en-US"/>
          </a:p>
        </p:txBody>
      </p:sp>
    </p:spTree>
    <p:extLst>
      <p:ext uri="{BB962C8B-B14F-4D97-AF65-F5344CB8AC3E}">
        <p14:creationId xmlns:p14="http://schemas.microsoft.com/office/powerpoint/2010/main" val="2296407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93813F67-5433-4EC7-9F47-7A445744C876}" type="datetimeFigureOut">
              <a:rPr lang="zh-TW" altLang="en-US" smtClean="0"/>
              <a:t>2022/3/31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007DE69D-8140-4A6E-AD5F-00067779CF71}" type="slidenum">
              <a:rPr lang="zh-TW" altLang="en-US" smtClean="0"/>
              <a:t>‹#›</a:t>
            </a:fld>
            <a:endParaRPr lang="zh-TW" altLang="en-US"/>
          </a:p>
        </p:txBody>
      </p:sp>
    </p:spTree>
    <p:extLst>
      <p:ext uri="{BB962C8B-B14F-4D97-AF65-F5344CB8AC3E}">
        <p14:creationId xmlns:p14="http://schemas.microsoft.com/office/powerpoint/2010/main" val="541807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813F67-5433-4EC7-9F47-7A445744C876}" type="datetimeFigureOut">
              <a:rPr lang="zh-TW" altLang="en-US" smtClean="0"/>
              <a:t>2022/3/31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007DE69D-8140-4A6E-AD5F-00067779CF71}" type="slidenum">
              <a:rPr lang="zh-TW" altLang="en-US" smtClean="0"/>
              <a:t>‹#›</a:t>
            </a:fld>
            <a:endParaRPr lang="zh-TW" altLang="en-US"/>
          </a:p>
        </p:txBody>
      </p:sp>
    </p:spTree>
    <p:extLst>
      <p:ext uri="{BB962C8B-B14F-4D97-AF65-F5344CB8AC3E}">
        <p14:creationId xmlns:p14="http://schemas.microsoft.com/office/powerpoint/2010/main" val="3389774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1083733"/>
            <a:ext cx="3932237" cy="3793067"/>
          </a:xfrm>
        </p:spPr>
        <p:txBody>
          <a:bodyPr anchor="b"/>
          <a:lstStyle>
            <a:lvl1pPr>
              <a:defRPr sz="4267"/>
            </a:lvl1pPr>
          </a:lstStyle>
          <a:p>
            <a:r>
              <a:rPr lang="zh-TW" altLang="en-US"/>
              <a:t>按一下以編輯母片標題樣式</a:t>
            </a:r>
            <a:endParaRPr lang="en-US" dirty="0"/>
          </a:p>
        </p:txBody>
      </p:sp>
      <p:sp>
        <p:nvSpPr>
          <p:cNvPr id="3" name="Content Placeholder 2"/>
          <p:cNvSpPr>
            <a:spLocks noGrp="1"/>
          </p:cNvSpPr>
          <p:nvPr>
            <p:ph idx="1"/>
          </p:nvPr>
        </p:nvSpPr>
        <p:spPr>
          <a:xfrm>
            <a:off x="5183188" y="2340567"/>
            <a:ext cx="6172200" cy="11552296"/>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4876800"/>
            <a:ext cx="3932237" cy="9034875"/>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93813F67-5433-4EC7-9F47-7A445744C876}" type="datetimeFigureOut">
              <a:rPr lang="zh-TW" altLang="en-US" smtClean="0"/>
              <a:t>2022/3/31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07DE69D-8140-4A6E-AD5F-00067779CF71}" type="slidenum">
              <a:rPr lang="zh-TW" altLang="en-US" smtClean="0"/>
              <a:t>‹#›</a:t>
            </a:fld>
            <a:endParaRPr lang="zh-TW" altLang="en-US"/>
          </a:p>
        </p:txBody>
      </p:sp>
    </p:spTree>
    <p:extLst>
      <p:ext uri="{BB962C8B-B14F-4D97-AF65-F5344CB8AC3E}">
        <p14:creationId xmlns:p14="http://schemas.microsoft.com/office/powerpoint/2010/main" val="3697311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1083733"/>
            <a:ext cx="3932237" cy="3793067"/>
          </a:xfrm>
        </p:spPr>
        <p:txBody>
          <a:bodyPr anchor="b"/>
          <a:lstStyle>
            <a:lvl1pPr>
              <a:defRPr sz="4267"/>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2340567"/>
            <a:ext cx="6172200" cy="11552296"/>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4876800"/>
            <a:ext cx="3932237" cy="9034875"/>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93813F67-5433-4EC7-9F47-7A445744C876}" type="datetimeFigureOut">
              <a:rPr lang="zh-TW" altLang="en-US" smtClean="0"/>
              <a:t>2022/3/31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07DE69D-8140-4A6E-AD5F-00067779CF71}" type="slidenum">
              <a:rPr lang="zh-TW" altLang="en-US" smtClean="0"/>
              <a:t>‹#›</a:t>
            </a:fld>
            <a:endParaRPr lang="zh-TW" altLang="en-US"/>
          </a:p>
        </p:txBody>
      </p:sp>
    </p:spTree>
    <p:extLst>
      <p:ext uri="{BB962C8B-B14F-4D97-AF65-F5344CB8AC3E}">
        <p14:creationId xmlns:p14="http://schemas.microsoft.com/office/powerpoint/2010/main" val="908014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865485"/>
            <a:ext cx="10515600" cy="3142075"/>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38200" y="4327407"/>
            <a:ext cx="10515600" cy="1031428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15066908"/>
            <a:ext cx="2743200" cy="865481"/>
          </a:xfrm>
          <a:prstGeom prst="rect">
            <a:avLst/>
          </a:prstGeom>
        </p:spPr>
        <p:txBody>
          <a:bodyPr vert="horz" lIns="91440" tIns="45720" rIns="91440" bIns="45720" rtlCol="0" anchor="ctr"/>
          <a:lstStyle>
            <a:lvl1pPr algn="l">
              <a:defRPr sz="1600">
                <a:solidFill>
                  <a:schemeClr val="tx1">
                    <a:tint val="75000"/>
                  </a:schemeClr>
                </a:solidFill>
              </a:defRPr>
            </a:lvl1pPr>
          </a:lstStyle>
          <a:p>
            <a:fld id="{93813F67-5433-4EC7-9F47-7A445744C876}" type="datetimeFigureOut">
              <a:rPr lang="zh-TW" altLang="en-US" smtClean="0"/>
              <a:t>2022/3/31</a:t>
            </a:fld>
            <a:endParaRPr lang="zh-TW" altLang="en-US"/>
          </a:p>
        </p:txBody>
      </p:sp>
      <p:sp>
        <p:nvSpPr>
          <p:cNvPr id="5" name="Footer Placeholder 4"/>
          <p:cNvSpPr>
            <a:spLocks noGrp="1"/>
          </p:cNvSpPr>
          <p:nvPr>
            <p:ph type="ftr" sz="quarter" idx="3"/>
          </p:nvPr>
        </p:nvSpPr>
        <p:spPr>
          <a:xfrm>
            <a:off x="4038600" y="15066908"/>
            <a:ext cx="4114800" cy="865481"/>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15066908"/>
            <a:ext cx="2743200" cy="865481"/>
          </a:xfrm>
          <a:prstGeom prst="rect">
            <a:avLst/>
          </a:prstGeom>
        </p:spPr>
        <p:txBody>
          <a:bodyPr vert="horz" lIns="91440" tIns="45720" rIns="91440" bIns="45720" rtlCol="0" anchor="ctr"/>
          <a:lstStyle>
            <a:lvl1pPr algn="r">
              <a:defRPr sz="1600">
                <a:solidFill>
                  <a:schemeClr val="tx1">
                    <a:tint val="75000"/>
                  </a:schemeClr>
                </a:solidFill>
              </a:defRPr>
            </a:lvl1pPr>
          </a:lstStyle>
          <a:p>
            <a:fld id="{007DE69D-8140-4A6E-AD5F-00067779CF71}" type="slidenum">
              <a:rPr lang="zh-TW" altLang="en-US" smtClean="0"/>
              <a:t>‹#›</a:t>
            </a:fld>
            <a:endParaRPr lang="zh-TW" altLang="en-US"/>
          </a:p>
        </p:txBody>
      </p:sp>
    </p:spTree>
    <p:extLst>
      <p:ext uri="{BB962C8B-B14F-4D97-AF65-F5344CB8AC3E}">
        <p14:creationId xmlns:p14="http://schemas.microsoft.com/office/powerpoint/2010/main" val="150061310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taifex.com.tw/cht/index" TargetMode="External"/><Relationship Id="rId3" Type="http://schemas.openxmlformats.org/officeDocument/2006/relationships/hyperlink" Target="mailto:service@megabills.com.tw" TargetMode="External"/><Relationship Id="rId7" Type="http://schemas.openxmlformats.org/officeDocument/2006/relationships/hyperlink" Target="https://www.fsc.gov.tw/ch/index.jsp" TargetMode="External"/><Relationship Id="rId12" Type="http://schemas.openxmlformats.org/officeDocument/2006/relationships/hyperlink" Target="http://www.ibfc.com.tw/Home/Index" TargetMode="External"/><Relationship Id="rId2" Type="http://schemas.openxmlformats.org/officeDocument/2006/relationships/image" Target="../media/image1.gif"/><Relationship Id="rId1" Type="http://schemas.openxmlformats.org/officeDocument/2006/relationships/slideLayout" Target="../slideLayouts/slideLayout12.xml"/><Relationship Id="rId6" Type="http://schemas.openxmlformats.org/officeDocument/2006/relationships/hyperlink" Target="http://www.ba.org.tw/Publications/UnionInfo" TargetMode="External"/><Relationship Id="rId11" Type="http://schemas.openxmlformats.org/officeDocument/2006/relationships/image" Target="../media/image3.png"/><Relationship Id="rId5" Type="http://schemas.openxmlformats.org/officeDocument/2006/relationships/hyperlink" Target="https://moneywise.fsc.gov.tw/" TargetMode="External"/><Relationship Id="rId10" Type="http://schemas.openxmlformats.org/officeDocument/2006/relationships/image" Target="../media/image2.png"/><Relationship Id="rId4" Type="http://schemas.openxmlformats.org/officeDocument/2006/relationships/hyperlink" Target="http://mops.twse.com.tw/mops/web/index" TargetMode="External"/><Relationship Id="rId9" Type="http://schemas.openxmlformats.org/officeDocument/2006/relationships/hyperlink" Target="http://www.foi.org.tw/index.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hyperlink" Target="mailto:service@megabills.com.tw"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megaholdings.com.tw/tc/page.aspx?mid=146" TargetMode="External"/><Relationship Id="rId3" Type="http://schemas.openxmlformats.org/officeDocument/2006/relationships/image" Target="../media/image6.png"/><Relationship Id="rId7" Type="http://schemas.openxmlformats.org/officeDocument/2006/relationships/hyperlink" Target="https://www.megaholdings.com.tw/tc/page.aspx?mid=132" TargetMode="External"/><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hyperlink" Target="mailto:service@megabills.com.tw" TargetMode="External"/><Relationship Id="rId5" Type="http://schemas.openxmlformats.org/officeDocument/2006/relationships/image" Target="../media/image1.gif"/><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gif"/><Relationship Id="rId1" Type="http://schemas.openxmlformats.org/officeDocument/2006/relationships/slideLayout" Target="../slideLayouts/slideLayout12.xml"/><Relationship Id="rId6" Type="http://schemas.openxmlformats.org/officeDocument/2006/relationships/hyperlink" Target="http://www.ibfc.com.tw/Home/Financial_en" TargetMode="External"/><Relationship Id="rId5" Type="http://schemas.openxmlformats.org/officeDocument/2006/relationships/hyperlink" Target="mailto:service@megabills.com.tw" TargetMode="Externa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CE9BCFBD-31F9-4E64-A5CB-3994A5DB8FEF}"/>
              </a:ext>
            </a:extLst>
          </p:cNvPr>
          <p:cNvGraphicFramePr>
            <a:graphicFrameLocks noGrp="1"/>
          </p:cNvGraphicFramePr>
          <p:nvPr>
            <p:extLst>
              <p:ext uri="{D42A27DB-BD31-4B8C-83A1-F6EECF244321}">
                <p14:modId xmlns:p14="http://schemas.microsoft.com/office/powerpoint/2010/main" val="1265908191"/>
              </p:ext>
            </p:extLst>
          </p:nvPr>
        </p:nvGraphicFramePr>
        <p:xfrm>
          <a:off x="2090058" y="609600"/>
          <a:ext cx="10101942" cy="466983"/>
        </p:xfrm>
        <a:graphic>
          <a:graphicData uri="http://schemas.openxmlformats.org/drawingml/2006/table">
            <a:tbl>
              <a:tblPr>
                <a:tableStyleId>{2D5ABB26-0587-4C30-8999-92F81FD0307C}</a:tableStyleId>
              </a:tblPr>
              <a:tblGrid>
                <a:gridCol w="1111901">
                  <a:extLst>
                    <a:ext uri="{9D8B030D-6E8A-4147-A177-3AD203B41FA5}">
                      <a16:colId xmlns:a16="http://schemas.microsoft.com/office/drawing/2014/main" val="3152191255"/>
                    </a:ext>
                  </a:extLst>
                </a:gridCol>
                <a:gridCol w="1262809">
                  <a:extLst>
                    <a:ext uri="{9D8B030D-6E8A-4147-A177-3AD203B41FA5}">
                      <a16:colId xmlns:a16="http://schemas.microsoft.com/office/drawing/2014/main" val="3554589039"/>
                    </a:ext>
                  </a:extLst>
                </a:gridCol>
                <a:gridCol w="1314184">
                  <a:extLst>
                    <a:ext uri="{9D8B030D-6E8A-4147-A177-3AD203B41FA5}">
                      <a16:colId xmlns:a16="http://schemas.microsoft.com/office/drawing/2014/main" val="2096440861"/>
                    </a:ext>
                  </a:extLst>
                </a:gridCol>
                <a:gridCol w="1308117">
                  <a:extLst>
                    <a:ext uri="{9D8B030D-6E8A-4147-A177-3AD203B41FA5}">
                      <a16:colId xmlns:a16="http://schemas.microsoft.com/office/drawing/2014/main" val="1233315955"/>
                    </a:ext>
                  </a:extLst>
                </a:gridCol>
                <a:gridCol w="1449489">
                  <a:extLst>
                    <a:ext uri="{9D8B030D-6E8A-4147-A177-3AD203B41FA5}">
                      <a16:colId xmlns:a16="http://schemas.microsoft.com/office/drawing/2014/main" val="3371563637"/>
                    </a:ext>
                  </a:extLst>
                </a:gridCol>
                <a:gridCol w="1920853">
                  <a:extLst>
                    <a:ext uri="{9D8B030D-6E8A-4147-A177-3AD203B41FA5}">
                      <a16:colId xmlns:a16="http://schemas.microsoft.com/office/drawing/2014/main" val="936410588"/>
                    </a:ext>
                  </a:extLst>
                </a:gridCol>
                <a:gridCol w="1734589">
                  <a:extLst>
                    <a:ext uri="{9D8B030D-6E8A-4147-A177-3AD203B41FA5}">
                      <a16:colId xmlns:a16="http://schemas.microsoft.com/office/drawing/2014/main" val="3653556901"/>
                    </a:ext>
                  </a:extLst>
                </a:gridCol>
              </a:tblGrid>
              <a:tr h="466983">
                <a:tc>
                  <a:txBody>
                    <a:bodyPr/>
                    <a:lstStyle/>
                    <a:p>
                      <a:pPr algn="ctr" fontAlgn="ctr"/>
                      <a:r>
                        <a:rPr lang="zh-TW" altLang="en-US" sz="1400" b="1" u="none" strike="noStrike" dirty="0">
                          <a:solidFill>
                            <a:srgbClr val="000000"/>
                          </a:solidFill>
                          <a:effectLst/>
                        </a:rPr>
                        <a:t>關於我們</a:t>
                      </a:r>
                      <a:endParaRPr lang="zh-TW" altLang="en-US" sz="14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772" marR="7772" marT="7772" marB="0" anchor="ctr">
                    <a:solidFill>
                      <a:schemeClr val="accent6">
                        <a:lumMod val="20000"/>
                        <a:lumOff val="80000"/>
                      </a:schemeClr>
                    </a:solidFill>
                  </a:tcPr>
                </a:tc>
                <a:tc>
                  <a:txBody>
                    <a:bodyPr/>
                    <a:lstStyle/>
                    <a:p>
                      <a:pPr algn="ctr" fontAlgn="ctr"/>
                      <a:r>
                        <a:rPr lang="zh-TW" altLang="en-US" sz="1400" b="1" u="none" strike="noStrike" dirty="0">
                          <a:solidFill>
                            <a:srgbClr val="000000"/>
                          </a:solidFill>
                          <a:effectLst/>
                        </a:rPr>
                        <a:t>牌告利率</a:t>
                      </a:r>
                      <a:endParaRPr lang="en-US" altLang="zh-TW" sz="14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772" marR="7772" marT="7772" marB="0" anchor="ctr">
                    <a:solidFill>
                      <a:schemeClr val="accent6">
                        <a:lumMod val="20000"/>
                        <a:lumOff val="80000"/>
                      </a:schemeClr>
                    </a:solidFill>
                  </a:tcPr>
                </a:tc>
                <a:tc>
                  <a:txBody>
                    <a:bodyPr/>
                    <a:lstStyle/>
                    <a:p>
                      <a:pPr algn="ctr" fontAlgn="ctr"/>
                      <a:r>
                        <a:rPr lang="zh-TW" altLang="en-US" sz="1400" b="1" u="none" strike="noStrike" dirty="0">
                          <a:solidFill>
                            <a:srgbClr val="000000"/>
                          </a:solidFill>
                          <a:effectLst/>
                        </a:rPr>
                        <a:t>金融情勢</a:t>
                      </a:r>
                      <a:endParaRPr lang="zh-TW" altLang="en-US" sz="14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772" marR="7772" marT="7772" marB="0" anchor="ctr">
                    <a:solidFill>
                      <a:schemeClr val="accent6">
                        <a:lumMod val="20000"/>
                        <a:lumOff val="80000"/>
                      </a:schemeClr>
                    </a:solidFill>
                  </a:tcPr>
                </a:tc>
                <a:tc>
                  <a:txBody>
                    <a:bodyPr/>
                    <a:lstStyle/>
                    <a:p>
                      <a:pPr algn="ctr" fontAlgn="ctr"/>
                      <a:r>
                        <a:rPr lang="zh-TW" altLang="en-US" sz="1400" b="1" u="none" strike="noStrike" dirty="0">
                          <a:solidFill>
                            <a:srgbClr val="000000"/>
                          </a:solidFill>
                          <a:effectLst/>
                        </a:rPr>
                        <a:t>業務簡介</a:t>
                      </a:r>
                      <a:endParaRPr lang="zh-TW" altLang="en-US" sz="14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772" marR="7772" marT="7772" marB="0" anchor="ctr">
                    <a:solidFill>
                      <a:schemeClr val="accent6">
                        <a:lumMod val="20000"/>
                        <a:lumOff val="80000"/>
                      </a:schemeClr>
                    </a:solidFill>
                  </a:tcPr>
                </a:tc>
                <a:tc>
                  <a:txBody>
                    <a:bodyPr/>
                    <a:lstStyle/>
                    <a:p>
                      <a:pPr algn="ctr" fontAlgn="ctr"/>
                      <a:r>
                        <a:rPr lang="zh-TW" altLang="en-US" sz="1400" b="1" u="none" strike="noStrike" dirty="0">
                          <a:solidFill>
                            <a:srgbClr val="000000"/>
                          </a:solidFill>
                          <a:effectLst/>
                        </a:rPr>
                        <a:t>法定公開揭露事項</a:t>
                      </a:r>
                      <a:endParaRPr lang="zh-TW" altLang="en-US" sz="14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772" marR="7772" marT="7772" marB="0" anchor="ctr">
                    <a:solidFill>
                      <a:schemeClr val="accent6">
                        <a:lumMod val="20000"/>
                        <a:lumOff val="80000"/>
                      </a:schemeClr>
                    </a:solidFill>
                  </a:tcPr>
                </a:tc>
                <a:tc>
                  <a:txBody>
                    <a:bodyPr/>
                    <a:lstStyle/>
                    <a:p>
                      <a:pPr algn="ctr" fontAlgn="ctr"/>
                      <a:r>
                        <a:rPr lang="zh-TW" altLang="en-US" sz="1400" b="1" u="none" strike="noStrike" dirty="0">
                          <a:solidFill>
                            <a:srgbClr val="000000"/>
                          </a:solidFill>
                          <a:effectLst/>
                        </a:rPr>
                        <a:t>永續經營專區</a:t>
                      </a:r>
                      <a:endParaRPr lang="zh-TW" altLang="en-US" sz="14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772" marR="7772" marT="7772" marB="0" anchor="ctr">
                    <a:solidFill>
                      <a:schemeClr val="accent6">
                        <a:lumMod val="20000"/>
                        <a:lumOff val="80000"/>
                      </a:schemeClr>
                    </a:solidFill>
                  </a:tcPr>
                </a:tc>
                <a:tc>
                  <a:txBody>
                    <a:bodyPr/>
                    <a:lstStyle/>
                    <a:p>
                      <a:pPr algn="ctr" fontAlgn="ctr"/>
                      <a:r>
                        <a:rPr lang="zh-TW" altLang="en-US" sz="1400" b="1" u="none" strike="noStrike" dirty="0">
                          <a:solidFill>
                            <a:srgbClr val="000000"/>
                          </a:solidFill>
                          <a:effectLst/>
                        </a:rPr>
                        <a:t>利害關係人溝通專區</a:t>
                      </a:r>
                      <a:endParaRPr lang="zh-TW" altLang="en-US" sz="14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772" marR="7772" marT="7772" marB="0" anchor="ctr">
                    <a:solidFill>
                      <a:schemeClr val="accent6">
                        <a:lumMod val="20000"/>
                        <a:lumOff val="80000"/>
                      </a:schemeClr>
                    </a:solidFill>
                  </a:tcPr>
                </a:tc>
                <a:extLst>
                  <a:ext uri="{0D108BD9-81ED-4DB2-BD59-A6C34878D82A}">
                    <a16:rowId xmlns:a16="http://schemas.microsoft.com/office/drawing/2014/main" val="2359932213"/>
                  </a:ext>
                </a:extLst>
              </a:tr>
            </a:tbl>
          </a:graphicData>
        </a:graphic>
      </p:graphicFrame>
      <p:sp>
        <p:nvSpPr>
          <p:cNvPr id="5" name="矩形 4">
            <a:extLst>
              <a:ext uri="{FF2B5EF4-FFF2-40B4-BE49-F238E27FC236}">
                <a16:creationId xmlns:a16="http://schemas.microsoft.com/office/drawing/2014/main" id="{D8BD0EF7-9EA7-4089-AA71-85441661B27E}"/>
              </a:ext>
            </a:extLst>
          </p:cNvPr>
          <p:cNvSpPr/>
          <p:nvPr/>
        </p:nvSpPr>
        <p:spPr>
          <a:xfrm>
            <a:off x="0" y="1076583"/>
            <a:ext cx="12192000" cy="2895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8000" dirty="0"/>
              <a:t>BANNER</a:t>
            </a:r>
            <a:endParaRPr lang="zh-TW" altLang="en-US" sz="8000" dirty="0"/>
          </a:p>
        </p:txBody>
      </p:sp>
      <p:sp>
        <p:nvSpPr>
          <p:cNvPr id="28" name="文字方塊 27">
            <a:extLst>
              <a:ext uri="{FF2B5EF4-FFF2-40B4-BE49-F238E27FC236}">
                <a16:creationId xmlns:a16="http://schemas.microsoft.com/office/drawing/2014/main" id="{2DBE6A77-9EA4-40FF-9649-EC78CC6FB57C}"/>
              </a:ext>
            </a:extLst>
          </p:cNvPr>
          <p:cNvSpPr txBox="1"/>
          <p:nvPr/>
        </p:nvSpPr>
        <p:spPr>
          <a:xfrm>
            <a:off x="5807075" y="4768625"/>
            <a:ext cx="5851525" cy="3754874"/>
          </a:xfrm>
          <a:prstGeom prst="rect">
            <a:avLst/>
          </a:prstGeom>
          <a:noFill/>
        </p:spPr>
        <p:txBody>
          <a:bodyPr wrap="square">
            <a:spAutoFit/>
          </a:bodyPr>
          <a:lstStyle/>
          <a:p>
            <a:r>
              <a:rPr lang="zh-TW" altLang="en-US" sz="1400" dirty="0">
                <a:latin typeface="微軟正黑體" panose="020B0604030504040204" pitchFamily="34" charset="-120"/>
                <a:ea typeface="微軟正黑體" panose="020B0604030504040204" pitchFamily="34" charset="-120"/>
              </a:rPr>
              <a:t>延長交易時間公告</a:t>
            </a:r>
          </a:p>
          <a:p>
            <a:endParaRPr lang="zh-TW" altLang="en-US" sz="1400" dirty="0">
              <a:latin typeface="微軟正黑體" panose="020B0604030504040204" pitchFamily="34" charset="-120"/>
              <a:ea typeface="微軟正黑體" panose="020B0604030504040204" pitchFamily="34" charset="-120"/>
            </a:endParaRPr>
          </a:p>
          <a:p>
            <a:r>
              <a:rPr lang="zh-TW" altLang="en-US" sz="1400" dirty="0">
                <a:latin typeface="微軟正黑體" panose="020B0604030504040204" pitchFamily="34" charset="-120"/>
                <a:ea typeface="微軟正黑體" panose="020B0604030504040204" pitchFamily="34" charset="-120"/>
              </a:rPr>
              <a:t>兆豐金融控股股份有限公司客戶資料保密措施</a:t>
            </a:r>
          </a:p>
          <a:p>
            <a:endParaRPr lang="zh-TW" altLang="en-US" sz="1400" dirty="0">
              <a:latin typeface="微軟正黑體" panose="020B0604030504040204" pitchFamily="34" charset="-120"/>
              <a:ea typeface="微軟正黑體" panose="020B0604030504040204" pitchFamily="34" charset="-120"/>
            </a:endParaRPr>
          </a:p>
          <a:p>
            <a:r>
              <a:rPr lang="zh-TW" altLang="en-US" sz="1400" dirty="0">
                <a:latin typeface="微軟正黑體" panose="020B0604030504040204" pitchFamily="34" charset="-120"/>
                <a:ea typeface="微軟正黑體" panose="020B0604030504040204" pitchFamily="34" charset="-120"/>
              </a:rPr>
              <a:t>定型化契約範本下載，客戶可依個案情形與實際需求選擇調解、仲裁或訴訟等爭議解決方式。</a:t>
            </a:r>
          </a:p>
          <a:p>
            <a:endParaRPr lang="zh-TW" altLang="en-US" sz="1400" dirty="0">
              <a:latin typeface="微軟正黑體" panose="020B0604030504040204" pitchFamily="34" charset="-120"/>
              <a:ea typeface="微軟正黑體" panose="020B0604030504040204" pitchFamily="34" charset="-120"/>
            </a:endParaRPr>
          </a:p>
          <a:p>
            <a:r>
              <a:rPr lang="zh-TW" altLang="en-US" sz="1400" dirty="0">
                <a:latin typeface="微軟正黑體" panose="020B0604030504040204" pitchFamily="34" charset="-120"/>
                <a:ea typeface="微軟正黑體" panose="020B0604030504040204" pitchFamily="34" charset="-120"/>
              </a:rPr>
              <a:t>客訴聯絡人窗口：管理部，地址：台北市衡陽路91號5樓，聯絡電話：(02)2381-0033，電子信箱:mb01@megabills.com.tw</a:t>
            </a:r>
          </a:p>
          <a:p>
            <a:endParaRPr lang="zh-TW" altLang="en-US" sz="1400" dirty="0">
              <a:latin typeface="微軟正黑體" panose="020B0604030504040204" pitchFamily="34" charset="-120"/>
              <a:ea typeface="微軟正黑體" panose="020B0604030504040204" pitchFamily="34" charset="-120"/>
            </a:endParaRPr>
          </a:p>
          <a:p>
            <a:r>
              <a:rPr lang="zh-TW" altLang="en-US" sz="1400" dirty="0">
                <a:latin typeface="微軟正黑體" panose="020B0604030504040204" pitchFamily="34" charset="-120"/>
                <a:ea typeface="微軟正黑體" panose="020B0604030504040204" pitchFamily="34" charset="-120"/>
              </a:rPr>
              <a:t>債權債務協商及處理股票質借暫行補充原則之諮詢申訴協調窗口：風控部，聯絡人：林政毅，聯絡電話：02-2316-8830</a:t>
            </a:r>
          </a:p>
          <a:p>
            <a:r>
              <a:rPr lang="zh-TW" altLang="en-US" sz="1400" dirty="0">
                <a:latin typeface="微軟正黑體" panose="020B0604030504040204" pitchFamily="34" charset="-120"/>
                <a:ea typeface="微軟正黑體" panose="020B0604030504040204" pitchFamily="34" charset="-120"/>
              </a:rPr>
              <a:t>不良債權售後申訴處理窗口：風控部，聯絡人：徐毅智，聯絡電話：02-2316-8825</a:t>
            </a:r>
          </a:p>
          <a:p>
            <a:endParaRPr lang="zh-TW" altLang="en-US" sz="1400" dirty="0">
              <a:latin typeface="微軟正黑體" panose="020B0604030504040204" pitchFamily="34" charset="-120"/>
              <a:ea typeface="微軟正黑體" panose="020B0604030504040204" pitchFamily="34" charset="-120"/>
            </a:endParaRPr>
          </a:p>
          <a:p>
            <a:r>
              <a:rPr lang="zh-TW" altLang="en-US" sz="1400" dirty="0">
                <a:latin typeface="微軟正黑體" panose="020B0604030504040204" pitchFamily="34" charset="-120"/>
                <a:ea typeface="微軟正黑體" panose="020B0604030504040204" pitchFamily="34" charset="-120"/>
              </a:rPr>
              <a:t>蒐集處理及利用個人資料告知事項暨當事人行使個資法第三條規定權利申請書</a:t>
            </a:r>
          </a:p>
        </p:txBody>
      </p:sp>
      <p:cxnSp>
        <p:nvCxnSpPr>
          <p:cNvPr id="17" name="直線接點 16">
            <a:extLst>
              <a:ext uri="{FF2B5EF4-FFF2-40B4-BE49-F238E27FC236}">
                <a16:creationId xmlns:a16="http://schemas.microsoft.com/office/drawing/2014/main" id="{0F399C51-1FCC-454E-A86C-F534C8868854}"/>
              </a:ext>
            </a:extLst>
          </p:cNvPr>
          <p:cNvCxnSpPr>
            <a:cxnSpLocks/>
          </p:cNvCxnSpPr>
          <p:nvPr/>
        </p:nvCxnSpPr>
        <p:spPr>
          <a:xfrm>
            <a:off x="0" y="9861615"/>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32849B01-CC9A-43BF-A4D6-11832A7D0B8D}"/>
              </a:ext>
            </a:extLst>
          </p:cNvPr>
          <p:cNvSpPr txBox="1"/>
          <p:nvPr/>
        </p:nvSpPr>
        <p:spPr>
          <a:xfrm>
            <a:off x="653596" y="4453189"/>
            <a:ext cx="2306900" cy="369332"/>
          </a:xfrm>
          <a:prstGeom prst="rect">
            <a:avLst/>
          </a:prstGeom>
          <a:noFill/>
        </p:spPr>
        <p:txBody>
          <a:bodyPr wrap="square">
            <a:spAutoFit/>
          </a:bodyPr>
          <a:lstStyle/>
          <a:p>
            <a:r>
              <a:rPr lang="en-US" altLang="zh-TW" b="1" dirty="0"/>
              <a:t>NEWS/</a:t>
            </a:r>
            <a:r>
              <a:rPr lang="zh-TW" altLang="en-US" b="1" dirty="0"/>
              <a:t>動態消息</a:t>
            </a:r>
          </a:p>
        </p:txBody>
      </p:sp>
      <p:sp>
        <p:nvSpPr>
          <p:cNvPr id="35" name="文字方塊 34">
            <a:extLst>
              <a:ext uri="{FF2B5EF4-FFF2-40B4-BE49-F238E27FC236}">
                <a16:creationId xmlns:a16="http://schemas.microsoft.com/office/drawing/2014/main" id="{E8C8CF07-13BD-4E39-82B4-612C93EF680B}"/>
              </a:ext>
            </a:extLst>
          </p:cNvPr>
          <p:cNvSpPr txBox="1"/>
          <p:nvPr/>
        </p:nvSpPr>
        <p:spPr>
          <a:xfrm>
            <a:off x="5745389" y="4372724"/>
            <a:ext cx="3512911" cy="369332"/>
          </a:xfrm>
          <a:prstGeom prst="rect">
            <a:avLst/>
          </a:prstGeom>
          <a:noFill/>
        </p:spPr>
        <p:txBody>
          <a:bodyPr wrap="square">
            <a:spAutoFit/>
          </a:bodyPr>
          <a:lstStyle/>
          <a:p>
            <a:r>
              <a:rPr lang="en-US" altLang="zh-TW" b="1" dirty="0"/>
              <a:t>INPORTANT /</a:t>
            </a:r>
            <a:r>
              <a:rPr lang="zh-TW" altLang="en-US" b="1" dirty="0"/>
              <a:t> 重要事項</a:t>
            </a:r>
          </a:p>
        </p:txBody>
      </p:sp>
      <p:pic>
        <p:nvPicPr>
          <p:cNvPr id="1039" name="Picture 15">
            <a:extLst>
              <a:ext uri="{FF2B5EF4-FFF2-40B4-BE49-F238E27FC236}">
                <a16:creationId xmlns:a16="http://schemas.microsoft.com/office/drawing/2014/main" id="{B6C4DBED-6EE8-42B8-ACDA-96187C53A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5331"/>
            <a:ext cx="2066912" cy="702349"/>
          </a:xfrm>
          <a:prstGeom prst="rect">
            <a:avLst/>
          </a:prstGeom>
          <a:noFill/>
          <a:extLst>
            <a:ext uri="{909E8E84-426E-40DD-AFC4-6F175D3DCCD1}">
              <a14:hiddenFill xmlns:a14="http://schemas.microsoft.com/office/drawing/2010/main">
                <a:solidFill>
                  <a:srgbClr val="FFFFFF"/>
                </a:solidFill>
              </a14:hiddenFill>
            </a:ext>
          </a:extLst>
        </p:spPr>
      </p:pic>
      <p:sp>
        <p:nvSpPr>
          <p:cNvPr id="41" name="文字方塊 40">
            <a:extLst>
              <a:ext uri="{FF2B5EF4-FFF2-40B4-BE49-F238E27FC236}">
                <a16:creationId xmlns:a16="http://schemas.microsoft.com/office/drawing/2014/main" id="{CFCB7AED-8C32-4D0B-A4E6-10EE03178595}"/>
              </a:ext>
            </a:extLst>
          </p:cNvPr>
          <p:cNvSpPr txBox="1"/>
          <p:nvPr/>
        </p:nvSpPr>
        <p:spPr>
          <a:xfrm>
            <a:off x="653596" y="5082267"/>
            <a:ext cx="4782004" cy="3539430"/>
          </a:xfrm>
          <a:prstGeom prst="rect">
            <a:avLst/>
          </a:prstGeom>
          <a:noFill/>
        </p:spPr>
        <p:txBody>
          <a:bodyPr wrap="square">
            <a:spAutoFit/>
          </a:bodyPr>
          <a:lstStyle/>
          <a:p>
            <a:r>
              <a:rPr lang="zh-TW" altLang="en-US" sz="1400" dirty="0">
                <a:latin typeface="微軟正黑體" panose="020B0604030504040204" pitchFamily="34" charset="-120"/>
                <a:ea typeface="微軟正黑體" panose="020B0604030504040204" pitchFamily="34" charset="-120"/>
              </a:rPr>
              <a:t>央行動態：上一交易日（</a:t>
            </a:r>
            <a:r>
              <a:rPr lang="en-US" altLang="zh-TW" sz="1400" dirty="0">
                <a:latin typeface="微軟正黑體" panose="020B0604030504040204" pitchFamily="34" charset="-120"/>
                <a:ea typeface="微軟正黑體" panose="020B0604030504040204" pitchFamily="34" charset="-120"/>
              </a:rPr>
              <a:t>8/17</a:t>
            </a:r>
            <a:r>
              <a:rPr lang="zh-TW" altLang="en-US" sz="1400" dirty="0">
                <a:latin typeface="微軟正黑體" panose="020B0604030504040204" pitchFamily="34" charset="-120"/>
                <a:ea typeface="微軟正黑體" panose="020B0604030504040204" pitchFamily="34" charset="-120"/>
              </a:rPr>
              <a:t>）央行</a:t>
            </a:r>
            <a:r>
              <a:rPr lang="en-US" altLang="zh-TW" sz="1400" dirty="0">
                <a:latin typeface="微軟正黑體" panose="020B0604030504040204" pitchFamily="34" charset="-120"/>
                <a:ea typeface="微軟正黑體" panose="020B0604030504040204" pitchFamily="34" charset="-120"/>
              </a:rPr>
              <a:t>NCD</a:t>
            </a:r>
            <a:r>
              <a:rPr lang="zh-TW" altLang="en-US" sz="1400" dirty="0">
                <a:latin typeface="微軟正黑體" panose="020B0604030504040204" pitchFamily="34" charset="-120"/>
                <a:ea typeface="微軟正黑體" panose="020B0604030504040204" pitchFamily="34" charset="-120"/>
              </a:rPr>
              <a:t>到期</a:t>
            </a:r>
            <a:r>
              <a:rPr lang="en-US" altLang="zh-TW" sz="1400" dirty="0">
                <a:latin typeface="微軟正黑體" panose="020B0604030504040204" pitchFamily="34" charset="-120"/>
                <a:ea typeface="微軟正黑體" panose="020B0604030504040204" pitchFamily="34" charset="-120"/>
              </a:rPr>
              <a:t>9778...</a:t>
            </a:r>
          </a:p>
          <a:p>
            <a:endParaRPr lang="en-US" altLang="zh-TW" sz="1400" dirty="0">
              <a:latin typeface="微軟正黑體" panose="020B0604030504040204" pitchFamily="34" charset="-120"/>
              <a:ea typeface="微軟正黑體" panose="020B0604030504040204" pitchFamily="34" charset="-120"/>
            </a:endParaRPr>
          </a:p>
          <a:p>
            <a:r>
              <a:rPr lang="zh-TW" altLang="en-US" sz="1400" dirty="0">
                <a:latin typeface="微軟正黑體" panose="020B0604030504040204" pitchFamily="34" charset="-120"/>
                <a:ea typeface="微軟正黑體" panose="020B0604030504040204" pitchFamily="34" charset="-120"/>
              </a:rPr>
              <a:t>拆款行情：上一交易日（</a:t>
            </a:r>
            <a:r>
              <a:rPr lang="en-US" altLang="zh-TW" sz="1400" dirty="0">
                <a:latin typeface="微軟正黑體" panose="020B0604030504040204" pitchFamily="34" charset="-120"/>
                <a:ea typeface="微軟正黑體" panose="020B0604030504040204" pitchFamily="34" charset="-120"/>
              </a:rPr>
              <a:t>8/17</a:t>
            </a:r>
            <a:r>
              <a:rPr lang="zh-TW" altLang="en-US" sz="1400" dirty="0">
                <a:latin typeface="微軟正黑體" panose="020B0604030504040204" pitchFamily="34" charset="-120"/>
                <a:ea typeface="微軟正黑體" panose="020B0604030504040204" pitchFamily="34" charset="-120"/>
              </a:rPr>
              <a:t>）拆款市場平均利率為</a:t>
            </a:r>
            <a:r>
              <a:rPr lang="en-US" altLang="zh-TW" sz="1400" dirty="0">
                <a:latin typeface="微軟正黑體" panose="020B0604030504040204" pitchFamily="34" charset="-120"/>
                <a:ea typeface="微軟正黑體" panose="020B0604030504040204" pitchFamily="34" charset="-120"/>
              </a:rPr>
              <a:t>0....</a:t>
            </a:r>
          </a:p>
          <a:p>
            <a:endParaRPr lang="en-US" altLang="zh-TW" sz="1400" dirty="0">
              <a:latin typeface="微軟正黑體" panose="020B0604030504040204" pitchFamily="34" charset="-120"/>
              <a:ea typeface="微軟正黑體" panose="020B0604030504040204" pitchFamily="34" charset="-120"/>
            </a:endParaRPr>
          </a:p>
          <a:p>
            <a:r>
              <a:rPr lang="zh-TW" altLang="en-US" sz="1400" dirty="0">
                <a:latin typeface="微軟正黑體" panose="020B0604030504040204" pitchFamily="34" charset="-120"/>
                <a:ea typeface="微軟正黑體" panose="020B0604030504040204" pitchFamily="34" charset="-120"/>
              </a:rPr>
              <a:t>匯市行情：上一交易日（</a:t>
            </a:r>
            <a:r>
              <a:rPr lang="en-US" altLang="zh-TW" sz="1400" dirty="0">
                <a:latin typeface="微軟正黑體" panose="020B0604030504040204" pitchFamily="34" charset="-120"/>
                <a:ea typeface="微軟正黑體" panose="020B0604030504040204" pitchFamily="34" charset="-120"/>
              </a:rPr>
              <a:t>8/17</a:t>
            </a:r>
            <a:r>
              <a:rPr lang="zh-TW" altLang="en-US" sz="1400" dirty="0">
                <a:latin typeface="微軟正黑體" panose="020B0604030504040204" pitchFamily="34" charset="-120"/>
                <a:ea typeface="微軟正黑體" panose="020B0604030504040204" pitchFamily="34" charset="-120"/>
              </a:rPr>
              <a:t>）新台幣兌美元以</a:t>
            </a:r>
            <a:r>
              <a:rPr lang="en-US" altLang="zh-TW" sz="1400" dirty="0">
                <a:latin typeface="微軟正黑體" panose="020B0604030504040204" pitchFamily="34" charset="-120"/>
                <a:ea typeface="微軟正黑體" panose="020B0604030504040204" pitchFamily="34" charset="-120"/>
              </a:rPr>
              <a:t>27.8...</a:t>
            </a:r>
          </a:p>
          <a:p>
            <a:endParaRPr lang="en-US" altLang="zh-TW" sz="1400" dirty="0">
              <a:latin typeface="微軟正黑體" panose="020B0604030504040204" pitchFamily="34" charset="-120"/>
              <a:ea typeface="微軟正黑體" panose="020B0604030504040204" pitchFamily="34" charset="-120"/>
            </a:endParaRPr>
          </a:p>
          <a:p>
            <a:r>
              <a:rPr lang="zh-TW" altLang="en-US" sz="1400" dirty="0">
                <a:latin typeface="微軟正黑體" panose="020B0604030504040204" pitchFamily="34" charset="-120"/>
                <a:ea typeface="微軟正黑體" panose="020B0604030504040204" pitchFamily="34" charset="-120"/>
              </a:rPr>
              <a:t>債券行情：台灣</a:t>
            </a:r>
            <a:r>
              <a:rPr lang="en-US" altLang="zh-TW" sz="1400" dirty="0">
                <a:latin typeface="微軟正黑體" panose="020B0604030504040204" pitchFamily="34" charset="-120"/>
                <a:ea typeface="微軟正黑體" panose="020B0604030504040204" pitchFamily="34" charset="-120"/>
              </a:rPr>
              <a:t>10</a:t>
            </a:r>
            <a:r>
              <a:rPr lang="zh-TW" altLang="en-US" sz="1400" dirty="0">
                <a:latin typeface="微軟正黑體" panose="020B0604030504040204" pitchFamily="34" charset="-120"/>
                <a:ea typeface="微軟正黑體" panose="020B0604030504040204" pitchFamily="34" charset="-120"/>
              </a:rPr>
              <a:t>年期指標債</a:t>
            </a:r>
            <a:r>
              <a:rPr lang="en-US" altLang="zh-TW" sz="1400" dirty="0">
                <a:latin typeface="微軟正黑體" panose="020B0604030504040204" pitchFamily="34" charset="-120"/>
                <a:ea typeface="微軟正黑體" panose="020B0604030504040204" pitchFamily="34" charset="-120"/>
              </a:rPr>
              <a:t>110</a:t>
            </a:r>
            <a:r>
              <a:rPr lang="zh-TW" altLang="en-US" sz="1400" dirty="0">
                <a:latin typeface="微軟正黑體" panose="020B0604030504040204" pitchFamily="34" charset="-120"/>
                <a:ea typeface="微軟正黑體" panose="020B0604030504040204" pitchFamily="34" charset="-120"/>
              </a:rPr>
              <a:t>央債甲</a:t>
            </a:r>
            <a:r>
              <a:rPr lang="en-US" altLang="zh-TW" sz="1400" dirty="0">
                <a:latin typeface="微軟正黑體" panose="020B0604030504040204" pitchFamily="34" charset="-120"/>
                <a:ea typeface="微軟正黑體" panose="020B0604030504040204" pitchFamily="34" charset="-120"/>
              </a:rPr>
              <a:t>7</a:t>
            </a:r>
            <a:r>
              <a:rPr lang="zh-TW" altLang="en-US" sz="1400" dirty="0">
                <a:latin typeface="微軟正黑體" panose="020B0604030504040204" pitchFamily="34" charset="-120"/>
                <a:ea typeface="微軟正黑體" panose="020B0604030504040204" pitchFamily="34" charset="-120"/>
              </a:rPr>
              <a:t>前一營業日成</a:t>
            </a:r>
            <a:r>
              <a:rPr lang="en-US" altLang="zh-TW" sz="1400" dirty="0">
                <a:latin typeface="微軟正黑體" panose="020B0604030504040204" pitchFamily="34" charset="-120"/>
                <a:ea typeface="微軟正黑體" panose="020B0604030504040204" pitchFamily="34" charset="-120"/>
              </a:rPr>
              <a:t>...</a:t>
            </a:r>
          </a:p>
          <a:p>
            <a:endParaRPr lang="zh-TW" altLang="en-US" sz="1400" dirty="0">
              <a:latin typeface="微軟正黑體" panose="020B0604030504040204" pitchFamily="34" charset="-120"/>
              <a:ea typeface="微軟正黑體" panose="020B0604030504040204" pitchFamily="34" charset="-120"/>
            </a:endParaRPr>
          </a:p>
          <a:p>
            <a:r>
              <a:rPr lang="zh-TW" altLang="en-US" sz="1400" dirty="0">
                <a:latin typeface="微軟正黑體" panose="020B0604030504040204" pitchFamily="34" charset="-120"/>
                <a:ea typeface="微軟正黑體" panose="020B0604030504040204" pitchFamily="34" charset="-120"/>
              </a:rPr>
              <a:t>協助推廣法務部廉政署製作企業誠信微電影「幸福．勻勻仔行」</a:t>
            </a:r>
          </a:p>
          <a:p>
            <a:endParaRPr lang="zh-TW" altLang="en-US" sz="1400" dirty="0">
              <a:latin typeface="微軟正黑體" panose="020B0604030504040204" pitchFamily="34" charset="-120"/>
              <a:ea typeface="微軟正黑體" panose="020B0604030504040204" pitchFamily="34" charset="-120"/>
            </a:endParaRPr>
          </a:p>
          <a:p>
            <a:r>
              <a:rPr lang="zh-TW" altLang="en-US" sz="1400" dirty="0">
                <a:latin typeface="微軟正黑體" panose="020B0604030504040204" pitchFamily="34" charset="-120"/>
                <a:ea typeface="微軟正黑體" panose="020B0604030504040204" pitchFamily="34" charset="-120"/>
              </a:rPr>
              <a:t>協助推廣信託公會員工福利信託宣導短片</a:t>
            </a:r>
          </a:p>
          <a:p>
            <a:endParaRPr lang="zh-TW" altLang="en-US" sz="1400" dirty="0">
              <a:latin typeface="微軟正黑體" panose="020B0604030504040204" pitchFamily="34" charset="-120"/>
              <a:ea typeface="微軟正黑體" panose="020B0604030504040204" pitchFamily="34" charset="-120"/>
            </a:endParaRPr>
          </a:p>
          <a:p>
            <a:r>
              <a:rPr lang="zh-TW" altLang="en-US" sz="1400" dirty="0">
                <a:latin typeface="微軟正黑體" panose="020B0604030504040204" pitchFamily="34" charset="-120"/>
                <a:ea typeface="微軟正黑體" panose="020B0604030504040204" pitchFamily="34" charset="-120"/>
              </a:rPr>
              <a:t>協助推廣內政部「新式外來人口統一證號」文宣</a:t>
            </a:r>
          </a:p>
          <a:p>
            <a:endParaRPr lang="zh-TW" altLang="en-US" sz="1400" dirty="0">
              <a:latin typeface="微軟正黑體" panose="020B0604030504040204" pitchFamily="34" charset="-120"/>
              <a:ea typeface="微軟正黑體" panose="020B0604030504040204" pitchFamily="34" charset="-120"/>
            </a:endParaRPr>
          </a:p>
          <a:p>
            <a:r>
              <a:rPr lang="zh-TW" altLang="en-US" sz="1400" dirty="0">
                <a:latin typeface="微軟正黑體" panose="020B0604030504040204" pitchFamily="34" charset="-120"/>
                <a:ea typeface="微軟正黑體" panose="020B0604030504040204" pitchFamily="34" charset="-120"/>
              </a:rPr>
              <a:t>協助推廣行政院「推動公司治理</a:t>
            </a:r>
            <a:r>
              <a:rPr lang="en-US" altLang="zh-TW" sz="1400" dirty="0">
                <a:latin typeface="微軟正黑體" panose="020B0604030504040204" pitchFamily="34" charset="-120"/>
                <a:ea typeface="微軟正黑體" panose="020B0604030504040204" pitchFamily="34" charset="-120"/>
              </a:rPr>
              <a:t>3.0</a:t>
            </a:r>
            <a:r>
              <a:rPr lang="zh-TW" altLang="en-US" sz="1400" dirty="0">
                <a:latin typeface="微軟正黑體" panose="020B0604030504040204" pitchFamily="34" charset="-120"/>
                <a:ea typeface="微軟正黑體" panose="020B0604030504040204" pitchFamily="34" charset="-120"/>
              </a:rPr>
              <a:t>」文宣</a:t>
            </a:r>
          </a:p>
        </p:txBody>
      </p:sp>
      <p:sp>
        <p:nvSpPr>
          <p:cNvPr id="59" name="文字方塊 58">
            <a:extLst>
              <a:ext uri="{FF2B5EF4-FFF2-40B4-BE49-F238E27FC236}">
                <a16:creationId xmlns:a16="http://schemas.microsoft.com/office/drawing/2014/main" id="{D0143132-5A58-442F-AF02-A0F7AF784E90}"/>
              </a:ext>
            </a:extLst>
          </p:cNvPr>
          <p:cNvSpPr txBox="1"/>
          <p:nvPr/>
        </p:nvSpPr>
        <p:spPr>
          <a:xfrm>
            <a:off x="10925932" y="191443"/>
            <a:ext cx="1025071" cy="307777"/>
          </a:xfrm>
          <a:prstGeom prst="rect">
            <a:avLst/>
          </a:prstGeom>
          <a:noFill/>
        </p:spPr>
        <p:txBody>
          <a:bodyPr wrap="square">
            <a:spAutoFit/>
          </a:bodyPr>
          <a:lstStyle/>
          <a:p>
            <a:pPr algn="ctr" fontAlgn="ctr"/>
            <a:r>
              <a:rPr lang="en-US" altLang="zh-TW" sz="1400" b="1" dirty="0">
                <a:solidFill>
                  <a:schemeClr val="accent5"/>
                </a:solidFill>
              </a:rPr>
              <a:t>ENGLISH</a:t>
            </a:r>
            <a:endParaRPr lang="en-US" altLang="zh-TW" sz="1400" b="1" i="0" u="none" strike="noStrike" dirty="0">
              <a:solidFill>
                <a:schemeClr val="accent5"/>
              </a:solidFill>
              <a:effectLst/>
              <a:latin typeface="微軟正黑體" panose="020B0604030504040204" pitchFamily="34" charset="-120"/>
              <a:ea typeface="微軟正黑體" panose="020B0604030504040204" pitchFamily="34" charset="-120"/>
            </a:endParaRPr>
          </a:p>
        </p:txBody>
      </p:sp>
      <p:sp>
        <p:nvSpPr>
          <p:cNvPr id="54" name="矩形 53">
            <a:extLst>
              <a:ext uri="{FF2B5EF4-FFF2-40B4-BE49-F238E27FC236}">
                <a16:creationId xmlns:a16="http://schemas.microsoft.com/office/drawing/2014/main" id="{FF4C28E9-0E16-4C3E-B66C-6331E84CFA71}"/>
              </a:ext>
            </a:extLst>
          </p:cNvPr>
          <p:cNvSpPr/>
          <p:nvPr/>
        </p:nvSpPr>
        <p:spPr>
          <a:xfrm>
            <a:off x="3561785" y="12222075"/>
            <a:ext cx="2183604" cy="1117418"/>
          </a:xfrm>
          <a:prstGeom prst="rect">
            <a:avLst/>
          </a:prstGeom>
          <a:solidFill>
            <a:schemeClr val="tx2">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小 </a:t>
            </a:r>
            <a:r>
              <a:rPr lang="en-US" altLang="zh-TW" dirty="0"/>
              <a:t>Banner</a:t>
            </a:r>
            <a:endParaRPr lang="zh-TW" altLang="en-US" dirty="0"/>
          </a:p>
        </p:txBody>
      </p:sp>
      <p:sp>
        <p:nvSpPr>
          <p:cNvPr id="63" name="矩形 62">
            <a:extLst>
              <a:ext uri="{FF2B5EF4-FFF2-40B4-BE49-F238E27FC236}">
                <a16:creationId xmlns:a16="http://schemas.microsoft.com/office/drawing/2014/main" id="{1BFA26FC-7883-43A1-A418-7184144511A3}"/>
              </a:ext>
            </a:extLst>
          </p:cNvPr>
          <p:cNvSpPr/>
          <p:nvPr/>
        </p:nvSpPr>
        <p:spPr>
          <a:xfrm>
            <a:off x="9147746" y="12219794"/>
            <a:ext cx="2183604" cy="1117418"/>
          </a:xfrm>
          <a:prstGeom prst="rect">
            <a:avLst/>
          </a:prstGeom>
          <a:solidFill>
            <a:schemeClr val="tx2">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小 </a:t>
            </a:r>
            <a:r>
              <a:rPr lang="en-US" altLang="zh-TW" dirty="0"/>
              <a:t>Banner</a:t>
            </a:r>
            <a:endParaRPr lang="zh-TW" altLang="en-US" dirty="0"/>
          </a:p>
        </p:txBody>
      </p:sp>
      <p:sp>
        <p:nvSpPr>
          <p:cNvPr id="64" name="文字方塊 63">
            <a:extLst>
              <a:ext uri="{FF2B5EF4-FFF2-40B4-BE49-F238E27FC236}">
                <a16:creationId xmlns:a16="http://schemas.microsoft.com/office/drawing/2014/main" id="{AE80FD35-D5F3-4681-A89F-066544D0E82A}"/>
              </a:ext>
            </a:extLst>
          </p:cNvPr>
          <p:cNvSpPr txBox="1"/>
          <p:nvPr/>
        </p:nvSpPr>
        <p:spPr>
          <a:xfrm>
            <a:off x="708059" y="10343249"/>
            <a:ext cx="2306900" cy="369332"/>
          </a:xfrm>
          <a:prstGeom prst="rect">
            <a:avLst/>
          </a:prstGeom>
          <a:noFill/>
        </p:spPr>
        <p:txBody>
          <a:bodyPr wrap="square">
            <a:spAutoFit/>
          </a:bodyPr>
          <a:lstStyle/>
          <a:p>
            <a:r>
              <a:rPr lang="zh-TW" altLang="en-US" b="1" dirty="0"/>
              <a:t>資訊網連結</a:t>
            </a:r>
          </a:p>
        </p:txBody>
      </p:sp>
      <p:grpSp>
        <p:nvGrpSpPr>
          <p:cNvPr id="29" name="群組 28">
            <a:extLst>
              <a:ext uri="{FF2B5EF4-FFF2-40B4-BE49-F238E27FC236}">
                <a16:creationId xmlns:a16="http://schemas.microsoft.com/office/drawing/2014/main" id="{11A4B90F-5844-4E82-8ED1-773511856F0B}"/>
              </a:ext>
            </a:extLst>
          </p:cNvPr>
          <p:cNvGrpSpPr/>
          <p:nvPr/>
        </p:nvGrpSpPr>
        <p:grpSpPr>
          <a:xfrm>
            <a:off x="0" y="13894410"/>
            <a:ext cx="12827454" cy="2544627"/>
            <a:chOff x="0" y="13894410"/>
            <a:chExt cx="12827454" cy="2544627"/>
          </a:xfrm>
        </p:grpSpPr>
        <p:cxnSp>
          <p:nvCxnSpPr>
            <p:cNvPr id="37" name="直線接點 36">
              <a:extLst>
                <a:ext uri="{FF2B5EF4-FFF2-40B4-BE49-F238E27FC236}">
                  <a16:creationId xmlns:a16="http://schemas.microsoft.com/office/drawing/2014/main" id="{91DB6051-7BCC-45D0-B9F6-C21B75AD7AF9}"/>
                </a:ext>
              </a:extLst>
            </p:cNvPr>
            <p:cNvCxnSpPr>
              <a:cxnSpLocks/>
            </p:cNvCxnSpPr>
            <p:nvPr/>
          </p:nvCxnSpPr>
          <p:spPr>
            <a:xfrm>
              <a:off x="0" y="1389441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字方塊 55">
              <a:extLst>
                <a:ext uri="{FF2B5EF4-FFF2-40B4-BE49-F238E27FC236}">
                  <a16:creationId xmlns:a16="http://schemas.microsoft.com/office/drawing/2014/main" id="{AEF57772-4617-4E8A-97DD-A0C113712F59}"/>
                </a:ext>
              </a:extLst>
            </p:cNvPr>
            <p:cNvSpPr txBox="1"/>
            <p:nvPr/>
          </p:nvSpPr>
          <p:spPr>
            <a:xfrm>
              <a:off x="708059" y="14378668"/>
              <a:ext cx="3181351" cy="1345368"/>
            </a:xfrm>
            <a:prstGeom prst="rect">
              <a:avLst/>
            </a:prstGeom>
            <a:noFill/>
          </p:spPr>
          <p:txBody>
            <a:bodyPr wrap="square">
              <a:spAutoFit/>
            </a:bodyPr>
            <a:lstStyle/>
            <a:p>
              <a:pPr>
                <a:lnSpc>
                  <a:spcPct val="150000"/>
                </a:lnSpc>
              </a:pPr>
              <a:r>
                <a:rPr lang="zh-TW" altLang="en-US" sz="1400" dirty="0">
                  <a:latin typeface="微軟正黑體" panose="020B0604030504040204" pitchFamily="34" charset="-120"/>
                  <a:ea typeface="微軟正黑體" panose="020B0604030504040204" pitchFamily="34" charset="-120"/>
                </a:rPr>
                <a:t>電話 </a:t>
              </a:r>
              <a:r>
                <a:rPr lang="en-US" altLang="zh-TW" sz="1400" dirty="0">
                  <a:latin typeface="微軟正黑體" panose="020B0604030504040204" pitchFamily="34" charset="-120"/>
                  <a:ea typeface="微軟正黑體" panose="020B0604030504040204" pitchFamily="34" charset="-120"/>
                </a:rPr>
                <a:t>02-2383-1616</a:t>
              </a:r>
            </a:p>
            <a:p>
              <a:pPr>
                <a:lnSpc>
                  <a:spcPct val="150000"/>
                </a:lnSpc>
              </a:pPr>
              <a:r>
                <a:rPr lang="zh-TW" altLang="en-US" sz="1400" dirty="0">
                  <a:latin typeface="微軟正黑體" panose="020B0604030504040204" pitchFamily="34" charset="-120"/>
                  <a:ea typeface="微軟正黑體" panose="020B0604030504040204" pitchFamily="34" charset="-120"/>
                </a:rPr>
                <a:t>傳真 </a:t>
              </a:r>
              <a:r>
                <a:rPr lang="en-US" altLang="zh-TW" sz="1400" dirty="0">
                  <a:latin typeface="微軟正黑體" panose="020B0604030504040204" pitchFamily="34" charset="-120"/>
                  <a:ea typeface="微軟正黑體" panose="020B0604030504040204" pitchFamily="34" charset="-120"/>
                </a:rPr>
                <a:t>02-2382-2878</a:t>
              </a:r>
            </a:p>
            <a:p>
              <a:pPr>
                <a:lnSpc>
                  <a:spcPct val="150000"/>
                </a:lnSpc>
              </a:pPr>
              <a:r>
                <a:rPr lang="en-US" altLang="zh-TW" sz="1400" dirty="0">
                  <a:latin typeface="微軟正黑體" panose="020B0604030504040204" pitchFamily="34" charset="-120"/>
                  <a:ea typeface="微軟正黑體" panose="020B0604030504040204" pitchFamily="34" charset="-120"/>
                </a:rPr>
                <a:t>Email</a:t>
              </a:r>
              <a:r>
                <a:rPr lang="zh-TW" altLang="en-US" sz="1400" dirty="0">
                  <a:latin typeface="微軟正黑體" panose="020B0604030504040204" pitchFamily="34" charset="-120"/>
                  <a:ea typeface="微軟正黑體" panose="020B0604030504040204" pitchFamily="34" charset="-120"/>
                </a:rPr>
                <a:t> </a:t>
              </a:r>
              <a:r>
                <a:rPr lang="en-US" altLang="zh-TW" sz="1400" dirty="0">
                  <a:latin typeface="微軟正黑體" panose="020B0604030504040204" pitchFamily="34" charset="-120"/>
                  <a:ea typeface="微軟正黑體" panose="020B0604030504040204" pitchFamily="34" charset="-120"/>
                  <a:hlinkClick r:id="rId3">
                    <a:extLst>
                      <a:ext uri="{A12FA001-AC4F-418D-AE19-62706E023703}">
                        <ahyp:hlinkClr xmlns:ahyp="http://schemas.microsoft.com/office/drawing/2018/hyperlinkcolor" val="tx"/>
                      </a:ext>
                    </a:extLst>
                  </a:hlinkClick>
                </a:rPr>
                <a:t>service@megabills.com.tw</a:t>
              </a:r>
              <a:endParaRPr lang="en-US" altLang="zh-TW" sz="1400" dirty="0">
                <a:latin typeface="微軟正黑體" panose="020B0604030504040204" pitchFamily="34" charset="-120"/>
                <a:ea typeface="微軟正黑體" panose="020B0604030504040204" pitchFamily="34" charset="-120"/>
              </a:endParaRPr>
            </a:p>
            <a:p>
              <a:pPr>
                <a:lnSpc>
                  <a:spcPct val="150000"/>
                </a:lnSpc>
              </a:pPr>
              <a:r>
                <a:rPr lang="zh-TW" altLang="en-US" sz="1400" dirty="0">
                  <a:latin typeface="微軟正黑體" panose="020B0604030504040204" pitchFamily="34" charset="-120"/>
                  <a:ea typeface="微軟正黑體" panose="020B0604030504040204" pitchFamily="34" charset="-120"/>
                </a:rPr>
                <a:t>地址 台北市衡陽路</a:t>
              </a:r>
              <a:r>
                <a:rPr lang="en-US" altLang="zh-TW" sz="1400" dirty="0">
                  <a:latin typeface="微軟正黑體" panose="020B0604030504040204" pitchFamily="34" charset="-120"/>
                  <a:ea typeface="微軟正黑體" panose="020B0604030504040204" pitchFamily="34" charset="-120"/>
                </a:rPr>
                <a:t>91</a:t>
              </a:r>
              <a:r>
                <a:rPr lang="zh-TW" altLang="en-US" sz="1400" dirty="0">
                  <a:latin typeface="微軟正黑體" panose="020B0604030504040204" pitchFamily="34" charset="-120"/>
                  <a:ea typeface="微軟正黑體" panose="020B0604030504040204" pitchFamily="34" charset="-120"/>
                </a:rPr>
                <a:t>號</a:t>
              </a:r>
              <a:r>
                <a:rPr lang="en-US" altLang="zh-TW" sz="1400" dirty="0">
                  <a:latin typeface="微軟正黑體" panose="020B0604030504040204" pitchFamily="34" charset="-120"/>
                  <a:ea typeface="微軟正黑體" panose="020B0604030504040204" pitchFamily="34" charset="-120"/>
                </a:rPr>
                <a:t>2</a:t>
              </a:r>
              <a:r>
                <a:rPr lang="zh-TW" altLang="en-US" sz="1400" dirty="0">
                  <a:latin typeface="微軟正黑體" panose="020B0604030504040204" pitchFamily="34" charset="-120"/>
                  <a:ea typeface="微軟正黑體" panose="020B0604030504040204" pitchFamily="34" charset="-120"/>
                </a:rPr>
                <a:t>至</a:t>
              </a:r>
              <a:r>
                <a:rPr lang="en-US" altLang="zh-TW" sz="1400" dirty="0">
                  <a:latin typeface="微軟正黑體" panose="020B0604030504040204" pitchFamily="34" charset="-120"/>
                  <a:ea typeface="微軟正黑體" panose="020B0604030504040204" pitchFamily="34" charset="-120"/>
                </a:rPr>
                <a:t>5</a:t>
              </a:r>
              <a:r>
                <a:rPr lang="zh-TW" altLang="en-US" sz="1400" dirty="0">
                  <a:latin typeface="微軟正黑體" panose="020B0604030504040204" pitchFamily="34" charset="-120"/>
                  <a:ea typeface="微軟正黑體" panose="020B0604030504040204" pitchFamily="34" charset="-120"/>
                </a:rPr>
                <a:t>樓</a:t>
              </a:r>
            </a:p>
          </p:txBody>
        </p:sp>
        <p:sp>
          <p:nvSpPr>
            <p:cNvPr id="6" name="文字方塊 5">
              <a:extLst>
                <a:ext uri="{FF2B5EF4-FFF2-40B4-BE49-F238E27FC236}">
                  <a16:creationId xmlns:a16="http://schemas.microsoft.com/office/drawing/2014/main" id="{B9FD8C66-3967-40A4-8477-4B3F084FC0D0}"/>
                </a:ext>
              </a:extLst>
            </p:cNvPr>
            <p:cNvSpPr txBox="1"/>
            <p:nvPr/>
          </p:nvSpPr>
          <p:spPr>
            <a:xfrm>
              <a:off x="708060" y="14086327"/>
              <a:ext cx="902811" cy="307777"/>
            </a:xfrm>
            <a:prstGeom prst="rect">
              <a:avLst/>
            </a:prstGeom>
            <a:noFill/>
          </p:spPr>
          <p:txBody>
            <a:bodyPr wrap="none" rtlCol="0">
              <a:spAutoFit/>
            </a:bodyPr>
            <a:lstStyle/>
            <a:p>
              <a:r>
                <a:rPr lang="zh-TW" altLang="en-US" sz="1400" b="1" dirty="0"/>
                <a:t>兆豐票券</a:t>
              </a:r>
            </a:p>
          </p:txBody>
        </p:sp>
        <p:cxnSp>
          <p:nvCxnSpPr>
            <p:cNvPr id="8" name="直線接點 7">
              <a:extLst>
                <a:ext uri="{FF2B5EF4-FFF2-40B4-BE49-F238E27FC236}">
                  <a16:creationId xmlns:a16="http://schemas.microsoft.com/office/drawing/2014/main" id="{76DDC9F9-9D25-4806-85F5-ADD527A9BB14}"/>
                </a:ext>
              </a:extLst>
            </p:cNvPr>
            <p:cNvCxnSpPr/>
            <p:nvPr/>
          </p:nvCxnSpPr>
          <p:spPr>
            <a:xfrm>
              <a:off x="5612039" y="14167657"/>
              <a:ext cx="0" cy="1695450"/>
            </a:xfrm>
            <a:prstGeom prst="line">
              <a:avLst/>
            </a:prstGeom>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E58CEAA3-1F88-41E8-A187-4934578D780F}"/>
                </a:ext>
              </a:extLst>
            </p:cNvPr>
            <p:cNvSpPr txBox="1"/>
            <p:nvPr/>
          </p:nvSpPr>
          <p:spPr>
            <a:xfrm>
              <a:off x="6624522" y="14129299"/>
              <a:ext cx="1082348" cy="307777"/>
            </a:xfrm>
            <a:prstGeom prst="rect">
              <a:avLst/>
            </a:prstGeom>
            <a:noFill/>
          </p:spPr>
          <p:txBody>
            <a:bodyPr wrap="none" rtlCol="0">
              <a:spAutoFit/>
            </a:bodyPr>
            <a:lstStyle/>
            <a:p>
              <a:r>
                <a:rPr lang="zh-TW" altLang="en-US" sz="1400" b="1" dirty="0"/>
                <a:t>兆豐事業群</a:t>
              </a:r>
            </a:p>
          </p:txBody>
        </p:sp>
        <p:sp>
          <p:nvSpPr>
            <p:cNvPr id="38" name="文字方塊 37">
              <a:extLst>
                <a:ext uri="{FF2B5EF4-FFF2-40B4-BE49-F238E27FC236}">
                  <a16:creationId xmlns:a16="http://schemas.microsoft.com/office/drawing/2014/main" id="{7759E098-4B70-476E-B143-6DE921FF4C12}"/>
                </a:ext>
              </a:extLst>
            </p:cNvPr>
            <p:cNvSpPr txBox="1"/>
            <p:nvPr/>
          </p:nvSpPr>
          <p:spPr>
            <a:xfrm>
              <a:off x="6628606" y="14569621"/>
              <a:ext cx="1171800" cy="375872"/>
            </a:xfrm>
            <a:prstGeom prst="rect">
              <a:avLst/>
            </a:prstGeom>
            <a:noFill/>
          </p:spPr>
          <p:txBody>
            <a:bodyPr wrap="square">
              <a:spAutoFit/>
            </a:bodyPr>
            <a:lstStyle/>
            <a:p>
              <a:pPr>
                <a:lnSpc>
                  <a:spcPct val="150000"/>
                </a:lnSpc>
              </a:pPr>
              <a:r>
                <a:rPr lang="zh-TW" altLang="en-US" sz="1400" dirty="0">
                  <a:latin typeface="微軟正黑體" panose="020B0604030504040204" pitchFamily="34" charset="-120"/>
                  <a:ea typeface="微軟正黑體" panose="020B0604030504040204" pitchFamily="34" charset="-120"/>
                </a:rPr>
                <a:t>兆豐金控</a:t>
              </a:r>
            </a:p>
          </p:txBody>
        </p:sp>
        <p:sp>
          <p:nvSpPr>
            <p:cNvPr id="39" name="文字方塊 38">
              <a:extLst>
                <a:ext uri="{FF2B5EF4-FFF2-40B4-BE49-F238E27FC236}">
                  <a16:creationId xmlns:a16="http://schemas.microsoft.com/office/drawing/2014/main" id="{81BFC8B5-4F49-4FD8-A0AA-0E0174510539}"/>
                </a:ext>
              </a:extLst>
            </p:cNvPr>
            <p:cNvSpPr txBox="1"/>
            <p:nvPr/>
          </p:nvSpPr>
          <p:spPr>
            <a:xfrm>
              <a:off x="8362494" y="15072275"/>
              <a:ext cx="1171800" cy="375872"/>
            </a:xfrm>
            <a:prstGeom prst="rect">
              <a:avLst/>
            </a:prstGeom>
            <a:noFill/>
          </p:spPr>
          <p:txBody>
            <a:bodyPr wrap="square">
              <a:spAutoFit/>
            </a:bodyPr>
            <a:lstStyle/>
            <a:p>
              <a:pPr>
                <a:lnSpc>
                  <a:spcPct val="150000"/>
                </a:lnSpc>
              </a:pPr>
              <a:r>
                <a:rPr lang="zh-TW" altLang="en-US" sz="1400" dirty="0">
                  <a:latin typeface="微軟正黑體" panose="020B0604030504040204" pitchFamily="34" charset="-120"/>
                  <a:ea typeface="微軟正黑體" panose="020B0604030504040204" pitchFamily="34" charset="-120"/>
                </a:rPr>
                <a:t>兆豐保險</a:t>
              </a:r>
            </a:p>
          </p:txBody>
        </p:sp>
        <p:sp>
          <p:nvSpPr>
            <p:cNvPr id="40" name="文字方塊 39">
              <a:extLst>
                <a:ext uri="{FF2B5EF4-FFF2-40B4-BE49-F238E27FC236}">
                  <a16:creationId xmlns:a16="http://schemas.microsoft.com/office/drawing/2014/main" id="{0354C907-D63D-42C5-B426-FF46D84F5ACB}"/>
                </a:ext>
              </a:extLst>
            </p:cNvPr>
            <p:cNvSpPr txBox="1"/>
            <p:nvPr/>
          </p:nvSpPr>
          <p:spPr>
            <a:xfrm>
              <a:off x="6662623" y="15075597"/>
              <a:ext cx="1471721" cy="375872"/>
            </a:xfrm>
            <a:prstGeom prst="rect">
              <a:avLst/>
            </a:prstGeom>
            <a:noFill/>
          </p:spPr>
          <p:txBody>
            <a:bodyPr wrap="square">
              <a:spAutoFit/>
            </a:bodyPr>
            <a:lstStyle/>
            <a:p>
              <a:pPr>
                <a:lnSpc>
                  <a:spcPct val="150000"/>
                </a:lnSpc>
              </a:pPr>
              <a:r>
                <a:rPr lang="zh-TW" altLang="en-US" sz="1400" dirty="0">
                  <a:latin typeface="微軟正黑體" panose="020B0604030504040204" pitchFamily="34" charset="-120"/>
                  <a:ea typeface="微軟正黑體" panose="020B0604030504040204" pitchFamily="34" charset="-120"/>
                </a:rPr>
                <a:t>兆豐國際商銀</a:t>
              </a:r>
            </a:p>
          </p:txBody>
        </p:sp>
        <p:sp>
          <p:nvSpPr>
            <p:cNvPr id="42" name="文字方塊 41">
              <a:extLst>
                <a:ext uri="{FF2B5EF4-FFF2-40B4-BE49-F238E27FC236}">
                  <a16:creationId xmlns:a16="http://schemas.microsoft.com/office/drawing/2014/main" id="{885FD375-FC48-44AF-B2C2-9939A09274E2}"/>
                </a:ext>
              </a:extLst>
            </p:cNvPr>
            <p:cNvSpPr txBox="1"/>
            <p:nvPr/>
          </p:nvSpPr>
          <p:spPr>
            <a:xfrm>
              <a:off x="8375196" y="14569621"/>
              <a:ext cx="1171800" cy="375872"/>
            </a:xfrm>
            <a:prstGeom prst="rect">
              <a:avLst/>
            </a:prstGeom>
            <a:noFill/>
          </p:spPr>
          <p:txBody>
            <a:bodyPr wrap="square">
              <a:spAutoFit/>
            </a:bodyPr>
            <a:lstStyle/>
            <a:p>
              <a:pPr>
                <a:lnSpc>
                  <a:spcPct val="150000"/>
                </a:lnSpc>
              </a:pPr>
              <a:r>
                <a:rPr lang="zh-TW" altLang="en-US" sz="1400" dirty="0">
                  <a:latin typeface="微軟正黑體" panose="020B0604030504040204" pitchFamily="34" charset="-120"/>
                  <a:ea typeface="微軟正黑體" panose="020B0604030504040204" pitchFamily="34" charset="-120"/>
                </a:rPr>
                <a:t>兆豐投信</a:t>
              </a:r>
            </a:p>
          </p:txBody>
        </p:sp>
        <p:sp>
          <p:nvSpPr>
            <p:cNvPr id="44" name="文字方塊 43">
              <a:extLst>
                <a:ext uri="{FF2B5EF4-FFF2-40B4-BE49-F238E27FC236}">
                  <a16:creationId xmlns:a16="http://schemas.microsoft.com/office/drawing/2014/main" id="{50C64DBA-5755-4BA6-8B1C-D6647EF47329}"/>
                </a:ext>
              </a:extLst>
            </p:cNvPr>
            <p:cNvSpPr txBox="1"/>
            <p:nvPr/>
          </p:nvSpPr>
          <p:spPr>
            <a:xfrm>
              <a:off x="9931400" y="15086197"/>
              <a:ext cx="1171800" cy="375872"/>
            </a:xfrm>
            <a:prstGeom prst="rect">
              <a:avLst/>
            </a:prstGeom>
            <a:noFill/>
          </p:spPr>
          <p:txBody>
            <a:bodyPr wrap="square">
              <a:spAutoFit/>
            </a:bodyPr>
            <a:lstStyle/>
            <a:p>
              <a:pPr>
                <a:lnSpc>
                  <a:spcPct val="150000"/>
                </a:lnSpc>
              </a:pPr>
              <a:r>
                <a:rPr lang="zh-TW" altLang="en-US" sz="1400" dirty="0">
                  <a:latin typeface="微軟正黑體" panose="020B0604030504040204" pitchFamily="34" charset="-120"/>
                  <a:ea typeface="微軟正黑體" panose="020B0604030504040204" pitchFamily="34" charset="-120"/>
                </a:rPr>
                <a:t>兆豐資產</a:t>
              </a:r>
            </a:p>
          </p:txBody>
        </p:sp>
        <p:sp>
          <p:nvSpPr>
            <p:cNvPr id="48" name="文字方塊 47">
              <a:extLst>
                <a:ext uri="{FF2B5EF4-FFF2-40B4-BE49-F238E27FC236}">
                  <a16:creationId xmlns:a16="http://schemas.microsoft.com/office/drawing/2014/main" id="{4FE4DBEF-FA17-4445-A5B1-268DBE99A392}"/>
                </a:ext>
              </a:extLst>
            </p:cNvPr>
            <p:cNvSpPr txBox="1"/>
            <p:nvPr/>
          </p:nvSpPr>
          <p:spPr>
            <a:xfrm>
              <a:off x="9919610" y="14569621"/>
              <a:ext cx="1171800" cy="375872"/>
            </a:xfrm>
            <a:prstGeom prst="rect">
              <a:avLst/>
            </a:prstGeom>
            <a:noFill/>
          </p:spPr>
          <p:txBody>
            <a:bodyPr wrap="square">
              <a:spAutoFit/>
            </a:bodyPr>
            <a:lstStyle/>
            <a:p>
              <a:pPr>
                <a:lnSpc>
                  <a:spcPct val="150000"/>
                </a:lnSpc>
              </a:pPr>
              <a:r>
                <a:rPr lang="zh-TW" altLang="en-US" sz="1400" dirty="0">
                  <a:latin typeface="微軟正黑體" panose="020B0604030504040204" pitchFamily="34" charset="-120"/>
                  <a:ea typeface="微軟正黑體" panose="020B0604030504040204" pitchFamily="34" charset="-120"/>
                </a:rPr>
                <a:t>兆豐證券</a:t>
              </a:r>
            </a:p>
          </p:txBody>
        </p:sp>
        <p:sp>
          <p:nvSpPr>
            <p:cNvPr id="9" name="矩形 8">
              <a:extLst>
                <a:ext uri="{FF2B5EF4-FFF2-40B4-BE49-F238E27FC236}">
                  <a16:creationId xmlns:a16="http://schemas.microsoft.com/office/drawing/2014/main" id="{971782BF-79DB-4E29-B0A8-DA31A10553AA}"/>
                </a:ext>
              </a:extLst>
            </p:cNvPr>
            <p:cNvSpPr/>
            <p:nvPr/>
          </p:nvSpPr>
          <p:spPr>
            <a:xfrm>
              <a:off x="0" y="15873269"/>
              <a:ext cx="12192000" cy="392875"/>
            </a:xfrm>
            <a:prstGeom prst="rect">
              <a:avLst/>
            </a:prstGeom>
            <a:solidFill>
              <a:srgbClr val="1B4A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文字方塊 56">
              <a:extLst>
                <a:ext uri="{FF2B5EF4-FFF2-40B4-BE49-F238E27FC236}">
                  <a16:creationId xmlns:a16="http://schemas.microsoft.com/office/drawing/2014/main" id="{E65B60CA-4B95-4550-A80E-2007EEED1A90}"/>
                </a:ext>
              </a:extLst>
            </p:cNvPr>
            <p:cNvSpPr txBox="1"/>
            <p:nvPr/>
          </p:nvSpPr>
          <p:spPr>
            <a:xfrm>
              <a:off x="8514896" y="15915817"/>
              <a:ext cx="4312558" cy="307777"/>
            </a:xfrm>
            <a:prstGeom prst="rect">
              <a:avLst/>
            </a:prstGeom>
            <a:noFill/>
          </p:spPr>
          <p:txBody>
            <a:bodyPr wrap="square">
              <a:spAutoFit/>
            </a:bodyPr>
            <a:lstStyle/>
            <a:p>
              <a:r>
                <a:rPr lang="en-US" altLang="zh-TW" sz="1400" dirty="0">
                  <a:solidFill>
                    <a:schemeClr val="bg1"/>
                  </a:solidFill>
                  <a:effectLst/>
                </a:rPr>
                <a:t>Copyright 2021 Mega Bills All rights reserved</a:t>
              </a:r>
              <a:endParaRPr lang="zh-TW" altLang="en-US" sz="1400" dirty="0">
                <a:solidFill>
                  <a:schemeClr val="bg1"/>
                </a:solidFill>
                <a:latin typeface="微軟正黑體" panose="020B0604030504040204" pitchFamily="34" charset="-120"/>
                <a:ea typeface="微軟正黑體" panose="020B0604030504040204" pitchFamily="34" charset="-120"/>
              </a:endParaRPr>
            </a:p>
          </p:txBody>
        </p:sp>
        <p:sp>
          <p:nvSpPr>
            <p:cNvPr id="49" name="文字方塊 48">
              <a:extLst>
                <a:ext uri="{FF2B5EF4-FFF2-40B4-BE49-F238E27FC236}">
                  <a16:creationId xmlns:a16="http://schemas.microsoft.com/office/drawing/2014/main" id="{D3DC4080-9590-4A1B-AD43-C4E420C2F779}"/>
                </a:ext>
              </a:extLst>
            </p:cNvPr>
            <p:cNvSpPr txBox="1"/>
            <p:nvPr/>
          </p:nvSpPr>
          <p:spPr>
            <a:xfrm>
              <a:off x="602229" y="15915817"/>
              <a:ext cx="6060394" cy="523220"/>
            </a:xfrm>
            <a:prstGeom prst="rect">
              <a:avLst/>
            </a:prstGeom>
            <a:noFill/>
          </p:spPr>
          <p:txBody>
            <a:bodyPr wrap="square">
              <a:spAutoFit/>
            </a:bodyPr>
            <a:lstStyle/>
            <a:p>
              <a:r>
                <a:rPr lang="zh-TW" altLang="en-US" sz="1400" dirty="0">
                  <a:solidFill>
                    <a:schemeClr val="bg1"/>
                  </a:solidFill>
                  <a:latin typeface="微軟正黑體" panose="020B0604030504040204" pitchFamily="34" charset="-120"/>
                  <a:ea typeface="微軟正黑體" panose="020B0604030504040204" pitchFamily="34" charset="-120"/>
                </a:rPr>
                <a:t>重要資訊 </a:t>
              </a:r>
              <a:r>
                <a:rPr lang="en-US" altLang="zh-TW" sz="1400" dirty="0">
                  <a:solidFill>
                    <a:schemeClr val="bg1"/>
                  </a:solidFill>
                  <a:latin typeface="微軟正黑體" panose="020B0604030504040204" pitchFamily="34" charset="-120"/>
                  <a:ea typeface="微軟正黑體" panose="020B0604030504040204" pitchFamily="34" charset="-120"/>
                </a:rPr>
                <a:t>|</a:t>
              </a:r>
              <a:r>
                <a:rPr lang="zh-TW" altLang="en-US" sz="1400" dirty="0">
                  <a:solidFill>
                    <a:schemeClr val="bg1"/>
                  </a:solidFill>
                  <a:latin typeface="微軟正黑體" panose="020B0604030504040204" pitchFamily="34" charset="-120"/>
                  <a:ea typeface="微軟正黑體" panose="020B0604030504040204" pitchFamily="34" charset="-120"/>
                </a:rPr>
                <a:t>  牌告利率 </a:t>
              </a:r>
              <a:r>
                <a:rPr lang="en-US" altLang="zh-TW" sz="1400" dirty="0">
                  <a:solidFill>
                    <a:schemeClr val="bg1"/>
                  </a:solidFill>
                  <a:latin typeface="微軟正黑體" panose="020B0604030504040204" pitchFamily="34" charset="-120"/>
                  <a:ea typeface="微軟正黑體" panose="020B0604030504040204" pitchFamily="34" charset="-120"/>
                </a:rPr>
                <a:t>|</a:t>
              </a:r>
              <a:r>
                <a:rPr lang="zh-TW" altLang="en-US" sz="1400" dirty="0">
                  <a:solidFill>
                    <a:schemeClr val="bg1"/>
                  </a:solidFill>
                  <a:latin typeface="微軟正黑體" panose="020B0604030504040204" pitchFamily="34" charset="-120"/>
                  <a:ea typeface="微軟正黑體" panose="020B0604030504040204" pitchFamily="34" charset="-120"/>
                </a:rPr>
                <a:t>  金融情勢 </a:t>
              </a:r>
              <a:r>
                <a:rPr lang="en-US" altLang="zh-TW" sz="1400" dirty="0">
                  <a:solidFill>
                    <a:schemeClr val="bg1"/>
                  </a:solidFill>
                  <a:latin typeface="微軟正黑體" panose="020B0604030504040204" pitchFamily="34" charset="-120"/>
                  <a:ea typeface="微軟正黑體" panose="020B0604030504040204" pitchFamily="34" charset="-120"/>
                </a:rPr>
                <a:t>|</a:t>
              </a:r>
              <a:r>
                <a:rPr lang="zh-TW" altLang="en-US" sz="1400" dirty="0">
                  <a:solidFill>
                    <a:schemeClr val="bg1"/>
                  </a:solidFill>
                  <a:latin typeface="微軟正黑體" panose="020B0604030504040204" pitchFamily="34" charset="-120"/>
                  <a:ea typeface="微軟正黑體" panose="020B0604030504040204" pitchFamily="34" charset="-120"/>
                </a:rPr>
                <a:t> 決定公開揭露事項 </a:t>
              </a:r>
              <a:r>
                <a:rPr lang="en-US" altLang="zh-TW" sz="1400" dirty="0">
                  <a:solidFill>
                    <a:schemeClr val="bg1"/>
                  </a:solidFill>
                  <a:latin typeface="微軟正黑體" panose="020B0604030504040204" pitchFamily="34" charset="-120"/>
                  <a:ea typeface="微軟正黑體" panose="020B0604030504040204" pitchFamily="34" charset="-120"/>
                </a:rPr>
                <a:t>|</a:t>
              </a:r>
              <a:r>
                <a:rPr lang="zh-TW" altLang="en-US" sz="1400" dirty="0">
                  <a:solidFill>
                    <a:schemeClr val="bg1"/>
                  </a:solidFill>
                  <a:latin typeface="微軟正黑體" panose="020B0604030504040204" pitchFamily="34" charset="-120"/>
                  <a:ea typeface="微軟正黑體" panose="020B0604030504040204" pitchFamily="34" charset="-120"/>
                </a:rPr>
                <a:t> 利害關係人溝通專區</a:t>
              </a:r>
            </a:p>
            <a:p>
              <a:endParaRPr lang="zh-TW" altLang="en-US" sz="1400" dirty="0">
                <a:solidFill>
                  <a:schemeClr val="bg1"/>
                </a:solidFill>
                <a:latin typeface="微軟正黑體" panose="020B0604030504040204" pitchFamily="34" charset="-120"/>
                <a:ea typeface="微軟正黑體" panose="020B0604030504040204" pitchFamily="34" charset="-120"/>
              </a:endParaRPr>
            </a:p>
          </p:txBody>
        </p:sp>
        <p:sp>
          <p:nvSpPr>
            <p:cNvPr id="10" name="橢圓 9">
              <a:extLst>
                <a:ext uri="{FF2B5EF4-FFF2-40B4-BE49-F238E27FC236}">
                  <a16:creationId xmlns:a16="http://schemas.microsoft.com/office/drawing/2014/main" id="{123A07D2-1B07-4254-9562-4179DCC170EB}"/>
                </a:ext>
              </a:extLst>
            </p:cNvPr>
            <p:cNvSpPr/>
            <p:nvPr/>
          </p:nvSpPr>
          <p:spPr>
            <a:xfrm>
              <a:off x="11331350" y="14751154"/>
              <a:ext cx="771426" cy="771426"/>
            </a:xfrm>
            <a:prstGeom prst="ellipse">
              <a:avLst/>
            </a:prstGeom>
            <a:solidFill>
              <a:srgbClr val="C5B27A">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9" name="群組 18">
              <a:extLst>
                <a:ext uri="{FF2B5EF4-FFF2-40B4-BE49-F238E27FC236}">
                  <a16:creationId xmlns:a16="http://schemas.microsoft.com/office/drawing/2014/main" id="{2DCEBA25-7A2A-4D6C-A83B-0A20D37323C0}"/>
                </a:ext>
              </a:extLst>
            </p:cNvPr>
            <p:cNvGrpSpPr/>
            <p:nvPr/>
          </p:nvGrpSpPr>
          <p:grpSpPr>
            <a:xfrm flipV="1">
              <a:off x="11483941" y="14922365"/>
              <a:ext cx="467062" cy="327663"/>
              <a:chOff x="13137016" y="15763490"/>
              <a:chExt cx="535781" cy="306540"/>
            </a:xfrm>
          </p:grpSpPr>
          <p:cxnSp>
            <p:nvCxnSpPr>
              <p:cNvPr id="12" name="直線接點 11">
                <a:extLst>
                  <a:ext uri="{FF2B5EF4-FFF2-40B4-BE49-F238E27FC236}">
                    <a16:creationId xmlns:a16="http://schemas.microsoft.com/office/drawing/2014/main" id="{2C732A49-BDF6-48D3-B3CF-90783D7A8BE6}"/>
                  </a:ext>
                </a:extLst>
              </p:cNvPr>
              <p:cNvCxnSpPr>
                <a:cxnSpLocks/>
              </p:cNvCxnSpPr>
              <p:nvPr/>
            </p:nvCxnSpPr>
            <p:spPr>
              <a:xfrm>
                <a:off x="13137016" y="15778235"/>
                <a:ext cx="290852" cy="29085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B23F5A0A-574C-4FF7-9415-387B35098B24}"/>
                  </a:ext>
                </a:extLst>
              </p:cNvPr>
              <p:cNvCxnSpPr>
                <a:cxnSpLocks/>
              </p:cNvCxnSpPr>
              <p:nvPr/>
            </p:nvCxnSpPr>
            <p:spPr>
              <a:xfrm flipH="1">
                <a:off x="13389144" y="15763490"/>
                <a:ext cx="283653" cy="30654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0" name="矩形 19">
            <a:extLst>
              <a:ext uri="{FF2B5EF4-FFF2-40B4-BE49-F238E27FC236}">
                <a16:creationId xmlns:a16="http://schemas.microsoft.com/office/drawing/2014/main" id="{938E72BF-3F20-42C0-8F27-F79610DF0129}"/>
              </a:ext>
            </a:extLst>
          </p:cNvPr>
          <p:cNvSpPr/>
          <p:nvPr/>
        </p:nvSpPr>
        <p:spPr>
          <a:xfrm>
            <a:off x="708059" y="10836680"/>
            <a:ext cx="1800493" cy="369332"/>
          </a:xfrm>
          <a:prstGeom prst="rect">
            <a:avLst/>
          </a:prstGeom>
        </p:spPr>
        <p:txBody>
          <a:bodyPr wrap="none">
            <a:spAutoFit/>
          </a:bodyPr>
          <a:lstStyle/>
          <a:p>
            <a:r>
              <a:rPr lang="zh-TW" altLang="en-US" dirty="0">
                <a:solidFill>
                  <a:srgbClr val="454545"/>
                </a:solidFill>
                <a:latin typeface="Roboto" panose="02000000000000000000" pitchFamily="2" charset="0"/>
                <a:hlinkClick r:id="rId4"/>
              </a:rPr>
              <a:t>公開資訊觀測站</a:t>
            </a:r>
            <a:endParaRPr lang="zh-TW" altLang="en-US" b="0" i="0" dirty="0">
              <a:solidFill>
                <a:srgbClr val="474747"/>
              </a:solidFill>
              <a:effectLst/>
              <a:latin typeface="Roboto" panose="02000000000000000000" pitchFamily="2" charset="0"/>
            </a:endParaRPr>
          </a:p>
        </p:txBody>
      </p:sp>
      <p:sp>
        <p:nvSpPr>
          <p:cNvPr id="21" name="矩形 20">
            <a:extLst>
              <a:ext uri="{FF2B5EF4-FFF2-40B4-BE49-F238E27FC236}">
                <a16:creationId xmlns:a16="http://schemas.microsoft.com/office/drawing/2014/main" id="{5FACC8BD-2AAC-46A9-BAC7-E9C0E55E01A5}"/>
              </a:ext>
            </a:extLst>
          </p:cNvPr>
          <p:cNvSpPr/>
          <p:nvPr/>
        </p:nvSpPr>
        <p:spPr>
          <a:xfrm>
            <a:off x="728084" y="11410454"/>
            <a:ext cx="1338828" cy="369332"/>
          </a:xfrm>
          <a:prstGeom prst="rect">
            <a:avLst/>
          </a:prstGeom>
        </p:spPr>
        <p:txBody>
          <a:bodyPr wrap="none">
            <a:spAutoFit/>
          </a:bodyPr>
          <a:lstStyle/>
          <a:p>
            <a:r>
              <a:rPr lang="zh-TW" altLang="en-US" dirty="0">
                <a:solidFill>
                  <a:srgbClr val="454545"/>
                </a:solidFill>
                <a:latin typeface="Roboto" panose="02000000000000000000" pitchFamily="2" charset="0"/>
                <a:hlinkClick r:id="rId5"/>
              </a:rPr>
              <a:t>金融智慧網</a:t>
            </a:r>
            <a:endParaRPr lang="zh-TW" altLang="en-US" b="0" i="0" dirty="0">
              <a:solidFill>
                <a:srgbClr val="474747"/>
              </a:solidFill>
              <a:effectLst/>
              <a:latin typeface="Roboto" panose="02000000000000000000" pitchFamily="2" charset="0"/>
            </a:endParaRPr>
          </a:p>
        </p:txBody>
      </p:sp>
      <p:sp>
        <p:nvSpPr>
          <p:cNvPr id="23" name="矩形 22">
            <a:extLst>
              <a:ext uri="{FF2B5EF4-FFF2-40B4-BE49-F238E27FC236}">
                <a16:creationId xmlns:a16="http://schemas.microsoft.com/office/drawing/2014/main" id="{A34394E3-7F23-42B4-B21E-E1F89D9B2E60}"/>
              </a:ext>
            </a:extLst>
          </p:cNvPr>
          <p:cNvSpPr/>
          <p:nvPr/>
        </p:nvSpPr>
        <p:spPr>
          <a:xfrm>
            <a:off x="3861820" y="10826385"/>
            <a:ext cx="1569660" cy="369332"/>
          </a:xfrm>
          <a:prstGeom prst="rect">
            <a:avLst/>
          </a:prstGeom>
        </p:spPr>
        <p:txBody>
          <a:bodyPr wrap="none">
            <a:spAutoFit/>
          </a:bodyPr>
          <a:lstStyle/>
          <a:p>
            <a:r>
              <a:rPr lang="zh-TW" altLang="en-US" dirty="0">
                <a:solidFill>
                  <a:srgbClr val="454545"/>
                </a:solidFill>
                <a:latin typeface="Roboto" panose="02000000000000000000" pitchFamily="2" charset="0"/>
                <a:hlinkClick r:id="rId6"/>
              </a:rPr>
              <a:t>銀行公會會訊</a:t>
            </a:r>
            <a:endParaRPr lang="zh-TW" altLang="en-US" b="0" i="0" dirty="0">
              <a:solidFill>
                <a:srgbClr val="474747"/>
              </a:solidFill>
              <a:effectLst/>
              <a:latin typeface="Roboto" panose="02000000000000000000" pitchFamily="2" charset="0"/>
            </a:endParaRPr>
          </a:p>
        </p:txBody>
      </p:sp>
      <p:sp>
        <p:nvSpPr>
          <p:cNvPr id="24" name="矩形 23">
            <a:extLst>
              <a:ext uri="{FF2B5EF4-FFF2-40B4-BE49-F238E27FC236}">
                <a16:creationId xmlns:a16="http://schemas.microsoft.com/office/drawing/2014/main" id="{C2800AEC-02C9-4C26-BFC3-952C31060039}"/>
              </a:ext>
            </a:extLst>
          </p:cNvPr>
          <p:cNvSpPr/>
          <p:nvPr/>
        </p:nvSpPr>
        <p:spPr>
          <a:xfrm>
            <a:off x="3861820" y="11384250"/>
            <a:ext cx="2441694" cy="369332"/>
          </a:xfrm>
          <a:prstGeom prst="rect">
            <a:avLst/>
          </a:prstGeom>
        </p:spPr>
        <p:txBody>
          <a:bodyPr wrap="none">
            <a:spAutoFit/>
          </a:bodyPr>
          <a:lstStyle/>
          <a:p>
            <a:r>
              <a:rPr lang="zh-TW" altLang="en-US" dirty="0">
                <a:solidFill>
                  <a:srgbClr val="313131"/>
                </a:solidFill>
                <a:latin typeface="Roboto" panose="02000000000000000000" pitchFamily="2" charset="0"/>
                <a:hlinkClick r:id="rId7"/>
              </a:rPr>
              <a:t>金管會</a:t>
            </a:r>
            <a:r>
              <a:rPr lang="en-US" altLang="zh-TW" dirty="0">
                <a:solidFill>
                  <a:srgbClr val="313131"/>
                </a:solidFill>
                <a:latin typeface="Roboto" panose="02000000000000000000" pitchFamily="2" charset="0"/>
                <a:hlinkClick r:id="rId7"/>
              </a:rPr>
              <a:t>ECFA</a:t>
            </a:r>
            <a:r>
              <a:rPr lang="zh-TW" altLang="en-US" dirty="0">
                <a:solidFill>
                  <a:srgbClr val="313131"/>
                </a:solidFill>
                <a:latin typeface="Roboto" panose="02000000000000000000" pitchFamily="2" charset="0"/>
                <a:hlinkClick r:id="rId7"/>
              </a:rPr>
              <a:t>宣導專區</a:t>
            </a:r>
            <a:endParaRPr lang="zh-TW" altLang="en-US" b="0" i="0" dirty="0">
              <a:solidFill>
                <a:srgbClr val="474747"/>
              </a:solidFill>
              <a:effectLst/>
              <a:latin typeface="Roboto" panose="02000000000000000000" pitchFamily="2" charset="0"/>
            </a:endParaRPr>
          </a:p>
        </p:txBody>
      </p:sp>
      <p:sp>
        <p:nvSpPr>
          <p:cNvPr id="25" name="矩形 24">
            <a:extLst>
              <a:ext uri="{FF2B5EF4-FFF2-40B4-BE49-F238E27FC236}">
                <a16:creationId xmlns:a16="http://schemas.microsoft.com/office/drawing/2014/main" id="{1EC3CF54-C696-4547-B91F-368C2A387158}"/>
              </a:ext>
            </a:extLst>
          </p:cNvPr>
          <p:cNvSpPr/>
          <p:nvPr/>
        </p:nvSpPr>
        <p:spPr>
          <a:xfrm>
            <a:off x="7684794" y="10815076"/>
            <a:ext cx="1800493" cy="369332"/>
          </a:xfrm>
          <a:prstGeom prst="rect">
            <a:avLst/>
          </a:prstGeom>
        </p:spPr>
        <p:txBody>
          <a:bodyPr wrap="none">
            <a:spAutoFit/>
          </a:bodyPr>
          <a:lstStyle/>
          <a:p>
            <a:r>
              <a:rPr lang="zh-TW" altLang="en-US" dirty="0">
                <a:solidFill>
                  <a:srgbClr val="454545"/>
                </a:solidFill>
                <a:latin typeface="Roboto" panose="02000000000000000000" pitchFamily="2" charset="0"/>
                <a:hlinkClick r:id="rId8"/>
              </a:rPr>
              <a:t>臺灣期貨交易所</a:t>
            </a:r>
            <a:endParaRPr lang="zh-TW" altLang="en-US" b="0" i="0" dirty="0">
              <a:solidFill>
                <a:srgbClr val="474747"/>
              </a:solidFill>
              <a:effectLst/>
              <a:latin typeface="Roboto" panose="02000000000000000000" pitchFamily="2" charset="0"/>
            </a:endParaRPr>
          </a:p>
        </p:txBody>
      </p:sp>
      <p:sp>
        <p:nvSpPr>
          <p:cNvPr id="26" name="矩形 25">
            <a:extLst>
              <a:ext uri="{FF2B5EF4-FFF2-40B4-BE49-F238E27FC236}">
                <a16:creationId xmlns:a16="http://schemas.microsoft.com/office/drawing/2014/main" id="{4B8CB5AC-F70B-48D3-BA3E-822C1EA89694}"/>
              </a:ext>
            </a:extLst>
          </p:cNvPr>
          <p:cNvSpPr/>
          <p:nvPr/>
        </p:nvSpPr>
        <p:spPr>
          <a:xfrm>
            <a:off x="7661824" y="11368211"/>
            <a:ext cx="2573140" cy="369332"/>
          </a:xfrm>
          <a:prstGeom prst="rect">
            <a:avLst/>
          </a:prstGeom>
        </p:spPr>
        <p:txBody>
          <a:bodyPr wrap="none">
            <a:spAutoFit/>
          </a:bodyPr>
          <a:lstStyle/>
          <a:p>
            <a:r>
              <a:rPr lang="zh-TW" altLang="en-US" dirty="0">
                <a:solidFill>
                  <a:srgbClr val="454545"/>
                </a:solidFill>
                <a:latin typeface="Roboto" panose="02000000000000000000" pitchFamily="2" charset="0"/>
                <a:hlinkClick r:id="rId9"/>
              </a:rPr>
              <a:t>金融消費爭議處理專區</a:t>
            </a:r>
            <a:endParaRPr lang="zh-TW" altLang="en-US" b="0" i="0" dirty="0">
              <a:solidFill>
                <a:srgbClr val="474747"/>
              </a:solidFill>
              <a:effectLst/>
              <a:latin typeface="Roboto" panose="02000000000000000000" pitchFamily="2" charset="0"/>
            </a:endParaRPr>
          </a:p>
        </p:txBody>
      </p:sp>
      <p:pic>
        <p:nvPicPr>
          <p:cNvPr id="31" name="圖片 30">
            <a:extLst>
              <a:ext uri="{FF2B5EF4-FFF2-40B4-BE49-F238E27FC236}">
                <a16:creationId xmlns:a16="http://schemas.microsoft.com/office/drawing/2014/main" id="{0057E1E9-A9FC-442E-AE3C-5721F41EB706}"/>
              </a:ext>
            </a:extLst>
          </p:cNvPr>
          <p:cNvPicPr>
            <a:picLocks noChangeAspect="1"/>
          </p:cNvPicPr>
          <p:nvPr/>
        </p:nvPicPr>
        <p:blipFill>
          <a:blip r:embed="rId10"/>
          <a:stretch>
            <a:fillRect/>
          </a:stretch>
        </p:blipFill>
        <p:spPr>
          <a:xfrm>
            <a:off x="847950" y="12242259"/>
            <a:ext cx="2245252" cy="1066238"/>
          </a:xfrm>
          <a:prstGeom prst="rect">
            <a:avLst/>
          </a:prstGeom>
        </p:spPr>
      </p:pic>
      <p:pic>
        <p:nvPicPr>
          <p:cNvPr id="32" name="圖片 31">
            <a:extLst>
              <a:ext uri="{FF2B5EF4-FFF2-40B4-BE49-F238E27FC236}">
                <a16:creationId xmlns:a16="http://schemas.microsoft.com/office/drawing/2014/main" id="{F85AFFA8-F2DC-4BC1-8FDA-1D1B7C40F641}"/>
              </a:ext>
            </a:extLst>
          </p:cNvPr>
          <p:cNvPicPr>
            <a:picLocks noChangeAspect="1"/>
          </p:cNvPicPr>
          <p:nvPr/>
        </p:nvPicPr>
        <p:blipFill>
          <a:blip r:embed="rId11"/>
          <a:stretch>
            <a:fillRect/>
          </a:stretch>
        </p:blipFill>
        <p:spPr>
          <a:xfrm>
            <a:off x="6365329" y="12242259"/>
            <a:ext cx="2162477" cy="1086002"/>
          </a:xfrm>
          <a:prstGeom prst="rect">
            <a:avLst/>
          </a:prstGeom>
        </p:spPr>
      </p:pic>
      <p:sp>
        <p:nvSpPr>
          <p:cNvPr id="2" name="文字方塊 1">
            <a:extLst>
              <a:ext uri="{FF2B5EF4-FFF2-40B4-BE49-F238E27FC236}">
                <a16:creationId xmlns:a16="http://schemas.microsoft.com/office/drawing/2014/main" id="{BF07E821-5DA8-418A-A079-18659FA29413}"/>
              </a:ext>
            </a:extLst>
          </p:cNvPr>
          <p:cNvSpPr txBox="1"/>
          <p:nvPr/>
        </p:nvSpPr>
        <p:spPr>
          <a:xfrm>
            <a:off x="5368493" y="9025963"/>
            <a:ext cx="877163" cy="369332"/>
          </a:xfrm>
          <a:prstGeom prst="rect">
            <a:avLst/>
          </a:prstGeom>
          <a:solidFill>
            <a:srgbClr val="C5B27A"/>
          </a:solidFill>
        </p:spPr>
        <p:txBody>
          <a:bodyPr wrap="none" rtlCol="0">
            <a:spAutoFit/>
          </a:bodyPr>
          <a:lstStyle/>
          <a:p>
            <a:r>
              <a:rPr lang="en-US" altLang="zh-TW" dirty="0">
                <a:solidFill>
                  <a:schemeClr val="bg1"/>
                </a:solidFill>
              </a:rPr>
              <a:t> MORE </a:t>
            </a:r>
            <a:endParaRPr lang="zh-TW" altLang="en-US" dirty="0">
              <a:solidFill>
                <a:schemeClr val="bg1"/>
              </a:solidFill>
            </a:endParaRPr>
          </a:p>
        </p:txBody>
      </p:sp>
      <p:sp>
        <p:nvSpPr>
          <p:cNvPr id="7" name="文字方塊 6">
            <a:extLst>
              <a:ext uri="{FF2B5EF4-FFF2-40B4-BE49-F238E27FC236}">
                <a16:creationId xmlns:a16="http://schemas.microsoft.com/office/drawing/2014/main" id="{2ED83FBF-71E6-43EE-83A2-5ECFC451FDF6}"/>
              </a:ext>
            </a:extLst>
          </p:cNvPr>
          <p:cNvSpPr txBox="1"/>
          <p:nvPr/>
        </p:nvSpPr>
        <p:spPr>
          <a:xfrm>
            <a:off x="12827454" y="707251"/>
            <a:ext cx="4505977" cy="369332"/>
          </a:xfrm>
          <a:prstGeom prst="rect">
            <a:avLst/>
          </a:prstGeom>
          <a:noFill/>
        </p:spPr>
        <p:txBody>
          <a:bodyPr wrap="none" rtlCol="0">
            <a:spAutoFit/>
          </a:bodyPr>
          <a:lstStyle/>
          <a:p>
            <a:r>
              <a:rPr lang="zh-TW" altLang="en-US" dirty="0"/>
              <a:t>參考：</a:t>
            </a:r>
            <a:r>
              <a:rPr lang="en-US" altLang="zh-TW" dirty="0"/>
              <a:t> </a:t>
            </a:r>
            <a:r>
              <a:rPr lang="en-US" altLang="zh-TW" dirty="0">
                <a:hlinkClick r:id="rId12"/>
              </a:rPr>
              <a:t>http://www.ibfc.com.tw/Home/Index</a:t>
            </a:r>
            <a:r>
              <a:rPr lang="zh-TW" altLang="en-US" dirty="0"/>
              <a:t> </a:t>
            </a:r>
          </a:p>
        </p:txBody>
      </p:sp>
    </p:spTree>
    <p:extLst>
      <p:ext uri="{BB962C8B-B14F-4D97-AF65-F5344CB8AC3E}">
        <p14:creationId xmlns:p14="http://schemas.microsoft.com/office/powerpoint/2010/main" val="1484463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A4979721-6BE3-49CD-9DFE-3368B435D3BB}"/>
              </a:ext>
            </a:extLst>
          </p:cNvPr>
          <p:cNvGrpSpPr/>
          <p:nvPr/>
        </p:nvGrpSpPr>
        <p:grpSpPr>
          <a:xfrm>
            <a:off x="338646" y="2560716"/>
            <a:ext cx="4680321" cy="2465389"/>
            <a:chOff x="2063751" y="765175"/>
            <a:chExt cx="4680321" cy="2465389"/>
          </a:xfrm>
        </p:grpSpPr>
        <p:sp>
          <p:nvSpPr>
            <p:cNvPr id="3" name="文字方塊 39">
              <a:extLst>
                <a:ext uri="{FF2B5EF4-FFF2-40B4-BE49-F238E27FC236}">
                  <a16:creationId xmlns:a16="http://schemas.microsoft.com/office/drawing/2014/main" id="{BDA08503-FBAC-4621-BF51-D15E1F20DE56}"/>
                </a:ext>
              </a:extLst>
            </p:cNvPr>
            <p:cNvSpPr txBox="1">
              <a:spLocks noChangeArrowheads="1"/>
            </p:cNvSpPr>
            <p:nvPr/>
          </p:nvSpPr>
          <p:spPr bwMode="auto">
            <a:xfrm>
              <a:off x="4578350" y="2922589"/>
              <a:ext cx="12969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1400" dirty="0">
                  <a:latin typeface="微軟正黑體" panose="020B0604030504040204" pitchFamily="34" charset="-120"/>
                  <a:ea typeface="微軟正黑體" panose="020B0604030504040204" pitchFamily="34" charset="-120"/>
                </a:rPr>
                <a:t>目前暫無職缺</a:t>
              </a:r>
            </a:p>
          </p:txBody>
        </p:sp>
        <p:grpSp>
          <p:nvGrpSpPr>
            <p:cNvPr id="4" name="群組 53">
              <a:extLst>
                <a:ext uri="{FF2B5EF4-FFF2-40B4-BE49-F238E27FC236}">
                  <a16:creationId xmlns:a16="http://schemas.microsoft.com/office/drawing/2014/main" id="{FE332CCC-EF2E-4820-95F4-8174402665A3}"/>
                </a:ext>
              </a:extLst>
            </p:cNvPr>
            <p:cNvGrpSpPr>
              <a:grpSpLocks/>
            </p:cNvGrpSpPr>
            <p:nvPr/>
          </p:nvGrpSpPr>
          <p:grpSpPr bwMode="auto">
            <a:xfrm>
              <a:off x="2063751" y="765175"/>
              <a:ext cx="2506663" cy="2465388"/>
              <a:chOff x="2904781" y="4268313"/>
              <a:chExt cx="2506854" cy="2464777"/>
            </a:xfrm>
          </p:grpSpPr>
          <p:sp>
            <p:nvSpPr>
              <p:cNvPr id="10" name="橢圓 9">
                <a:extLst>
                  <a:ext uri="{FF2B5EF4-FFF2-40B4-BE49-F238E27FC236}">
                    <a16:creationId xmlns:a16="http://schemas.microsoft.com/office/drawing/2014/main" id="{EF8CABFE-ADCE-4634-BB34-0FCDD4C61ED3}"/>
                  </a:ext>
                </a:extLst>
              </p:cNvPr>
              <p:cNvSpPr/>
              <p:nvPr/>
            </p:nvSpPr>
            <p:spPr>
              <a:xfrm>
                <a:off x="2904781" y="4268313"/>
                <a:ext cx="2506854" cy="2464777"/>
              </a:xfrm>
              <a:prstGeom prst="ellipse">
                <a:avLst/>
              </a:prstGeom>
              <a:solidFill>
                <a:srgbClr val="E5D7B5"/>
              </a:solidFill>
              <a:ln>
                <a:noFill/>
              </a:ln>
              <a:effectLst>
                <a:glow rad="228600">
                  <a:srgbClr val="EDE5C5">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11" name="Oval 90">
                <a:extLst>
                  <a:ext uri="{FF2B5EF4-FFF2-40B4-BE49-F238E27FC236}">
                    <a16:creationId xmlns:a16="http://schemas.microsoft.com/office/drawing/2014/main" id="{C2ECFC23-A813-44EF-875E-01CC90EB11A1}"/>
                  </a:ext>
                </a:extLst>
              </p:cNvPr>
              <p:cNvSpPr>
                <a:spLocks noChangeArrowheads="1"/>
              </p:cNvSpPr>
              <p:nvPr/>
            </p:nvSpPr>
            <p:spPr bwMode="auto">
              <a:xfrm>
                <a:off x="3103234" y="4438134"/>
                <a:ext cx="2076608" cy="2094981"/>
              </a:xfrm>
              <a:prstGeom prst="ellipse">
                <a:avLst/>
              </a:prstGeom>
              <a:solidFill>
                <a:srgbClr val="B7953F"/>
              </a:solidFill>
              <a:ln>
                <a:noFill/>
              </a:ln>
              <a:effectLst/>
            </p:spPr>
            <p:txBody>
              <a:bodyPr lIns="0" tIns="0" rIns="0" bIns="0" anchor="ctr"/>
              <a:lstStyle/>
              <a:p>
                <a:pPr algn="ctr" defTabSz="914354">
                  <a:defRPr/>
                </a:pPr>
                <a:endParaRPr lang="zh-TW" altLang="en-US" b="1" kern="0" dirty="0">
                  <a:solidFill>
                    <a:prstClr val="white"/>
                  </a:solidFill>
                  <a:latin typeface="微軟正黑體" panose="020B0604030504040204" pitchFamily="34" charset="-120"/>
                  <a:ea typeface="微軟正黑體" panose="020B0604030504040204" pitchFamily="34" charset="-120"/>
                </a:endParaRPr>
              </a:p>
            </p:txBody>
          </p:sp>
          <p:sp>
            <p:nvSpPr>
              <p:cNvPr id="12" name="橢圓 11">
                <a:extLst>
                  <a:ext uri="{FF2B5EF4-FFF2-40B4-BE49-F238E27FC236}">
                    <a16:creationId xmlns:a16="http://schemas.microsoft.com/office/drawing/2014/main" id="{35E67F66-23F0-4A02-AC24-F3E3D3589724}"/>
                  </a:ext>
                </a:extLst>
              </p:cNvPr>
              <p:cNvSpPr/>
              <p:nvPr/>
            </p:nvSpPr>
            <p:spPr>
              <a:xfrm>
                <a:off x="3151598" y="4509420"/>
                <a:ext cx="1925977" cy="1938779"/>
              </a:xfrm>
              <a:prstGeom prst="ellipse">
                <a:avLst/>
              </a:prstGeom>
              <a:solidFill>
                <a:srgbClr val="8C7230"/>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chemeClr val="bg1"/>
                  </a:solidFill>
                </a:endParaRPr>
              </a:p>
            </p:txBody>
          </p:sp>
          <p:sp>
            <p:nvSpPr>
              <p:cNvPr id="13" name="文字方塊 58">
                <a:extLst>
                  <a:ext uri="{FF2B5EF4-FFF2-40B4-BE49-F238E27FC236}">
                    <a16:creationId xmlns:a16="http://schemas.microsoft.com/office/drawing/2014/main" id="{AE3BC3EC-810C-4C7A-8A98-AA338BBE04B5}"/>
                  </a:ext>
                </a:extLst>
              </p:cNvPr>
              <p:cNvSpPr txBox="1">
                <a:spLocks noChangeArrowheads="1"/>
              </p:cNvSpPr>
              <p:nvPr/>
            </p:nvSpPr>
            <p:spPr bwMode="auto">
              <a:xfrm>
                <a:off x="3647069" y="5266995"/>
                <a:ext cx="807828" cy="70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2000" b="1" dirty="0">
                    <a:solidFill>
                      <a:srgbClr val="FFFFCC"/>
                    </a:solidFill>
                    <a:latin typeface="微軟正黑體" panose="020B0604030504040204" pitchFamily="34" charset="-120"/>
                    <a:ea typeface="微軟正黑體" panose="020B0604030504040204" pitchFamily="34" charset="-120"/>
                  </a:rPr>
                  <a:t>職缺訊息</a:t>
                </a:r>
              </a:p>
            </p:txBody>
          </p:sp>
        </p:grpSp>
        <p:grpSp>
          <p:nvGrpSpPr>
            <p:cNvPr id="5" name="群組 60">
              <a:extLst>
                <a:ext uri="{FF2B5EF4-FFF2-40B4-BE49-F238E27FC236}">
                  <a16:creationId xmlns:a16="http://schemas.microsoft.com/office/drawing/2014/main" id="{15C1B556-97B2-4F9A-989E-456549E34533}"/>
                </a:ext>
              </a:extLst>
            </p:cNvPr>
            <p:cNvGrpSpPr>
              <a:grpSpLocks/>
            </p:cNvGrpSpPr>
            <p:nvPr/>
          </p:nvGrpSpPr>
          <p:grpSpPr bwMode="auto">
            <a:xfrm>
              <a:off x="2971759" y="980561"/>
              <a:ext cx="1268539" cy="2072719"/>
              <a:chOff x="1785941" y="721358"/>
              <a:chExt cx="1267713" cy="2073027"/>
            </a:xfrm>
          </p:grpSpPr>
          <p:sp>
            <p:nvSpPr>
              <p:cNvPr id="8" name="AutoShape 131">
                <a:extLst>
                  <a:ext uri="{FF2B5EF4-FFF2-40B4-BE49-F238E27FC236}">
                    <a16:creationId xmlns:a16="http://schemas.microsoft.com/office/drawing/2014/main" id="{2BA03AFF-293D-439C-B3C3-FE9D5D5CC749}"/>
                  </a:ext>
                </a:extLst>
              </p:cNvPr>
              <p:cNvSpPr>
                <a:spLocks noChangeAspect="1" noChangeArrowheads="1"/>
              </p:cNvSpPr>
              <p:nvPr/>
            </p:nvSpPr>
            <p:spPr bwMode="auto">
              <a:xfrm rot="18900000">
                <a:off x="1785941" y="721358"/>
                <a:ext cx="1034460" cy="2069852"/>
              </a:xfrm>
              <a:prstGeom prst="star4">
                <a:avLst>
                  <a:gd name="adj" fmla="val 12500"/>
                </a:avLst>
              </a:prstGeom>
              <a:gradFill rotWithShape="1">
                <a:gsLst>
                  <a:gs pos="0">
                    <a:schemeClr val="bg1"/>
                  </a:gs>
                  <a:gs pos="100000">
                    <a:schemeClr val="bg1">
                      <a:gamma/>
                      <a:tint val="0"/>
                      <a:invGamma/>
                      <a:alpha val="0"/>
                    </a:schemeClr>
                  </a:gs>
                </a:gsLst>
                <a:path path="shape">
                  <a:fillToRect l="50000" t="50000" r="50000" b="50000"/>
                </a:path>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defRPr/>
                </a:pPr>
                <a:endParaRPr lang="zh-TW" altLang="en-US"/>
              </a:p>
            </p:txBody>
          </p:sp>
          <p:sp>
            <p:nvSpPr>
              <p:cNvPr id="9" name="AutoShape 131">
                <a:extLst>
                  <a:ext uri="{FF2B5EF4-FFF2-40B4-BE49-F238E27FC236}">
                    <a16:creationId xmlns:a16="http://schemas.microsoft.com/office/drawing/2014/main" id="{C1A8A5B6-6B52-4EC8-AFC3-0F17C46EF540}"/>
                  </a:ext>
                </a:extLst>
              </p:cNvPr>
              <p:cNvSpPr>
                <a:spLocks noChangeAspect="1" noChangeArrowheads="1"/>
              </p:cNvSpPr>
              <p:nvPr/>
            </p:nvSpPr>
            <p:spPr bwMode="auto">
              <a:xfrm>
                <a:off x="2019194" y="724533"/>
                <a:ext cx="1034460" cy="2069852"/>
              </a:xfrm>
              <a:prstGeom prst="star4">
                <a:avLst>
                  <a:gd name="adj" fmla="val 12500"/>
                </a:avLst>
              </a:prstGeom>
              <a:gradFill rotWithShape="1">
                <a:gsLst>
                  <a:gs pos="0">
                    <a:schemeClr val="bg1"/>
                  </a:gs>
                  <a:gs pos="100000">
                    <a:schemeClr val="bg1">
                      <a:gamma/>
                      <a:tint val="0"/>
                      <a:invGamma/>
                      <a:alpha val="0"/>
                    </a:schemeClr>
                  </a:gs>
                </a:gsLst>
                <a:path path="shape">
                  <a:fillToRect l="50000" t="50000" r="50000" b="50000"/>
                </a:path>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defRPr/>
                </a:pPr>
                <a:endParaRPr lang="zh-TW" altLang="en-US"/>
              </a:p>
            </p:txBody>
          </p:sp>
        </p:grpSp>
        <p:sp>
          <p:nvSpPr>
            <p:cNvPr id="6" name="矩形 5">
              <a:extLst>
                <a:ext uri="{FF2B5EF4-FFF2-40B4-BE49-F238E27FC236}">
                  <a16:creationId xmlns:a16="http://schemas.microsoft.com/office/drawing/2014/main" id="{E2A3BF83-8DFD-42A5-A885-72DE148C3886}"/>
                </a:ext>
              </a:extLst>
            </p:cNvPr>
            <p:cNvSpPr/>
            <p:nvPr/>
          </p:nvSpPr>
          <p:spPr>
            <a:xfrm>
              <a:off x="4328026" y="1537002"/>
              <a:ext cx="2416046" cy="307777"/>
            </a:xfrm>
            <a:prstGeom prst="rect">
              <a:avLst/>
            </a:prstGeom>
            <a:noFill/>
          </p:spPr>
          <p:txBody>
            <a:bodyPr wrap="none">
              <a:spAutoFit/>
            </a:bodyPr>
            <a:lstStyle/>
            <a:p>
              <a:pPr algn="ctr" eaLnBrk="1" hangingPunct="1">
                <a:defRPr/>
              </a:pPr>
              <a:r>
                <a:rPr lang="zh-TW" altLang="en-US" sz="1400" b="1" spc="50" dirty="0">
                  <a:ln w="0"/>
                  <a:solidFill>
                    <a:srgbClr val="B7953F"/>
                  </a:solidFill>
                  <a:effectLst>
                    <a:innerShdw blurRad="63500" dist="50800" dir="13500000">
                      <a:srgbClr val="000000">
                        <a:alpha val="50000"/>
                      </a:srgbClr>
                    </a:innerShdw>
                  </a:effectLst>
                </a:rPr>
                <a:t>在兆豐，成就你精彩的未來</a:t>
              </a:r>
            </a:p>
          </p:txBody>
        </p:sp>
        <p:sp>
          <p:nvSpPr>
            <p:cNvPr id="7" name="矩形 6">
              <a:extLst>
                <a:ext uri="{FF2B5EF4-FFF2-40B4-BE49-F238E27FC236}">
                  <a16:creationId xmlns:a16="http://schemas.microsoft.com/office/drawing/2014/main" id="{AF3709E1-D629-4F31-8811-C74C6D975ECF}"/>
                </a:ext>
              </a:extLst>
            </p:cNvPr>
            <p:cNvSpPr/>
            <p:nvPr/>
          </p:nvSpPr>
          <p:spPr>
            <a:xfrm>
              <a:off x="4351372" y="1763788"/>
              <a:ext cx="2392700" cy="307777"/>
            </a:xfrm>
            <a:prstGeom prst="rect">
              <a:avLst/>
            </a:prstGeom>
            <a:noFill/>
          </p:spPr>
          <p:txBody>
            <a:bodyPr>
              <a:spAutoFit/>
            </a:bodyPr>
            <a:lstStyle/>
            <a:p>
              <a:pPr algn="ctr" eaLnBrk="1" hangingPunct="1">
                <a:defRPr/>
              </a:pPr>
              <a:r>
                <a:rPr lang="zh-TW" altLang="en-US" sz="1400" b="1" spc="50" dirty="0">
                  <a:ln w="0"/>
                  <a:solidFill>
                    <a:srgbClr val="B7953F"/>
                  </a:solidFill>
                  <a:effectLst>
                    <a:innerShdw blurRad="63500" dist="50800" dir="13500000">
                      <a:srgbClr val="000000">
                        <a:alpha val="50000"/>
                      </a:srgbClr>
                    </a:innerShdw>
                  </a:effectLst>
                </a:rPr>
                <a:t>歡迎有熱忱的你加入我們</a:t>
              </a:r>
            </a:p>
          </p:txBody>
        </p:sp>
      </p:grpSp>
      <p:grpSp>
        <p:nvGrpSpPr>
          <p:cNvPr id="14" name="群組 33">
            <a:extLst>
              <a:ext uri="{FF2B5EF4-FFF2-40B4-BE49-F238E27FC236}">
                <a16:creationId xmlns:a16="http://schemas.microsoft.com/office/drawing/2014/main" id="{EE41271C-7171-4509-9ECF-C1AECA8A5551}"/>
              </a:ext>
            </a:extLst>
          </p:cNvPr>
          <p:cNvGrpSpPr>
            <a:grpSpLocks/>
          </p:cNvGrpSpPr>
          <p:nvPr/>
        </p:nvGrpSpPr>
        <p:grpSpPr bwMode="auto">
          <a:xfrm>
            <a:off x="5779612" y="5178266"/>
            <a:ext cx="6151563" cy="3379787"/>
            <a:chOff x="1228412" y="1091057"/>
            <a:chExt cx="6151900" cy="3379535"/>
          </a:xfrm>
        </p:grpSpPr>
        <p:sp>
          <p:nvSpPr>
            <p:cNvPr id="15" name="淚滴形 14">
              <a:extLst>
                <a:ext uri="{FF2B5EF4-FFF2-40B4-BE49-F238E27FC236}">
                  <a16:creationId xmlns:a16="http://schemas.microsoft.com/office/drawing/2014/main" id="{A9BBC263-0779-42DB-AC53-48336051E682}"/>
                </a:ext>
              </a:extLst>
            </p:cNvPr>
            <p:cNvSpPr/>
            <p:nvPr/>
          </p:nvSpPr>
          <p:spPr>
            <a:xfrm rot="10800000">
              <a:off x="4146397" y="1845063"/>
              <a:ext cx="885874" cy="887347"/>
            </a:xfrm>
            <a:prstGeom prst="teardrop">
              <a:avLst/>
            </a:prstGeom>
            <a:solidFill>
              <a:schemeClr val="bg1"/>
            </a:solidFill>
            <a:ln w="57150">
              <a:solidFill>
                <a:srgbClr val="C19F4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16" name="文字方塊 4">
              <a:extLst>
                <a:ext uri="{FF2B5EF4-FFF2-40B4-BE49-F238E27FC236}">
                  <a16:creationId xmlns:a16="http://schemas.microsoft.com/office/drawing/2014/main" id="{21F9F162-824E-4E26-A545-8B8DDC3EE459}"/>
                </a:ext>
              </a:extLst>
            </p:cNvPr>
            <p:cNvSpPr txBox="1">
              <a:spLocks noChangeArrowheads="1"/>
            </p:cNvSpPr>
            <p:nvPr/>
          </p:nvSpPr>
          <p:spPr bwMode="auto">
            <a:xfrm>
              <a:off x="3183747" y="2093437"/>
              <a:ext cx="69067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1600" b="1">
                  <a:latin typeface="微軟正黑體" panose="020B0604030504040204" pitchFamily="34" charset="-120"/>
                  <a:ea typeface="微軟正黑體" panose="020B0604030504040204" pitchFamily="34" charset="-120"/>
                </a:rPr>
                <a:t>獎酬</a:t>
              </a:r>
            </a:p>
          </p:txBody>
        </p:sp>
        <p:sp>
          <p:nvSpPr>
            <p:cNvPr id="17" name="文字方塊 5">
              <a:extLst>
                <a:ext uri="{FF2B5EF4-FFF2-40B4-BE49-F238E27FC236}">
                  <a16:creationId xmlns:a16="http://schemas.microsoft.com/office/drawing/2014/main" id="{A851ABDE-65F8-4CE3-B95D-4532357B4D8C}"/>
                </a:ext>
              </a:extLst>
            </p:cNvPr>
            <p:cNvSpPr txBox="1">
              <a:spLocks noChangeArrowheads="1"/>
            </p:cNvSpPr>
            <p:nvPr/>
          </p:nvSpPr>
          <p:spPr bwMode="auto">
            <a:xfrm>
              <a:off x="4446240" y="2010326"/>
              <a:ext cx="6148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1600" b="1">
                  <a:latin typeface="微軟正黑體" panose="020B0604030504040204" pitchFamily="34" charset="-120"/>
                  <a:ea typeface="微軟正黑體" panose="020B0604030504040204" pitchFamily="34" charset="-120"/>
                </a:rPr>
                <a:t>休假</a:t>
              </a:r>
            </a:p>
          </p:txBody>
        </p:sp>
        <p:sp>
          <p:nvSpPr>
            <p:cNvPr id="18" name="文字方塊 7">
              <a:extLst>
                <a:ext uri="{FF2B5EF4-FFF2-40B4-BE49-F238E27FC236}">
                  <a16:creationId xmlns:a16="http://schemas.microsoft.com/office/drawing/2014/main" id="{DDA56DD8-8D41-45F5-9A21-3F5F72CBF987}"/>
                </a:ext>
              </a:extLst>
            </p:cNvPr>
            <p:cNvSpPr txBox="1">
              <a:spLocks noChangeArrowheads="1"/>
            </p:cNvSpPr>
            <p:nvPr/>
          </p:nvSpPr>
          <p:spPr bwMode="auto">
            <a:xfrm>
              <a:off x="4472654" y="2968530"/>
              <a:ext cx="6737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1600" b="1">
                  <a:latin typeface="微軟正黑體" panose="020B0604030504040204" pitchFamily="34" charset="-120"/>
                  <a:ea typeface="微軟正黑體" panose="020B0604030504040204" pitchFamily="34" charset="-120"/>
                </a:rPr>
                <a:t>保險</a:t>
              </a:r>
            </a:p>
          </p:txBody>
        </p:sp>
        <p:sp>
          <p:nvSpPr>
            <p:cNvPr id="19" name="淚滴形 18">
              <a:extLst>
                <a:ext uri="{FF2B5EF4-FFF2-40B4-BE49-F238E27FC236}">
                  <a16:creationId xmlns:a16="http://schemas.microsoft.com/office/drawing/2014/main" id="{07B50398-0C06-4B6D-B8DA-337D80B3DE9C}"/>
                </a:ext>
              </a:extLst>
            </p:cNvPr>
            <p:cNvSpPr/>
            <p:nvPr/>
          </p:nvSpPr>
          <p:spPr>
            <a:xfrm>
              <a:off x="3465323" y="2832414"/>
              <a:ext cx="885874" cy="887347"/>
            </a:xfrm>
            <a:prstGeom prst="teardrop">
              <a:avLst/>
            </a:prstGeom>
            <a:solidFill>
              <a:srgbClr val="C19F4B"/>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cxnSp>
          <p:nvCxnSpPr>
            <p:cNvPr id="20" name="直線接點 19">
              <a:extLst>
                <a:ext uri="{FF2B5EF4-FFF2-40B4-BE49-F238E27FC236}">
                  <a16:creationId xmlns:a16="http://schemas.microsoft.com/office/drawing/2014/main" id="{E5E28271-4E9D-41A2-96C7-9A1F829BAF39}"/>
                </a:ext>
              </a:extLst>
            </p:cNvPr>
            <p:cNvCxnSpPr/>
            <p:nvPr/>
          </p:nvCxnSpPr>
          <p:spPr>
            <a:xfrm>
              <a:off x="1331606" y="2781618"/>
              <a:ext cx="6048706" cy="0"/>
            </a:xfrm>
            <a:prstGeom prst="line">
              <a:avLst/>
            </a:prstGeom>
            <a:ln>
              <a:solidFill>
                <a:srgbClr val="C19F4B"/>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645E1199-8072-4FFE-B172-DC51BAF66A9F}"/>
                </a:ext>
              </a:extLst>
            </p:cNvPr>
            <p:cNvCxnSpPr/>
            <p:nvPr/>
          </p:nvCxnSpPr>
          <p:spPr>
            <a:xfrm flipH="1" flipV="1">
              <a:off x="4082893" y="1091057"/>
              <a:ext cx="0" cy="1696910"/>
            </a:xfrm>
            <a:prstGeom prst="line">
              <a:avLst/>
            </a:prstGeom>
            <a:ln>
              <a:solidFill>
                <a:srgbClr val="C19F4B"/>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38BB05F-FD8A-4C06-A232-AD1FBD7B4395}"/>
                </a:ext>
              </a:extLst>
            </p:cNvPr>
            <p:cNvCxnSpPr/>
            <p:nvPr/>
          </p:nvCxnSpPr>
          <p:spPr>
            <a:xfrm flipH="1" flipV="1">
              <a:off x="4395649" y="2773682"/>
              <a:ext cx="0" cy="1696910"/>
            </a:xfrm>
            <a:prstGeom prst="line">
              <a:avLst/>
            </a:prstGeom>
            <a:ln>
              <a:solidFill>
                <a:srgbClr val="C19F4B"/>
              </a:solidFill>
            </a:ln>
          </p:spPr>
          <p:style>
            <a:lnRef idx="1">
              <a:schemeClr val="accent1"/>
            </a:lnRef>
            <a:fillRef idx="0">
              <a:schemeClr val="accent1"/>
            </a:fillRef>
            <a:effectRef idx="0">
              <a:schemeClr val="accent1"/>
            </a:effectRef>
            <a:fontRef idx="minor">
              <a:schemeClr val="tx1"/>
            </a:fontRef>
          </p:style>
        </p:cxnSp>
        <p:sp>
          <p:nvSpPr>
            <p:cNvPr id="23" name="矩形 21">
              <a:extLst>
                <a:ext uri="{FF2B5EF4-FFF2-40B4-BE49-F238E27FC236}">
                  <a16:creationId xmlns:a16="http://schemas.microsoft.com/office/drawing/2014/main" id="{12B5373B-04EA-4F95-8A1C-D3B88FF4DB9D}"/>
                </a:ext>
              </a:extLst>
            </p:cNvPr>
            <p:cNvSpPr>
              <a:spLocks noChangeArrowheads="1"/>
            </p:cNvSpPr>
            <p:nvPr/>
          </p:nvSpPr>
          <p:spPr bwMode="auto">
            <a:xfrm>
              <a:off x="5240637" y="1684224"/>
              <a:ext cx="16209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1400">
                  <a:latin typeface="微軟正黑體" panose="020B0604030504040204" pitchFamily="34" charset="-120"/>
                  <a:ea typeface="微軟正黑體" panose="020B0604030504040204" pitchFamily="34" charset="-120"/>
                </a:rPr>
                <a:t>依勞基法相關規定</a:t>
              </a:r>
            </a:p>
          </p:txBody>
        </p:sp>
        <p:sp>
          <p:nvSpPr>
            <p:cNvPr id="24" name="矩形 22">
              <a:extLst>
                <a:ext uri="{FF2B5EF4-FFF2-40B4-BE49-F238E27FC236}">
                  <a16:creationId xmlns:a16="http://schemas.microsoft.com/office/drawing/2014/main" id="{3054E370-E838-4C06-B5A0-80BEE5C68ACD}"/>
                </a:ext>
              </a:extLst>
            </p:cNvPr>
            <p:cNvSpPr>
              <a:spLocks noChangeArrowheads="1"/>
            </p:cNvSpPr>
            <p:nvPr/>
          </p:nvSpPr>
          <p:spPr bwMode="auto">
            <a:xfrm>
              <a:off x="1228412" y="1576503"/>
              <a:ext cx="273397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lnSpc>
                  <a:spcPct val="150000"/>
                </a:lnSpc>
              </a:pPr>
              <a:r>
                <a:rPr lang="zh-TW" altLang="en-US" sz="1400" dirty="0">
                  <a:latin typeface="微軟正黑體" panose="020B0604030504040204" pitchFamily="34" charset="-120"/>
                  <a:ea typeface="微軟正黑體" panose="020B0604030504040204" pitchFamily="34" charset="-120"/>
                </a:rPr>
                <a:t>三節禮金</a:t>
              </a:r>
              <a:r>
                <a:rPr lang="zh-TW" altLang="en-US" sz="1400" dirty="0">
                  <a:latin typeface="新細明體" panose="02020500000000000000" pitchFamily="18" charset="-120"/>
                </a:rPr>
                <a:t>、</a:t>
              </a:r>
              <a:r>
                <a:rPr lang="zh-TW" altLang="en-US" sz="1400" dirty="0">
                  <a:latin typeface="微軟正黑體" panose="020B0604030504040204" pitchFamily="34" charset="-120"/>
                  <a:ea typeface="微軟正黑體" panose="020B0604030504040204" pitchFamily="34" charset="-120"/>
                </a:rPr>
                <a:t>年終獎金</a:t>
              </a:r>
              <a:r>
                <a:rPr lang="zh-TW" altLang="en-US" sz="1400" dirty="0">
                  <a:latin typeface="新細明體" panose="02020500000000000000" pitchFamily="18" charset="-120"/>
                </a:rPr>
                <a:t>、</a:t>
              </a:r>
              <a:r>
                <a:rPr lang="zh-TW" altLang="en-US" sz="1400" dirty="0">
                  <a:latin typeface="微軟正黑體" panose="020B0604030504040204" pitchFamily="34" charset="-120"/>
                  <a:ea typeface="微軟正黑體" panose="020B0604030504040204" pitchFamily="34" charset="-120"/>
                </a:rPr>
                <a:t>員工酬勞</a:t>
              </a:r>
              <a:endParaRPr lang="en-US" altLang="zh-TW" sz="1400" dirty="0">
                <a:latin typeface="微軟正黑體" panose="020B0604030504040204" pitchFamily="34" charset="-120"/>
                <a:ea typeface="微軟正黑體" panose="020B0604030504040204" pitchFamily="34" charset="-120"/>
              </a:endParaRPr>
            </a:p>
          </p:txBody>
        </p:sp>
        <p:sp>
          <p:nvSpPr>
            <p:cNvPr id="25" name="矩形 23">
              <a:extLst>
                <a:ext uri="{FF2B5EF4-FFF2-40B4-BE49-F238E27FC236}">
                  <a16:creationId xmlns:a16="http://schemas.microsoft.com/office/drawing/2014/main" id="{99A1A9FC-6A61-4723-9BF0-7F3A280A20BE}"/>
                </a:ext>
              </a:extLst>
            </p:cNvPr>
            <p:cNvSpPr>
              <a:spLocks noChangeArrowheads="1"/>
            </p:cNvSpPr>
            <p:nvPr/>
          </p:nvSpPr>
          <p:spPr bwMode="auto">
            <a:xfrm>
              <a:off x="1269480" y="3232979"/>
              <a:ext cx="2244468"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lnSpc>
                  <a:spcPct val="150000"/>
                </a:lnSpc>
              </a:pPr>
              <a:r>
                <a:rPr lang="zh-TW" altLang="en-US" sz="1400">
                  <a:latin typeface="微軟正黑體" panose="020B0604030504040204" pitchFamily="34" charset="-120"/>
                  <a:ea typeface="微軟正黑體" panose="020B0604030504040204" pitchFamily="34" charset="-120"/>
                </a:rPr>
                <a:t>員工旅遊、定期健康檢查、完善的教育訓練、婚喪喜慶及生育補助</a:t>
              </a:r>
            </a:p>
          </p:txBody>
        </p:sp>
        <p:sp>
          <p:nvSpPr>
            <p:cNvPr id="26" name="矩形 25">
              <a:extLst>
                <a:ext uri="{FF2B5EF4-FFF2-40B4-BE49-F238E27FC236}">
                  <a16:creationId xmlns:a16="http://schemas.microsoft.com/office/drawing/2014/main" id="{FEE50DF9-369A-45B9-BF81-997DBB565AE6}"/>
                </a:ext>
              </a:extLst>
            </p:cNvPr>
            <p:cNvSpPr>
              <a:spLocks noChangeArrowheads="1"/>
            </p:cNvSpPr>
            <p:nvPr/>
          </p:nvSpPr>
          <p:spPr bwMode="auto">
            <a:xfrm>
              <a:off x="4874293" y="3521696"/>
              <a:ext cx="23536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1400">
                  <a:latin typeface="微軟正黑體" panose="020B0604030504040204" pitchFamily="34" charset="-120"/>
                  <a:ea typeface="微軟正黑體" panose="020B0604030504040204" pitchFamily="34" charset="-120"/>
                </a:rPr>
                <a:t>勞工保險、就業保險</a:t>
              </a:r>
              <a:r>
                <a:rPr lang="zh-TW" altLang="en-US" sz="1400">
                  <a:latin typeface="新細明體" panose="02020500000000000000" pitchFamily="18" charset="-120"/>
                </a:rPr>
                <a:t>、</a:t>
              </a:r>
              <a:r>
                <a:rPr lang="zh-TW" altLang="en-US" sz="1400">
                  <a:latin typeface="微軟正黑體" panose="020B0604030504040204" pitchFamily="34" charset="-120"/>
                  <a:ea typeface="微軟正黑體" panose="020B0604030504040204" pitchFamily="34" charset="-120"/>
                </a:rPr>
                <a:t>全民健康保險、團體保險</a:t>
              </a:r>
            </a:p>
          </p:txBody>
        </p:sp>
        <p:sp>
          <p:nvSpPr>
            <p:cNvPr id="27" name="文字方塊 6">
              <a:extLst>
                <a:ext uri="{FF2B5EF4-FFF2-40B4-BE49-F238E27FC236}">
                  <a16:creationId xmlns:a16="http://schemas.microsoft.com/office/drawing/2014/main" id="{948DBF30-D473-4DD6-9B8A-E846D6509E65}"/>
                </a:ext>
              </a:extLst>
            </p:cNvPr>
            <p:cNvSpPr txBox="1">
              <a:spLocks noChangeArrowheads="1"/>
            </p:cNvSpPr>
            <p:nvPr/>
          </p:nvSpPr>
          <p:spPr bwMode="auto">
            <a:xfrm>
              <a:off x="3425425" y="3018260"/>
              <a:ext cx="6442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1600" b="1">
                  <a:latin typeface="微軟正黑體" panose="020B0604030504040204" pitchFamily="34" charset="-120"/>
                  <a:ea typeface="微軟正黑體" panose="020B0604030504040204" pitchFamily="34" charset="-120"/>
                </a:rPr>
                <a:t>福利</a:t>
              </a:r>
              <a:endParaRPr lang="en-US" altLang="zh-TW" sz="1600" b="1">
                <a:latin typeface="微軟正黑體" panose="020B0604030504040204" pitchFamily="34" charset="-120"/>
                <a:ea typeface="微軟正黑體" panose="020B0604030504040204" pitchFamily="34" charset="-120"/>
              </a:endParaRPr>
            </a:p>
            <a:p>
              <a:pPr eaLnBrk="1" hangingPunct="1"/>
              <a:r>
                <a:rPr lang="zh-TW" altLang="en-US" sz="1600" b="1">
                  <a:latin typeface="微軟正黑體" panose="020B0604030504040204" pitchFamily="34" charset="-120"/>
                  <a:ea typeface="微軟正黑體" panose="020B0604030504040204" pitchFamily="34" charset="-120"/>
                </a:rPr>
                <a:t>補助</a:t>
              </a:r>
            </a:p>
          </p:txBody>
        </p:sp>
      </p:grpSp>
      <p:pic>
        <p:nvPicPr>
          <p:cNvPr id="28" name="圖片 27" descr="4素材-24.png">
            <a:extLst>
              <a:ext uri="{FF2B5EF4-FFF2-40B4-BE49-F238E27FC236}">
                <a16:creationId xmlns:a16="http://schemas.microsoft.com/office/drawing/2014/main" id="{2036A2E1-BF67-4264-AE97-55190FD90BEE}"/>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0243935" y="6449187"/>
            <a:ext cx="557846" cy="418973"/>
          </a:xfrm>
          <a:prstGeom prst="rect">
            <a:avLst/>
          </a:prstGeom>
          <a:ln>
            <a:noFill/>
          </a:ln>
          <a:effectLst/>
          <a:scene3d>
            <a:camera prst="orthographicFront">
              <a:rot lat="0" lon="0" rev="0"/>
            </a:camera>
            <a:lightRig rig="contrasting" dir="t">
              <a:rot lat="0" lon="0" rev="1500000"/>
            </a:lightRig>
          </a:scene3d>
          <a:sp3d prstMaterial="metal">
            <a:bevelT w="88900" h="88900"/>
          </a:sp3d>
        </p:spPr>
      </p:pic>
      <p:grpSp>
        <p:nvGrpSpPr>
          <p:cNvPr id="29" name="群組 32">
            <a:extLst>
              <a:ext uri="{FF2B5EF4-FFF2-40B4-BE49-F238E27FC236}">
                <a16:creationId xmlns:a16="http://schemas.microsoft.com/office/drawing/2014/main" id="{3C99DFDC-A4AA-4625-B368-D6C7832D723F}"/>
              </a:ext>
            </a:extLst>
          </p:cNvPr>
          <p:cNvGrpSpPr>
            <a:grpSpLocks/>
          </p:cNvGrpSpPr>
          <p:nvPr/>
        </p:nvGrpSpPr>
        <p:grpSpPr bwMode="auto">
          <a:xfrm>
            <a:off x="5474448" y="2579677"/>
            <a:ext cx="2506663" cy="2465388"/>
            <a:chOff x="2904781" y="4268313"/>
            <a:chExt cx="2506854" cy="2464777"/>
          </a:xfrm>
        </p:grpSpPr>
        <p:sp>
          <p:nvSpPr>
            <p:cNvPr id="30" name="橢圓 29">
              <a:extLst>
                <a:ext uri="{FF2B5EF4-FFF2-40B4-BE49-F238E27FC236}">
                  <a16:creationId xmlns:a16="http://schemas.microsoft.com/office/drawing/2014/main" id="{7D3E22D6-ED80-4723-8427-5223C5AB04CF}"/>
                </a:ext>
              </a:extLst>
            </p:cNvPr>
            <p:cNvSpPr/>
            <p:nvPr/>
          </p:nvSpPr>
          <p:spPr>
            <a:xfrm>
              <a:off x="2904781" y="4268313"/>
              <a:ext cx="2506854" cy="2464777"/>
            </a:xfrm>
            <a:prstGeom prst="ellipse">
              <a:avLst/>
            </a:prstGeom>
            <a:solidFill>
              <a:srgbClr val="E5D7B5"/>
            </a:solidFill>
            <a:ln>
              <a:noFill/>
            </a:ln>
            <a:effectLst>
              <a:glow rad="228600">
                <a:srgbClr val="EDE5C5">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31" name="Oval 90">
              <a:extLst>
                <a:ext uri="{FF2B5EF4-FFF2-40B4-BE49-F238E27FC236}">
                  <a16:creationId xmlns:a16="http://schemas.microsoft.com/office/drawing/2014/main" id="{56A55923-AD4C-48B2-BA9E-4E6A951A6D2A}"/>
                </a:ext>
              </a:extLst>
            </p:cNvPr>
            <p:cNvSpPr>
              <a:spLocks noChangeArrowheads="1"/>
            </p:cNvSpPr>
            <p:nvPr/>
          </p:nvSpPr>
          <p:spPr bwMode="auto">
            <a:xfrm>
              <a:off x="3103234" y="4438134"/>
              <a:ext cx="2076608" cy="2094981"/>
            </a:xfrm>
            <a:prstGeom prst="ellipse">
              <a:avLst/>
            </a:prstGeom>
            <a:solidFill>
              <a:srgbClr val="B7953F"/>
            </a:solidFill>
            <a:ln>
              <a:noFill/>
            </a:ln>
            <a:effectLst/>
          </p:spPr>
          <p:txBody>
            <a:bodyPr lIns="0" tIns="0" rIns="0" bIns="0" anchor="ctr"/>
            <a:lstStyle/>
            <a:p>
              <a:pPr algn="ctr" defTabSz="914354">
                <a:defRPr/>
              </a:pPr>
              <a:endParaRPr lang="zh-TW" altLang="en-US" b="1" kern="0" dirty="0">
                <a:solidFill>
                  <a:prstClr val="white"/>
                </a:solidFill>
                <a:latin typeface="微軟正黑體" panose="020B0604030504040204" pitchFamily="34" charset="-120"/>
                <a:ea typeface="微軟正黑體" panose="020B0604030504040204" pitchFamily="34" charset="-120"/>
              </a:endParaRPr>
            </a:p>
          </p:txBody>
        </p:sp>
        <p:sp>
          <p:nvSpPr>
            <p:cNvPr id="32" name="橢圓 31">
              <a:extLst>
                <a:ext uri="{FF2B5EF4-FFF2-40B4-BE49-F238E27FC236}">
                  <a16:creationId xmlns:a16="http://schemas.microsoft.com/office/drawing/2014/main" id="{47B2A10A-E848-4323-BF4D-9045F0F7B17F}"/>
                </a:ext>
              </a:extLst>
            </p:cNvPr>
            <p:cNvSpPr/>
            <p:nvPr/>
          </p:nvSpPr>
          <p:spPr>
            <a:xfrm>
              <a:off x="3151598" y="4509420"/>
              <a:ext cx="1925977" cy="1938779"/>
            </a:xfrm>
            <a:prstGeom prst="ellipse">
              <a:avLst/>
            </a:prstGeom>
            <a:solidFill>
              <a:srgbClr val="8C7230"/>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dirty="0">
                <a:solidFill>
                  <a:schemeClr val="bg1"/>
                </a:solidFill>
              </a:endParaRPr>
            </a:p>
          </p:txBody>
        </p:sp>
        <p:sp>
          <p:nvSpPr>
            <p:cNvPr id="33" name="文字方塊 3">
              <a:extLst>
                <a:ext uri="{FF2B5EF4-FFF2-40B4-BE49-F238E27FC236}">
                  <a16:creationId xmlns:a16="http://schemas.microsoft.com/office/drawing/2014/main" id="{55F9C51A-3ECB-4E93-BC9E-362C062B2DC3}"/>
                </a:ext>
              </a:extLst>
            </p:cNvPr>
            <p:cNvSpPr txBox="1">
              <a:spLocks noChangeArrowheads="1"/>
            </p:cNvSpPr>
            <p:nvPr/>
          </p:nvSpPr>
          <p:spPr bwMode="auto">
            <a:xfrm>
              <a:off x="3647069" y="5266995"/>
              <a:ext cx="80782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2000" b="1">
                  <a:solidFill>
                    <a:srgbClr val="FFFFCC"/>
                  </a:solidFill>
                  <a:latin typeface="微軟正黑體" panose="020B0604030504040204" pitchFamily="34" charset="-120"/>
                  <a:ea typeface="微軟正黑體" panose="020B0604030504040204" pitchFamily="34" charset="-120"/>
                </a:rPr>
                <a:t>薪酬</a:t>
              </a:r>
              <a:endParaRPr lang="en-US" altLang="zh-TW" sz="2000" b="1">
                <a:solidFill>
                  <a:srgbClr val="FFFFCC"/>
                </a:solidFill>
                <a:latin typeface="微軟正黑體" panose="020B0604030504040204" pitchFamily="34" charset="-120"/>
                <a:ea typeface="微軟正黑體" panose="020B0604030504040204" pitchFamily="34" charset="-120"/>
              </a:endParaRPr>
            </a:p>
            <a:p>
              <a:pPr eaLnBrk="1" hangingPunct="1"/>
              <a:r>
                <a:rPr lang="zh-TW" altLang="en-US" sz="2000" b="1">
                  <a:solidFill>
                    <a:srgbClr val="FFFFCC"/>
                  </a:solidFill>
                  <a:latin typeface="微軟正黑體" panose="020B0604030504040204" pitchFamily="34" charset="-120"/>
                  <a:ea typeface="微軟正黑體" panose="020B0604030504040204" pitchFamily="34" charset="-120"/>
                </a:rPr>
                <a:t>福利</a:t>
              </a:r>
            </a:p>
          </p:txBody>
        </p:sp>
      </p:grpSp>
      <p:sp>
        <p:nvSpPr>
          <p:cNvPr id="34" name="AutoShape 131">
            <a:extLst>
              <a:ext uri="{FF2B5EF4-FFF2-40B4-BE49-F238E27FC236}">
                <a16:creationId xmlns:a16="http://schemas.microsoft.com/office/drawing/2014/main" id="{84070153-56BE-4DF9-B707-921CFC7AA3C3}"/>
              </a:ext>
            </a:extLst>
          </p:cNvPr>
          <p:cNvSpPr>
            <a:spLocks noChangeAspect="1" noChangeArrowheads="1"/>
          </p:cNvSpPr>
          <p:nvPr/>
        </p:nvSpPr>
        <p:spPr bwMode="auto">
          <a:xfrm rot="18900000">
            <a:off x="6570291" y="2426497"/>
            <a:ext cx="1035134" cy="2069544"/>
          </a:xfrm>
          <a:prstGeom prst="star4">
            <a:avLst>
              <a:gd name="adj" fmla="val 12500"/>
            </a:avLst>
          </a:prstGeom>
          <a:gradFill rotWithShape="1">
            <a:gsLst>
              <a:gs pos="0">
                <a:schemeClr val="bg1"/>
              </a:gs>
              <a:gs pos="100000">
                <a:schemeClr val="bg1">
                  <a:gamma/>
                  <a:tint val="0"/>
                  <a:invGamma/>
                  <a:alpha val="0"/>
                </a:schemeClr>
              </a:gs>
            </a:gsLst>
            <a:path path="shape">
              <a:fillToRect l="50000" t="50000" r="50000" b="50000"/>
            </a:path>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defRPr/>
            </a:pPr>
            <a:endParaRPr lang="zh-TW" altLang="en-US"/>
          </a:p>
        </p:txBody>
      </p:sp>
      <p:grpSp>
        <p:nvGrpSpPr>
          <p:cNvPr id="35" name="群組 37">
            <a:extLst>
              <a:ext uri="{FF2B5EF4-FFF2-40B4-BE49-F238E27FC236}">
                <a16:creationId xmlns:a16="http://schemas.microsoft.com/office/drawing/2014/main" id="{CB186C8A-183F-4C4E-8505-7C45E1190441}"/>
              </a:ext>
            </a:extLst>
          </p:cNvPr>
          <p:cNvGrpSpPr>
            <a:grpSpLocks/>
          </p:cNvGrpSpPr>
          <p:nvPr/>
        </p:nvGrpSpPr>
        <p:grpSpPr bwMode="auto">
          <a:xfrm>
            <a:off x="6440822" y="2795063"/>
            <a:ext cx="1307449" cy="2286727"/>
            <a:chOff x="1785941" y="721358"/>
            <a:chExt cx="1306598" cy="2287067"/>
          </a:xfrm>
        </p:grpSpPr>
        <p:sp>
          <p:nvSpPr>
            <p:cNvPr id="36" name="AutoShape 131">
              <a:extLst>
                <a:ext uri="{FF2B5EF4-FFF2-40B4-BE49-F238E27FC236}">
                  <a16:creationId xmlns:a16="http://schemas.microsoft.com/office/drawing/2014/main" id="{C0F16908-DFA9-4D01-9F1C-6E677EB42BAC}"/>
                </a:ext>
              </a:extLst>
            </p:cNvPr>
            <p:cNvSpPr>
              <a:spLocks noChangeAspect="1" noChangeArrowheads="1"/>
            </p:cNvSpPr>
            <p:nvPr/>
          </p:nvSpPr>
          <p:spPr bwMode="auto">
            <a:xfrm rot="18900000">
              <a:off x="1785941" y="721358"/>
              <a:ext cx="1034460" cy="2069852"/>
            </a:xfrm>
            <a:prstGeom prst="star4">
              <a:avLst>
                <a:gd name="adj" fmla="val 12500"/>
              </a:avLst>
            </a:prstGeom>
            <a:gradFill rotWithShape="1">
              <a:gsLst>
                <a:gs pos="0">
                  <a:schemeClr val="bg1"/>
                </a:gs>
                <a:gs pos="100000">
                  <a:schemeClr val="bg1">
                    <a:gamma/>
                    <a:tint val="0"/>
                    <a:invGamma/>
                    <a:alpha val="0"/>
                  </a:schemeClr>
                </a:gs>
              </a:gsLst>
              <a:path path="shape">
                <a:fillToRect l="50000" t="50000" r="50000" b="50000"/>
              </a:path>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defRPr/>
              </a:pPr>
              <a:endParaRPr lang="zh-TW" altLang="en-US"/>
            </a:p>
          </p:txBody>
        </p:sp>
        <p:sp>
          <p:nvSpPr>
            <p:cNvPr id="37" name="AutoShape 131">
              <a:extLst>
                <a:ext uri="{FF2B5EF4-FFF2-40B4-BE49-F238E27FC236}">
                  <a16:creationId xmlns:a16="http://schemas.microsoft.com/office/drawing/2014/main" id="{8E9E8897-7F0D-47BE-A9F9-BB29680D1902}"/>
                </a:ext>
              </a:extLst>
            </p:cNvPr>
            <p:cNvSpPr>
              <a:spLocks noChangeAspect="1" noChangeArrowheads="1"/>
            </p:cNvSpPr>
            <p:nvPr/>
          </p:nvSpPr>
          <p:spPr bwMode="auto">
            <a:xfrm>
              <a:off x="2058079" y="938573"/>
              <a:ext cx="1034460" cy="2069852"/>
            </a:xfrm>
            <a:prstGeom prst="star4">
              <a:avLst>
                <a:gd name="adj" fmla="val 12500"/>
              </a:avLst>
            </a:prstGeom>
            <a:gradFill rotWithShape="1">
              <a:gsLst>
                <a:gs pos="0">
                  <a:schemeClr val="bg1"/>
                </a:gs>
                <a:gs pos="100000">
                  <a:schemeClr val="bg1">
                    <a:gamma/>
                    <a:tint val="0"/>
                    <a:invGamma/>
                    <a:alpha val="0"/>
                  </a:schemeClr>
                </a:gs>
              </a:gsLst>
              <a:path path="shape">
                <a:fillToRect l="50000" t="50000" r="50000" b="50000"/>
              </a:path>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defRPr/>
              </a:pPr>
              <a:endParaRPr lang="zh-TW" altLang="en-US" dirty="0"/>
            </a:p>
          </p:txBody>
        </p:sp>
      </p:grpSp>
      <p:cxnSp>
        <p:nvCxnSpPr>
          <p:cNvPr id="38" name="直線接點 37">
            <a:extLst>
              <a:ext uri="{FF2B5EF4-FFF2-40B4-BE49-F238E27FC236}">
                <a16:creationId xmlns:a16="http://schemas.microsoft.com/office/drawing/2014/main" id="{7540185E-0E37-4985-B2BE-2E913E6371AD}"/>
              </a:ext>
            </a:extLst>
          </p:cNvPr>
          <p:cNvCxnSpPr/>
          <p:nvPr/>
        </p:nvCxnSpPr>
        <p:spPr>
          <a:xfrm>
            <a:off x="5184742" y="2153759"/>
            <a:ext cx="0" cy="68580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9" name="表格 38">
            <a:extLst>
              <a:ext uri="{FF2B5EF4-FFF2-40B4-BE49-F238E27FC236}">
                <a16:creationId xmlns:a16="http://schemas.microsoft.com/office/drawing/2014/main" id="{C6CF81E5-8153-451A-8B4E-81656FFB0DCC}"/>
              </a:ext>
            </a:extLst>
          </p:cNvPr>
          <p:cNvGraphicFramePr>
            <a:graphicFrameLocks noGrp="1"/>
          </p:cNvGraphicFramePr>
          <p:nvPr>
            <p:extLst>
              <p:ext uri="{D42A27DB-BD31-4B8C-83A1-F6EECF244321}">
                <p14:modId xmlns:p14="http://schemas.microsoft.com/office/powerpoint/2010/main" val="1382080806"/>
              </p:ext>
            </p:extLst>
          </p:nvPr>
        </p:nvGraphicFramePr>
        <p:xfrm>
          <a:off x="2090058" y="609600"/>
          <a:ext cx="10101942" cy="466983"/>
        </p:xfrm>
        <a:graphic>
          <a:graphicData uri="http://schemas.openxmlformats.org/drawingml/2006/table">
            <a:tbl>
              <a:tblPr>
                <a:tableStyleId>{2D5ABB26-0587-4C30-8999-92F81FD0307C}</a:tableStyleId>
              </a:tblPr>
              <a:tblGrid>
                <a:gridCol w="1111901">
                  <a:extLst>
                    <a:ext uri="{9D8B030D-6E8A-4147-A177-3AD203B41FA5}">
                      <a16:colId xmlns:a16="http://schemas.microsoft.com/office/drawing/2014/main" val="3152191255"/>
                    </a:ext>
                  </a:extLst>
                </a:gridCol>
                <a:gridCol w="1262809">
                  <a:extLst>
                    <a:ext uri="{9D8B030D-6E8A-4147-A177-3AD203B41FA5}">
                      <a16:colId xmlns:a16="http://schemas.microsoft.com/office/drawing/2014/main" val="3554589039"/>
                    </a:ext>
                  </a:extLst>
                </a:gridCol>
                <a:gridCol w="1314184">
                  <a:extLst>
                    <a:ext uri="{9D8B030D-6E8A-4147-A177-3AD203B41FA5}">
                      <a16:colId xmlns:a16="http://schemas.microsoft.com/office/drawing/2014/main" val="2096440861"/>
                    </a:ext>
                  </a:extLst>
                </a:gridCol>
                <a:gridCol w="1308117">
                  <a:extLst>
                    <a:ext uri="{9D8B030D-6E8A-4147-A177-3AD203B41FA5}">
                      <a16:colId xmlns:a16="http://schemas.microsoft.com/office/drawing/2014/main" val="1233315955"/>
                    </a:ext>
                  </a:extLst>
                </a:gridCol>
                <a:gridCol w="1449489">
                  <a:extLst>
                    <a:ext uri="{9D8B030D-6E8A-4147-A177-3AD203B41FA5}">
                      <a16:colId xmlns:a16="http://schemas.microsoft.com/office/drawing/2014/main" val="3371563637"/>
                    </a:ext>
                  </a:extLst>
                </a:gridCol>
                <a:gridCol w="1920853">
                  <a:extLst>
                    <a:ext uri="{9D8B030D-6E8A-4147-A177-3AD203B41FA5}">
                      <a16:colId xmlns:a16="http://schemas.microsoft.com/office/drawing/2014/main" val="936410588"/>
                    </a:ext>
                  </a:extLst>
                </a:gridCol>
                <a:gridCol w="1734589">
                  <a:extLst>
                    <a:ext uri="{9D8B030D-6E8A-4147-A177-3AD203B41FA5}">
                      <a16:colId xmlns:a16="http://schemas.microsoft.com/office/drawing/2014/main" val="3653556901"/>
                    </a:ext>
                  </a:extLst>
                </a:gridCol>
              </a:tblGrid>
              <a:tr h="466983">
                <a:tc>
                  <a:txBody>
                    <a:bodyPr/>
                    <a:lstStyle/>
                    <a:p>
                      <a:pPr algn="ctr" fontAlgn="ctr"/>
                      <a:r>
                        <a:rPr lang="zh-TW" altLang="en-US" sz="1400" b="1" u="none" strike="noStrike" dirty="0">
                          <a:solidFill>
                            <a:srgbClr val="000000"/>
                          </a:solidFill>
                          <a:effectLst/>
                        </a:rPr>
                        <a:t>關於我們</a:t>
                      </a:r>
                      <a:endParaRPr lang="zh-TW" altLang="en-US" sz="14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772" marR="7772" marT="7772" marB="0" anchor="ctr">
                    <a:solidFill>
                      <a:schemeClr val="accent6">
                        <a:lumMod val="20000"/>
                        <a:lumOff val="80000"/>
                      </a:schemeClr>
                    </a:solidFill>
                  </a:tcPr>
                </a:tc>
                <a:tc>
                  <a:txBody>
                    <a:bodyPr/>
                    <a:lstStyle/>
                    <a:p>
                      <a:pPr algn="ctr" fontAlgn="ctr"/>
                      <a:r>
                        <a:rPr lang="zh-TW" altLang="en-US" sz="1400" b="1" u="none" strike="noStrike" dirty="0">
                          <a:solidFill>
                            <a:srgbClr val="000000"/>
                          </a:solidFill>
                          <a:effectLst/>
                        </a:rPr>
                        <a:t>牌告利率</a:t>
                      </a:r>
                      <a:endParaRPr lang="en-US" altLang="zh-TW" sz="14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772" marR="7772" marT="7772" marB="0" anchor="ctr">
                    <a:solidFill>
                      <a:schemeClr val="accent6">
                        <a:lumMod val="20000"/>
                        <a:lumOff val="80000"/>
                      </a:schemeClr>
                    </a:solidFill>
                  </a:tcPr>
                </a:tc>
                <a:tc>
                  <a:txBody>
                    <a:bodyPr/>
                    <a:lstStyle/>
                    <a:p>
                      <a:pPr algn="ctr" fontAlgn="ctr"/>
                      <a:r>
                        <a:rPr lang="zh-TW" altLang="en-US" sz="1400" b="1" u="none" strike="noStrike" dirty="0">
                          <a:solidFill>
                            <a:srgbClr val="000000"/>
                          </a:solidFill>
                          <a:effectLst/>
                        </a:rPr>
                        <a:t>金融情勢</a:t>
                      </a:r>
                      <a:endParaRPr lang="zh-TW" altLang="en-US" sz="14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772" marR="7772" marT="7772" marB="0" anchor="ctr">
                    <a:solidFill>
                      <a:schemeClr val="accent6">
                        <a:lumMod val="20000"/>
                        <a:lumOff val="80000"/>
                      </a:schemeClr>
                    </a:solidFill>
                  </a:tcPr>
                </a:tc>
                <a:tc>
                  <a:txBody>
                    <a:bodyPr/>
                    <a:lstStyle/>
                    <a:p>
                      <a:pPr algn="ctr" fontAlgn="ctr"/>
                      <a:r>
                        <a:rPr lang="zh-TW" altLang="en-US" sz="1400" b="1" u="none" strike="noStrike" dirty="0">
                          <a:solidFill>
                            <a:srgbClr val="000000"/>
                          </a:solidFill>
                          <a:effectLst/>
                        </a:rPr>
                        <a:t>業務簡介</a:t>
                      </a:r>
                      <a:endParaRPr lang="zh-TW" altLang="en-US" sz="14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772" marR="7772" marT="7772" marB="0" anchor="ctr">
                    <a:solidFill>
                      <a:schemeClr val="accent6">
                        <a:lumMod val="20000"/>
                        <a:lumOff val="80000"/>
                      </a:schemeClr>
                    </a:solidFill>
                  </a:tcPr>
                </a:tc>
                <a:tc>
                  <a:txBody>
                    <a:bodyPr/>
                    <a:lstStyle/>
                    <a:p>
                      <a:pPr algn="ctr" fontAlgn="ctr"/>
                      <a:r>
                        <a:rPr lang="zh-TW" altLang="en-US" sz="1400" b="1" u="none" strike="noStrike" dirty="0">
                          <a:solidFill>
                            <a:srgbClr val="000000"/>
                          </a:solidFill>
                          <a:effectLst/>
                        </a:rPr>
                        <a:t>法定公開揭露事項</a:t>
                      </a:r>
                      <a:endParaRPr lang="zh-TW" altLang="en-US" sz="14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772" marR="7772" marT="7772" marB="0" anchor="ctr">
                    <a:solidFill>
                      <a:schemeClr val="accent6">
                        <a:lumMod val="20000"/>
                        <a:lumOff val="80000"/>
                      </a:schemeClr>
                    </a:solidFill>
                  </a:tcPr>
                </a:tc>
                <a:tc>
                  <a:txBody>
                    <a:bodyPr/>
                    <a:lstStyle/>
                    <a:p>
                      <a:pPr algn="ctr" fontAlgn="ctr"/>
                      <a:r>
                        <a:rPr lang="zh-TW" altLang="en-US" sz="1400" b="1" u="none" strike="noStrike" dirty="0">
                          <a:solidFill>
                            <a:srgbClr val="000000"/>
                          </a:solidFill>
                          <a:effectLst/>
                        </a:rPr>
                        <a:t>永續經營專區</a:t>
                      </a:r>
                      <a:endParaRPr lang="zh-TW" altLang="en-US" sz="14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772" marR="7772" marT="7772" marB="0" anchor="ctr">
                    <a:solidFill>
                      <a:schemeClr val="accent6">
                        <a:lumMod val="20000"/>
                        <a:lumOff val="80000"/>
                      </a:schemeClr>
                    </a:solidFill>
                  </a:tcPr>
                </a:tc>
                <a:tc>
                  <a:txBody>
                    <a:bodyPr/>
                    <a:lstStyle/>
                    <a:p>
                      <a:pPr algn="ctr" fontAlgn="ctr"/>
                      <a:r>
                        <a:rPr lang="zh-TW" altLang="en-US" sz="1400" b="1" u="none" strike="noStrike" dirty="0">
                          <a:solidFill>
                            <a:srgbClr val="000000"/>
                          </a:solidFill>
                          <a:effectLst/>
                        </a:rPr>
                        <a:t>利害關係人溝通專區</a:t>
                      </a:r>
                      <a:endParaRPr lang="zh-TW" altLang="en-US" sz="14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772" marR="7772" marT="7772" marB="0" anchor="ctr">
                    <a:solidFill>
                      <a:schemeClr val="accent6">
                        <a:lumMod val="20000"/>
                        <a:lumOff val="80000"/>
                      </a:schemeClr>
                    </a:solidFill>
                  </a:tcPr>
                </a:tc>
                <a:extLst>
                  <a:ext uri="{0D108BD9-81ED-4DB2-BD59-A6C34878D82A}">
                    <a16:rowId xmlns:a16="http://schemas.microsoft.com/office/drawing/2014/main" val="2359932213"/>
                  </a:ext>
                </a:extLst>
              </a:tr>
            </a:tbl>
          </a:graphicData>
        </a:graphic>
      </p:graphicFrame>
      <p:pic>
        <p:nvPicPr>
          <p:cNvPr id="40" name="Picture 15">
            <a:extLst>
              <a:ext uri="{FF2B5EF4-FFF2-40B4-BE49-F238E27FC236}">
                <a16:creationId xmlns:a16="http://schemas.microsoft.com/office/drawing/2014/main" id="{90B2854C-E734-45DB-81AF-DE2918CE29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5331"/>
            <a:ext cx="2066912" cy="702349"/>
          </a:xfrm>
          <a:prstGeom prst="rect">
            <a:avLst/>
          </a:prstGeom>
          <a:noFill/>
          <a:extLst>
            <a:ext uri="{909E8E84-426E-40DD-AFC4-6F175D3DCCD1}">
              <a14:hiddenFill xmlns:a14="http://schemas.microsoft.com/office/drawing/2010/main">
                <a:solidFill>
                  <a:srgbClr val="FFFFFF"/>
                </a:solidFill>
              </a14:hiddenFill>
            </a:ext>
          </a:extLst>
        </p:spPr>
      </p:pic>
      <p:sp>
        <p:nvSpPr>
          <p:cNvPr id="41" name="文字方塊 40">
            <a:extLst>
              <a:ext uri="{FF2B5EF4-FFF2-40B4-BE49-F238E27FC236}">
                <a16:creationId xmlns:a16="http://schemas.microsoft.com/office/drawing/2014/main" id="{6E043499-E01C-40EC-9D10-287F433691A4}"/>
              </a:ext>
            </a:extLst>
          </p:cNvPr>
          <p:cNvSpPr txBox="1"/>
          <p:nvPr/>
        </p:nvSpPr>
        <p:spPr>
          <a:xfrm>
            <a:off x="10925932" y="191443"/>
            <a:ext cx="1025071" cy="307777"/>
          </a:xfrm>
          <a:prstGeom prst="rect">
            <a:avLst/>
          </a:prstGeom>
          <a:noFill/>
        </p:spPr>
        <p:txBody>
          <a:bodyPr wrap="square">
            <a:spAutoFit/>
          </a:bodyPr>
          <a:lstStyle/>
          <a:p>
            <a:pPr algn="ctr" fontAlgn="ctr"/>
            <a:r>
              <a:rPr lang="en-US" altLang="zh-TW" sz="1400" b="1" dirty="0">
                <a:solidFill>
                  <a:schemeClr val="accent5"/>
                </a:solidFill>
              </a:rPr>
              <a:t>ENGLISH</a:t>
            </a:r>
            <a:endParaRPr lang="en-US" altLang="zh-TW" sz="1400" b="1" i="0" u="none" strike="noStrike" dirty="0">
              <a:solidFill>
                <a:schemeClr val="accent5"/>
              </a:solidFill>
              <a:effectLst/>
              <a:latin typeface="微軟正黑體" panose="020B0604030504040204" pitchFamily="34" charset="-120"/>
              <a:ea typeface="微軟正黑體" panose="020B0604030504040204" pitchFamily="34" charset="-120"/>
            </a:endParaRPr>
          </a:p>
        </p:txBody>
      </p:sp>
      <p:grpSp>
        <p:nvGrpSpPr>
          <p:cNvPr id="59" name="群組 58">
            <a:extLst>
              <a:ext uri="{FF2B5EF4-FFF2-40B4-BE49-F238E27FC236}">
                <a16:creationId xmlns:a16="http://schemas.microsoft.com/office/drawing/2014/main" id="{9C5A0DBA-B3F5-4B7D-800F-2E0444056F83}"/>
              </a:ext>
            </a:extLst>
          </p:cNvPr>
          <p:cNvGrpSpPr/>
          <p:nvPr/>
        </p:nvGrpSpPr>
        <p:grpSpPr>
          <a:xfrm>
            <a:off x="0" y="13894410"/>
            <a:ext cx="12827454" cy="2544627"/>
            <a:chOff x="0" y="13894410"/>
            <a:chExt cx="12827454" cy="2544627"/>
          </a:xfrm>
        </p:grpSpPr>
        <p:cxnSp>
          <p:nvCxnSpPr>
            <p:cNvPr id="60" name="直線接點 59">
              <a:extLst>
                <a:ext uri="{FF2B5EF4-FFF2-40B4-BE49-F238E27FC236}">
                  <a16:creationId xmlns:a16="http://schemas.microsoft.com/office/drawing/2014/main" id="{B3881ABB-C4B3-425D-AE06-48DED68D64CF}"/>
                </a:ext>
              </a:extLst>
            </p:cNvPr>
            <p:cNvCxnSpPr>
              <a:cxnSpLocks/>
            </p:cNvCxnSpPr>
            <p:nvPr/>
          </p:nvCxnSpPr>
          <p:spPr>
            <a:xfrm>
              <a:off x="0" y="1389441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1" name="文字方塊 60">
              <a:extLst>
                <a:ext uri="{FF2B5EF4-FFF2-40B4-BE49-F238E27FC236}">
                  <a16:creationId xmlns:a16="http://schemas.microsoft.com/office/drawing/2014/main" id="{2AE97B4B-893F-43AE-86B0-F2F8499AE30C}"/>
                </a:ext>
              </a:extLst>
            </p:cNvPr>
            <p:cNvSpPr txBox="1"/>
            <p:nvPr/>
          </p:nvSpPr>
          <p:spPr>
            <a:xfrm>
              <a:off x="708059" y="14378668"/>
              <a:ext cx="3181351" cy="1345368"/>
            </a:xfrm>
            <a:prstGeom prst="rect">
              <a:avLst/>
            </a:prstGeom>
            <a:noFill/>
          </p:spPr>
          <p:txBody>
            <a:bodyPr wrap="square">
              <a:spAutoFit/>
            </a:bodyPr>
            <a:lstStyle/>
            <a:p>
              <a:pPr>
                <a:lnSpc>
                  <a:spcPct val="150000"/>
                </a:lnSpc>
              </a:pPr>
              <a:r>
                <a:rPr lang="zh-TW" altLang="en-US" sz="1400" dirty="0">
                  <a:latin typeface="微軟正黑體" panose="020B0604030504040204" pitchFamily="34" charset="-120"/>
                  <a:ea typeface="微軟正黑體" panose="020B0604030504040204" pitchFamily="34" charset="-120"/>
                </a:rPr>
                <a:t>電話 </a:t>
              </a:r>
              <a:r>
                <a:rPr lang="en-US" altLang="zh-TW" sz="1400" dirty="0">
                  <a:latin typeface="微軟正黑體" panose="020B0604030504040204" pitchFamily="34" charset="-120"/>
                  <a:ea typeface="微軟正黑體" panose="020B0604030504040204" pitchFamily="34" charset="-120"/>
                </a:rPr>
                <a:t>02-2383-1616</a:t>
              </a:r>
            </a:p>
            <a:p>
              <a:pPr>
                <a:lnSpc>
                  <a:spcPct val="150000"/>
                </a:lnSpc>
              </a:pPr>
              <a:r>
                <a:rPr lang="zh-TW" altLang="en-US" sz="1400" dirty="0">
                  <a:latin typeface="微軟正黑體" panose="020B0604030504040204" pitchFamily="34" charset="-120"/>
                  <a:ea typeface="微軟正黑體" panose="020B0604030504040204" pitchFamily="34" charset="-120"/>
                </a:rPr>
                <a:t>傳真 </a:t>
              </a:r>
              <a:r>
                <a:rPr lang="en-US" altLang="zh-TW" sz="1400" dirty="0">
                  <a:latin typeface="微軟正黑體" panose="020B0604030504040204" pitchFamily="34" charset="-120"/>
                  <a:ea typeface="微軟正黑體" panose="020B0604030504040204" pitchFamily="34" charset="-120"/>
                </a:rPr>
                <a:t>02-2382-2878</a:t>
              </a:r>
            </a:p>
            <a:p>
              <a:pPr>
                <a:lnSpc>
                  <a:spcPct val="150000"/>
                </a:lnSpc>
              </a:pPr>
              <a:r>
                <a:rPr lang="en-US" altLang="zh-TW" sz="1400" dirty="0">
                  <a:latin typeface="微軟正黑體" panose="020B0604030504040204" pitchFamily="34" charset="-120"/>
                  <a:ea typeface="微軟正黑體" panose="020B0604030504040204" pitchFamily="34" charset="-120"/>
                </a:rPr>
                <a:t>Email</a:t>
              </a:r>
              <a:r>
                <a:rPr lang="zh-TW" altLang="en-US" sz="1400" dirty="0">
                  <a:latin typeface="微軟正黑體" panose="020B0604030504040204" pitchFamily="34" charset="-120"/>
                  <a:ea typeface="微軟正黑體" panose="020B0604030504040204" pitchFamily="34" charset="-120"/>
                </a:rPr>
                <a:t> </a:t>
              </a:r>
              <a:r>
                <a:rPr lang="en-US" altLang="zh-TW" sz="1400" dirty="0">
                  <a:latin typeface="微軟正黑體" panose="020B0604030504040204" pitchFamily="34" charset="-120"/>
                  <a:ea typeface="微軟正黑體" panose="020B0604030504040204" pitchFamily="34" charset="-120"/>
                  <a:hlinkClick r:id="rId4">
                    <a:extLst>
                      <a:ext uri="{A12FA001-AC4F-418D-AE19-62706E023703}">
                        <ahyp:hlinkClr xmlns:ahyp="http://schemas.microsoft.com/office/drawing/2018/hyperlinkcolor" val="tx"/>
                      </a:ext>
                    </a:extLst>
                  </a:hlinkClick>
                </a:rPr>
                <a:t>service@megabills.com.tw</a:t>
              </a:r>
              <a:endParaRPr lang="en-US" altLang="zh-TW" sz="1400" dirty="0">
                <a:latin typeface="微軟正黑體" panose="020B0604030504040204" pitchFamily="34" charset="-120"/>
                <a:ea typeface="微軟正黑體" panose="020B0604030504040204" pitchFamily="34" charset="-120"/>
              </a:endParaRPr>
            </a:p>
            <a:p>
              <a:pPr>
                <a:lnSpc>
                  <a:spcPct val="150000"/>
                </a:lnSpc>
              </a:pPr>
              <a:r>
                <a:rPr lang="zh-TW" altLang="en-US" sz="1400" dirty="0">
                  <a:latin typeface="微軟正黑體" panose="020B0604030504040204" pitchFamily="34" charset="-120"/>
                  <a:ea typeface="微軟正黑體" panose="020B0604030504040204" pitchFamily="34" charset="-120"/>
                </a:rPr>
                <a:t>地址 台北市衡陽路</a:t>
              </a:r>
              <a:r>
                <a:rPr lang="en-US" altLang="zh-TW" sz="1400" dirty="0">
                  <a:latin typeface="微軟正黑體" panose="020B0604030504040204" pitchFamily="34" charset="-120"/>
                  <a:ea typeface="微軟正黑體" panose="020B0604030504040204" pitchFamily="34" charset="-120"/>
                </a:rPr>
                <a:t>91</a:t>
              </a:r>
              <a:r>
                <a:rPr lang="zh-TW" altLang="en-US" sz="1400" dirty="0">
                  <a:latin typeface="微軟正黑體" panose="020B0604030504040204" pitchFamily="34" charset="-120"/>
                  <a:ea typeface="微軟正黑體" panose="020B0604030504040204" pitchFamily="34" charset="-120"/>
                </a:rPr>
                <a:t>號</a:t>
              </a:r>
              <a:r>
                <a:rPr lang="en-US" altLang="zh-TW" sz="1400" dirty="0">
                  <a:latin typeface="微軟正黑體" panose="020B0604030504040204" pitchFamily="34" charset="-120"/>
                  <a:ea typeface="微軟正黑體" panose="020B0604030504040204" pitchFamily="34" charset="-120"/>
                </a:rPr>
                <a:t>2</a:t>
              </a:r>
              <a:r>
                <a:rPr lang="zh-TW" altLang="en-US" sz="1400" dirty="0">
                  <a:latin typeface="微軟正黑體" panose="020B0604030504040204" pitchFamily="34" charset="-120"/>
                  <a:ea typeface="微軟正黑體" panose="020B0604030504040204" pitchFamily="34" charset="-120"/>
                </a:rPr>
                <a:t>至</a:t>
              </a:r>
              <a:r>
                <a:rPr lang="en-US" altLang="zh-TW" sz="1400" dirty="0">
                  <a:latin typeface="微軟正黑體" panose="020B0604030504040204" pitchFamily="34" charset="-120"/>
                  <a:ea typeface="微軟正黑體" panose="020B0604030504040204" pitchFamily="34" charset="-120"/>
                </a:rPr>
                <a:t>5</a:t>
              </a:r>
              <a:r>
                <a:rPr lang="zh-TW" altLang="en-US" sz="1400" dirty="0">
                  <a:latin typeface="微軟正黑體" panose="020B0604030504040204" pitchFamily="34" charset="-120"/>
                  <a:ea typeface="微軟正黑體" panose="020B0604030504040204" pitchFamily="34" charset="-120"/>
                </a:rPr>
                <a:t>樓</a:t>
              </a:r>
            </a:p>
          </p:txBody>
        </p:sp>
        <p:sp>
          <p:nvSpPr>
            <p:cNvPr id="62" name="文字方塊 61">
              <a:extLst>
                <a:ext uri="{FF2B5EF4-FFF2-40B4-BE49-F238E27FC236}">
                  <a16:creationId xmlns:a16="http://schemas.microsoft.com/office/drawing/2014/main" id="{7AB3F021-5D1D-4E62-99C1-7D03B7BDD22A}"/>
                </a:ext>
              </a:extLst>
            </p:cNvPr>
            <p:cNvSpPr txBox="1"/>
            <p:nvPr/>
          </p:nvSpPr>
          <p:spPr>
            <a:xfrm>
              <a:off x="708060" y="14086327"/>
              <a:ext cx="902811" cy="307777"/>
            </a:xfrm>
            <a:prstGeom prst="rect">
              <a:avLst/>
            </a:prstGeom>
            <a:noFill/>
          </p:spPr>
          <p:txBody>
            <a:bodyPr wrap="none" rtlCol="0">
              <a:spAutoFit/>
            </a:bodyPr>
            <a:lstStyle/>
            <a:p>
              <a:r>
                <a:rPr lang="zh-TW" altLang="en-US" sz="1400" b="1" dirty="0"/>
                <a:t>兆豐票券</a:t>
              </a:r>
            </a:p>
          </p:txBody>
        </p:sp>
        <p:cxnSp>
          <p:nvCxnSpPr>
            <p:cNvPr id="63" name="直線接點 62">
              <a:extLst>
                <a:ext uri="{FF2B5EF4-FFF2-40B4-BE49-F238E27FC236}">
                  <a16:creationId xmlns:a16="http://schemas.microsoft.com/office/drawing/2014/main" id="{072F0AB8-A8E7-4005-90C2-A5BC1A4A90FA}"/>
                </a:ext>
              </a:extLst>
            </p:cNvPr>
            <p:cNvCxnSpPr/>
            <p:nvPr/>
          </p:nvCxnSpPr>
          <p:spPr>
            <a:xfrm>
              <a:off x="5612039" y="14167657"/>
              <a:ext cx="0" cy="1695450"/>
            </a:xfrm>
            <a:prstGeom prst="line">
              <a:avLst/>
            </a:prstGeom>
          </p:spPr>
          <p:style>
            <a:lnRef idx="1">
              <a:schemeClr val="accent1"/>
            </a:lnRef>
            <a:fillRef idx="0">
              <a:schemeClr val="accent1"/>
            </a:fillRef>
            <a:effectRef idx="0">
              <a:schemeClr val="accent1"/>
            </a:effectRef>
            <a:fontRef idx="minor">
              <a:schemeClr val="tx1"/>
            </a:fontRef>
          </p:style>
        </p:cxnSp>
        <p:sp>
          <p:nvSpPr>
            <p:cNvPr id="64" name="文字方塊 63">
              <a:extLst>
                <a:ext uri="{FF2B5EF4-FFF2-40B4-BE49-F238E27FC236}">
                  <a16:creationId xmlns:a16="http://schemas.microsoft.com/office/drawing/2014/main" id="{A84649D6-A64A-4E92-8606-9CD3251C11AC}"/>
                </a:ext>
              </a:extLst>
            </p:cNvPr>
            <p:cNvSpPr txBox="1"/>
            <p:nvPr/>
          </p:nvSpPr>
          <p:spPr>
            <a:xfrm>
              <a:off x="6624522" y="14129299"/>
              <a:ext cx="1082348" cy="307777"/>
            </a:xfrm>
            <a:prstGeom prst="rect">
              <a:avLst/>
            </a:prstGeom>
            <a:noFill/>
          </p:spPr>
          <p:txBody>
            <a:bodyPr wrap="none" rtlCol="0">
              <a:spAutoFit/>
            </a:bodyPr>
            <a:lstStyle/>
            <a:p>
              <a:r>
                <a:rPr lang="zh-TW" altLang="en-US" sz="1400" b="1" dirty="0"/>
                <a:t>兆豐事業群</a:t>
              </a:r>
            </a:p>
          </p:txBody>
        </p:sp>
        <p:sp>
          <p:nvSpPr>
            <p:cNvPr id="65" name="文字方塊 64">
              <a:extLst>
                <a:ext uri="{FF2B5EF4-FFF2-40B4-BE49-F238E27FC236}">
                  <a16:creationId xmlns:a16="http://schemas.microsoft.com/office/drawing/2014/main" id="{90F3DD58-9723-4AA7-8330-00D61DB9CFB2}"/>
                </a:ext>
              </a:extLst>
            </p:cNvPr>
            <p:cNvSpPr txBox="1"/>
            <p:nvPr/>
          </p:nvSpPr>
          <p:spPr>
            <a:xfrm>
              <a:off x="6628606" y="14569621"/>
              <a:ext cx="1171800" cy="375872"/>
            </a:xfrm>
            <a:prstGeom prst="rect">
              <a:avLst/>
            </a:prstGeom>
            <a:noFill/>
          </p:spPr>
          <p:txBody>
            <a:bodyPr wrap="square">
              <a:spAutoFit/>
            </a:bodyPr>
            <a:lstStyle/>
            <a:p>
              <a:pPr>
                <a:lnSpc>
                  <a:spcPct val="150000"/>
                </a:lnSpc>
              </a:pPr>
              <a:r>
                <a:rPr lang="zh-TW" altLang="en-US" sz="1400" dirty="0">
                  <a:latin typeface="微軟正黑體" panose="020B0604030504040204" pitchFamily="34" charset="-120"/>
                  <a:ea typeface="微軟正黑體" panose="020B0604030504040204" pitchFamily="34" charset="-120"/>
                </a:rPr>
                <a:t>兆豐金控</a:t>
              </a:r>
            </a:p>
          </p:txBody>
        </p:sp>
        <p:sp>
          <p:nvSpPr>
            <p:cNvPr id="66" name="文字方塊 65">
              <a:extLst>
                <a:ext uri="{FF2B5EF4-FFF2-40B4-BE49-F238E27FC236}">
                  <a16:creationId xmlns:a16="http://schemas.microsoft.com/office/drawing/2014/main" id="{17E6ABF4-0C43-4797-93B5-081F4FB79275}"/>
                </a:ext>
              </a:extLst>
            </p:cNvPr>
            <p:cNvSpPr txBox="1"/>
            <p:nvPr/>
          </p:nvSpPr>
          <p:spPr>
            <a:xfrm>
              <a:off x="8362494" y="15072275"/>
              <a:ext cx="1171800" cy="375872"/>
            </a:xfrm>
            <a:prstGeom prst="rect">
              <a:avLst/>
            </a:prstGeom>
            <a:noFill/>
          </p:spPr>
          <p:txBody>
            <a:bodyPr wrap="square">
              <a:spAutoFit/>
            </a:bodyPr>
            <a:lstStyle/>
            <a:p>
              <a:pPr>
                <a:lnSpc>
                  <a:spcPct val="150000"/>
                </a:lnSpc>
              </a:pPr>
              <a:r>
                <a:rPr lang="zh-TW" altLang="en-US" sz="1400" dirty="0">
                  <a:latin typeface="微軟正黑體" panose="020B0604030504040204" pitchFamily="34" charset="-120"/>
                  <a:ea typeface="微軟正黑體" panose="020B0604030504040204" pitchFamily="34" charset="-120"/>
                </a:rPr>
                <a:t>兆豐保險</a:t>
              </a:r>
            </a:p>
          </p:txBody>
        </p:sp>
        <p:sp>
          <p:nvSpPr>
            <p:cNvPr id="67" name="文字方塊 66">
              <a:extLst>
                <a:ext uri="{FF2B5EF4-FFF2-40B4-BE49-F238E27FC236}">
                  <a16:creationId xmlns:a16="http://schemas.microsoft.com/office/drawing/2014/main" id="{CB4F846A-1E3A-4D52-AB0A-4C5E6EA22BD5}"/>
                </a:ext>
              </a:extLst>
            </p:cNvPr>
            <p:cNvSpPr txBox="1"/>
            <p:nvPr/>
          </p:nvSpPr>
          <p:spPr>
            <a:xfrm>
              <a:off x="6662623" y="15075597"/>
              <a:ext cx="1471721" cy="375872"/>
            </a:xfrm>
            <a:prstGeom prst="rect">
              <a:avLst/>
            </a:prstGeom>
            <a:noFill/>
          </p:spPr>
          <p:txBody>
            <a:bodyPr wrap="square">
              <a:spAutoFit/>
            </a:bodyPr>
            <a:lstStyle/>
            <a:p>
              <a:pPr>
                <a:lnSpc>
                  <a:spcPct val="150000"/>
                </a:lnSpc>
              </a:pPr>
              <a:r>
                <a:rPr lang="zh-TW" altLang="en-US" sz="1400" dirty="0">
                  <a:latin typeface="微軟正黑體" panose="020B0604030504040204" pitchFamily="34" charset="-120"/>
                  <a:ea typeface="微軟正黑體" panose="020B0604030504040204" pitchFamily="34" charset="-120"/>
                </a:rPr>
                <a:t>兆豐國際商銀</a:t>
              </a:r>
            </a:p>
          </p:txBody>
        </p:sp>
        <p:sp>
          <p:nvSpPr>
            <p:cNvPr id="68" name="文字方塊 67">
              <a:extLst>
                <a:ext uri="{FF2B5EF4-FFF2-40B4-BE49-F238E27FC236}">
                  <a16:creationId xmlns:a16="http://schemas.microsoft.com/office/drawing/2014/main" id="{1398A243-7BBC-4A8E-8C72-F498AB2D0975}"/>
                </a:ext>
              </a:extLst>
            </p:cNvPr>
            <p:cNvSpPr txBox="1"/>
            <p:nvPr/>
          </p:nvSpPr>
          <p:spPr>
            <a:xfrm>
              <a:off x="8375196" y="14569621"/>
              <a:ext cx="1171800" cy="375872"/>
            </a:xfrm>
            <a:prstGeom prst="rect">
              <a:avLst/>
            </a:prstGeom>
            <a:noFill/>
          </p:spPr>
          <p:txBody>
            <a:bodyPr wrap="square">
              <a:spAutoFit/>
            </a:bodyPr>
            <a:lstStyle/>
            <a:p>
              <a:pPr>
                <a:lnSpc>
                  <a:spcPct val="150000"/>
                </a:lnSpc>
              </a:pPr>
              <a:r>
                <a:rPr lang="zh-TW" altLang="en-US" sz="1400" dirty="0">
                  <a:latin typeface="微軟正黑體" panose="020B0604030504040204" pitchFamily="34" charset="-120"/>
                  <a:ea typeface="微軟正黑體" panose="020B0604030504040204" pitchFamily="34" charset="-120"/>
                </a:rPr>
                <a:t>兆豐投信</a:t>
              </a:r>
            </a:p>
          </p:txBody>
        </p:sp>
        <p:sp>
          <p:nvSpPr>
            <p:cNvPr id="69" name="文字方塊 68">
              <a:extLst>
                <a:ext uri="{FF2B5EF4-FFF2-40B4-BE49-F238E27FC236}">
                  <a16:creationId xmlns:a16="http://schemas.microsoft.com/office/drawing/2014/main" id="{461F3008-4284-4B8F-B308-7B617E86B81B}"/>
                </a:ext>
              </a:extLst>
            </p:cNvPr>
            <p:cNvSpPr txBox="1"/>
            <p:nvPr/>
          </p:nvSpPr>
          <p:spPr>
            <a:xfrm>
              <a:off x="9931400" y="15086197"/>
              <a:ext cx="1171800" cy="375872"/>
            </a:xfrm>
            <a:prstGeom prst="rect">
              <a:avLst/>
            </a:prstGeom>
            <a:noFill/>
          </p:spPr>
          <p:txBody>
            <a:bodyPr wrap="square">
              <a:spAutoFit/>
            </a:bodyPr>
            <a:lstStyle/>
            <a:p>
              <a:pPr>
                <a:lnSpc>
                  <a:spcPct val="150000"/>
                </a:lnSpc>
              </a:pPr>
              <a:r>
                <a:rPr lang="zh-TW" altLang="en-US" sz="1400" dirty="0">
                  <a:latin typeface="微軟正黑體" panose="020B0604030504040204" pitchFamily="34" charset="-120"/>
                  <a:ea typeface="微軟正黑體" panose="020B0604030504040204" pitchFamily="34" charset="-120"/>
                </a:rPr>
                <a:t>兆豐資產</a:t>
              </a:r>
            </a:p>
          </p:txBody>
        </p:sp>
        <p:sp>
          <p:nvSpPr>
            <p:cNvPr id="70" name="文字方塊 69">
              <a:extLst>
                <a:ext uri="{FF2B5EF4-FFF2-40B4-BE49-F238E27FC236}">
                  <a16:creationId xmlns:a16="http://schemas.microsoft.com/office/drawing/2014/main" id="{D75F65CE-1903-4024-96D4-54780C697E7E}"/>
                </a:ext>
              </a:extLst>
            </p:cNvPr>
            <p:cNvSpPr txBox="1"/>
            <p:nvPr/>
          </p:nvSpPr>
          <p:spPr>
            <a:xfrm>
              <a:off x="9919610" y="14569621"/>
              <a:ext cx="1171800" cy="375872"/>
            </a:xfrm>
            <a:prstGeom prst="rect">
              <a:avLst/>
            </a:prstGeom>
            <a:noFill/>
          </p:spPr>
          <p:txBody>
            <a:bodyPr wrap="square">
              <a:spAutoFit/>
            </a:bodyPr>
            <a:lstStyle/>
            <a:p>
              <a:pPr>
                <a:lnSpc>
                  <a:spcPct val="150000"/>
                </a:lnSpc>
              </a:pPr>
              <a:r>
                <a:rPr lang="zh-TW" altLang="en-US" sz="1400" dirty="0">
                  <a:latin typeface="微軟正黑體" panose="020B0604030504040204" pitchFamily="34" charset="-120"/>
                  <a:ea typeface="微軟正黑體" panose="020B0604030504040204" pitchFamily="34" charset="-120"/>
                </a:rPr>
                <a:t>兆豐證券</a:t>
              </a:r>
            </a:p>
          </p:txBody>
        </p:sp>
        <p:sp>
          <p:nvSpPr>
            <p:cNvPr id="71" name="矩形 70">
              <a:extLst>
                <a:ext uri="{FF2B5EF4-FFF2-40B4-BE49-F238E27FC236}">
                  <a16:creationId xmlns:a16="http://schemas.microsoft.com/office/drawing/2014/main" id="{62EF1014-0482-4159-9ED5-F0E58CBADDDB}"/>
                </a:ext>
              </a:extLst>
            </p:cNvPr>
            <p:cNvSpPr/>
            <p:nvPr/>
          </p:nvSpPr>
          <p:spPr>
            <a:xfrm>
              <a:off x="0" y="15873269"/>
              <a:ext cx="12192000" cy="392875"/>
            </a:xfrm>
            <a:prstGeom prst="rect">
              <a:avLst/>
            </a:prstGeom>
            <a:solidFill>
              <a:srgbClr val="1B4A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文字方塊 71">
              <a:extLst>
                <a:ext uri="{FF2B5EF4-FFF2-40B4-BE49-F238E27FC236}">
                  <a16:creationId xmlns:a16="http://schemas.microsoft.com/office/drawing/2014/main" id="{9593E0A1-E7DC-46EC-827C-FF82C46ED3E0}"/>
                </a:ext>
              </a:extLst>
            </p:cNvPr>
            <p:cNvSpPr txBox="1"/>
            <p:nvPr/>
          </p:nvSpPr>
          <p:spPr>
            <a:xfrm>
              <a:off x="8514896" y="15915817"/>
              <a:ext cx="4312558" cy="307777"/>
            </a:xfrm>
            <a:prstGeom prst="rect">
              <a:avLst/>
            </a:prstGeom>
            <a:noFill/>
          </p:spPr>
          <p:txBody>
            <a:bodyPr wrap="square">
              <a:spAutoFit/>
            </a:bodyPr>
            <a:lstStyle/>
            <a:p>
              <a:r>
                <a:rPr lang="en-US" altLang="zh-TW" sz="1400" dirty="0">
                  <a:solidFill>
                    <a:schemeClr val="bg1"/>
                  </a:solidFill>
                  <a:effectLst/>
                </a:rPr>
                <a:t>Copyright 2021 Mega Bills All rights reserved</a:t>
              </a:r>
              <a:endParaRPr lang="zh-TW" altLang="en-US" sz="1400" dirty="0">
                <a:solidFill>
                  <a:schemeClr val="bg1"/>
                </a:solidFill>
                <a:latin typeface="微軟正黑體" panose="020B0604030504040204" pitchFamily="34" charset="-120"/>
                <a:ea typeface="微軟正黑體" panose="020B0604030504040204" pitchFamily="34" charset="-120"/>
              </a:endParaRPr>
            </a:p>
          </p:txBody>
        </p:sp>
        <p:sp>
          <p:nvSpPr>
            <p:cNvPr id="73" name="文字方塊 72">
              <a:extLst>
                <a:ext uri="{FF2B5EF4-FFF2-40B4-BE49-F238E27FC236}">
                  <a16:creationId xmlns:a16="http://schemas.microsoft.com/office/drawing/2014/main" id="{87746ECF-A940-4895-AF48-7CCA351F9EB9}"/>
                </a:ext>
              </a:extLst>
            </p:cNvPr>
            <p:cNvSpPr txBox="1"/>
            <p:nvPr/>
          </p:nvSpPr>
          <p:spPr>
            <a:xfrm>
              <a:off x="602229" y="15915817"/>
              <a:ext cx="6060394" cy="523220"/>
            </a:xfrm>
            <a:prstGeom prst="rect">
              <a:avLst/>
            </a:prstGeom>
            <a:noFill/>
          </p:spPr>
          <p:txBody>
            <a:bodyPr wrap="square">
              <a:spAutoFit/>
            </a:bodyPr>
            <a:lstStyle/>
            <a:p>
              <a:r>
                <a:rPr lang="zh-TW" altLang="en-US" sz="1400" dirty="0">
                  <a:solidFill>
                    <a:schemeClr val="bg1"/>
                  </a:solidFill>
                  <a:latin typeface="微軟正黑體" panose="020B0604030504040204" pitchFamily="34" charset="-120"/>
                  <a:ea typeface="微軟正黑體" panose="020B0604030504040204" pitchFamily="34" charset="-120"/>
                </a:rPr>
                <a:t>重要資訊 </a:t>
              </a:r>
              <a:r>
                <a:rPr lang="en-US" altLang="zh-TW" sz="1400" dirty="0">
                  <a:solidFill>
                    <a:schemeClr val="bg1"/>
                  </a:solidFill>
                  <a:latin typeface="微軟正黑體" panose="020B0604030504040204" pitchFamily="34" charset="-120"/>
                  <a:ea typeface="微軟正黑體" panose="020B0604030504040204" pitchFamily="34" charset="-120"/>
                </a:rPr>
                <a:t>|</a:t>
              </a:r>
              <a:r>
                <a:rPr lang="zh-TW" altLang="en-US" sz="1400" dirty="0">
                  <a:solidFill>
                    <a:schemeClr val="bg1"/>
                  </a:solidFill>
                  <a:latin typeface="微軟正黑體" panose="020B0604030504040204" pitchFamily="34" charset="-120"/>
                  <a:ea typeface="微軟正黑體" panose="020B0604030504040204" pitchFamily="34" charset="-120"/>
                </a:rPr>
                <a:t>  牌告利率 </a:t>
              </a:r>
              <a:r>
                <a:rPr lang="en-US" altLang="zh-TW" sz="1400" dirty="0">
                  <a:solidFill>
                    <a:schemeClr val="bg1"/>
                  </a:solidFill>
                  <a:latin typeface="微軟正黑體" panose="020B0604030504040204" pitchFamily="34" charset="-120"/>
                  <a:ea typeface="微軟正黑體" panose="020B0604030504040204" pitchFamily="34" charset="-120"/>
                </a:rPr>
                <a:t>|</a:t>
              </a:r>
              <a:r>
                <a:rPr lang="zh-TW" altLang="en-US" sz="1400" dirty="0">
                  <a:solidFill>
                    <a:schemeClr val="bg1"/>
                  </a:solidFill>
                  <a:latin typeface="微軟正黑體" panose="020B0604030504040204" pitchFamily="34" charset="-120"/>
                  <a:ea typeface="微軟正黑體" panose="020B0604030504040204" pitchFamily="34" charset="-120"/>
                </a:rPr>
                <a:t>  金融情勢 </a:t>
              </a:r>
              <a:r>
                <a:rPr lang="en-US" altLang="zh-TW" sz="1400" dirty="0">
                  <a:solidFill>
                    <a:schemeClr val="bg1"/>
                  </a:solidFill>
                  <a:latin typeface="微軟正黑體" panose="020B0604030504040204" pitchFamily="34" charset="-120"/>
                  <a:ea typeface="微軟正黑體" panose="020B0604030504040204" pitchFamily="34" charset="-120"/>
                </a:rPr>
                <a:t>|</a:t>
              </a:r>
              <a:r>
                <a:rPr lang="zh-TW" altLang="en-US" sz="1400" dirty="0">
                  <a:solidFill>
                    <a:schemeClr val="bg1"/>
                  </a:solidFill>
                  <a:latin typeface="微軟正黑體" panose="020B0604030504040204" pitchFamily="34" charset="-120"/>
                  <a:ea typeface="微軟正黑體" panose="020B0604030504040204" pitchFamily="34" charset="-120"/>
                </a:rPr>
                <a:t> 決定公開揭露事項 </a:t>
              </a:r>
              <a:r>
                <a:rPr lang="en-US" altLang="zh-TW" sz="1400" dirty="0">
                  <a:solidFill>
                    <a:schemeClr val="bg1"/>
                  </a:solidFill>
                  <a:latin typeface="微軟正黑體" panose="020B0604030504040204" pitchFamily="34" charset="-120"/>
                  <a:ea typeface="微軟正黑體" panose="020B0604030504040204" pitchFamily="34" charset="-120"/>
                </a:rPr>
                <a:t>|</a:t>
              </a:r>
              <a:r>
                <a:rPr lang="zh-TW" altLang="en-US" sz="1400" dirty="0">
                  <a:solidFill>
                    <a:schemeClr val="bg1"/>
                  </a:solidFill>
                  <a:latin typeface="微軟正黑體" panose="020B0604030504040204" pitchFamily="34" charset="-120"/>
                  <a:ea typeface="微軟正黑體" panose="020B0604030504040204" pitchFamily="34" charset="-120"/>
                </a:rPr>
                <a:t> 利害關係人溝通專區</a:t>
              </a:r>
            </a:p>
            <a:p>
              <a:endParaRPr lang="zh-TW" altLang="en-US" sz="1400" dirty="0">
                <a:solidFill>
                  <a:schemeClr val="bg1"/>
                </a:solidFill>
                <a:latin typeface="微軟正黑體" panose="020B0604030504040204" pitchFamily="34" charset="-120"/>
                <a:ea typeface="微軟正黑體" panose="020B0604030504040204" pitchFamily="34" charset="-120"/>
              </a:endParaRPr>
            </a:p>
          </p:txBody>
        </p:sp>
        <p:sp>
          <p:nvSpPr>
            <p:cNvPr id="74" name="橢圓 73">
              <a:extLst>
                <a:ext uri="{FF2B5EF4-FFF2-40B4-BE49-F238E27FC236}">
                  <a16:creationId xmlns:a16="http://schemas.microsoft.com/office/drawing/2014/main" id="{09EA200D-FA69-48D3-A0B7-9E720135D490}"/>
                </a:ext>
              </a:extLst>
            </p:cNvPr>
            <p:cNvSpPr/>
            <p:nvPr/>
          </p:nvSpPr>
          <p:spPr>
            <a:xfrm>
              <a:off x="11331350" y="14751154"/>
              <a:ext cx="771426" cy="771426"/>
            </a:xfrm>
            <a:prstGeom prst="ellipse">
              <a:avLst/>
            </a:prstGeom>
            <a:solidFill>
              <a:srgbClr val="C5B27A">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75" name="群組 74">
              <a:extLst>
                <a:ext uri="{FF2B5EF4-FFF2-40B4-BE49-F238E27FC236}">
                  <a16:creationId xmlns:a16="http://schemas.microsoft.com/office/drawing/2014/main" id="{4D06D733-2F32-411E-9ECA-2227E9027289}"/>
                </a:ext>
              </a:extLst>
            </p:cNvPr>
            <p:cNvGrpSpPr/>
            <p:nvPr/>
          </p:nvGrpSpPr>
          <p:grpSpPr>
            <a:xfrm flipV="1">
              <a:off x="11483941" y="14922365"/>
              <a:ext cx="467062" cy="327663"/>
              <a:chOff x="13137016" y="15763490"/>
              <a:chExt cx="535781" cy="306540"/>
            </a:xfrm>
          </p:grpSpPr>
          <p:cxnSp>
            <p:nvCxnSpPr>
              <p:cNvPr id="76" name="直線接點 75">
                <a:extLst>
                  <a:ext uri="{FF2B5EF4-FFF2-40B4-BE49-F238E27FC236}">
                    <a16:creationId xmlns:a16="http://schemas.microsoft.com/office/drawing/2014/main" id="{230B9F63-85A1-45E0-9D68-F2FCB6E7A847}"/>
                  </a:ext>
                </a:extLst>
              </p:cNvPr>
              <p:cNvCxnSpPr>
                <a:cxnSpLocks/>
              </p:cNvCxnSpPr>
              <p:nvPr/>
            </p:nvCxnSpPr>
            <p:spPr>
              <a:xfrm>
                <a:off x="13137016" y="15778235"/>
                <a:ext cx="290852" cy="29085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直線接點 76">
                <a:extLst>
                  <a:ext uri="{FF2B5EF4-FFF2-40B4-BE49-F238E27FC236}">
                    <a16:creationId xmlns:a16="http://schemas.microsoft.com/office/drawing/2014/main" id="{34CA1C11-65DB-4386-8A5E-1AEACFD0401E}"/>
                  </a:ext>
                </a:extLst>
              </p:cNvPr>
              <p:cNvCxnSpPr>
                <a:cxnSpLocks/>
              </p:cNvCxnSpPr>
              <p:nvPr/>
            </p:nvCxnSpPr>
            <p:spPr>
              <a:xfrm flipH="1">
                <a:off x="13389144" y="15763490"/>
                <a:ext cx="283653" cy="30654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47002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9EFC6418-C4D2-4E81-A636-B76C6A7B9AD3}"/>
              </a:ext>
            </a:extLst>
          </p:cNvPr>
          <p:cNvSpPr txBox="1"/>
          <p:nvPr/>
        </p:nvSpPr>
        <p:spPr>
          <a:xfrm>
            <a:off x="-107185" y="-824219"/>
            <a:ext cx="2031325" cy="461665"/>
          </a:xfrm>
          <a:prstGeom prst="rect">
            <a:avLst/>
          </a:prstGeom>
          <a:noFill/>
        </p:spPr>
        <p:txBody>
          <a:bodyPr wrap="none" rtlCol="0">
            <a:spAutoFit/>
          </a:bodyPr>
          <a:lstStyle/>
          <a:p>
            <a:r>
              <a:rPr lang="zh-TW" altLang="en-US" sz="2400" dirty="0"/>
              <a:t>永續經營專區</a:t>
            </a:r>
          </a:p>
        </p:txBody>
      </p:sp>
      <p:sp>
        <p:nvSpPr>
          <p:cNvPr id="7" name="矩形 6">
            <a:extLst>
              <a:ext uri="{FF2B5EF4-FFF2-40B4-BE49-F238E27FC236}">
                <a16:creationId xmlns:a16="http://schemas.microsoft.com/office/drawing/2014/main" id="{D3A25AE3-CE54-4C05-9102-C05AC9BD81EC}"/>
              </a:ext>
            </a:extLst>
          </p:cNvPr>
          <p:cNvSpPr/>
          <p:nvPr/>
        </p:nvSpPr>
        <p:spPr>
          <a:xfrm>
            <a:off x="1382695" y="1605897"/>
            <a:ext cx="1692149" cy="369332"/>
          </a:xfrm>
          <a:prstGeom prst="rect">
            <a:avLst/>
          </a:prstGeom>
          <a:solidFill>
            <a:srgbClr val="C5B27A"/>
          </a:solidFill>
        </p:spPr>
        <p:txBody>
          <a:bodyPr wrap="square">
            <a:spAutoFit/>
          </a:bodyPr>
          <a:lstStyle/>
          <a:p>
            <a:pPr lvl="0" algn="ctr" defTabSz="914400">
              <a:defRPr/>
            </a:pPr>
            <a:r>
              <a:rPr lang="en-US" altLang="zh-TW" dirty="0">
                <a:solidFill>
                  <a:schemeClr val="bg1"/>
                </a:solidFill>
                <a:latin typeface="微軟正黑體" panose="020B0604030504040204" pitchFamily="34" charset="-120"/>
                <a:ea typeface="微軟正黑體" panose="020B0604030504040204" pitchFamily="34" charset="-120"/>
              </a:rPr>
              <a:t>ESG</a:t>
            </a:r>
            <a:r>
              <a:rPr lang="zh-TW" altLang="en-US" dirty="0">
                <a:solidFill>
                  <a:schemeClr val="bg1"/>
                </a:solidFill>
                <a:latin typeface="微軟正黑體" panose="020B0604030504040204" pitchFamily="34" charset="-120"/>
                <a:ea typeface="微軟正黑體" panose="020B0604030504040204" pitchFamily="34" charset="-120"/>
              </a:rPr>
              <a:t>永續績效</a:t>
            </a:r>
          </a:p>
        </p:txBody>
      </p:sp>
      <p:pic>
        <p:nvPicPr>
          <p:cNvPr id="10" name="圖片 9">
            <a:extLst>
              <a:ext uri="{FF2B5EF4-FFF2-40B4-BE49-F238E27FC236}">
                <a16:creationId xmlns:a16="http://schemas.microsoft.com/office/drawing/2014/main" id="{D998D537-5879-4E88-8B6A-9FA1CF2741BA}"/>
              </a:ext>
            </a:extLst>
          </p:cNvPr>
          <p:cNvPicPr>
            <a:picLocks noChangeAspect="1"/>
          </p:cNvPicPr>
          <p:nvPr/>
        </p:nvPicPr>
        <p:blipFill>
          <a:blip r:embed="rId2"/>
          <a:stretch>
            <a:fillRect/>
          </a:stretch>
        </p:blipFill>
        <p:spPr>
          <a:xfrm>
            <a:off x="1909627" y="8879873"/>
            <a:ext cx="7156990" cy="4655282"/>
          </a:xfrm>
          <a:prstGeom prst="rect">
            <a:avLst/>
          </a:prstGeom>
        </p:spPr>
      </p:pic>
      <p:pic>
        <p:nvPicPr>
          <p:cNvPr id="12" name="圖片 11">
            <a:extLst>
              <a:ext uri="{FF2B5EF4-FFF2-40B4-BE49-F238E27FC236}">
                <a16:creationId xmlns:a16="http://schemas.microsoft.com/office/drawing/2014/main" id="{1F7F9AF9-9EDC-4058-AAB3-BD7C4EF3DF64}"/>
              </a:ext>
            </a:extLst>
          </p:cNvPr>
          <p:cNvPicPr>
            <a:picLocks noChangeAspect="1"/>
          </p:cNvPicPr>
          <p:nvPr/>
        </p:nvPicPr>
        <p:blipFill rotWithShape="1">
          <a:blip r:embed="rId3"/>
          <a:srcRect l="18648" t="33411" b="20090"/>
          <a:stretch/>
        </p:blipFill>
        <p:spPr>
          <a:xfrm>
            <a:off x="1993097" y="6284955"/>
            <a:ext cx="6880761" cy="2863478"/>
          </a:xfrm>
          <a:prstGeom prst="rect">
            <a:avLst/>
          </a:prstGeom>
        </p:spPr>
      </p:pic>
      <p:pic>
        <p:nvPicPr>
          <p:cNvPr id="1026" name="Picture 2" descr="https://www.megaholdings.com.tw/upload/_userfilesimages/p2(2).png">
            <a:extLst>
              <a:ext uri="{FF2B5EF4-FFF2-40B4-BE49-F238E27FC236}">
                <a16:creationId xmlns:a16="http://schemas.microsoft.com/office/drawing/2014/main" id="{1500A602-82F0-427F-9D71-BF2753E6B2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0935" y="1935996"/>
            <a:ext cx="6429322" cy="403156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表格 14">
            <a:extLst>
              <a:ext uri="{FF2B5EF4-FFF2-40B4-BE49-F238E27FC236}">
                <a16:creationId xmlns:a16="http://schemas.microsoft.com/office/drawing/2014/main" id="{900A8CF8-195D-41F4-A59D-4DECCBD18574}"/>
              </a:ext>
            </a:extLst>
          </p:cNvPr>
          <p:cNvGraphicFramePr>
            <a:graphicFrameLocks noGrp="1"/>
          </p:cNvGraphicFramePr>
          <p:nvPr>
            <p:extLst>
              <p:ext uri="{D42A27DB-BD31-4B8C-83A1-F6EECF244321}">
                <p14:modId xmlns:p14="http://schemas.microsoft.com/office/powerpoint/2010/main" val="1818708432"/>
              </p:ext>
            </p:extLst>
          </p:nvPr>
        </p:nvGraphicFramePr>
        <p:xfrm>
          <a:off x="2090058" y="609600"/>
          <a:ext cx="10101942" cy="466983"/>
        </p:xfrm>
        <a:graphic>
          <a:graphicData uri="http://schemas.openxmlformats.org/drawingml/2006/table">
            <a:tbl>
              <a:tblPr>
                <a:tableStyleId>{2D5ABB26-0587-4C30-8999-92F81FD0307C}</a:tableStyleId>
              </a:tblPr>
              <a:tblGrid>
                <a:gridCol w="1111901">
                  <a:extLst>
                    <a:ext uri="{9D8B030D-6E8A-4147-A177-3AD203B41FA5}">
                      <a16:colId xmlns:a16="http://schemas.microsoft.com/office/drawing/2014/main" val="3152191255"/>
                    </a:ext>
                  </a:extLst>
                </a:gridCol>
                <a:gridCol w="1262809">
                  <a:extLst>
                    <a:ext uri="{9D8B030D-6E8A-4147-A177-3AD203B41FA5}">
                      <a16:colId xmlns:a16="http://schemas.microsoft.com/office/drawing/2014/main" val="3554589039"/>
                    </a:ext>
                  </a:extLst>
                </a:gridCol>
                <a:gridCol w="1314184">
                  <a:extLst>
                    <a:ext uri="{9D8B030D-6E8A-4147-A177-3AD203B41FA5}">
                      <a16:colId xmlns:a16="http://schemas.microsoft.com/office/drawing/2014/main" val="2096440861"/>
                    </a:ext>
                  </a:extLst>
                </a:gridCol>
                <a:gridCol w="1308117">
                  <a:extLst>
                    <a:ext uri="{9D8B030D-6E8A-4147-A177-3AD203B41FA5}">
                      <a16:colId xmlns:a16="http://schemas.microsoft.com/office/drawing/2014/main" val="1233315955"/>
                    </a:ext>
                  </a:extLst>
                </a:gridCol>
                <a:gridCol w="1449489">
                  <a:extLst>
                    <a:ext uri="{9D8B030D-6E8A-4147-A177-3AD203B41FA5}">
                      <a16:colId xmlns:a16="http://schemas.microsoft.com/office/drawing/2014/main" val="3371563637"/>
                    </a:ext>
                  </a:extLst>
                </a:gridCol>
                <a:gridCol w="1920853">
                  <a:extLst>
                    <a:ext uri="{9D8B030D-6E8A-4147-A177-3AD203B41FA5}">
                      <a16:colId xmlns:a16="http://schemas.microsoft.com/office/drawing/2014/main" val="936410588"/>
                    </a:ext>
                  </a:extLst>
                </a:gridCol>
                <a:gridCol w="1734589">
                  <a:extLst>
                    <a:ext uri="{9D8B030D-6E8A-4147-A177-3AD203B41FA5}">
                      <a16:colId xmlns:a16="http://schemas.microsoft.com/office/drawing/2014/main" val="3653556901"/>
                    </a:ext>
                  </a:extLst>
                </a:gridCol>
              </a:tblGrid>
              <a:tr h="466983">
                <a:tc>
                  <a:txBody>
                    <a:bodyPr/>
                    <a:lstStyle/>
                    <a:p>
                      <a:pPr algn="ctr" fontAlgn="ctr"/>
                      <a:r>
                        <a:rPr lang="zh-TW" altLang="en-US" sz="1400" b="1" u="none" strike="noStrike" dirty="0">
                          <a:solidFill>
                            <a:srgbClr val="000000"/>
                          </a:solidFill>
                          <a:effectLst/>
                        </a:rPr>
                        <a:t>關於我們</a:t>
                      </a:r>
                      <a:endParaRPr lang="zh-TW" altLang="en-US" sz="14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772" marR="7772" marT="7772" marB="0" anchor="ctr">
                    <a:solidFill>
                      <a:schemeClr val="accent6">
                        <a:lumMod val="20000"/>
                        <a:lumOff val="80000"/>
                      </a:schemeClr>
                    </a:solidFill>
                  </a:tcPr>
                </a:tc>
                <a:tc>
                  <a:txBody>
                    <a:bodyPr/>
                    <a:lstStyle/>
                    <a:p>
                      <a:pPr algn="ctr" fontAlgn="ctr"/>
                      <a:r>
                        <a:rPr lang="zh-TW" altLang="en-US" sz="1400" b="1" u="none" strike="noStrike" dirty="0">
                          <a:solidFill>
                            <a:srgbClr val="000000"/>
                          </a:solidFill>
                          <a:effectLst/>
                        </a:rPr>
                        <a:t>牌告利率</a:t>
                      </a:r>
                      <a:endParaRPr lang="en-US" altLang="zh-TW" sz="14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772" marR="7772" marT="7772" marB="0" anchor="ctr">
                    <a:solidFill>
                      <a:schemeClr val="accent6">
                        <a:lumMod val="20000"/>
                        <a:lumOff val="80000"/>
                      </a:schemeClr>
                    </a:solidFill>
                  </a:tcPr>
                </a:tc>
                <a:tc>
                  <a:txBody>
                    <a:bodyPr/>
                    <a:lstStyle/>
                    <a:p>
                      <a:pPr algn="ctr" fontAlgn="ctr"/>
                      <a:r>
                        <a:rPr lang="zh-TW" altLang="en-US" sz="1400" b="1" u="none" strike="noStrike" dirty="0">
                          <a:solidFill>
                            <a:srgbClr val="000000"/>
                          </a:solidFill>
                          <a:effectLst/>
                        </a:rPr>
                        <a:t>金融情勢</a:t>
                      </a:r>
                      <a:endParaRPr lang="zh-TW" altLang="en-US" sz="14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772" marR="7772" marT="7772" marB="0" anchor="ctr">
                    <a:solidFill>
                      <a:schemeClr val="accent6">
                        <a:lumMod val="20000"/>
                        <a:lumOff val="80000"/>
                      </a:schemeClr>
                    </a:solidFill>
                  </a:tcPr>
                </a:tc>
                <a:tc>
                  <a:txBody>
                    <a:bodyPr/>
                    <a:lstStyle/>
                    <a:p>
                      <a:pPr algn="ctr" fontAlgn="ctr"/>
                      <a:r>
                        <a:rPr lang="zh-TW" altLang="en-US" sz="1400" b="1" u="none" strike="noStrike" dirty="0">
                          <a:solidFill>
                            <a:srgbClr val="000000"/>
                          </a:solidFill>
                          <a:effectLst/>
                        </a:rPr>
                        <a:t>業務簡介</a:t>
                      </a:r>
                      <a:endParaRPr lang="zh-TW" altLang="en-US" sz="14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772" marR="7772" marT="7772" marB="0" anchor="ctr">
                    <a:solidFill>
                      <a:schemeClr val="accent6">
                        <a:lumMod val="20000"/>
                        <a:lumOff val="80000"/>
                      </a:schemeClr>
                    </a:solidFill>
                  </a:tcPr>
                </a:tc>
                <a:tc>
                  <a:txBody>
                    <a:bodyPr/>
                    <a:lstStyle/>
                    <a:p>
                      <a:pPr algn="ctr" fontAlgn="ctr"/>
                      <a:r>
                        <a:rPr lang="zh-TW" altLang="en-US" sz="1400" b="1" u="none" strike="noStrike" dirty="0">
                          <a:solidFill>
                            <a:srgbClr val="000000"/>
                          </a:solidFill>
                          <a:effectLst/>
                        </a:rPr>
                        <a:t>法定公開揭露事項</a:t>
                      </a:r>
                      <a:endParaRPr lang="zh-TW" altLang="en-US" sz="14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772" marR="7772" marT="7772" marB="0" anchor="ctr">
                    <a:solidFill>
                      <a:schemeClr val="accent6">
                        <a:lumMod val="20000"/>
                        <a:lumOff val="80000"/>
                      </a:schemeClr>
                    </a:solidFill>
                  </a:tcPr>
                </a:tc>
                <a:tc>
                  <a:txBody>
                    <a:bodyPr/>
                    <a:lstStyle/>
                    <a:p>
                      <a:pPr algn="ctr" fontAlgn="ctr"/>
                      <a:r>
                        <a:rPr lang="zh-TW" altLang="en-US" sz="1400" b="1" u="none" strike="noStrike" dirty="0">
                          <a:solidFill>
                            <a:srgbClr val="000000"/>
                          </a:solidFill>
                          <a:effectLst/>
                        </a:rPr>
                        <a:t>永續經營專區</a:t>
                      </a:r>
                      <a:endParaRPr lang="zh-TW" altLang="en-US" sz="14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772" marR="7772" marT="7772" marB="0" anchor="ctr">
                    <a:solidFill>
                      <a:schemeClr val="accent6">
                        <a:lumMod val="20000"/>
                        <a:lumOff val="80000"/>
                      </a:schemeClr>
                    </a:solidFill>
                  </a:tcPr>
                </a:tc>
                <a:tc>
                  <a:txBody>
                    <a:bodyPr/>
                    <a:lstStyle/>
                    <a:p>
                      <a:pPr algn="ctr" fontAlgn="ctr"/>
                      <a:r>
                        <a:rPr lang="zh-TW" altLang="en-US" sz="1400" b="1" u="none" strike="noStrike" dirty="0">
                          <a:solidFill>
                            <a:srgbClr val="000000"/>
                          </a:solidFill>
                          <a:effectLst/>
                        </a:rPr>
                        <a:t>利害關係人溝通專區</a:t>
                      </a:r>
                      <a:endParaRPr lang="zh-TW" altLang="en-US" sz="14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772" marR="7772" marT="7772" marB="0" anchor="ctr">
                    <a:solidFill>
                      <a:schemeClr val="accent6">
                        <a:lumMod val="20000"/>
                        <a:lumOff val="80000"/>
                      </a:schemeClr>
                    </a:solidFill>
                  </a:tcPr>
                </a:tc>
                <a:extLst>
                  <a:ext uri="{0D108BD9-81ED-4DB2-BD59-A6C34878D82A}">
                    <a16:rowId xmlns:a16="http://schemas.microsoft.com/office/drawing/2014/main" val="2359932213"/>
                  </a:ext>
                </a:extLst>
              </a:tr>
            </a:tbl>
          </a:graphicData>
        </a:graphic>
      </p:graphicFrame>
      <p:pic>
        <p:nvPicPr>
          <p:cNvPr id="16" name="Picture 15">
            <a:extLst>
              <a:ext uri="{FF2B5EF4-FFF2-40B4-BE49-F238E27FC236}">
                <a16:creationId xmlns:a16="http://schemas.microsoft.com/office/drawing/2014/main" id="{698B6C3A-607B-4C36-A96A-EE00D41AC6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95331"/>
            <a:ext cx="2066912" cy="702349"/>
          </a:xfrm>
          <a:prstGeom prst="rect">
            <a:avLst/>
          </a:prstGeom>
          <a:noFill/>
          <a:extLst>
            <a:ext uri="{909E8E84-426E-40DD-AFC4-6F175D3DCCD1}">
              <a14:hiddenFill xmlns:a14="http://schemas.microsoft.com/office/drawing/2010/main">
                <a:solidFill>
                  <a:srgbClr val="FFFFFF"/>
                </a:solidFill>
              </a14:hiddenFill>
            </a:ext>
          </a:extLst>
        </p:spPr>
      </p:pic>
      <p:sp>
        <p:nvSpPr>
          <p:cNvPr id="17" name="文字方塊 16">
            <a:extLst>
              <a:ext uri="{FF2B5EF4-FFF2-40B4-BE49-F238E27FC236}">
                <a16:creationId xmlns:a16="http://schemas.microsoft.com/office/drawing/2014/main" id="{505EA3C8-7B25-4909-A7F0-EF145BEC1205}"/>
              </a:ext>
            </a:extLst>
          </p:cNvPr>
          <p:cNvSpPr txBox="1"/>
          <p:nvPr/>
        </p:nvSpPr>
        <p:spPr>
          <a:xfrm>
            <a:off x="10925932" y="191443"/>
            <a:ext cx="1025071" cy="307777"/>
          </a:xfrm>
          <a:prstGeom prst="rect">
            <a:avLst/>
          </a:prstGeom>
          <a:noFill/>
        </p:spPr>
        <p:txBody>
          <a:bodyPr wrap="square">
            <a:spAutoFit/>
          </a:bodyPr>
          <a:lstStyle/>
          <a:p>
            <a:pPr algn="ctr" fontAlgn="ctr"/>
            <a:r>
              <a:rPr lang="en-US" altLang="zh-TW" sz="1400" b="1" dirty="0">
                <a:solidFill>
                  <a:schemeClr val="accent5"/>
                </a:solidFill>
              </a:rPr>
              <a:t>ENGLISH</a:t>
            </a:r>
            <a:endParaRPr lang="en-US" altLang="zh-TW" sz="1400" b="1" i="0" u="none" strike="noStrike" dirty="0">
              <a:solidFill>
                <a:schemeClr val="accent5"/>
              </a:solidFill>
              <a:effectLst/>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3FB061CD-ADD9-43C1-B7A9-E78A31139084}"/>
              </a:ext>
            </a:extLst>
          </p:cNvPr>
          <p:cNvSpPr/>
          <p:nvPr/>
        </p:nvSpPr>
        <p:spPr>
          <a:xfrm>
            <a:off x="1313457" y="5930636"/>
            <a:ext cx="2262158" cy="369332"/>
          </a:xfrm>
          <a:prstGeom prst="rect">
            <a:avLst/>
          </a:prstGeom>
          <a:solidFill>
            <a:srgbClr val="C5B27A"/>
          </a:solidFill>
        </p:spPr>
        <p:txBody>
          <a:bodyPr wrap="none">
            <a:spAutoFit/>
          </a:bodyPr>
          <a:lstStyle/>
          <a:p>
            <a:pPr algn="ctr" defTabSz="914400"/>
            <a:r>
              <a:rPr lang="zh-TW" altLang="en-US" dirty="0">
                <a:solidFill>
                  <a:schemeClr val="bg1"/>
                </a:solidFill>
                <a:latin typeface="微軟正黑體" panose="020B0604030504040204" pitchFamily="34" charset="-120"/>
                <a:ea typeface="微軟正黑體" panose="020B0604030504040204" pitchFamily="34" charset="-120"/>
              </a:rPr>
              <a:t>歷年永續報告書下載</a:t>
            </a:r>
          </a:p>
        </p:txBody>
      </p:sp>
      <p:sp>
        <p:nvSpPr>
          <p:cNvPr id="9" name="矩形 8">
            <a:extLst>
              <a:ext uri="{FF2B5EF4-FFF2-40B4-BE49-F238E27FC236}">
                <a16:creationId xmlns:a16="http://schemas.microsoft.com/office/drawing/2014/main" id="{FB208BEC-5ADF-407F-948C-9928EE3E9D83}"/>
              </a:ext>
            </a:extLst>
          </p:cNvPr>
          <p:cNvSpPr/>
          <p:nvPr/>
        </p:nvSpPr>
        <p:spPr>
          <a:xfrm>
            <a:off x="1498355" y="9146141"/>
            <a:ext cx="1804644" cy="369332"/>
          </a:xfrm>
          <a:prstGeom prst="rect">
            <a:avLst/>
          </a:prstGeom>
          <a:solidFill>
            <a:srgbClr val="C5B27A"/>
          </a:solidFill>
        </p:spPr>
        <p:txBody>
          <a:bodyPr wrap="square">
            <a:spAutoFit/>
          </a:bodyPr>
          <a:lstStyle/>
          <a:p>
            <a:pPr algn="ctr" defTabSz="914400"/>
            <a:r>
              <a:rPr lang="zh-TW" altLang="en-US" dirty="0">
                <a:solidFill>
                  <a:schemeClr val="bg1"/>
                </a:solidFill>
                <a:latin typeface="微軟正黑體" panose="020B0604030504040204" pitchFamily="34" charset="-120"/>
                <a:ea typeface="微軟正黑體" panose="020B0604030504040204" pitchFamily="34" charset="-120"/>
              </a:rPr>
              <a:t>活動影音專區</a:t>
            </a:r>
          </a:p>
        </p:txBody>
      </p:sp>
      <p:grpSp>
        <p:nvGrpSpPr>
          <p:cNvPr id="18" name="群組 17">
            <a:extLst>
              <a:ext uri="{FF2B5EF4-FFF2-40B4-BE49-F238E27FC236}">
                <a16:creationId xmlns:a16="http://schemas.microsoft.com/office/drawing/2014/main" id="{7A87990B-B6EF-4314-BB21-E8FCB72E811E}"/>
              </a:ext>
            </a:extLst>
          </p:cNvPr>
          <p:cNvGrpSpPr/>
          <p:nvPr/>
        </p:nvGrpSpPr>
        <p:grpSpPr>
          <a:xfrm>
            <a:off x="0" y="13894410"/>
            <a:ext cx="12827454" cy="2544627"/>
            <a:chOff x="0" y="13894410"/>
            <a:chExt cx="12827454" cy="2544627"/>
          </a:xfrm>
        </p:grpSpPr>
        <p:cxnSp>
          <p:nvCxnSpPr>
            <p:cNvPr id="19" name="直線接點 18">
              <a:extLst>
                <a:ext uri="{FF2B5EF4-FFF2-40B4-BE49-F238E27FC236}">
                  <a16:creationId xmlns:a16="http://schemas.microsoft.com/office/drawing/2014/main" id="{7EEA360A-3CC9-490A-B06B-11552C41CF33}"/>
                </a:ext>
              </a:extLst>
            </p:cNvPr>
            <p:cNvCxnSpPr>
              <a:cxnSpLocks/>
            </p:cNvCxnSpPr>
            <p:nvPr/>
          </p:nvCxnSpPr>
          <p:spPr>
            <a:xfrm>
              <a:off x="0" y="1389441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文字方塊 19">
              <a:extLst>
                <a:ext uri="{FF2B5EF4-FFF2-40B4-BE49-F238E27FC236}">
                  <a16:creationId xmlns:a16="http://schemas.microsoft.com/office/drawing/2014/main" id="{5216CE65-B39D-4FD5-9A21-AE695631FB86}"/>
                </a:ext>
              </a:extLst>
            </p:cNvPr>
            <p:cNvSpPr txBox="1"/>
            <p:nvPr/>
          </p:nvSpPr>
          <p:spPr>
            <a:xfrm>
              <a:off x="708059" y="14378668"/>
              <a:ext cx="3181351" cy="1345368"/>
            </a:xfrm>
            <a:prstGeom prst="rect">
              <a:avLst/>
            </a:prstGeom>
            <a:noFill/>
          </p:spPr>
          <p:txBody>
            <a:bodyPr wrap="square">
              <a:spAutoFit/>
            </a:bodyPr>
            <a:lstStyle/>
            <a:p>
              <a:pPr>
                <a:lnSpc>
                  <a:spcPct val="150000"/>
                </a:lnSpc>
              </a:pPr>
              <a:r>
                <a:rPr lang="zh-TW" altLang="en-US" sz="1400" dirty="0">
                  <a:latin typeface="微軟正黑體" panose="020B0604030504040204" pitchFamily="34" charset="-120"/>
                  <a:ea typeface="微軟正黑體" panose="020B0604030504040204" pitchFamily="34" charset="-120"/>
                </a:rPr>
                <a:t>電話 </a:t>
              </a:r>
              <a:r>
                <a:rPr lang="en-US" altLang="zh-TW" sz="1400" dirty="0">
                  <a:latin typeface="微軟正黑體" panose="020B0604030504040204" pitchFamily="34" charset="-120"/>
                  <a:ea typeface="微軟正黑體" panose="020B0604030504040204" pitchFamily="34" charset="-120"/>
                </a:rPr>
                <a:t>02-2383-1616</a:t>
              </a:r>
            </a:p>
            <a:p>
              <a:pPr>
                <a:lnSpc>
                  <a:spcPct val="150000"/>
                </a:lnSpc>
              </a:pPr>
              <a:r>
                <a:rPr lang="zh-TW" altLang="en-US" sz="1400" dirty="0">
                  <a:latin typeface="微軟正黑體" panose="020B0604030504040204" pitchFamily="34" charset="-120"/>
                  <a:ea typeface="微軟正黑體" panose="020B0604030504040204" pitchFamily="34" charset="-120"/>
                </a:rPr>
                <a:t>傳真 </a:t>
              </a:r>
              <a:r>
                <a:rPr lang="en-US" altLang="zh-TW" sz="1400" dirty="0">
                  <a:latin typeface="微軟正黑體" panose="020B0604030504040204" pitchFamily="34" charset="-120"/>
                  <a:ea typeface="微軟正黑體" panose="020B0604030504040204" pitchFamily="34" charset="-120"/>
                </a:rPr>
                <a:t>02-2382-2878</a:t>
              </a:r>
            </a:p>
            <a:p>
              <a:pPr>
                <a:lnSpc>
                  <a:spcPct val="150000"/>
                </a:lnSpc>
              </a:pPr>
              <a:r>
                <a:rPr lang="en-US" altLang="zh-TW" sz="1400" dirty="0">
                  <a:latin typeface="微軟正黑體" panose="020B0604030504040204" pitchFamily="34" charset="-120"/>
                  <a:ea typeface="微軟正黑體" panose="020B0604030504040204" pitchFamily="34" charset="-120"/>
                </a:rPr>
                <a:t>Email</a:t>
              </a:r>
              <a:r>
                <a:rPr lang="zh-TW" altLang="en-US" sz="1400" dirty="0">
                  <a:latin typeface="微軟正黑體" panose="020B0604030504040204" pitchFamily="34" charset="-120"/>
                  <a:ea typeface="微軟正黑體" panose="020B0604030504040204" pitchFamily="34" charset="-120"/>
                </a:rPr>
                <a:t> </a:t>
              </a:r>
              <a:r>
                <a:rPr lang="en-US" altLang="zh-TW" sz="1400" dirty="0">
                  <a:latin typeface="微軟正黑體" panose="020B0604030504040204" pitchFamily="34" charset="-120"/>
                  <a:ea typeface="微軟正黑體" panose="020B0604030504040204" pitchFamily="34" charset="-120"/>
                  <a:hlinkClick r:id="rId6">
                    <a:extLst>
                      <a:ext uri="{A12FA001-AC4F-418D-AE19-62706E023703}">
                        <ahyp:hlinkClr xmlns:ahyp="http://schemas.microsoft.com/office/drawing/2018/hyperlinkcolor" val="tx"/>
                      </a:ext>
                    </a:extLst>
                  </a:hlinkClick>
                </a:rPr>
                <a:t>service@megabills.com.tw</a:t>
              </a:r>
              <a:endParaRPr lang="en-US" altLang="zh-TW" sz="1400" dirty="0">
                <a:latin typeface="微軟正黑體" panose="020B0604030504040204" pitchFamily="34" charset="-120"/>
                <a:ea typeface="微軟正黑體" panose="020B0604030504040204" pitchFamily="34" charset="-120"/>
              </a:endParaRPr>
            </a:p>
            <a:p>
              <a:pPr>
                <a:lnSpc>
                  <a:spcPct val="150000"/>
                </a:lnSpc>
              </a:pPr>
              <a:r>
                <a:rPr lang="zh-TW" altLang="en-US" sz="1400" dirty="0">
                  <a:latin typeface="微軟正黑體" panose="020B0604030504040204" pitchFamily="34" charset="-120"/>
                  <a:ea typeface="微軟正黑體" panose="020B0604030504040204" pitchFamily="34" charset="-120"/>
                </a:rPr>
                <a:t>地址 台北市衡陽路</a:t>
              </a:r>
              <a:r>
                <a:rPr lang="en-US" altLang="zh-TW" sz="1400" dirty="0">
                  <a:latin typeface="微軟正黑體" panose="020B0604030504040204" pitchFamily="34" charset="-120"/>
                  <a:ea typeface="微軟正黑體" panose="020B0604030504040204" pitchFamily="34" charset="-120"/>
                </a:rPr>
                <a:t>91</a:t>
              </a:r>
              <a:r>
                <a:rPr lang="zh-TW" altLang="en-US" sz="1400" dirty="0">
                  <a:latin typeface="微軟正黑體" panose="020B0604030504040204" pitchFamily="34" charset="-120"/>
                  <a:ea typeface="微軟正黑體" panose="020B0604030504040204" pitchFamily="34" charset="-120"/>
                </a:rPr>
                <a:t>號</a:t>
              </a:r>
              <a:r>
                <a:rPr lang="en-US" altLang="zh-TW" sz="1400" dirty="0">
                  <a:latin typeface="微軟正黑體" panose="020B0604030504040204" pitchFamily="34" charset="-120"/>
                  <a:ea typeface="微軟正黑體" panose="020B0604030504040204" pitchFamily="34" charset="-120"/>
                </a:rPr>
                <a:t>2</a:t>
              </a:r>
              <a:r>
                <a:rPr lang="zh-TW" altLang="en-US" sz="1400" dirty="0">
                  <a:latin typeface="微軟正黑體" panose="020B0604030504040204" pitchFamily="34" charset="-120"/>
                  <a:ea typeface="微軟正黑體" panose="020B0604030504040204" pitchFamily="34" charset="-120"/>
                </a:rPr>
                <a:t>至</a:t>
              </a:r>
              <a:r>
                <a:rPr lang="en-US" altLang="zh-TW" sz="1400" dirty="0">
                  <a:latin typeface="微軟正黑體" panose="020B0604030504040204" pitchFamily="34" charset="-120"/>
                  <a:ea typeface="微軟正黑體" panose="020B0604030504040204" pitchFamily="34" charset="-120"/>
                </a:rPr>
                <a:t>5</a:t>
              </a:r>
              <a:r>
                <a:rPr lang="zh-TW" altLang="en-US" sz="1400" dirty="0">
                  <a:latin typeface="微軟正黑體" panose="020B0604030504040204" pitchFamily="34" charset="-120"/>
                  <a:ea typeface="微軟正黑體" panose="020B0604030504040204" pitchFamily="34" charset="-120"/>
                </a:rPr>
                <a:t>樓</a:t>
              </a:r>
            </a:p>
          </p:txBody>
        </p:sp>
        <p:sp>
          <p:nvSpPr>
            <p:cNvPr id="21" name="文字方塊 20">
              <a:extLst>
                <a:ext uri="{FF2B5EF4-FFF2-40B4-BE49-F238E27FC236}">
                  <a16:creationId xmlns:a16="http://schemas.microsoft.com/office/drawing/2014/main" id="{4DE982AC-FEEF-4382-A54C-8FD54113982D}"/>
                </a:ext>
              </a:extLst>
            </p:cNvPr>
            <p:cNvSpPr txBox="1"/>
            <p:nvPr/>
          </p:nvSpPr>
          <p:spPr>
            <a:xfrm>
              <a:off x="708060" y="14086327"/>
              <a:ext cx="902811" cy="307777"/>
            </a:xfrm>
            <a:prstGeom prst="rect">
              <a:avLst/>
            </a:prstGeom>
            <a:noFill/>
          </p:spPr>
          <p:txBody>
            <a:bodyPr wrap="none" rtlCol="0">
              <a:spAutoFit/>
            </a:bodyPr>
            <a:lstStyle/>
            <a:p>
              <a:r>
                <a:rPr lang="zh-TW" altLang="en-US" sz="1400" b="1" dirty="0"/>
                <a:t>兆豐票券</a:t>
              </a:r>
            </a:p>
          </p:txBody>
        </p:sp>
        <p:cxnSp>
          <p:nvCxnSpPr>
            <p:cNvPr id="22" name="直線接點 21">
              <a:extLst>
                <a:ext uri="{FF2B5EF4-FFF2-40B4-BE49-F238E27FC236}">
                  <a16:creationId xmlns:a16="http://schemas.microsoft.com/office/drawing/2014/main" id="{636BA0F4-16A7-430D-A265-01B9C823DAF5}"/>
                </a:ext>
              </a:extLst>
            </p:cNvPr>
            <p:cNvCxnSpPr/>
            <p:nvPr/>
          </p:nvCxnSpPr>
          <p:spPr>
            <a:xfrm>
              <a:off x="5612039" y="14167657"/>
              <a:ext cx="0" cy="1695450"/>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字方塊 22">
              <a:extLst>
                <a:ext uri="{FF2B5EF4-FFF2-40B4-BE49-F238E27FC236}">
                  <a16:creationId xmlns:a16="http://schemas.microsoft.com/office/drawing/2014/main" id="{E8BAC6D8-7B27-4E7E-9AB5-4D15387594F5}"/>
                </a:ext>
              </a:extLst>
            </p:cNvPr>
            <p:cNvSpPr txBox="1"/>
            <p:nvPr/>
          </p:nvSpPr>
          <p:spPr>
            <a:xfrm>
              <a:off x="6624522" y="14129299"/>
              <a:ext cx="1082348" cy="307777"/>
            </a:xfrm>
            <a:prstGeom prst="rect">
              <a:avLst/>
            </a:prstGeom>
            <a:noFill/>
          </p:spPr>
          <p:txBody>
            <a:bodyPr wrap="none" rtlCol="0">
              <a:spAutoFit/>
            </a:bodyPr>
            <a:lstStyle/>
            <a:p>
              <a:r>
                <a:rPr lang="zh-TW" altLang="en-US" sz="1400" b="1" dirty="0"/>
                <a:t>兆豐事業群</a:t>
              </a:r>
            </a:p>
          </p:txBody>
        </p:sp>
        <p:sp>
          <p:nvSpPr>
            <p:cNvPr id="24" name="文字方塊 23">
              <a:extLst>
                <a:ext uri="{FF2B5EF4-FFF2-40B4-BE49-F238E27FC236}">
                  <a16:creationId xmlns:a16="http://schemas.microsoft.com/office/drawing/2014/main" id="{22EA402E-F7DF-4A4E-B9C8-F19B908539E2}"/>
                </a:ext>
              </a:extLst>
            </p:cNvPr>
            <p:cNvSpPr txBox="1"/>
            <p:nvPr/>
          </p:nvSpPr>
          <p:spPr>
            <a:xfrm>
              <a:off x="6628606" y="14569621"/>
              <a:ext cx="1171800" cy="375872"/>
            </a:xfrm>
            <a:prstGeom prst="rect">
              <a:avLst/>
            </a:prstGeom>
            <a:noFill/>
          </p:spPr>
          <p:txBody>
            <a:bodyPr wrap="square">
              <a:spAutoFit/>
            </a:bodyPr>
            <a:lstStyle/>
            <a:p>
              <a:pPr>
                <a:lnSpc>
                  <a:spcPct val="150000"/>
                </a:lnSpc>
              </a:pPr>
              <a:r>
                <a:rPr lang="zh-TW" altLang="en-US" sz="1400" dirty="0">
                  <a:latin typeface="微軟正黑體" panose="020B0604030504040204" pitchFamily="34" charset="-120"/>
                  <a:ea typeface="微軟正黑體" panose="020B0604030504040204" pitchFamily="34" charset="-120"/>
                </a:rPr>
                <a:t>兆豐金控</a:t>
              </a:r>
            </a:p>
          </p:txBody>
        </p:sp>
        <p:sp>
          <p:nvSpPr>
            <p:cNvPr id="25" name="文字方塊 24">
              <a:extLst>
                <a:ext uri="{FF2B5EF4-FFF2-40B4-BE49-F238E27FC236}">
                  <a16:creationId xmlns:a16="http://schemas.microsoft.com/office/drawing/2014/main" id="{FC9D7B8D-474F-463A-9CFE-C29824228323}"/>
                </a:ext>
              </a:extLst>
            </p:cNvPr>
            <p:cNvSpPr txBox="1"/>
            <p:nvPr/>
          </p:nvSpPr>
          <p:spPr>
            <a:xfrm>
              <a:off x="8362494" y="15072275"/>
              <a:ext cx="1171800" cy="375872"/>
            </a:xfrm>
            <a:prstGeom prst="rect">
              <a:avLst/>
            </a:prstGeom>
            <a:noFill/>
          </p:spPr>
          <p:txBody>
            <a:bodyPr wrap="square">
              <a:spAutoFit/>
            </a:bodyPr>
            <a:lstStyle/>
            <a:p>
              <a:pPr>
                <a:lnSpc>
                  <a:spcPct val="150000"/>
                </a:lnSpc>
              </a:pPr>
              <a:r>
                <a:rPr lang="zh-TW" altLang="en-US" sz="1400" dirty="0">
                  <a:latin typeface="微軟正黑體" panose="020B0604030504040204" pitchFamily="34" charset="-120"/>
                  <a:ea typeface="微軟正黑體" panose="020B0604030504040204" pitchFamily="34" charset="-120"/>
                </a:rPr>
                <a:t>兆豐保險</a:t>
              </a:r>
            </a:p>
          </p:txBody>
        </p:sp>
        <p:sp>
          <p:nvSpPr>
            <p:cNvPr id="26" name="文字方塊 25">
              <a:extLst>
                <a:ext uri="{FF2B5EF4-FFF2-40B4-BE49-F238E27FC236}">
                  <a16:creationId xmlns:a16="http://schemas.microsoft.com/office/drawing/2014/main" id="{1D683731-2FB0-4DFE-A72F-04A69E8882A5}"/>
                </a:ext>
              </a:extLst>
            </p:cNvPr>
            <p:cNvSpPr txBox="1"/>
            <p:nvPr/>
          </p:nvSpPr>
          <p:spPr>
            <a:xfrm>
              <a:off x="6662623" y="15075597"/>
              <a:ext cx="1471721" cy="375872"/>
            </a:xfrm>
            <a:prstGeom prst="rect">
              <a:avLst/>
            </a:prstGeom>
            <a:noFill/>
          </p:spPr>
          <p:txBody>
            <a:bodyPr wrap="square">
              <a:spAutoFit/>
            </a:bodyPr>
            <a:lstStyle/>
            <a:p>
              <a:pPr>
                <a:lnSpc>
                  <a:spcPct val="150000"/>
                </a:lnSpc>
              </a:pPr>
              <a:r>
                <a:rPr lang="zh-TW" altLang="en-US" sz="1400" dirty="0">
                  <a:latin typeface="微軟正黑體" panose="020B0604030504040204" pitchFamily="34" charset="-120"/>
                  <a:ea typeface="微軟正黑體" panose="020B0604030504040204" pitchFamily="34" charset="-120"/>
                </a:rPr>
                <a:t>兆豐國際商銀</a:t>
              </a:r>
            </a:p>
          </p:txBody>
        </p:sp>
        <p:sp>
          <p:nvSpPr>
            <p:cNvPr id="27" name="文字方塊 26">
              <a:extLst>
                <a:ext uri="{FF2B5EF4-FFF2-40B4-BE49-F238E27FC236}">
                  <a16:creationId xmlns:a16="http://schemas.microsoft.com/office/drawing/2014/main" id="{027C3DC8-9202-413A-ADEB-F4881EC396EF}"/>
                </a:ext>
              </a:extLst>
            </p:cNvPr>
            <p:cNvSpPr txBox="1"/>
            <p:nvPr/>
          </p:nvSpPr>
          <p:spPr>
            <a:xfrm>
              <a:off x="8375196" y="14569621"/>
              <a:ext cx="1171800" cy="375872"/>
            </a:xfrm>
            <a:prstGeom prst="rect">
              <a:avLst/>
            </a:prstGeom>
            <a:noFill/>
          </p:spPr>
          <p:txBody>
            <a:bodyPr wrap="square">
              <a:spAutoFit/>
            </a:bodyPr>
            <a:lstStyle/>
            <a:p>
              <a:pPr>
                <a:lnSpc>
                  <a:spcPct val="150000"/>
                </a:lnSpc>
              </a:pPr>
              <a:r>
                <a:rPr lang="zh-TW" altLang="en-US" sz="1400" dirty="0">
                  <a:latin typeface="微軟正黑體" panose="020B0604030504040204" pitchFamily="34" charset="-120"/>
                  <a:ea typeface="微軟正黑體" panose="020B0604030504040204" pitchFamily="34" charset="-120"/>
                </a:rPr>
                <a:t>兆豐投信</a:t>
              </a:r>
            </a:p>
          </p:txBody>
        </p:sp>
        <p:sp>
          <p:nvSpPr>
            <p:cNvPr id="28" name="文字方塊 27">
              <a:extLst>
                <a:ext uri="{FF2B5EF4-FFF2-40B4-BE49-F238E27FC236}">
                  <a16:creationId xmlns:a16="http://schemas.microsoft.com/office/drawing/2014/main" id="{823B6A47-0C43-4CFA-98E4-DB389CC93BBD}"/>
                </a:ext>
              </a:extLst>
            </p:cNvPr>
            <p:cNvSpPr txBox="1"/>
            <p:nvPr/>
          </p:nvSpPr>
          <p:spPr>
            <a:xfrm>
              <a:off x="9931400" y="15086197"/>
              <a:ext cx="1171800" cy="375872"/>
            </a:xfrm>
            <a:prstGeom prst="rect">
              <a:avLst/>
            </a:prstGeom>
            <a:noFill/>
          </p:spPr>
          <p:txBody>
            <a:bodyPr wrap="square">
              <a:spAutoFit/>
            </a:bodyPr>
            <a:lstStyle/>
            <a:p>
              <a:pPr>
                <a:lnSpc>
                  <a:spcPct val="150000"/>
                </a:lnSpc>
              </a:pPr>
              <a:r>
                <a:rPr lang="zh-TW" altLang="en-US" sz="1400" dirty="0">
                  <a:latin typeface="微軟正黑體" panose="020B0604030504040204" pitchFamily="34" charset="-120"/>
                  <a:ea typeface="微軟正黑體" panose="020B0604030504040204" pitchFamily="34" charset="-120"/>
                </a:rPr>
                <a:t>兆豐資產</a:t>
              </a:r>
            </a:p>
          </p:txBody>
        </p:sp>
        <p:sp>
          <p:nvSpPr>
            <p:cNvPr id="29" name="文字方塊 28">
              <a:extLst>
                <a:ext uri="{FF2B5EF4-FFF2-40B4-BE49-F238E27FC236}">
                  <a16:creationId xmlns:a16="http://schemas.microsoft.com/office/drawing/2014/main" id="{BE593ECD-A29A-457B-9C9F-5CD737408429}"/>
                </a:ext>
              </a:extLst>
            </p:cNvPr>
            <p:cNvSpPr txBox="1"/>
            <p:nvPr/>
          </p:nvSpPr>
          <p:spPr>
            <a:xfrm>
              <a:off x="9919610" y="14569621"/>
              <a:ext cx="1171800" cy="375872"/>
            </a:xfrm>
            <a:prstGeom prst="rect">
              <a:avLst/>
            </a:prstGeom>
            <a:noFill/>
          </p:spPr>
          <p:txBody>
            <a:bodyPr wrap="square">
              <a:spAutoFit/>
            </a:bodyPr>
            <a:lstStyle/>
            <a:p>
              <a:pPr>
                <a:lnSpc>
                  <a:spcPct val="150000"/>
                </a:lnSpc>
              </a:pPr>
              <a:r>
                <a:rPr lang="zh-TW" altLang="en-US" sz="1400" dirty="0">
                  <a:latin typeface="微軟正黑體" panose="020B0604030504040204" pitchFamily="34" charset="-120"/>
                  <a:ea typeface="微軟正黑體" panose="020B0604030504040204" pitchFamily="34" charset="-120"/>
                </a:rPr>
                <a:t>兆豐證券</a:t>
              </a:r>
            </a:p>
          </p:txBody>
        </p:sp>
        <p:sp>
          <p:nvSpPr>
            <p:cNvPr id="30" name="矩形 29">
              <a:extLst>
                <a:ext uri="{FF2B5EF4-FFF2-40B4-BE49-F238E27FC236}">
                  <a16:creationId xmlns:a16="http://schemas.microsoft.com/office/drawing/2014/main" id="{0B054834-5F38-4539-A550-1D981B7330B6}"/>
                </a:ext>
              </a:extLst>
            </p:cNvPr>
            <p:cNvSpPr/>
            <p:nvPr/>
          </p:nvSpPr>
          <p:spPr>
            <a:xfrm>
              <a:off x="0" y="15873269"/>
              <a:ext cx="12192000" cy="392875"/>
            </a:xfrm>
            <a:prstGeom prst="rect">
              <a:avLst/>
            </a:prstGeom>
            <a:solidFill>
              <a:srgbClr val="1B4A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文字方塊 30">
              <a:extLst>
                <a:ext uri="{FF2B5EF4-FFF2-40B4-BE49-F238E27FC236}">
                  <a16:creationId xmlns:a16="http://schemas.microsoft.com/office/drawing/2014/main" id="{2F7F36B7-2AED-4923-A820-79D3FFE05856}"/>
                </a:ext>
              </a:extLst>
            </p:cNvPr>
            <p:cNvSpPr txBox="1"/>
            <p:nvPr/>
          </p:nvSpPr>
          <p:spPr>
            <a:xfrm>
              <a:off x="8514896" y="15915817"/>
              <a:ext cx="4312558" cy="307777"/>
            </a:xfrm>
            <a:prstGeom prst="rect">
              <a:avLst/>
            </a:prstGeom>
            <a:noFill/>
          </p:spPr>
          <p:txBody>
            <a:bodyPr wrap="square">
              <a:spAutoFit/>
            </a:bodyPr>
            <a:lstStyle/>
            <a:p>
              <a:r>
                <a:rPr lang="en-US" altLang="zh-TW" sz="1400" dirty="0">
                  <a:solidFill>
                    <a:schemeClr val="bg1"/>
                  </a:solidFill>
                  <a:effectLst/>
                </a:rPr>
                <a:t>Copyright 2021 Mega Bills All rights reserved</a:t>
              </a:r>
              <a:endParaRPr lang="zh-TW" altLang="en-US" sz="1400" dirty="0">
                <a:solidFill>
                  <a:schemeClr val="bg1"/>
                </a:solidFill>
                <a:latin typeface="微軟正黑體" panose="020B0604030504040204" pitchFamily="34" charset="-120"/>
                <a:ea typeface="微軟正黑體" panose="020B0604030504040204" pitchFamily="34" charset="-120"/>
              </a:endParaRPr>
            </a:p>
          </p:txBody>
        </p:sp>
        <p:sp>
          <p:nvSpPr>
            <p:cNvPr id="32" name="文字方塊 31">
              <a:extLst>
                <a:ext uri="{FF2B5EF4-FFF2-40B4-BE49-F238E27FC236}">
                  <a16:creationId xmlns:a16="http://schemas.microsoft.com/office/drawing/2014/main" id="{C617E505-2A1F-4DBF-9E1F-EB51C9AC8345}"/>
                </a:ext>
              </a:extLst>
            </p:cNvPr>
            <p:cNvSpPr txBox="1"/>
            <p:nvPr/>
          </p:nvSpPr>
          <p:spPr>
            <a:xfrm>
              <a:off x="602229" y="15915817"/>
              <a:ext cx="6060394" cy="523220"/>
            </a:xfrm>
            <a:prstGeom prst="rect">
              <a:avLst/>
            </a:prstGeom>
            <a:noFill/>
          </p:spPr>
          <p:txBody>
            <a:bodyPr wrap="square">
              <a:spAutoFit/>
            </a:bodyPr>
            <a:lstStyle/>
            <a:p>
              <a:r>
                <a:rPr lang="zh-TW" altLang="en-US" sz="1400" dirty="0">
                  <a:solidFill>
                    <a:schemeClr val="bg1"/>
                  </a:solidFill>
                  <a:latin typeface="微軟正黑體" panose="020B0604030504040204" pitchFamily="34" charset="-120"/>
                  <a:ea typeface="微軟正黑體" panose="020B0604030504040204" pitchFamily="34" charset="-120"/>
                </a:rPr>
                <a:t>重要資訊 </a:t>
              </a:r>
              <a:r>
                <a:rPr lang="en-US" altLang="zh-TW" sz="1400" dirty="0">
                  <a:solidFill>
                    <a:schemeClr val="bg1"/>
                  </a:solidFill>
                  <a:latin typeface="微軟正黑體" panose="020B0604030504040204" pitchFamily="34" charset="-120"/>
                  <a:ea typeface="微軟正黑體" panose="020B0604030504040204" pitchFamily="34" charset="-120"/>
                </a:rPr>
                <a:t>|</a:t>
              </a:r>
              <a:r>
                <a:rPr lang="zh-TW" altLang="en-US" sz="1400" dirty="0">
                  <a:solidFill>
                    <a:schemeClr val="bg1"/>
                  </a:solidFill>
                  <a:latin typeface="微軟正黑體" panose="020B0604030504040204" pitchFamily="34" charset="-120"/>
                  <a:ea typeface="微軟正黑體" panose="020B0604030504040204" pitchFamily="34" charset="-120"/>
                </a:rPr>
                <a:t>  牌告利率 </a:t>
              </a:r>
              <a:r>
                <a:rPr lang="en-US" altLang="zh-TW" sz="1400" dirty="0">
                  <a:solidFill>
                    <a:schemeClr val="bg1"/>
                  </a:solidFill>
                  <a:latin typeface="微軟正黑體" panose="020B0604030504040204" pitchFamily="34" charset="-120"/>
                  <a:ea typeface="微軟正黑體" panose="020B0604030504040204" pitchFamily="34" charset="-120"/>
                </a:rPr>
                <a:t>|</a:t>
              </a:r>
              <a:r>
                <a:rPr lang="zh-TW" altLang="en-US" sz="1400" dirty="0">
                  <a:solidFill>
                    <a:schemeClr val="bg1"/>
                  </a:solidFill>
                  <a:latin typeface="微軟正黑體" panose="020B0604030504040204" pitchFamily="34" charset="-120"/>
                  <a:ea typeface="微軟正黑體" panose="020B0604030504040204" pitchFamily="34" charset="-120"/>
                </a:rPr>
                <a:t>  金融情勢 </a:t>
              </a:r>
              <a:r>
                <a:rPr lang="en-US" altLang="zh-TW" sz="1400" dirty="0">
                  <a:solidFill>
                    <a:schemeClr val="bg1"/>
                  </a:solidFill>
                  <a:latin typeface="微軟正黑體" panose="020B0604030504040204" pitchFamily="34" charset="-120"/>
                  <a:ea typeface="微軟正黑體" panose="020B0604030504040204" pitchFamily="34" charset="-120"/>
                </a:rPr>
                <a:t>|</a:t>
              </a:r>
              <a:r>
                <a:rPr lang="zh-TW" altLang="en-US" sz="1400" dirty="0">
                  <a:solidFill>
                    <a:schemeClr val="bg1"/>
                  </a:solidFill>
                  <a:latin typeface="微軟正黑體" panose="020B0604030504040204" pitchFamily="34" charset="-120"/>
                  <a:ea typeface="微軟正黑體" panose="020B0604030504040204" pitchFamily="34" charset="-120"/>
                </a:rPr>
                <a:t> 決定公開揭露事項 </a:t>
              </a:r>
              <a:r>
                <a:rPr lang="en-US" altLang="zh-TW" sz="1400" dirty="0">
                  <a:solidFill>
                    <a:schemeClr val="bg1"/>
                  </a:solidFill>
                  <a:latin typeface="微軟正黑體" panose="020B0604030504040204" pitchFamily="34" charset="-120"/>
                  <a:ea typeface="微軟正黑體" panose="020B0604030504040204" pitchFamily="34" charset="-120"/>
                </a:rPr>
                <a:t>|</a:t>
              </a:r>
              <a:r>
                <a:rPr lang="zh-TW" altLang="en-US" sz="1400" dirty="0">
                  <a:solidFill>
                    <a:schemeClr val="bg1"/>
                  </a:solidFill>
                  <a:latin typeface="微軟正黑體" panose="020B0604030504040204" pitchFamily="34" charset="-120"/>
                  <a:ea typeface="微軟正黑體" panose="020B0604030504040204" pitchFamily="34" charset="-120"/>
                </a:rPr>
                <a:t> 利害關係人溝通專區</a:t>
              </a:r>
            </a:p>
            <a:p>
              <a:endParaRPr lang="zh-TW" altLang="en-US" sz="1400" dirty="0">
                <a:solidFill>
                  <a:schemeClr val="bg1"/>
                </a:solidFill>
                <a:latin typeface="微軟正黑體" panose="020B0604030504040204" pitchFamily="34" charset="-120"/>
                <a:ea typeface="微軟正黑體" panose="020B0604030504040204" pitchFamily="34" charset="-120"/>
              </a:endParaRPr>
            </a:p>
          </p:txBody>
        </p:sp>
        <p:sp>
          <p:nvSpPr>
            <p:cNvPr id="33" name="橢圓 32">
              <a:extLst>
                <a:ext uri="{FF2B5EF4-FFF2-40B4-BE49-F238E27FC236}">
                  <a16:creationId xmlns:a16="http://schemas.microsoft.com/office/drawing/2014/main" id="{DDA3F826-4F76-4F61-8CB0-388D5E146686}"/>
                </a:ext>
              </a:extLst>
            </p:cNvPr>
            <p:cNvSpPr/>
            <p:nvPr/>
          </p:nvSpPr>
          <p:spPr>
            <a:xfrm>
              <a:off x="11331350" y="14751154"/>
              <a:ext cx="771426" cy="771426"/>
            </a:xfrm>
            <a:prstGeom prst="ellipse">
              <a:avLst/>
            </a:prstGeom>
            <a:solidFill>
              <a:srgbClr val="C5B27A">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4" name="群組 33">
              <a:extLst>
                <a:ext uri="{FF2B5EF4-FFF2-40B4-BE49-F238E27FC236}">
                  <a16:creationId xmlns:a16="http://schemas.microsoft.com/office/drawing/2014/main" id="{EE122881-747B-4792-819F-E03BE9C5D3EA}"/>
                </a:ext>
              </a:extLst>
            </p:cNvPr>
            <p:cNvGrpSpPr/>
            <p:nvPr/>
          </p:nvGrpSpPr>
          <p:grpSpPr>
            <a:xfrm flipV="1">
              <a:off x="11483941" y="14922365"/>
              <a:ext cx="467062" cy="327663"/>
              <a:chOff x="13137016" y="15763490"/>
              <a:chExt cx="535781" cy="306540"/>
            </a:xfrm>
          </p:grpSpPr>
          <p:cxnSp>
            <p:nvCxnSpPr>
              <p:cNvPr id="35" name="直線接點 34">
                <a:extLst>
                  <a:ext uri="{FF2B5EF4-FFF2-40B4-BE49-F238E27FC236}">
                    <a16:creationId xmlns:a16="http://schemas.microsoft.com/office/drawing/2014/main" id="{B08EA0B9-25E4-40C3-BF56-07C11FFFF206}"/>
                  </a:ext>
                </a:extLst>
              </p:cNvPr>
              <p:cNvCxnSpPr>
                <a:cxnSpLocks/>
              </p:cNvCxnSpPr>
              <p:nvPr/>
            </p:nvCxnSpPr>
            <p:spPr>
              <a:xfrm>
                <a:off x="13137016" y="15778235"/>
                <a:ext cx="290852" cy="29085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84C943E8-C599-480D-B20E-B4B0230E6AD3}"/>
                  </a:ext>
                </a:extLst>
              </p:cNvPr>
              <p:cNvCxnSpPr>
                <a:cxnSpLocks/>
              </p:cNvCxnSpPr>
              <p:nvPr/>
            </p:nvCxnSpPr>
            <p:spPr>
              <a:xfrm flipH="1">
                <a:off x="13389144" y="15763490"/>
                <a:ext cx="283653" cy="30654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 name="矩形 1">
            <a:extLst>
              <a:ext uri="{FF2B5EF4-FFF2-40B4-BE49-F238E27FC236}">
                <a16:creationId xmlns:a16="http://schemas.microsoft.com/office/drawing/2014/main" id="{4DD2196D-BDFD-40D3-BDE6-DD86B2F1CAEC}"/>
              </a:ext>
            </a:extLst>
          </p:cNvPr>
          <p:cNvSpPr/>
          <p:nvPr/>
        </p:nvSpPr>
        <p:spPr>
          <a:xfrm>
            <a:off x="10812783" y="1765551"/>
            <a:ext cx="10542881" cy="3970318"/>
          </a:xfrm>
          <a:prstGeom prst="rect">
            <a:avLst/>
          </a:prstGeom>
        </p:spPr>
        <p:txBody>
          <a:bodyPr wrap="square">
            <a:spAutoFit/>
          </a:bodyPr>
          <a:lstStyle/>
          <a:p>
            <a:r>
              <a:rPr lang="zh-TW" altLang="en-US" dirty="0"/>
              <a:t>2019年治理績效</a:t>
            </a:r>
          </a:p>
          <a:p>
            <a:r>
              <a:rPr lang="zh-TW" altLang="en-US" dirty="0"/>
              <a:t>兆豐金控獲選臺灣證券交易所之臺灣就業99數、灣高薪100數、司治理00數及</a:t>
            </a:r>
          </a:p>
          <a:p>
            <a:r>
              <a:rPr lang="zh-TW" altLang="en-US" dirty="0"/>
              <a:t>FTSE4 Good 臺灣永續數成分股。</a:t>
            </a:r>
          </a:p>
          <a:p>
            <a:r>
              <a:rPr lang="zh-TW" altLang="en-US" dirty="0"/>
              <a:t>·兆豐金控獲灣證券交易所108年度(第六屆)公司治理鑑排名前5市司。</a:t>
            </a:r>
          </a:p>
          <a:p>
            <a:r>
              <a:rPr lang="zh-TW" altLang="en-US" dirty="0"/>
              <a:t>·集團女性正職員工比例為58,而女性主管比例為50,前一年度新增20位性各級主管,落實兩性</a:t>
            </a:r>
          </a:p>
          <a:p>
            <a:r>
              <a:rPr lang="zh-TW" altLang="en-US" dirty="0"/>
              <a:t>平權。</a:t>
            </a:r>
          </a:p>
          <a:p>
            <a:r>
              <a:rPr lang="zh-TW" altLang="en-US" dirty="0"/>
              <a:t>金控及各子公司(創投及保代子公司除外)皆自2019年起設置公司治理主管,加強對萤事之支援。</a:t>
            </a:r>
          </a:p>
          <a:p>
            <a:r>
              <a:rPr lang="zh-TW" altLang="en-US" dirty="0"/>
              <a:t>·強化集團防制洗錢及打擊資恐機制,各子公司皆已成立防制洗委員會、責單位或專責人員,兆豐銀行</a:t>
            </a:r>
          </a:p>
          <a:p>
            <a:r>
              <a:rPr lang="zh-TW" altLang="en-US" dirty="0"/>
              <a:t>「反洗錢暨金融犯罪防制處」人員配置達212人,內外單位配置防制錢及打擊資恐督導主管14人。</a:t>
            </a:r>
          </a:p>
          <a:p>
            <a:r>
              <a:rPr lang="zh-TW" altLang="en-US" dirty="0"/>
              <a:t>金控及各子公司209年法遵循單位專責主管及人員完成法定時數之訓練計152人次,完訓率</a:t>
            </a:r>
          </a:p>
          <a:p>
            <a:r>
              <a:rPr lang="zh-TW" altLang="en-US" dirty="0"/>
              <a:t>100%ㆍ</a:t>
            </a:r>
          </a:p>
          <a:p>
            <a:r>
              <a:rPr lang="zh-TW" altLang="en-US" dirty="0"/>
              <a:t>·兆豐銀行完成209洗防制育,每人平均訓練時數14.92小時,完訓率</a:t>
            </a:r>
          </a:p>
          <a:p>
            <a:r>
              <a:rPr lang="zh-TW" altLang="en-US" dirty="0"/>
              <a:t>金控2019年3月訂定資訊安全政策,銀行及產險子公司續保資安保險並持續取得ISO27001資安管理</a:t>
            </a:r>
          </a:p>
          <a:p>
            <a:r>
              <a:rPr lang="zh-TW" altLang="en-US" dirty="0"/>
              <a:t>系統驗證。金控及銀行、證券、票券產險子公司完點掃、入侵滲透測試及社交工程演練</a:t>
            </a:r>
          </a:p>
        </p:txBody>
      </p:sp>
      <p:sp>
        <p:nvSpPr>
          <p:cNvPr id="37" name="矩形 36">
            <a:extLst>
              <a:ext uri="{FF2B5EF4-FFF2-40B4-BE49-F238E27FC236}">
                <a16:creationId xmlns:a16="http://schemas.microsoft.com/office/drawing/2014/main" id="{B4D04F43-A6DC-4B4F-A7C4-DFDEF2AA1836}"/>
              </a:ext>
            </a:extLst>
          </p:cNvPr>
          <p:cNvSpPr/>
          <p:nvPr/>
        </p:nvSpPr>
        <p:spPr>
          <a:xfrm>
            <a:off x="12613020" y="71675"/>
            <a:ext cx="6942406" cy="1200329"/>
          </a:xfrm>
          <a:prstGeom prst="rect">
            <a:avLst/>
          </a:prstGeom>
        </p:spPr>
        <p:txBody>
          <a:bodyPr wrap="square">
            <a:spAutoFit/>
          </a:bodyPr>
          <a:lstStyle/>
          <a:p>
            <a:r>
              <a:rPr lang="zh-TW" altLang="en-US" dirty="0"/>
              <a:t>參考：</a:t>
            </a:r>
            <a:endParaRPr lang="en-US" altLang="zh-TW" dirty="0"/>
          </a:p>
          <a:p>
            <a:r>
              <a:rPr lang="en-US" altLang="zh-TW" dirty="0">
                <a:hlinkClick r:id="rId7"/>
              </a:rPr>
              <a:t>https://www.megaholdings.com.tw/tc/page.aspx?mid=132</a:t>
            </a:r>
            <a:endParaRPr lang="en-US" altLang="zh-TW" dirty="0"/>
          </a:p>
          <a:p>
            <a:endParaRPr lang="en-US" altLang="zh-TW" dirty="0">
              <a:hlinkClick r:id="rId8"/>
            </a:endParaRPr>
          </a:p>
          <a:p>
            <a:r>
              <a:rPr lang="en-US" altLang="zh-TW" dirty="0">
                <a:hlinkClick r:id="rId8"/>
              </a:rPr>
              <a:t>https://www.megaholdings.com.tw/tc/page.aspx?mid=146</a:t>
            </a:r>
            <a:r>
              <a:rPr lang="zh-TW" altLang="en-US" dirty="0"/>
              <a:t>  </a:t>
            </a:r>
          </a:p>
        </p:txBody>
      </p:sp>
      <p:sp>
        <p:nvSpPr>
          <p:cNvPr id="38" name="矩形 37">
            <a:extLst>
              <a:ext uri="{FF2B5EF4-FFF2-40B4-BE49-F238E27FC236}">
                <a16:creationId xmlns:a16="http://schemas.microsoft.com/office/drawing/2014/main" id="{F49F6EA5-E600-45AC-A0BE-3882C2888735}"/>
              </a:ext>
            </a:extLst>
          </p:cNvPr>
          <p:cNvSpPr/>
          <p:nvPr/>
        </p:nvSpPr>
        <p:spPr>
          <a:xfrm>
            <a:off x="10812783" y="10028105"/>
            <a:ext cx="2422979" cy="1754326"/>
          </a:xfrm>
          <a:prstGeom prst="rect">
            <a:avLst/>
          </a:prstGeom>
        </p:spPr>
        <p:txBody>
          <a:bodyPr wrap="square">
            <a:spAutoFit/>
          </a:bodyPr>
          <a:lstStyle/>
          <a:p>
            <a:r>
              <a:rPr lang="zh-TW" altLang="en-US" dirty="0"/>
              <a:t>響應淡水河保護活動</a:t>
            </a:r>
            <a:endParaRPr lang="en-US" altLang="zh-TW" dirty="0"/>
          </a:p>
          <a:p>
            <a:r>
              <a:rPr lang="zh-TW" altLang="en-US" dirty="0"/>
              <a:t>圓夢射箭 玉里國中</a:t>
            </a:r>
            <a:endParaRPr lang="en-US" altLang="zh-TW" dirty="0"/>
          </a:p>
          <a:p>
            <a:r>
              <a:rPr lang="zh-TW" altLang="en-US" dirty="0"/>
              <a:t>防疫總動員</a:t>
            </a:r>
            <a:endParaRPr lang="en-US" altLang="zh-TW" dirty="0"/>
          </a:p>
          <a:p>
            <a:r>
              <a:rPr lang="zh-TW" altLang="en-US" dirty="0"/>
              <a:t>搶救海洋愛地球</a:t>
            </a:r>
            <a:endParaRPr lang="en-US" altLang="zh-TW" dirty="0"/>
          </a:p>
          <a:p>
            <a:r>
              <a:rPr lang="zh-TW" altLang="en-US" dirty="0"/>
              <a:t>中秋有禮愛箱送</a:t>
            </a:r>
            <a:endParaRPr lang="en-US" altLang="zh-TW" dirty="0"/>
          </a:p>
          <a:p>
            <a:r>
              <a:rPr lang="zh-TW" altLang="en-US" dirty="0"/>
              <a:t>主辦電競大賽</a:t>
            </a:r>
          </a:p>
        </p:txBody>
      </p:sp>
      <p:sp>
        <p:nvSpPr>
          <p:cNvPr id="39" name="矩形 38">
            <a:extLst>
              <a:ext uri="{FF2B5EF4-FFF2-40B4-BE49-F238E27FC236}">
                <a16:creationId xmlns:a16="http://schemas.microsoft.com/office/drawing/2014/main" id="{CD642EC4-B398-450A-B469-A9307B81C5ED}"/>
              </a:ext>
            </a:extLst>
          </p:cNvPr>
          <p:cNvSpPr/>
          <p:nvPr/>
        </p:nvSpPr>
        <p:spPr>
          <a:xfrm>
            <a:off x="10812783" y="6722962"/>
            <a:ext cx="4635510" cy="2585323"/>
          </a:xfrm>
          <a:prstGeom prst="rect">
            <a:avLst/>
          </a:prstGeom>
        </p:spPr>
        <p:txBody>
          <a:bodyPr wrap="square">
            <a:spAutoFit/>
          </a:bodyPr>
          <a:lstStyle/>
          <a:p>
            <a:r>
              <a:rPr lang="en-US" altLang="zh-TW" dirty="0"/>
              <a:t>2020 </a:t>
            </a:r>
            <a:r>
              <a:rPr lang="zh-TW" altLang="en-US" dirty="0"/>
              <a:t>年永續報告書</a:t>
            </a:r>
            <a:r>
              <a:rPr lang="en-US" altLang="zh-TW" dirty="0"/>
              <a:t>(</a:t>
            </a:r>
            <a:r>
              <a:rPr lang="zh-TW" altLang="en-US" dirty="0"/>
              <a:t>中文版</a:t>
            </a:r>
            <a:r>
              <a:rPr lang="en-US" altLang="zh-TW" dirty="0"/>
              <a:t>)</a:t>
            </a:r>
          </a:p>
          <a:p>
            <a:r>
              <a:rPr lang="en-US" altLang="zh-TW" dirty="0"/>
              <a:t>2019 </a:t>
            </a:r>
            <a:r>
              <a:rPr lang="zh-TW" altLang="en-US" dirty="0"/>
              <a:t>年企業社會責任報告書</a:t>
            </a:r>
            <a:r>
              <a:rPr lang="en-US" altLang="zh-TW" dirty="0"/>
              <a:t>(</a:t>
            </a:r>
            <a:r>
              <a:rPr lang="zh-TW" altLang="en-US" dirty="0"/>
              <a:t>中文版</a:t>
            </a:r>
            <a:r>
              <a:rPr lang="en-US" altLang="zh-TW" dirty="0"/>
              <a:t>)</a:t>
            </a:r>
          </a:p>
          <a:p>
            <a:r>
              <a:rPr lang="en-US" altLang="zh-TW" dirty="0"/>
              <a:t>2018</a:t>
            </a:r>
            <a:r>
              <a:rPr lang="zh-TW" altLang="en-US" dirty="0"/>
              <a:t> 年企業社會責任報告書</a:t>
            </a:r>
            <a:r>
              <a:rPr lang="en-US" altLang="zh-TW" dirty="0"/>
              <a:t>(</a:t>
            </a:r>
            <a:r>
              <a:rPr lang="zh-TW" altLang="en-US" dirty="0"/>
              <a:t>中文版</a:t>
            </a:r>
            <a:r>
              <a:rPr lang="en-US" altLang="zh-TW" dirty="0"/>
              <a:t>)</a:t>
            </a:r>
          </a:p>
          <a:p>
            <a:r>
              <a:rPr lang="en-US" altLang="zh-TW" dirty="0"/>
              <a:t>2017</a:t>
            </a:r>
            <a:r>
              <a:rPr lang="zh-TW" altLang="en-US" dirty="0"/>
              <a:t> 年企業社會責任報告書</a:t>
            </a:r>
            <a:r>
              <a:rPr lang="en-US" altLang="zh-TW" dirty="0"/>
              <a:t>(</a:t>
            </a:r>
            <a:r>
              <a:rPr lang="zh-TW" altLang="en-US" dirty="0"/>
              <a:t>中文版</a:t>
            </a:r>
            <a:r>
              <a:rPr lang="en-US" altLang="zh-TW" dirty="0"/>
              <a:t>)</a:t>
            </a:r>
          </a:p>
          <a:p>
            <a:endParaRPr lang="en-US" altLang="zh-TW" dirty="0"/>
          </a:p>
          <a:p>
            <a:r>
              <a:rPr lang="en-US" altLang="zh-TW" dirty="0"/>
              <a:t>2020 </a:t>
            </a:r>
            <a:r>
              <a:rPr lang="zh-TW" altLang="en-US" dirty="0"/>
              <a:t>年永續報告書</a:t>
            </a:r>
            <a:r>
              <a:rPr lang="en-US" altLang="zh-TW" dirty="0"/>
              <a:t>(</a:t>
            </a:r>
            <a:r>
              <a:rPr lang="zh-TW" altLang="en-US" dirty="0"/>
              <a:t>英文版</a:t>
            </a:r>
            <a:r>
              <a:rPr lang="en-US" altLang="zh-TW" dirty="0"/>
              <a:t>)</a:t>
            </a:r>
          </a:p>
          <a:p>
            <a:r>
              <a:rPr lang="en-US" altLang="zh-TW" dirty="0"/>
              <a:t>2019 </a:t>
            </a:r>
            <a:r>
              <a:rPr lang="zh-TW" altLang="en-US" dirty="0"/>
              <a:t>年企業社會責任報告書</a:t>
            </a:r>
            <a:r>
              <a:rPr lang="en-US" altLang="zh-TW" dirty="0"/>
              <a:t>(</a:t>
            </a:r>
            <a:r>
              <a:rPr lang="zh-TW" altLang="en-US" dirty="0"/>
              <a:t>英文版</a:t>
            </a:r>
            <a:r>
              <a:rPr lang="en-US" altLang="zh-TW" dirty="0"/>
              <a:t>)</a:t>
            </a:r>
          </a:p>
          <a:p>
            <a:r>
              <a:rPr lang="en-US" altLang="zh-TW" dirty="0"/>
              <a:t>2018</a:t>
            </a:r>
            <a:r>
              <a:rPr lang="zh-TW" altLang="en-US" dirty="0"/>
              <a:t> 年企業社會責任報告書</a:t>
            </a:r>
            <a:r>
              <a:rPr lang="en-US" altLang="zh-TW" dirty="0"/>
              <a:t>(</a:t>
            </a:r>
            <a:r>
              <a:rPr lang="zh-TW" altLang="en-US" dirty="0"/>
              <a:t>英文版</a:t>
            </a:r>
            <a:r>
              <a:rPr lang="en-US" altLang="zh-TW" dirty="0"/>
              <a:t>)</a:t>
            </a:r>
          </a:p>
          <a:p>
            <a:r>
              <a:rPr lang="en-US" altLang="zh-TW" dirty="0"/>
              <a:t>2017</a:t>
            </a:r>
            <a:r>
              <a:rPr lang="zh-TW" altLang="en-US" dirty="0"/>
              <a:t> 年企業社會責任報告書</a:t>
            </a:r>
            <a:r>
              <a:rPr lang="en-US" altLang="zh-TW" dirty="0"/>
              <a:t>(</a:t>
            </a:r>
            <a:r>
              <a:rPr lang="zh-TW" altLang="en-US" dirty="0"/>
              <a:t>英文版</a:t>
            </a:r>
            <a:r>
              <a:rPr lang="en-US" altLang="zh-TW" dirty="0"/>
              <a:t>)</a:t>
            </a:r>
          </a:p>
        </p:txBody>
      </p:sp>
    </p:spTree>
    <p:extLst>
      <p:ext uri="{BB962C8B-B14F-4D97-AF65-F5344CB8AC3E}">
        <p14:creationId xmlns:p14="http://schemas.microsoft.com/office/powerpoint/2010/main" val="722923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3DCBC87-39F0-43D9-8CA8-EC6960B3ED8D}"/>
              </a:ext>
            </a:extLst>
          </p:cNvPr>
          <p:cNvSpPr/>
          <p:nvPr/>
        </p:nvSpPr>
        <p:spPr>
          <a:xfrm>
            <a:off x="1034631" y="4651796"/>
            <a:ext cx="2641815" cy="506166"/>
          </a:xfrm>
          <a:prstGeom prst="rect">
            <a:avLst/>
          </a:prstGeom>
          <a:noFill/>
          <a:ln>
            <a:solidFill>
              <a:srgbClr val="C5B2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ANNUAL REPORT</a:t>
            </a:r>
            <a:r>
              <a:rPr lang="zh-TW" altLang="en-US" dirty="0">
                <a:solidFill>
                  <a:schemeClr val="tx1"/>
                </a:solidFill>
              </a:rPr>
              <a:t> </a:t>
            </a:r>
            <a:r>
              <a:rPr lang="en-US" altLang="zh-TW" dirty="0">
                <a:solidFill>
                  <a:schemeClr val="tx1"/>
                </a:solidFill>
              </a:rPr>
              <a:t>2019</a:t>
            </a:r>
            <a:endParaRPr lang="en-US" altLang="zh-TW" dirty="0">
              <a:solidFill>
                <a:schemeClr val="tx1"/>
              </a:solidFill>
              <a:latin typeface="Roboto" panose="02000000000000000000" pitchFamily="2" charset="0"/>
            </a:endParaRPr>
          </a:p>
        </p:txBody>
      </p:sp>
      <p:graphicFrame>
        <p:nvGraphicFramePr>
          <p:cNvPr id="3" name="表格 2">
            <a:extLst>
              <a:ext uri="{FF2B5EF4-FFF2-40B4-BE49-F238E27FC236}">
                <a16:creationId xmlns:a16="http://schemas.microsoft.com/office/drawing/2014/main" id="{18C60792-3C10-450F-97C6-02C4DAE15C07}"/>
              </a:ext>
            </a:extLst>
          </p:cNvPr>
          <p:cNvGraphicFramePr>
            <a:graphicFrameLocks noGrp="1"/>
          </p:cNvGraphicFramePr>
          <p:nvPr>
            <p:extLst>
              <p:ext uri="{D42A27DB-BD31-4B8C-83A1-F6EECF244321}">
                <p14:modId xmlns:p14="http://schemas.microsoft.com/office/powerpoint/2010/main" val="1381184160"/>
              </p:ext>
            </p:extLst>
          </p:nvPr>
        </p:nvGraphicFramePr>
        <p:xfrm>
          <a:off x="3990259" y="609600"/>
          <a:ext cx="8201741" cy="373532"/>
        </p:xfrm>
        <a:graphic>
          <a:graphicData uri="http://schemas.openxmlformats.org/drawingml/2006/table">
            <a:tbl>
              <a:tblPr>
                <a:tableStyleId>{2D5ABB26-0587-4C30-8999-92F81FD0307C}</a:tableStyleId>
              </a:tblPr>
              <a:tblGrid>
                <a:gridCol w="2719136">
                  <a:extLst>
                    <a:ext uri="{9D8B030D-6E8A-4147-A177-3AD203B41FA5}">
                      <a16:colId xmlns:a16="http://schemas.microsoft.com/office/drawing/2014/main" val="3152191255"/>
                    </a:ext>
                  </a:extLst>
                </a:gridCol>
                <a:gridCol w="2748692">
                  <a:extLst>
                    <a:ext uri="{9D8B030D-6E8A-4147-A177-3AD203B41FA5}">
                      <a16:colId xmlns:a16="http://schemas.microsoft.com/office/drawing/2014/main" val="3653556901"/>
                    </a:ext>
                  </a:extLst>
                </a:gridCol>
                <a:gridCol w="2733913">
                  <a:extLst>
                    <a:ext uri="{9D8B030D-6E8A-4147-A177-3AD203B41FA5}">
                      <a16:colId xmlns:a16="http://schemas.microsoft.com/office/drawing/2014/main" val="3639227988"/>
                    </a:ext>
                  </a:extLst>
                </a:gridCol>
              </a:tblGrid>
              <a:tr h="0">
                <a:tc>
                  <a:txBody>
                    <a:bodyPr/>
                    <a:lstStyle/>
                    <a:p>
                      <a:pPr marL="0" algn="ctr" defTabSz="1219170" rtl="0" eaLnBrk="1" fontAlgn="ctr" latinLnBrk="0" hangingPunct="1"/>
                      <a:r>
                        <a:rPr lang="en-US" altLang="zh-TW" sz="2400" b="0" i="0" kern="1200" dirty="0">
                          <a:solidFill>
                            <a:schemeClr val="tx1"/>
                          </a:solidFill>
                          <a:effectLst/>
                          <a:latin typeface="+mn-lt"/>
                          <a:ea typeface="+mn-ea"/>
                          <a:cs typeface="+mn-cs"/>
                        </a:rPr>
                        <a:t>Company Profile</a:t>
                      </a:r>
                    </a:p>
                  </a:txBody>
                  <a:tcPr marL="7772" marR="7772" marT="7772" marB="0" anchor="ctr">
                    <a:solidFill>
                      <a:schemeClr val="accent6">
                        <a:lumMod val="20000"/>
                        <a:lumOff val="80000"/>
                      </a:schemeClr>
                    </a:solidFill>
                  </a:tcPr>
                </a:tc>
                <a:tc>
                  <a:txBody>
                    <a:bodyPr/>
                    <a:lstStyle/>
                    <a:p>
                      <a:pPr algn="ctr" fontAlgn="ctr"/>
                      <a:r>
                        <a:rPr lang="en-US" altLang="zh-TW" sz="2400" b="0" i="0" u="none" strike="noStrike" dirty="0">
                          <a:solidFill>
                            <a:srgbClr val="000000"/>
                          </a:solidFill>
                          <a:effectLst/>
                          <a:latin typeface="微軟正黑體" panose="020B0604030504040204" pitchFamily="34" charset="-120"/>
                          <a:ea typeface="+mn-ea"/>
                        </a:rPr>
                        <a:t>Annual Report</a:t>
                      </a:r>
                      <a:endParaRPr lang="zh-TW" altLang="en-US" sz="14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772" marR="7772" marT="7772" marB="0" anchor="ctr">
                    <a:solidFill>
                      <a:schemeClr val="accent6">
                        <a:lumMod val="20000"/>
                        <a:lumOff val="80000"/>
                      </a:schemeClr>
                    </a:solidFill>
                  </a:tcPr>
                </a:tc>
                <a:tc>
                  <a:txBody>
                    <a:bodyPr/>
                    <a:lstStyle/>
                    <a:p>
                      <a:pPr marL="0" algn="ctr" defTabSz="1219170" rtl="0" eaLnBrk="1" fontAlgn="ctr" latinLnBrk="0" hangingPunct="1"/>
                      <a:r>
                        <a:rPr lang="en-US" altLang="zh-TW" sz="2400" b="0" i="0" u="none" strike="noStrike" kern="1200" dirty="0">
                          <a:solidFill>
                            <a:srgbClr val="000000"/>
                          </a:solidFill>
                          <a:effectLst/>
                          <a:latin typeface="微軟正黑體" panose="020B0604030504040204" pitchFamily="34" charset="-120"/>
                          <a:ea typeface="+mn-ea"/>
                          <a:cs typeface="+mn-cs"/>
                        </a:rPr>
                        <a:t>Financial Report</a:t>
                      </a:r>
                      <a:endParaRPr lang="zh-TW" altLang="en-US" sz="2400" b="0" i="0" u="none" strike="noStrike" kern="1200" dirty="0">
                        <a:solidFill>
                          <a:srgbClr val="000000"/>
                        </a:solidFill>
                        <a:effectLst/>
                        <a:latin typeface="微軟正黑體" panose="020B0604030504040204" pitchFamily="34" charset="-120"/>
                        <a:ea typeface="+mn-ea"/>
                        <a:cs typeface="+mn-cs"/>
                      </a:endParaRPr>
                    </a:p>
                  </a:txBody>
                  <a:tcPr marL="7772" marR="7772" marT="7772" marB="0" anchor="ctr">
                    <a:solidFill>
                      <a:schemeClr val="accent6">
                        <a:lumMod val="20000"/>
                        <a:lumOff val="80000"/>
                      </a:schemeClr>
                    </a:solidFill>
                  </a:tcPr>
                </a:tc>
                <a:extLst>
                  <a:ext uri="{0D108BD9-81ED-4DB2-BD59-A6C34878D82A}">
                    <a16:rowId xmlns:a16="http://schemas.microsoft.com/office/drawing/2014/main" val="2359932213"/>
                  </a:ext>
                </a:extLst>
              </a:tr>
            </a:tbl>
          </a:graphicData>
        </a:graphic>
      </p:graphicFrame>
      <p:pic>
        <p:nvPicPr>
          <p:cNvPr id="5" name="Picture 15">
            <a:extLst>
              <a:ext uri="{FF2B5EF4-FFF2-40B4-BE49-F238E27FC236}">
                <a16:creationId xmlns:a16="http://schemas.microsoft.com/office/drawing/2014/main" id="{4C1DED7C-1D27-48E4-81B8-4484E43078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92893"/>
            <a:ext cx="1962150" cy="666750"/>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a:extLst>
              <a:ext uri="{FF2B5EF4-FFF2-40B4-BE49-F238E27FC236}">
                <a16:creationId xmlns:a16="http://schemas.microsoft.com/office/drawing/2014/main" id="{55BD294A-835B-4778-91F2-21CCA2432B1B}"/>
              </a:ext>
            </a:extLst>
          </p:cNvPr>
          <p:cNvSpPr txBox="1"/>
          <p:nvPr/>
        </p:nvSpPr>
        <p:spPr>
          <a:xfrm>
            <a:off x="11036301" y="191443"/>
            <a:ext cx="1025071" cy="307777"/>
          </a:xfrm>
          <a:prstGeom prst="rect">
            <a:avLst/>
          </a:prstGeom>
          <a:noFill/>
        </p:spPr>
        <p:txBody>
          <a:bodyPr wrap="square">
            <a:spAutoFit/>
          </a:bodyPr>
          <a:lstStyle/>
          <a:p>
            <a:pPr algn="ctr" fontAlgn="ctr"/>
            <a:r>
              <a:rPr lang="zh-TW" altLang="en-US" sz="1400" b="1" dirty="0">
                <a:solidFill>
                  <a:schemeClr val="accent5"/>
                </a:solidFill>
              </a:rPr>
              <a:t>中文</a:t>
            </a:r>
            <a:endParaRPr lang="en-US" altLang="zh-TW" sz="1400" b="1" i="0" u="none" strike="noStrike" dirty="0">
              <a:solidFill>
                <a:schemeClr val="accent5"/>
              </a:solidFill>
              <a:effectLst/>
              <a:latin typeface="微軟正黑體" panose="020B0604030504040204" pitchFamily="34" charset="-120"/>
              <a:ea typeface="微軟正黑體" panose="020B0604030504040204" pitchFamily="34" charset="-120"/>
            </a:endParaRPr>
          </a:p>
        </p:txBody>
      </p:sp>
      <p:sp>
        <p:nvSpPr>
          <p:cNvPr id="12" name="矩形 11">
            <a:extLst>
              <a:ext uri="{FF2B5EF4-FFF2-40B4-BE49-F238E27FC236}">
                <a16:creationId xmlns:a16="http://schemas.microsoft.com/office/drawing/2014/main" id="{0158FB20-6271-45AA-AB4B-C7D289CC84C3}"/>
              </a:ext>
            </a:extLst>
          </p:cNvPr>
          <p:cNvSpPr/>
          <p:nvPr/>
        </p:nvSpPr>
        <p:spPr>
          <a:xfrm>
            <a:off x="1034631" y="5134182"/>
            <a:ext cx="2641815" cy="506166"/>
          </a:xfrm>
          <a:prstGeom prst="rect">
            <a:avLst/>
          </a:prstGeom>
          <a:noFill/>
          <a:ln>
            <a:solidFill>
              <a:srgbClr val="C5B27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solidFill>
                  <a:schemeClr val="tx1"/>
                </a:solidFill>
              </a:rPr>
              <a:t>ANNUAL REPORT</a:t>
            </a:r>
            <a:r>
              <a:rPr lang="zh-TW" altLang="en-US" dirty="0">
                <a:solidFill>
                  <a:schemeClr val="tx1"/>
                </a:solidFill>
              </a:rPr>
              <a:t> </a:t>
            </a:r>
            <a:r>
              <a:rPr lang="en-US" altLang="zh-TW" dirty="0">
                <a:solidFill>
                  <a:schemeClr val="tx1"/>
                </a:solidFill>
              </a:rPr>
              <a:t>2018</a:t>
            </a:r>
          </a:p>
        </p:txBody>
      </p:sp>
      <p:grpSp>
        <p:nvGrpSpPr>
          <p:cNvPr id="31" name="群組 30">
            <a:extLst>
              <a:ext uri="{FF2B5EF4-FFF2-40B4-BE49-F238E27FC236}">
                <a16:creationId xmlns:a16="http://schemas.microsoft.com/office/drawing/2014/main" id="{7C695164-90AC-4DB1-8019-876C09574084}"/>
              </a:ext>
            </a:extLst>
          </p:cNvPr>
          <p:cNvGrpSpPr/>
          <p:nvPr/>
        </p:nvGrpSpPr>
        <p:grpSpPr>
          <a:xfrm>
            <a:off x="4167452" y="4236551"/>
            <a:ext cx="6710625" cy="9560153"/>
            <a:chOff x="500313" y="5182262"/>
            <a:chExt cx="8157997" cy="11622122"/>
          </a:xfrm>
        </p:grpSpPr>
        <p:pic>
          <p:nvPicPr>
            <p:cNvPr id="29" name="圖片 28">
              <a:extLst>
                <a:ext uri="{FF2B5EF4-FFF2-40B4-BE49-F238E27FC236}">
                  <a16:creationId xmlns:a16="http://schemas.microsoft.com/office/drawing/2014/main" id="{C0F23C7F-2984-4C8F-8054-C2044446B832}"/>
                </a:ext>
              </a:extLst>
            </p:cNvPr>
            <p:cNvPicPr>
              <a:picLocks noChangeAspect="1"/>
            </p:cNvPicPr>
            <p:nvPr/>
          </p:nvPicPr>
          <p:blipFill>
            <a:blip r:embed="rId3"/>
            <a:stretch>
              <a:fillRect/>
            </a:stretch>
          </p:blipFill>
          <p:spPr>
            <a:xfrm>
              <a:off x="541877" y="5182262"/>
              <a:ext cx="8116433" cy="8078327"/>
            </a:xfrm>
            <a:prstGeom prst="rect">
              <a:avLst/>
            </a:prstGeom>
          </p:spPr>
        </p:pic>
        <p:pic>
          <p:nvPicPr>
            <p:cNvPr id="30" name="圖片 29">
              <a:extLst>
                <a:ext uri="{FF2B5EF4-FFF2-40B4-BE49-F238E27FC236}">
                  <a16:creationId xmlns:a16="http://schemas.microsoft.com/office/drawing/2014/main" id="{3FB9A06E-3856-40A3-B878-CE9F562371EE}"/>
                </a:ext>
              </a:extLst>
            </p:cNvPr>
            <p:cNvPicPr>
              <a:picLocks noChangeAspect="1"/>
            </p:cNvPicPr>
            <p:nvPr/>
          </p:nvPicPr>
          <p:blipFill>
            <a:blip r:embed="rId4"/>
            <a:stretch>
              <a:fillRect/>
            </a:stretch>
          </p:blipFill>
          <p:spPr>
            <a:xfrm>
              <a:off x="500313" y="13260589"/>
              <a:ext cx="8145012" cy="3543795"/>
            </a:xfrm>
            <a:prstGeom prst="rect">
              <a:avLst/>
            </a:prstGeom>
          </p:spPr>
        </p:pic>
      </p:grpSp>
      <p:sp>
        <p:nvSpPr>
          <p:cNvPr id="32" name="矩形 31">
            <a:extLst>
              <a:ext uri="{FF2B5EF4-FFF2-40B4-BE49-F238E27FC236}">
                <a16:creationId xmlns:a16="http://schemas.microsoft.com/office/drawing/2014/main" id="{4DBE26EA-3D15-4C43-B732-B1873C3A04BC}"/>
              </a:ext>
            </a:extLst>
          </p:cNvPr>
          <p:cNvSpPr/>
          <p:nvPr/>
        </p:nvSpPr>
        <p:spPr>
          <a:xfrm>
            <a:off x="0" y="1461188"/>
            <a:ext cx="12192000" cy="221998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8000" dirty="0"/>
              <a:t>BANNER</a:t>
            </a:r>
            <a:endParaRPr lang="zh-TW" altLang="en-US" sz="8000" dirty="0"/>
          </a:p>
        </p:txBody>
      </p:sp>
      <p:sp>
        <p:nvSpPr>
          <p:cNvPr id="13" name="矩形 12">
            <a:extLst>
              <a:ext uri="{FF2B5EF4-FFF2-40B4-BE49-F238E27FC236}">
                <a16:creationId xmlns:a16="http://schemas.microsoft.com/office/drawing/2014/main" id="{7D8F80F8-1980-4F88-B77A-A2B2BA835CA0}"/>
              </a:ext>
            </a:extLst>
          </p:cNvPr>
          <p:cNvSpPr/>
          <p:nvPr/>
        </p:nvSpPr>
        <p:spPr>
          <a:xfrm>
            <a:off x="1034631" y="4177375"/>
            <a:ext cx="2641815" cy="506166"/>
          </a:xfrm>
          <a:prstGeom prst="rect">
            <a:avLst/>
          </a:prstGeom>
          <a:solidFill>
            <a:srgbClr val="C5B2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solidFill>
                  <a:schemeClr val="tx1"/>
                </a:solidFill>
              </a:rPr>
              <a:t>ANNUAL REPORT</a:t>
            </a:r>
            <a:r>
              <a:rPr lang="zh-TW" altLang="en-US" dirty="0">
                <a:solidFill>
                  <a:schemeClr val="tx1"/>
                </a:solidFill>
              </a:rPr>
              <a:t> </a:t>
            </a:r>
            <a:r>
              <a:rPr lang="en-US" altLang="zh-TW" dirty="0">
                <a:solidFill>
                  <a:schemeClr val="tx1"/>
                </a:solidFill>
              </a:rPr>
              <a:t>2020</a:t>
            </a:r>
            <a:endParaRPr lang="en-US" altLang="zh-TW" dirty="0">
              <a:solidFill>
                <a:schemeClr val="tx1"/>
              </a:solidFill>
              <a:latin typeface="Roboto" panose="02000000000000000000" pitchFamily="2" charset="0"/>
            </a:endParaRPr>
          </a:p>
        </p:txBody>
      </p:sp>
      <p:sp>
        <p:nvSpPr>
          <p:cNvPr id="14" name="矩形 13">
            <a:extLst>
              <a:ext uri="{FF2B5EF4-FFF2-40B4-BE49-F238E27FC236}">
                <a16:creationId xmlns:a16="http://schemas.microsoft.com/office/drawing/2014/main" id="{3FB95641-C06A-4DF6-BAF6-059442C2F3B1}"/>
              </a:ext>
            </a:extLst>
          </p:cNvPr>
          <p:cNvSpPr/>
          <p:nvPr/>
        </p:nvSpPr>
        <p:spPr>
          <a:xfrm>
            <a:off x="1034631" y="5616341"/>
            <a:ext cx="2641815" cy="506166"/>
          </a:xfrm>
          <a:prstGeom prst="rect">
            <a:avLst/>
          </a:prstGeom>
          <a:noFill/>
          <a:ln>
            <a:solidFill>
              <a:srgbClr val="C5B27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solidFill>
                  <a:schemeClr val="tx1"/>
                </a:solidFill>
              </a:rPr>
              <a:t>ANNUAL REPORT</a:t>
            </a:r>
            <a:r>
              <a:rPr lang="zh-TW" altLang="en-US" dirty="0">
                <a:solidFill>
                  <a:schemeClr val="tx1"/>
                </a:solidFill>
              </a:rPr>
              <a:t> </a:t>
            </a:r>
            <a:r>
              <a:rPr lang="en-US" altLang="zh-TW" dirty="0">
                <a:solidFill>
                  <a:schemeClr val="tx1"/>
                </a:solidFill>
              </a:rPr>
              <a:t>2017</a:t>
            </a:r>
          </a:p>
        </p:txBody>
      </p:sp>
      <p:sp>
        <p:nvSpPr>
          <p:cNvPr id="15" name="矩形 14">
            <a:extLst>
              <a:ext uri="{FF2B5EF4-FFF2-40B4-BE49-F238E27FC236}">
                <a16:creationId xmlns:a16="http://schemas.microsoft.com/office/drawing/2014/main" id="{A0C182BF-2C7B-4C70-9BF1-EB1A90980265}"/>
              </a:ext>
            </a:extLst>
          </p:cNvPr>
          <p:cNvSpPr/>
          <p:nvPr/>
        </p:nvSpPr>
        <p:spPr>
          <a:xfrm>
            <a:off x="1034631" y="6098500"/>
            <a:ext cx="2641815" cy="506166"/>
          </a:xfrm>
          <a:prstGeom prst="rect">
            <a:avLst/>
          </a:prstGeom>
          <a:noFill/>
          <a:ln>
            <a:solidFill>
              <a:srgbClr val="C5B27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solidFill>
                  <a:schemeClr val="tx1"/>
                </a:solidFill>
              </a:rPr>
              <a:t>ANNUAL REPORT</a:t>
            </a:r>
            <a:r>
              <a:rPr lang="zh-TW" altLang="en-US" dirty="0">
                <a:solidFill>
                  <a:schemeClr val="tx1"/>
                </a:solidFill>
              </a:rPr>
              <a:t> </a:t>
            </a:r>
            <a:r>
              <a:rPr lang="en-US" altLang="zh-TW" dirty="0">
                <a:solidFill>
                  <a:schemeClr val="tx1"/>
                </a:solidFill>
              </a:rPr>
              <a:t>2016</a:t>
            </a:r>
          </a:p>
        </p:txBody>
      </p:sp>
      <p:sp>
        <p:nvSpPr>
          <p:cNvPr id="16" name="矩形 15">
            <a:extLst>
              <a:ext uri="{FF2B5EF4-FFF2-40B4-BE49-F238E27FC236}">
                <a16:creationId xmlns:a16="http://schemas.microsoft.com/office/drawing/2014/main" id="{D9A56063-DEE8-4476-A721-C284E3D34E86}"/>
              </a:ext>
            </a:extLst>
          </p:cNvPr>
          <p:cNvSpPr/>
          <p:nvPr/>
        </p:nvSpPr>
        <p:spPr>
          <a:xfrm>
            <a:off x="1034631" y="6580659"/>
            <a:ext cx="2641815" cy="506166"/>
          </a:xfrm>
          <a:prstGeom prst="rect">
            <a:avLst/>
          </a:prstGeom>
          <a:noFill/>
          <a:ln>
            <a:solidFill>
              <a:srgbClr val="C5B27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solidFill>
                  <a:schemeClr val="tx1"/>
                </a:solidFill>
              </a:rPr>
              <a:t>ANNUAL REPORT</a:t>
            </a:r>
            <a:r>
              <a:rPr lang="zh-TW" altLang="en-US" dirty="0">
                <a:solidFill>
                  <a:schemeClr val="tx1"/>
                </a:solidFill>
              </a:rPr>
              <a:t> </a:t>
            </a:r>
            <a:r>
              <a:rPr lang="en-US" altLang="zh-TW" dirty="0">
                <a:solidFill>
                  <a:schemeClr val="tx1"/>
                </a:solidFill>
              </a:rPr>
              <a:t>2015</a:t>
            </a:r>
          </a:p>
        </p:txBody>
      </p:sp>
      <p:sp>
        <p:nvSpPr>
          <p:cNvPr id="17" name="矩形 16">
            <a:extLst>
              <a:ext uri="{FF2B5EF4-FFF2-40B4-BE49-F238E27FC236}">
                <a16:creationId xmlns:a16="http://schemas.microsoft.com/office/drawing/2014/main" id="{5F6B493D-A62A-4303-9392-610EEF5CA888}"/>
              </a:ext>
            </a:extLst>
          </p:cNvPr>
          <p:cNvSpPr/>
          <p:nvPr/>
        </p:nvSpPr>
        <p:spPr>
          <a:xfrm>
            <a:off x="1034631" y="7068228"/>
            <a:ext cx="2641815" cy="506166"/>
          </a:xfrm>
          <a:prstGeom prst="rect">
            <a:avLst/>
          </a:prstGeom>
          <a:noFill/>
          <a:ln>
            <a:solidFill>
              <a:srgbClr val="C5B27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solidFill>
                  <a:schemeClr val="tx1"/>
                </a:solidFill>
              </a:rPr>
              <a:t>ANNUAL REPORT</a:t>
            </a:r>
            <a:r>
              <a:rPr lang="zh-TW" altLang="en-US" dirty="0">
                <a:solidFill>
                  <a:schemeClr val="tx1"/>
                </a:solidFill>
              </a:rPr>
              <a:t> </a:t>
            </a:r>
            <a:r>
              <a:rPr lang="en-US" altLang="zh-TW" dirty="0">
                <a:solidFill>
                  <a:schemeClr val="tx1"/>
                </a:solidFill>
              </a:rPr>
              <a:t>2014</a:t>
            </a:r>
          </a:p>
        </p:txBody>
      </p:sp>
      <p:sp>
        <p:nvSpPr>
          <p:cNvPr id="18" name="矩形 17">
            <a:extLst>
              <a:ext uri="{FF2B5EF4-FFF2-40B4-BE49-F238E27FC236}">
                <a16:creationId xmlns:a16="http://schemas.microsoft.com/office/drawing/2014/main" id="{271A0B63-8490-4784-97AB-E3D33C595CC5}"/>
              </a:ext>
            </a:extLst>
          </p:cNvPr>
          <p:cNvSpPr/>
          <p:nvPr/>
        </p:nvSpPr>
        <p:spPr>
          <a:xfrm>
            <a:off x="1034631" y="7555797"/>
            <a:ext cx="2641815" cy="506166"/>
          </a:xfrm>
          <a:prstGeom prst="rect">
            <a:avLst/>
          </a:prstGeom>
          <a:noFill/>
          <a:ln>
            <a:solidFill>
              <a:srgbClr val="C5B27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solidFill>
                  <a:schemeClr val="tx1"/>
                </a:solidFill>
              </a:rPr>
              <a:t>ANNUAL REPORT</a:t>
            </a:r>
            <a:r>
              <a:rPr lang="zh-TW" altLang="en-US" dirty="0">
                <a:solidFill>
                  <a:schemeClr val="tx1"/>
                </a:solidFill>
              </a:rPr>
              <a:t> </a:t>
            </a:r>
            <a:r>
              <a:rPr lang="en-US" altLang="zh-TW" dirty="0">
                <a:solidFill>
                  <a:schemeClr val="tx1"/>
                </a:solidFill>
              </a:rPr>
              <a:t>2013</a:t>
            </a:r>
          </a:p>
        </p:txBody>
      </p:sp>
      <p:grpSp>
        <p:nvGrpSpPr>
          <p:cNvPr id="19" name="群組 18">
            <a:extLst>
              <a:ext uri="{FF2B5EF4-FFF2-40B4-BE49-F238E27FC236}">
                <a16:creationId xmlns:a16="http://schemas.microsoft.com/office/drawing/2014/main" id="{F4218187-2CAF-43C8-8BE7-ED3B23AA2792}"/>
              </a:ext>
            </a:extLst>
          </p:cNvPr>
          <p:cNvGrpSpPr/>
          <p:nvPr/>
        </p:nvGrpSpPr>
        <p:grpSpPr>
          <a:xfrm>
            <a:off x="0" y="13894410"/>
            <a:ext cx="12827454" cy="2544627"/>
            <a:chOff x="0" y="13894410"/>
            <a:chExt cx="12827454" cy="2544627"/>
          </a:xfrm>
        </p:grpSpPr>
        <p:cxnSp>
          <p:nvCxnSpPr>
            <p:cNvPr id="20" name="直線接點 19">
              <a:extLst>
                <a:ext uri="{FF2B5EF4-FFF2-40B4-BE49-F238E27FC236}">
                  <a16:creationId xmlns:a16="http://schemas.microsoft.com/office/drawing/2014/main" id="{99278D6F-5167-43A5-9C1A-244FBFBC2EFD}"/>
                </a:ext>
              </a:extLst>
            </p:cNvPr>
            <p:cNvCxnSpPr>
              <a:cxnSpLocks/>
            </p:cNvCxnSpPr>
            <p:nvPr/>
          </p:nvCxnSpPr>
          <p:spPr>
            <a:xfrm>
              <a:off x="0" y="1389441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文字方塊 20">
              <a:extLst>
                <a:ext uri="{FF2B5EF4-FFF2-40B4-BE49-F238E27FC236}">
                  <a16:creationId xmlns:a16="http://schemas.microsoft.com/office/drawing/2014/main" id="{DD9F1ADF-D377-4E15-8578-628397700681}"/>
                </a:ext>
              </a:extLst>
            </p:cNvPr>
            <p:cNvSpPr txBox="1"/>
            <p:nvPr/>
          </p:nvSpPr>
          <p:spPr>
            <a:xfrm>
              <a:off x="708059" y="14378668"/>
              <a:ext cx="3181351" cy="1345368"/>
            </a:xfrm>
            <a:prstGeom prst="rect">
              <a:avLst/>
            </a:prstGeom>
            <a:noFill/>
          </p:spPr>
          <p:txBody>
            <a:bodyPr wrap="square">
              <a:spAutoFit/>
            </a:bodyPr>
            <a:lstStyle/>
            <a:p>
              <a:pPr>
                <a:lnSpc>
                  <a:spcPct val="150000"/>
                </a:lnSpc>
              </a:pPr>
              <a:r>
                <a:rPr lang="zh-TW" altLang="en-US" sz="1400" dirty="0">
                  <a:latin typeface="微軟正黑體" panose="020B0604030504040204" pitchFamily="34" charset="-120"/>
                  <a:ea typeface="微軟正黑體" panose="020B0604030504040204" pitchFamily="34" charset="-120"/>
                </a:rPr>
                <a:t>電話 </a:t>
              </a:r>
              <a:r>
                <a:rPr lang="en-US" altLang="zh-TW" sz="1400" dirty="0">
                  <a:latin typeface="微軟正黑體" panose="020B0604030504040204" pitchFamily="34" charset="-120"/>
                  <a:ea typeface="微軟正黑體" panose="020B0604030504040204" pitchFamily="34" charset="-120"/>
                </a:rPr>
                <a:t>02-2383-1616</a:t>
              </a:r>
            </a:p>
            <a:p>
              <a:pPr>
                <a:lnSpc>
                  <a:spcPct val="150000"/>
                </a:lnSpc>
              </a:pPr>
              <a:r>
                <a:rPr lang="zh-TW" altLang="en-US" sz="1400" dirty="0">
                  <a:latin typeface="微軟正黑體" panose="020B0604030504040204" pitchFamily="34" charset="-120"/>
                  <a:ea typeface="微軟正黑體" panose="020B0604030504040204" pitchFamily="34" charset="-120"/>
                </a:rPr>
                <a:t>傳真 </a:t>
              </a:r>
              <a:r>
                <a:rPr lang="en-US" altLang="zh-TW" sz="1400" dirty="0">
                  <a:latin typeface="微軟正黑體" panose="020B0604030504040204" pitchFamily="34" charset="-120"/>
                  <a:ea typeface="微軟正黑體" panose="020B0604030504040204" pitchFamily="34" charset="-120"/>
                </a:rPr>
                <a:t>02-2382-2878</a:t>
              </a:r>
            </a:p>
            <a:p>
              <a:pPr>
                <a:lnSpc>
                  <a:spcPct val="150000"/>
                </a:lnSpc>
              </a:pPr>
              <a:r>
                <a:rPr lang="en-US" altLang="zh-TW" sz="1400" dirty="0">
                  <a:latin typeface="微軟正黑體" panose="020B0604030504040204" pitchFamily="34" charset="-120"/>
                  <a:ea typeface="微軟正黑體" panose="020B0604030504040204" pitchFamily="34" charset="-120"/>
                </a:rPr>
                <a:t>Email</a:t>
              </a:r>
              <a:r>
                <a:rPr lang="zh-TW" altLang="en-US" sz="1400" dirty="0">
                  <a:latin typeface="微軟正黑體" panose="020B0604030504040204" pitchFamily="34" charset="-120"/>
                  <a:ea typeface="微軟正黑體" panose="020B0604030504040204" pitchFamily="34" charset="-120"/>
                </a:rPr>
                <a:t> </a:t>
              </a:r>
              <a:r>
                <a:rPr lang="en-US" altLang="zh-TW" sz="1400" dirty="0">
                  <a:latin typeface="微軟正黑體" panose="020B0604030504040204" pitchFamily="34" charset="-120"/>
                  <a:ea typeface="微軟正黑體" panose="020B0604030504040204" pitchFamily="34" charset="-120"/>
                  <a:hlinkClick r:id="rId5">
                    <a:extLst>
                      <a:ext uri="{A12FA001-AC4F-418D-AE19-62706E023703}">
                        <ahyp:hlinkClr xmlns:ahyp="http://schemas.microsoft.com/office/drawing/2018/hyperlinkcolor" val="tx"/>
                      </a:ext>
                    </a:extLst>
                  </a:hlinkClick>
                </a:rPr>
                <a:t>service@megabills.com.tw</a:t>
              </a:r>
              <a:endParaRPr lang="en-US" altLang="zh-TW" sz="1400" dirty="0">
                <a:latin typeface="微軟正黑體" panose="020B0604030504040204" pitchFamily="34" charset="-120"/>
                <a:ea typeface="微軟正黑體" panose="020B0604030504040204" pitchFamily="34" charset="-120"/>
              </a:endParaRPr>
            </a:p>
            <a:p>
              <a:pPr>
                <a:lnSpc>
                  <a:spcPct val="150000"/>
                </a:lnSpc>
              </a:pPr>
              <a:r>
                <a:rPr lang="zh-TW" altLang="en-US" sz="1400" dirty="0">
                  <a:latin typeface="微軟正黑體" panose="020B0604030504040204" pitchFamily="34" charset="-120"/>
                  <a:ea typeface="微軟正黑體" panose="020B0604030504040204" pitchFamily="34" charset="-120"/>
                </a:rPr>
                <a:t>地址 台北市衡陽路</a:t>
              </a:r>
              <a:r>
                <a:rPr lang="en-US" altLang="zh-TW" sz="1400" dirty="0">
                  <a:latin typeface="微軟正黑體" panose="020B0604030504040204" pitchFamily="34" charset="-120"/>
                  <a:ea typeface="微軟正黑體" panose="020B0604030504040204" pitchFamily="34" charset="-120"/>
                </a:rPr>
                <a:t>91</a:t>
              </a:r>
              <a:r>
                <a:rPr lang="zh-TW" altLang="en-US" sz="1400" dirty="0">
                  <a:latin typeface="微軟正黑體" panose="020B0604030504040204" pitchFamily="34" charset="-120"/>
                  <a:ea typeface="微軟正黑體" panose="020B0604030504040204" pitchFamily="34" charset="-120"/>
                </a:rPr>
                <a:t>號</a:t>
              </a:r>
              <a:r>
                <a:rPr lang="en-US" altLang="zh-TW" sz="1400" dirty="0">
                  <a:latin typeface="微軟正黑體" panose="020B0604030504040204" pitchFamily="34" charset="-120"/>
                  <a:ea typeface="微軟正黑體" panose="020B0604030504040204" pitchFamily="34" charset="-120"/>
                </a:rPr>
                <a:t>2</a:t>
              </a:r>
              <a:r>
                <a:rPr lang="zh-TW" altLang="en-US" sz="1400" dirty="0">
                  <a:latin typeface="微軟正黑體" panose="020B0604030504040204" pitchFamily="34" charset="-120"/>
                  <a:ea typeface="微軟正黑體" panose="020B0604030504040204" pitchFamily="34" charset="-120"/>
                </a:rPr>
                <a:t>至</a:t>
              </a:r>
              <a:r>
                <a:rPr lang="en-US" altLang="zh-TW" sz="1400" dirty="0">
                  <a:latin typeface="微軟正黑體" panose="020B0604030504040204" pitchFamily="34" charset="-120"/>
                  <a:ea typeface="微軟正黑體" panose="020B0604030504040204" pitchFamily="34" charset="-120"/>
                </a:rPr>
                <a:t>5</a:t>
              </a:r>
              <a:r>
                <a:rPr lang="zh-TW" altLang="en-US" sz="1400" dirty="0">
                  <a:latin typeface="微軟正黑體" panose="020B0604030504040204" pitchFamily="34" charset="-120"/>
                  <a:ea typeface="微軟正黑體" panose="020B0604030504040204" pitchFamily="34" charset="-120"/>
                </a:rPr>
                <a:t>樓</a:t>
              </a:r>
            </a:p>
          </p:txBody>
        </p:sp>
        <p:sp>
          <p:nvSpPr>
            <p:cNvPr id="22" name="文字方塊 21">
              <a:extLst>
                <a:ext uri="{FF2B5EF4-FFF2-40B4-BE49-F238E27FC236}">
                  <a16:creationId xmlns:a16="http://schemas.microsoft.com/office/drawing/2014/main" id="{11D791EA-7349-4D13-8546-3660C597CF39}"/>
                </a:ext>
              </a:extLst>
            </p:cNvPr>
            <p:cNvSpPr txBox="1"/>
            <p:nvPr/>
          </p:nvSpPr>
          <p:spPr>
            <a:xfrm>
              <a:off x="708060" y="14086327"/>
              <a:ext cx="902811" cy="307777"/>
            </a:xfrm>
            <a:prstGeom prst="rect">
              <a:avLst/>
            </a:prstGeom>
            <a:noFill/>
          </p:spPr>
          <p:txBody>
            <a:bodyPr wrap="none" rtlCol="0">
              <a:spAutoFit/>
            </a:bodyPr>
            <a:lstStyle/>
            <a:p>
              <a:r>
                <a:rPr lang="zh-TW" altLang="en-US" sz="1400" b="1" dirty="0"/>
                <a:t>兆豐票券</a:t>
              </a:r>
            </a:p>
          </p:txBody>
        </p:sp>
        <p:cxnSp>
          <p:nvCxnSpPr>
            <p:cNvPr id="23" name="直線接點 22">
              <a:extLst>
                <a:ext uri="{FF2B5EF4-FFF2-40B4-BE49-F238E27FC236}">
                  <a16:creationId xmlns:a16="http://schemas.microsoft.com/office/drawing/2014/main" id="{2E4497D1-E22F-429D-B2B0-CD5C84240627}"/>
                </a:ext>
              </a:extLst>
            </p:cNvPr>
            <p:cNvCxnSpPr/>
            <p:nvPr/>
          </p:nvCxnSpPr>
          <p:spPr>
            <a:xfrm>
              <a:off x="5612039" y="14167657"/>
              <a:ext cx="0" cy="1695450"/>
            </a:xfrm>
            <a:prstGeom prst="line">
              <a:avLst/>
            </a:prstGeom>
          </p:spPr>
          <p:style>
            <a:lnRef idx="1">
              <a:schemeClr val="accent1"/>
            </a:lnRef>
            <a:fillRef idx="0">
              <a:schemeClr val="accent1"/>
            </a:fillRef>
            <a:effectRef idx="0">
              <a:schemeClr val="accent1"/>
            </a:effectRef>
            <a:fontRef idx="minor">
              <a:schemeClr val="tx1"/>
            </a:fontRef>
          </p:style>
        </p:cxnSp>
        <p:sp>
          <p:nvSpPr>
            <p:cNvPr id="24" name="文字方塊 23">
              <a:extLst>
                <a:ext uri="{FF2B5EF4-FFF2-40B4-BE49-F238E27FC236}">
                  <a16:creationId xmlns:a16="http://schemas.microsoft.com/office/drawing/2014/main" id="{F46632C9-9351-412D-A1B3-782E980912A2}"/>
                </a:ext>
              </a:extLst>
            </p:cNvPr>
            <p:cNvSpPr txBox="1"/>
            <p:nvPr/>
          </p:nvSpPr>
          <p:spPr>
            <a:xfrm>
              <a:off x="6624522" y="14129299"/>
              <a:ext cx="1082348" cy="307777"/>
            </a:xfrm>
            <a:prstGeom prst="rect">
              <a:avLst/>
            </a:prstGeom>
            <a:noFill/>
          </p:spPr>
          <p:txBody>
            <a:bodyPr wrap="none" rtlCol="0">
              <a:spAutoFit/>
            </a:bodyPr>
            <a:lstStyle/>
            <a:p>
              <a:r>
                <a:rPr lang="zh-TW" altLang="en-US" sz="1400" b="1" dirty="0"/>
                <a:t>兆豐事業群</a:t>
              </a:r>
            </a:p>
          </p:txBody>
        </p:sp>
        <p:sp>
          <p:nvSpPr>
            <p:cNvPr id="25" name="文字方塊 24">
              <a:extLst>
                <a:ext uri="{FF2B5EF4-FFF2-40B4-BE49-F238E27FC236}">
                  <a16:creationId xmlns:a16="http://schemas.microsoft.com/office/drawing/2014/main" id="{4A77E061-5005-4BFB-BB24-929703287107}"/>
                </a:ext>
              </a:extLst>
            </p:cNvPr>
            <p:cNvSpPr txBox="1"/>
            <p:nvPr/>
          </p:nvSpPr>
          <p:spPr>
            <a:xfrm>
              <a:off x="6628606" y="14569621"/>
              <a:ext cx="1171800" cy="375872"/>
            </a:xfrm>
            <a:prstGeom prst="rect">
              <a:avLst/>
            </a:prstGeom>
            <a:noFill/>
          </p:spPr>
          <p:txBody>
            <a:bodyPr wrap="square">
              <a:spAutoFit/>
            </a:bodyPr>
            <a:lstStyle/>
            <a:p>
              <a:pPr>
                <a:lnSpc>
                  <a:spcPct val="150000"/>
                </a:lnSpc>
              </a:pPr>
              <a:r>
                <a:rPr lang="zh-TW" altLang="en-US" sz="1400" dirty="0">
                  <a:latin typeface="微軟正黑體" panose="020B0604030504040204" pitchFamily="34" charset="-120"/>
                  <a:ea typeface="微軟正黑體" panose="020B0604030504040204" pitchFamily="34" charset="-120"/>
                </a:rPr>
                <a:t>兆豐金控</a:t>
              </a:r>
            </a:p>
          </p:txBody>
        </p:sp>
        <p:sp>
          <p:nvSpPr>
            <p:cNvPr id="26" name="文字方塊 25">
              <a:extLst>
                <a:ext uri="{FF2B5EF4-FFF2-40B4-BE49-F238E27FC236}">
                  <a16:creationId xmlns:a16="http://schemas.microsoft.com/office/drawing/2014/main" id="{DDF1DE8A-E7DE-4529-8C8D-1EAF8227F74D}"/>
                </a:ext>
              </a:extLst>
            </p:cNvPr>
            <p:cNvSpPr txBox="1"/>
            <p:nvPr/>
          </p:nvSpPr>
          <p:spPr>
            <a:xfrm>
              <a:off x="8362494" y="15072275"/>
              <a:ext cx="1171800" cy="375872"/>
            </a:xfrm>
            <a:prstGeom prst="rect">
              <a:avLst/>
            </a:prstGeom>
            <a:noFill/>
          </p:spPr>
          <p:txBody>
            <a:bodyPr wrap="square">
              <a:spAutoFit/>
            </a:bodyPr>
            <a:lstStyle/>
            <a:p>
              <a:pPr>
                <a:lnSpc>
                  <a:spcPct val="150000"/>
                </a:lnSpc>
              </a:pPr>
              <a:r>
                <a:rPr lang="zh-TW" altLang="en-US" sz="1400" dirty="0">
                  <a:latin typeface="微軟正黑體" panose="020B0604030504040204" pitchFamily="34" charset="-120"/>
                  <a:ea typeface="微軟正黑體" panose="020B0604030504040204" pitchFamily="34" charset="-120"/>
                </a:rPr>
                <a:t>兆豐保險</a:t>
              </a:r>
            </a:p>
          </p:txBody>
        </p:sp>
        <p:sp>
          <p:nvSpPr>
            <p:cNvPr id="27" name="文字方塊 26">
              <a:extLst>
                <a:ext uri="{FF2B5EF4-FFF2-40B4-BE49-F238E27FC236}">
                  <a16:creationId xmlns:a16="http://schemas.microsoft.com/office/drawing/2014/main" id="{5D107367-1EC3-4CAA-B6B3-B9E2FC6B5221}"/>
                </a:ext>
              </a:extLst>
            </p:cNvPr>
            <p:cNvSpPr txBox="1"/>
            <p:nvPr/>
          </p:nvSpPr>
          <p:spPr>
            <a:xfrm>
              <a:off x="6662623" y="15075597"/>
              <a:ext cx="1471721" cy="375872"/>
            </a:xfrm>
            <a:prstGeom prst="rect">
              <a:avLst/>
            </a:prstGeom>
            <a:noFill/>
          </p:spPr>
          <p:txBody>
            <a:bodyPr wrap="square">
              <a:spAutoFit/>
            </a:bodyPr>
            <a:lstStyle/>
            <a:p>
              <a:pPr>
                <a:lnSpc>
                  <a:spcPct val="150000"/>
                </a:lnSpc>
              </a:pPr>
              <a:r>
                <a:rPr lang="zh-TW" altLang="en-US" sz="1400" dirty="0">
                  <a:latin typeface="微軟正黑體" panose="020B0604030504040204" pitchFamily="34" charset="-120"/>
                  <a:ea typeface="微軟正黑體" panose="020B0604030504040204" pitchFamily="34" charset="-120"/>
                </a:rPr>
                <a:t>兆豐國際商銀</a:t>
              </a:r>
            </a:p>
          </p:txBody>
        </p:sp>
        <p:sp>
          <p:nvSpPr>
            <p:cNvPr id="28" name="文字方塊 27">
              <a:extLst>
                <a:ext uri="{FF2B5EF4-FFF2-40B4-BE49-F238E27FC236}">
                  <a16:creationId xmlns:a16="http://schemas.microsoft.com/office/drawing/2014/main" id="{4720CE9A-0CAF-4A6E-A3D4-6987458DB2C9}"/>
                </a:ext>
              </a:extLst>
            </p:cNvPr>
            <p:cNvSpPr txBox="1"/>
            <p:nvPr/>
          </p:nvSpPr>
          <p:spPr>
            <a:xfrm>
              <a:off x="8375196" y="14569621"/>
              <a:ext cx="1171800" cy="375872"/>
            </a:xfrm>
            <a:prstGeom prst="rect">
              <a:avLst/>
            </a:prstGeom>
            <a:noFill/>
          </p:spPr>
          <p:txBody>
            <a:bodyPr wrap="square">
              <a:spAutoFit/>
            </a:bodyPr>
            <a:lstStyle/>
            <a:p>
              <a:pPr>
                <a:lnSpc>
                  <a:spcPct val="150000"/>
                </a:lnSpc>
              </a:pPr>
              <a:r>
                <a:rPr lang="zh-TW" altLang="en-US" sz="1400" dirty="0">
                  <a:latin typeface="微軟正黑體" panose="020B0604030504040204" pitchFamily="34" charset="-120"/>
                  <a:ea typeface="微軟正黑體" panose="020B0604030504040204" pitchFamily="34" charset="-120"/>
                </a:rPr>
                <a:t>兆豐投信</a:t>
              </a:r>
            </a:p>
          </p:txBody>
        </p:sp>
        <p:sp>
          <p:nvSpPr>
            <p:cNvPr id="33" name="文字方塊 32">
              <a:extLst>
                <a:ext uri="{FF2B5EF4-FFF2-40B4-BE49-F238E27FC236}">
                  <a16:creationId xmlns:a16="http://schemas.microsoft.com/office/drawing/2014/main" id="{D48175A2-8214-4394-A768-43912A092452}"/>
                </a:ext>
              </a:extLst>
            </p:cNvPr>
            <p:cNvSpPr txBox="1"/>
            <p:nvPr/>
          </p:nvSpPr>
          <p:spPr>
            <a:xfrm>
              <a:off x="9931400" y="15086197"/>
              <a:ext cx="1171800" cy="375872"/>
            </a:xfrm>
            <a:prstGeom prst="rect">
              <a:avLst/>
            </a:prstGeom>
            <a:noFill/>
          </p:spPr>
          <p:txBody>
            <a:bodyPr wrap="square">
              <a:spAutoFit/>
            </a:bodyPr>
            <a:lstStyle/>
            <a:p>
              <a:pPr>
                <a:lnSpc>
                  <a:spcPct val="150000"/>
                </a:lnSpc>
              </a:pPr>
              <a:r>
                <a:rPr lang="zh-TW" altLang="en-US" sz="1400" dirty="0">
                  <a:latin typeface="微軟正黑體" panose="020B0604030504040204" pitchFamily="34" charset="-120"/>
                  <a:ea typeface="微軟正黑體" panose="020B0604030504040204" pitchFamily="34" charset="-120"/>
                </a:rPr>
                <a:t>兆豐資產</a:t>
              </a:r>
            </a:p>
          </p:txBody>
        </p:sp>
        <p:sp>
          <p:nvSpPr>
            <p:cNvPr id="34" name="文字方塊 33">
              <a:extLst>
                <a:ext uri="{FF2B5EF4-FFF2-40B4-BE49-F238E27FC236}">
                  <a16:creationId xmlns:a16="http://schemas.microsoft.com/office/drawing/2014/main" id="{3BA95973-363A-40A3-B8C1-346714928C3C}"/>
                </a:ext>
              </a:extLst>
            </p:cNvPr>
            <p:cNvSpPr txBox="1"/>
            <p:nvPr/>
          </p:nvSpPr>
          <p:spPr>
            <a:xfrm>
              <a:off x="9919610" y="14569621"/>
              <a:ext cx="1171800" cy="375872"/>
            </a:xfrm>
            <a:prstGeom prst="rect">
              <a:avLst/>
            </a:prstGeom>
            <a:noFill/>
          </p:spPr>
          <p:txBody>
            <a:bodyPr wrap="square">
              <a:spAutoFit/>
            </a:bodyPr>
            <a:lstStyle/>
            <a:p>
              <a:pPr>
                <a:lnSpc>
                  <a:spcPct val="150000"/>
                </a:lnSpc>
              </a:pPr>
              <a:r>
                <a:rPr lang="zh-TW" altLang="en-US" sz="1400" dirty="0">
                  <a:latin typeface="微軟正黑體" panose="020B0604030504040204" pitchFamily="34" charset="-120"/>
                  <a:ea typeface="微軟正黑體" panose="020B0604030504040204" pitchFamily="34" charset="-120"/>
                </a:rPr>
                <a:t>兆豐證券</a:t>
              </a:r>
            </a:p>
          </p:txBody>
        </p:sp>
        <p:sp>
          <p:nvSpPr>
            <p:cNvPr id="35" name="矩形 34">
              <a:extLst>
                <a:ext uri="{FF2B5EF4-FFF2-40B4-BE49-F238E27FC236}">
                  <a16:creationId xmlns:a16="http://schemas.microsoft.com/office/drawing/2014/main" id="{0B903C0A-4397-4647-A24A-60C6FF4782EF}"/>
                </a:ext>
              </a:extLst>
            </p:cNvPr>
            <p:cNvSpPr/>
            <p:nvPr/>
          </p:nvSpPr>
          <p:spPr>
            <a:xfrm>
              <a:off x="0" y="15873269"/>
              <a:ext cx="12192000" cy="392875"/>
            </a:xfrm>
            <a:prstGeom prst="rect">
              <a:avLst/>
            </a:prstGeom>
            <a:solidFill>
              <a:srgbClr val="1B4A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a:extLst>
                <a:ext uri="{FF2B5EF4-FFF2-40B4-BE49-F238E27FC236}">
                  <a16:creationId xmlns:a16="http://schemas.microsoft.com/office/drawing/2014/main" id="{66503C64-2CF1-46F8-AD56-769851C60FDC}"/>
                </a:ext>
              </a:extLst>
            </p:cNvPr>
            <p:cNvSpPr txBox="1"/>
            <p:nvPr/>
          </p:nvSpPr>
          <p:spPr>
            <a:xfrm>
              <a:off x="8514896" y="15915817"/>
              <a:ext cx="4312558" cy="307777"/>
            </a:xfrm>
            <a:prstGeom prst="rect">
              <a:avLst/>
            </a:prstGeom>
            <a:noFill/>
          </p:spPr>
          <p:txBody>
            <a:bodyPr wrap="square">
              <a:spAutoFit/>
            </a:bodyPr>
            <a:lstStyle/>
            <a:p>
              <a:r>
                <a:rPr lang="en-US" altLang="zh-TW" sz="1400" dirty="0">
                  <a:solidFill>
                    <a:schemeClr val="bg1"/>
                  </a:solidFill>
                  <a:effectLst/>
                </a:rPr>
                <a:t>Copyright 2021 Mega Bills All rights reserved</a:t>
              </a:r>
              <a:endParaRPr lang="zh-TW" altLang="en-US" sz="1400" dirty="0">
                <a:solidFill>
                  <a:schemeClr val="bg1"/>
                </a:solidFill>
                <a:latin typeface="微軟正黑體" panose="020B0604030504040204" pitchFamily="34" charset="-120"/>
                <a:ea typeface="微軟正黑體" panose="020B0604030504040204" pitchFamily="34" charset="-120"/>
              </a:endParaRPr>
            </a:p>
          </p:txBody>
        </p:sp>
        <p:sp>
          <p:nvSpPr>
            <p:cNvPr id="37" name="文字方塊 36">
              <a:extLst>
                <a:ext uri="{FF2B5EF4-FFF2-40B4-BE49-F238E27FC236}">
                  <a16:creationId xmlns:a16="http://schemas.microsoft.com/office/drawing/2014/main" id="{AC58A814-2DBE-4A4B-8B8E-720AAA2DD9D1}"/>
                </a:ext>
              </a:extLst>
            </p:cNvPr>
            <p:cNvSpPr txBox="1"/>
            <p:nvPr/>
          </p:nvSpPr>
          <p:spPr>
            <a:xfrm>
              <a:off x="602229" y="15915817"/>
              <a:ext cx="6060394" cy="523220"/>
            </a:xfrm>
            <a:prstGeom prst="rect">
              <a:avLst/>
            </a:prstGeom>
            <a:noFill/>
          </p:spPr>
          <p:txBody>
            <a:bodyPr wrap="square">
              <a:spAutoFit/>
            </a:bodyPr>
            <a:lstStyle/>
            <a:p>
              <a:r>
                <a:rPr lang="zh-TW" altLang="en-US" sz="1400" dirty="0">
                  <a:solidFill>
                    <a:schemeClr val="bg1"/>
                  </a:solidFill>
                  <a:latin typeface="微軟正黑體" panose="020B0604030504040204" pitchFamily="34" charset="-120"/>
                  <a:ea typeface="微軟正黑體" panose="020B0604030504040204" pitchFamily="34" charset="-120"/>
                </a:rPr>
                <a:t>重要資訊 </a:t>
              </a:r>
              <a:r>
                <a:rPr lang="en-US" altLang="zh-TW" sz="1400" dirty="0">
                  <a:solidFill>
                    <a:schemeClr val="bg1"/>
                  </a:solidFill>
                  <a:latin typeface="微軟正黑體" panose="020B0604030504040204" pitchFamily="34" charset="-120"/>
                  <a:ea typeface="微軟正黑體" panose="020B0604030504040204" pitchFamily="34" charset="-120"/>
                </a:rPr>
                <a:t>|</a:t>
              </a:r>
              <a:r>
                <a:rPr lang="zh-TW" altLang="en-US" sz="1400" dirty="0">
                  <a:solidFill>
                    <a:schemeClr val="bg1"/>
                  </a:solidFill>
                  <a:latin typeface="微軟正黑體" panose="020B0604030504040204" pitchFamily="34" charset="-120"/>
                  <a:ea typeface="微軟正黑體" panose="020B0604030504040204" pitchFamily="34" charset="-120"/>
                </a:rPr>
                <a:t>  牌告利率 </a:t>
              </a:r>
              <a:r>
                <a:rPr lang="en-US" altLang="zh-TW" sz="1400" dirty="0">
                  <a:solidFill>
                    <a:schemeClr val="bg1"/>
                  </a:solidFill>
                  <a:latin typeface="微軟正黑體" panose="020B0604030504040204" pitchFamily="34" charset="-120"/>
                  <a:ea typeface="微軟正黑體" panose="020B0604030504040204" pitchFamily="34" charset="-120"/>
                </a:rPr>
                <a:t>|</a:t>
              </a:r>
              <a:r>
                <a:rPr lang="zh-TW" altLang="en-US" sz="1400" dirty="0">
                  <a:solidFill>
                    <a:schemeClr val="bg1"/>
                  </a:solidFill>
                  <a:latin typeface="微軟正黑體" panose="020B0604030504040204" pitchFamily="34" charset="-120"/>
                  <a:ea typeface="微軟正黑體" panose="020B0604030504040204" pitchFamily="34" charset="-120"/>
                </a:rPr>
                <a:t>  金融情勢 </a:t>
              </a:r>
              <a:r>
                <a:rPr lang="en-US" altLang="zh-TW" sz="1400" dirty="0">
                  <a:solidFill>
                    <a:schemeClr val="bg1"/>
                  </a:solidFill>
                  <a:latin typeface="微軟正黑體" panose="020B0604030504040204" pitchFamily="34" charset="-120"/>
                  <a:ea typeface="微軟正黑體" panose="020B0604030504040204" pitchFamily="34" charset="-120"/>
                </a:rPr>
                <a:t>|</a:t>
              </a:r>
              <a:r>
                <a:rPr lang="zh-TW" altLang="en-US" sz="1400" dirty="0">
                  <a:solidFill>
                    <a:schemeClr val="bg1"/>
                  </a:solidFill>
                  <a:latin typeface="微軟正黑體" panose="020B0604030504040204" pitchFamily="34" charset="-120"/>
                  <a:ea typeface="微軟正黑體" panose="020B0604030504040204" pitchFamily="34" charset="-120"/>
                </a:rPr>
                <a:t> 決定公開揭露事項 </a:t>
              </a:r>
              <a:r>
                <a:rPr lang="en-US" altLang="zh-TW" sz="1400" dirty="0">
                  <a:solidFill>
                    <a:schemeClr val="bg1"/>
                  </a:solidFill>
                  <a:latin typeface="微軟正黑體" panose="020B0604030504040204" pitchFamily="34" charset="-120"/>
                  <a:ea typeface="微軟正黑體" panose="020B0604030504040204" pitchFamily="34" charset="-120"/>
                </a:rPr>
                <a:t>|</a:t>
              </a:r>
              <a:r>
                <a:rPr lang="zh-TW" altLang="en-US" sz="1400" dirty="0">
                  <a:solidFill>
                    <a:schemeClr val="bg1"/>
                  </a:solidFill>
                  <a:latin typeface="微軟正黑體" panose="020B0604030504040204" pitchFamily="34" charset="-120"/>
                  <a:ea typeface="微軟正黑體" panose="020B0604030504040204" pitchFamily="34" charset="-120"/>
                </a:rPr>
                <a:t> 利害關係人溝通專區</a:t>
              </a:r>
            </a:p>
            <a:p>
              <a:endParaRPr lang="zh-TW" altLang="en-US" sz="1400" dirty="0">
                <a:solidFill>
                  <a:schemeClr val="bg1"/>
                </a:solidFill>
                <a:latin typeface="微軟正黑體" panose="020B0604030504040204" pitchFamily="34" charset="-120"/>
                <a:ea typeface="微軟正黑體" panose="020B0604030504040204" pitchFamily="34" charset="-120"/>
              </a:endParaRPr>
            </a:p>
          </p:txBody>
        </p:sp>
        <p:sp>
          <p:nvSpPr>
            <p:cNvPr id="38" name="橢圓 37">
              <a:extLst>
                <a:ext uri="{FF2B5EF4-FFF2-40B4-BE49-F238E27FC236}">
                  <a16:creationId xmlns:a16="http://schemas.microsoft.com/office/drawing/2014/main" id="{389C0A63-AB4B-48DC-AD4B-E361B9735DB1}"/>
                </a:ext>
              </a:extLst>
            </p:cNvPr>
            <p:cNvSpPr/>
            <p:nvPr/>
          </p:nvSpPr>
          <p:spPr>
            <a:xfrm>
              <a:off x="11331350" y="14751154"/>
              <a:ext cx="771426" cy="771426"/>
            </a:xfrm>
            <a:prstGeom prst="ellipse">
              <a:avLst/>
            </a:prstGeom>
            <a:solidFill>
              <a:srgbClr val="C5B27A">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9" name="群組 38">
              <a:extLst>
                <a:ext uri="{FF2B5EF4-FFF2-40B4-BE49-F238E27FC236}">
                  <a16:creationId xmlns:a16="http://schemas.microsoft.com/office/drawing/2014/main" id="{FC74315B-B3C5-43C8-B24E-DCFE79EB793E}"/>
                </a:ext>
              </a:extLst>
            </p:cNvPr>
            <p:cNvGrpSpPr/>
            <p:nvPr/>
          </p:nvGrpSpPr>
          <p:grpSpPr>
            <a:xfrm flipV="1">
              <a:off x="11483941" y="14922365"/>
              <a:ext cx="467062" cy="327663"/>
              <a:chOff x="13137016" y="15763490"/>
              <a:chExt cx="535781" cy="306540"/>
            </a:xfrm>
          </p:grpSpPr>
          <p:cxnSp>
            <p:nvCxnSpPr>
              <p:cNvPr id="40" name="直線接點 39">
                <a:extLst>
                  <a:ext uri="{FF2B5EF4-FFF2-40B4-BE49-F238E27FC236}">
                    <a16:creationId xmlns:a16="http://schemas.microsoft.com/office/drawing/2014/main" id="{8302BA66-7B40-463B-AAAA-C6107757F57D}"/>
                  </a:ext>
                </a:extLst>
              </p:cNvPr>
              <p:cNvCxnSpPr>
                <a:cxnSpLocks/>
              </p:cNvCxnSpPr>
              <p:nvPr/>
            </p:nvCxnSpPr>
            <p:spPr>
              <a:xfrm>
                <a:off x="13137016" y="15778235"/>
                <a:ext cx="290852" cy="29085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C0F7C57A-D453-41F5-9F08-FAC42C7B8C9C}"/>
                  </a:ext>
                </a:extLst>
              </p:cNvPr>
              <p:cNvCxnSpPr>
                <a:cxnSpLocks/>
              </p:cNvCxnSpPr>
              <p:nvPr/>
            </p:nvCxnSpPr>
            <p:spPr>
              <a:xfrm flipH="1">
                <a:off x="13389144" y="15763490"/>
                <a:ext cx="283653" cy="30654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 name="矩形 1">
            <a:extLst>
              <a:ext uri="{FF2B5EF4-FFF2-40B4-BE49-F238E27FC236}">
                <a16:creationId xmlns:a16="http://schemas.microsoft.com/office/drawing/2014/main" id="{1100C577-2928-4920-8308-402FEBC78988}"/>
              </a:ext>
            </a:extLst>
          </p:cNvPr>
          <p:cNvSpPr/>
          <p:nvPr/>
        </p:nvSpPr>
        <p:spPr>
          <a:xfrm>
            <a:off x="12607975" y="372587"/>
            <a:ext cx="5097741" cy="369332"/>
          </a:xfrm>
          <a:prstGeom prst="rect">
            <a:avLst/>
          </a:prstGeom>
        </p:spPr>
        <p:txBody>
          <a:bodyPr wrap="square">
            <a:spAutoFit/>
          </a:bodyPr>
          <a:lstStyle/>
          <a:p>
            <a:r>
              <a:rPr lang="zh-TW" altLang="en-US" dirty="0"/>
              <a:t>參考：</a:t>
            </a:r>
            <a:r>
              <a:rPr lang="zh-TW" altLang="en-US" dirty="0">
                <a:hlinkClick r:id="rId6"/>
              </a:rPr>
              <a:t>http://www.ibfc.com.tw/Home/Financial_en</a:t>
            </a:r>
            <a:r>
              <a:rPr lang="zh-TW" altLang="en-US" dirty="0"/>
              <a:t> </a:t>
            </a:r>
          </a:p>
        </p:txBody>
      </p:sp>
    </p:spTree>
    <p:extLst>
      <p:ext uri="{BB962C8B-B14F-4D97-AF65-F5344CB8AC3E}">
        <p14:creationId xmlns:p14="http://schemas.microsoft.com/office/powerpoint/2010/main" val="1981124963"/>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275</TotalTime>
  <Words>1273</Words>
  <Application>Microsoft Office PowerPoint</Application>
  <PresentationFormat>自訂</PresentationFormat>
  <Paragraphs>187</Paragraphs>
  <Slides>4</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4</vt:i4>
      </vt:variant>
    </vt:vector>
  </HeadingPairs>
  <TitlesOfParts>
    <vt:vector size="11" baseType="lpstr">
      <vt:lpstr>微軟正黑體</vt:lpstr>
      <vt:lpstr>新細明體</vt:lpstr>
      <vt:lpstr>Arial</vt:lpstr>
      <vt:lpstr>Calibri</vt:lpstr>
      <vt:lpstr>Calibri Light</vt:lpstr>
      <vt:lpstr>Roboto</vt:lpstr>
      <vt:lpstr>Office 佈景主題</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_Avita 小肉</dc:creator>
  <cp:lastModifiedBy>鍾綺芳</cp:lastModifiedBy>
  <cp:revision>52</cp:revision>
  <dcterms:created xsi:type="dcterms:W3CDTF">2021-08-23T12:44:26Z</dcterms:created>
  <dcterms:modified xsi:type="dcterms:W3CDTF">2022-03-31T01:24:18Z</dcterms:modified>
</cp:coreProperties>
</file>