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332" r:id="rId2"/>
    <p:sldId id="412" r:id="rId3"/>
    <p:sldId id="1355" r:id="rId4"/>
    <p:sldId id="1354" r:id="rId5"/>
    <p:sldId id="1384" r:id="rId6"/>
    <p:sldId id="1406" r:id="rId7"/>
    <p:sldId id="1364" r:id="rId8"/>
    <p:sldId id="1404" r:id="rId9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6C0"/>
    <a:srgbClr val="7F7F7F"/>
    <a:srgbClr val="EC4855"/>
    <a:srgbClr val="F59AA6"/>
    <a:srgbClr val="B4D7DC"/>
    <a:srgbClr val="DD8047"/>
    <a:srgbClr val="C08C5D"/>
    <a:srgbClr val="D19560"/>
    <a:srgbClr val="AA8057"/>
    <a:srgbClr val="9B7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1561" autoAdjust="0"/>
  </p:normalViewPr>
  <p:slideViewPr>
    <p:cSldViewPr snapToGrid="0">
      <p:cViewPr varScale="1">
        <p:scale>
          <a:sx n="105" d="100"/>
          <a:sy n="105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5A175-908F-4519-9035-F244BEC78F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6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5A175-908F-4519-9035-F244BEC78F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9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7413" cy="33575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5A175-908F-4519-9035-F244BEC78F6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3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5A175-908F-4519-9035-F244BEC78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9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5A175-908F-4519-9035-F244BEC78F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4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>
                <a:solidFill>
                  <a:srgbClr val="0070C0"/>
                </a:solidFill>
              </a:rPr>
              <a:t>https://www.ykkap.com.tw/</a:t>
            </a:r>
          </a:p>
        </p:txBody>
      </p:sp>
    </p:spTree>
    <p:extLst>
      <p:ext uri="{BB962C8B-B14F-4D97-AF65-F5344CB8AC3E}">
        <p14:creationId xmlns:p14="http://schemas.microsoft.com/office/powerpoint/2010/main" val="161292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022FD6-A039-4808-8BEF-E5ACFB99CE9B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8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6310-26B3-484F-A398-CB6ED05973CF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0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E2B-1168-4475-965E-5A0EE8E5BFB0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1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841669" y="1230225"/>
            <a:ext cx="2645665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3733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841667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13215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8384765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4487334" y="1508967"/>
            <a:ext cx="770473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hape 407"/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chemeClr val="bg1"/>
                </a:solidFill>
                <a:latin typeface="+mj-ea"/>
                <a:ea typeface="+mj-ea"/>
              </a:rPr>
              <a:t>凱斯整合行銷 </a:t>
            </a:r>
            <a:r>
              <a:rPr lang="zh-TW" altLang="en-US" sz="1067" b="1" dirty="0">
                <a:solidFill>
                  <a:schemeClr val="bg1"/>
                </a:solidFill>
                <a:latin typeface="+mj-ea"/>
                <a:ea typeface="+mj-ea"/>
              </a:rPr>
              <a:t>│ </a:t>
            </a:r>
            <a:r>
              <a:rPr lang="en-US" altLang="zh-TW" sz="1333" b="1" dirty="0">
                <a:solidFill>
                  <a:schemeClr val="bg1"/>
                </a:solidFill>
                <a:latin typeface="+mj-ea"/>
                <a:ea typeface="+mj-ea"/>
              </a:rPr>
              <a:t>KASSER</a:t>
            </a:r>
            <a:endParaRPr sz="1333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30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49-6ED0-4B6C-B285-4028C04B182D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720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3B5E-8A1E-4556-9635-E9AC8F87A68D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3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49-6ED0-4B6C-B285-4028C04B182D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414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0C85-E2D5-46B1-9B2C-6E2A9C9B1926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77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6358-E213-4A9D-A74C-94567C9A2C94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8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31-B0C9-4966-A325-C892E63AA02D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7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B346-EA3F-4722-AE8B-65D1501FF1FA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73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CEA-B325-4ED2-945C-5356200BCECB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5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D5D249-6ED0-4B6C-B285-4028C04B182D}" type="datetime1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3553806-EBC1-4CA9-A0CE-C4D30E0825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3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7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60D655C-C318-4876-995F-2ABEF0795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2021/07</a:t>
            </a:r>
            <a:endParaRPr lang="zh-TW" altLang="en-US" sz="1800" dirty="0"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805E8765-5E17-4D4E-B351-A4267EE8A219}"/>
              </a:ext>
            </a:extLst>
          </p:cNvPr>
          <p:cNvSpPr txBox="1">
            <a:spLocks/>
          </p:cNvSpPr>
          <p:nvPr/>
        </p:nvSpPr>
        <p:spPr>
          <a:xfrm>
            <a:off x="0" y="3034747"/>
            <a:ext cx="12192000" cy="153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      兆豐票券</a:t>
            </a:r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 　</a:t>
            </a:r>
            <a:r>
              <a:rPr lang="en-US" altLang="zh-TW" sz="4100" dirty="0">
                <a:solidFill>
                  <a:schemeClr val="bg1">
                    <a:lumMod val="95000"/>
                  </a:schemeClr>
                </a:solidFill>
              </a:rPr>
              <a:t>RWD </a:t>
            </a:r>
            <a:r>
              <a:rPr lang="zh-TW" altLang="en-US" sz="4100" dirty="0">
                <a:solidFill>
                  <a:schemeClr val="bg1">
                    <a:lumMod val="95000"/>
                  </a:schemeClr>
                </a:solidFill>
              </a:rPr>
              <a:t>官網設計架構討論</a:t>
            </a:r>
          </a:p>
        </p:txBody>
      </p:sp>
    </p:spTree>
    <p:extLst>
      <p:ext uri="{BB962C8B-B14F-4D97-AF65-F5344CB8AC3E}">
        <p14:creationId xmlns:p14="http://schemas.microsoft.com/office/powerpoint/2010/main" val="40426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87C6C2B5-D00D-4CB8-A3BE-00472B1CFD05}"/>
              </a:ext>
            </a:extLst>
          </p:cNvPr>
          <p:cNvGrpSpPr/>
          <p:nvPr/>
        </p:nvGrpSpPr>
        <p:grpSpPr>
          <a:xfrm>
            <a:off x="0" y="4012444"/>
            <a:ext cx="12192000" cy="2848125"/>
            <a:chOff x="0" y="3570513"/>
            <a:chExt cx="9144000" cy="32874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FCBF210-2A78-46E6-A62A-8028CF60B497}"/>
                </a:ext>
              </a:extLst>
            </p:cNvPr>
            <p:cNvSpPr/>
            <p:nvPr/>
          </p:nvSpPr>
          <p:spPr>
            <a:xfrm flipV="1">
              <a:off x="0" y="3570513"/>
              <a:ext cx="9144000" cy="32874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1D30888-17FB-418E-BB27-7F1BDCC75CF6}"/>
                </a:ext>
              </a:extLst>
            </p:cNvPr>
            <p:cNvGrpSpPr/>
            <p:nvPr/>
          </p:nvGrpSpPr>
          <p:grpSpPr>
            <a:xfrm>
              <a:off x="141727" y="3639204"/>
              <a:ext cx="8851909" cy="3100499"/>
              <a:chOff x="154302" y="2410479"/>
              <a:chExt cx="8851909" cy="3100499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2D28D6-2CFC-464C-ADE7-E8485B4F29FD}"/>
                  </a:ext>
                </a:extLst>
              </p:cNvPr>
              <p:cNvSpPr txBox="1"/>
              <p:nvPr/>
            </p:nvSpPr>
            <p:spPr>
              <a:xfrm>
                <a:off x="154302" y="2842187"/>
                <a:ext cx="2772421" cy="4001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使用便捷</a:t>
                </a:r>
                <a:endParaRPr lang="en-US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43CF2EF8-7722-4A37-B4C2-FEB4295763C4}"/>
                  </a:ext>
                </a:extLst>
              </p:cNvPr>
              <p:cNvCxnSpPr/>
              <p:nvPr/>
            </p:nvCxnSpPr>
            <p:spPr>
              <a:xfrm>
                <a:off x="3048000" y="2410479"/>
                <a:ext cx="0" cy="31004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6E03FC-1A2C-4425-B473-BC1107F5BA39}"/>
                  </a:ext>
                </a:extLst>
              </p:cNvPr>
              <p:cNvSpPr txBox="1"/>
              <p:nvPr/>
            </p:nvSpPr>
            <p:spPr>
              <a:xfrm>
                <a:off x="3199251" y="2811327"/>
                <a:ext cx="2772421" cy="461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高度相容</a:t>
                </a: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3AC1696-A969-4E92-B78E-B56FE5B9A2FF}"/>
                  </a:ext>
                </a:extLst>
              </p:cNvPr>
              <p:cNvCxnSpPr/>
              <p:nvPr/>
            </p:nvCxnSpPr>
            <p:spPr>
              <a:xfrm>
                <a:off x="6096000" y="2410479"/>
                <a:ext cx="0" cy="31004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983FD54-93D2-40D4-AF5F-21A75C02245E}"/>
                  </a:ext>
                </a:extLst>
              </p:cNvPr>
              <p:cNvSpPr txBox="1"/>
              <p:nvPr/>
            </p:nvSpPr>
            <p:spPr>
              <a:xfrm>
                <a:off x="6233789" y="2821696"/>
                <a:ext cx="2772421" cy="4410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</a:rPr>
                  <a:t>Google Analytics</a:t>
                </a:r>
                <a:endParaRPr lang="zh-TW" alt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37A986C-CDCC-4590-BCCD-7478969F4ED1}"/>
                  </a:ext>
                </a:extLst>
              </p:cNvPr>
              <p:cNvSpPr txBox="1"/>
              <p:nvPr/>
            </p:nvSpPr>
            <p:spPr>
              <a:xfrm>
                <a:off x="154302" y="3359799"/>
                <a:ext cx="2772421" cy="149518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動線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</a:rPr>
                  <a:t>清晰、資訊清楚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便利業務人員展示服務</a:t>
                </a:r>
                <a:endParaRPr lang="en-US" altLang="zh-TW" dirty="0">
                  <a:solidFill>
                    <a:schemeClr val="bg1"/>
                  </a:solidFill>
                  <a:latin typeface="Tw Cen MT Condensed (標題)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使用者便於查找服務資訊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1A52B0-AD7C-415B-AD56-4D82753C7D61}"/>
                  </a:ext>
                </a:extLst>
              </p:cNvPr>
              <p:cNvSpPr txBox="1"/>
              <p:nvPr/>
            </p:nvSpPr>
            <p:spPr>
              <a:xfrm>
                <a:off x="3199251" y="3359795"/>
                <a:ext cx="2772421" cy="19772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RWD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 網頁設計</a:t>
                </a:r>
                <a:endParaRPr lang="en-US" altLang="zh-TW" dirty="0">
                  <a:solidFill>
                    <a:schemeClr val="bg1"/>
                  </a:solidFill>
                  <a:latin typeface="Tw Cen MT Condensed (標題)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適用主流瀏覽器 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Chrome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Firefox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Safari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Edge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</a:rPr>
                  <a:t>iOS Safari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</a:rPr>
                  <a:t>、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</a:rPr>
                  <a:t>Chrome for Android</a:t>
                </a:r>
                <a:endParaRPr lang="en-US" altLang="zh-TW" dirty="0">
                  <a:solidFill>
                    <a:schemeClr val="bg1"/>
                  </a:solidFill>
                  <a:latin typeface="Tw Cen MT Condensed (標題)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EC50228-7A1A-4507-98A5-B921BE6CED53}"/>
                  </a:ext>
                </a:extLst>
              </p:cNvPr>
              <p:cNvSpPr txBox="1"/>
              <p:nvPr/>
            </p:nvSpPr>
            <p:spPr>
              <a:xfrm>
                <a:off x="6233790" y="3359799"/>
                <a:ext cx="2772421" cy="149518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網頁製作遵照 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SEO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 規範</a:t>
                </a:r>
                <a:endParaRPr lang="en-US" altLang="zh-TW" dirty="0">
                  <a:solidFill>
                    <a:schemeClr val="bg1"/>
                  </a:solidFill>
                  <a:latin typeface="Tw Cen MT Condensed (標題)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埋設 </a:t>
                </a:r>
                <a:r>
                  <a:rPr lang="en-US" altLang="zh-TW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GA</a:t>
                </a:r>
                <a:r>
                  <a:rPr lang="zh-TW" altLang="en-US" dirty="0">
                    <a:solidFill>
                      <a:schemeClr val="bg1"/>
                    </a:solidFill>
                    <a:latin typeface="Tw Cen MT Condensed (標題)"/>
                    <a:ea typeface="微軟正黑體" panose="020B0604030504040204" pitchFamily="34" charset="-120"/>
                  </a:rPr>
                  <a:t> 追蹤碼，利於後續數據分析與網站優化參考</a:t>
                </a:r>
                <a:endParaRPr lang="en-US" altLang="zh-TW" dirty="0">
                  <a:solidFill>
                    <a:schemeClr val="bg1"/>
                  </a:solidFill>
                  <a:latin typeface="Tw Cen MT Condensed (標題)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48249-1770-4A57-83A1-62173EDB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10147D-FBA0-4778-847A-DE02133C01D1}"/>
              </a:ext>
            </a:extLst>
          </p:cNvPr>
          <p:cNvSpPr txBox="1"/>
          <p:nvPr/>
        </p:nvSpPr>
        <p:spPr>
          <a:xfrm>
            <a:off x="3256548" y="731617"/>
            <a:ext cx="8935452" cy="33403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TW" altLang="en-US" dirty="0">
                <a:latin typeface="Tw Cen MT Condensed (標題)"/>
                <a:ea typeface="微軟正黑體" panose="020B0604030504040204" pitchFamily="34" charset="-120"/>
              </a:rPr>
              <a:t>行動裝置尺寸越趨多元，網站框架越需具備彈性與靈活度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TW" altLang="en-US" dirty="0">
                <a:latin typeface="Tw Cen MT Condensed (標題)"/>
              </a:rPr>
              <a:t>網站架構應 </a:t>
            </a:r>
            <a:r>
              <a:rPr lang="zh-TW" altLang="en-US" b="1" u="sng" dirty="0">
                <a:latin typeface="Tw Cen MT Condensed (標題)"/>
              </a:rPr>
              <a:t>突顯專業 </a:t>
            </a:r>
            <a:r>
              <a:rPr lang="zh-TW" altLang="en-US" dirty="0">
                <a:latin typeface="Tw Cen MT Condensed (標題)"/>
              </a:rPr>
              <a:t>與 </a:t>
            </a:r>
            <a:r>
              <a:rPr lang="zh-TW" altLang="en-US" b="1" u="sng" dirty="0">
                <a:latin typeface="Tw Cen MT Condensed (標題)"/>
              </a:rPr>
              <a:t>品牌指名度</a:t>
            </a:r>
            <a:r>
              <a:rPr lang="zh-TW" altLang="en-US" dirty="0">
                <a:latin typeface="Tw Cen MT Condensed (標題)"/>
              </a:rPr>
              <a:t>，強化網站 導引 </a:t>
            </a:r>
            <a:r>
              <a:rPr lang="zh-TW" altLang="en-US" u="sng" dirty="0">
                <a:latin typeface="Tw Cen MT Condensed (標題)"/>
              </a:rPr>
              <a:t>即時線上瀏覽</a:t>
            </a:r>
            <a:endParaRPr lang="en-US" altLang="zh-TW" u="sng" dirty="0">
              <a:latin typeface="Tw Cen MT Condensed (標題)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TW" altLang="en-US" dirty="0">
                <a:latin typeface="Tw Cen MT Condensed (標題)"/>
                <a:ea typeface="微軟正黑體" panose="020B0604030504040204" pitchFamily="34" charset="-120"/>
              </a:rPr>
              <a:t>累積使用者（或潛在客戶）的</a:t>
            </a:r>
            <a:r>
              <a:rPr lang="zh-TW" altLang="en-US" b="1" dirty="0">
                <a:latin typeface="Tw Cen MT Condensed (標題)"/>
                <a:ea typeface="微軟正黑體" panose="020B0604030504040204" pitchFamily="34" charset="-120"/>
              </a:rPr>
              <a:t>搜尋與瀏覽數據</a:t>
            </a:r>
            <a:r>
              <a:rPr lang="zh-TW" altLang="en-US" dirty="0">
                <a:latin typeface="Tw Cen MT Condensed (標題)"/>
                <a:ea typeface="微軟正黑體" panose="020B0604030504040204" pitchFamily="34" charset="-120"/>
              </a:rPr>
              <a:t>，提供官網與行銷的資訊建議</a:t>
            </a:r>
            <a:endParaRPr lang="en-US" altLang="zh-TW" dirty="0">
              <a:latin typeface="Tw Cen MT Condensed (標題)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TW" altLang="en-US" dirty="0">
                <a:latin typeface="Tw Cen MT Condensed (標題)"/>
                <a:ea typeface="微軟正黑體" panose="020B0604030504040204" pitchFamily="34" charset="-120"/>
              </a:rPr>
              <a:t>應固定時間新增網站內容，</a:t>
            </a:r>
            <a:r>
              <a:rPr lang="zh-TW" altLang="en-US" dirty="0">
                <a:latin typeface="Tw Cen MT Condensed (標題)"/>
              </a:rPr>
              <a:t>持續</a:t>
            </a:r>
            <a:r>
              <a:rPr lang="zh-TW" altLang="en-US" dirty="0">
                <a:latin typeface="Tw Cen MT Condensed (標題)"/>
                <a:ea typeface="微軟正黑體" panose="020B0604030504040204" pitchFamily="34" charset="-120"/>
              </a:rPr>
              <a:t>增加</a:t>
            </a:r>
            <a:r>
              <a:rPr lang="en-US" altLang="zh-TW" dirty="0"/>
              <a:t>SEO</a:t>
            </a:r>
            <a:r>
              <a:rPr lang="zh-TW" altLang="en-US" dirty="0">
                <a:latin typeface="Tw Cen MT Condensed (標題)"/>
                <a:ea typeface="微軟正黑體" panose="020B0604030504040204" pitchFamily="34" charset="-120"/>
              </a:rPr>
              <a:t>分數 </a:t>
            </a:r>
            <a:r>
              <a:rPr lang="en-US" altLang="zh-TW" dirty="0">
                <a:latin typeface="Tw Cen MT Condensed (標題)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Tw Cen MT Condensed (標題)"/>
                <a:ea typeface="微軟正黑體" panose="020B0604030504040204" pitchFamily="34" charset="-120"/>
              </a:rPr>
              <a:t>讓自然排序往前</a:t>
            </a:r>
            <a:endParaRPr lang="en-US" altLang="zh-TW" dirty="0">
              <a:latin typeface="Tw Cen MT Condensed (標題)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TW" altLang="en-US" dirty="0"/>
              <a:t>網站網址使</a:t>
            </a:r>
            <a:r>
              <a:rPr lang="en-US" altLang="zh-TW" dirty="0"/>
              <a:t>SEO</a:t>
            </a:r>
            <a:r>
              <a:rPr lang="zh-TW" altLang="en-US" dirty="0"/>
              <a:t>優化</a:t>
            </a:r>
            <a:endParaRPr lang="en-US" altLang="zh-TW" dirty="0">
              <a:latin typeface="Tw Cen MT Condensed (標題)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TW" dirty="0">
              <a:latin typeface="Tw Cen MT Condensed (標題)"/>
              <a:ea typeface="微軟正黑體" panose="020B0604030504040204" pitchFamily="34" charset="-120"/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7C09D891-6264-4630-9984-3751AA10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328672" cy="1499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800" b="1" dirty="0"/>
              <a:t>1.</a:t>
            </a:r>
            <a:r>
              <a:rPr lang="zh-TW" altLang="en-US" sz="2800" b="1" dirty="0"/>
              <a:t> 現況分析</a:t>
            </a:r>
            <a:br>
              <a:rPr lang="en-US" altLang="zh-TW" sz="2800" dirty="0"/>
            </a:br>
            <a:r>
              <a:rPr lang="zh-TW" altLang="en-US" sz="2000" cap="none" dirty="0">
                <a:solidFill>
                  <a:srgbClr val="00B0F0"/>
                </a:solidFill>
              </a:rPr>
              <a:t>新官網課題</a:t>
            </a:r>
          </a:p>
        </p:txBody>
      </p:sp>
    </p:spTree>
    <p:extLst>
      <p:ext uri="{BB962C8B-B14F-4D97-AF65-F5344CB8AC3E}">
        <p14:creationId xmlns:p14="http://schemas.microsoft.com/office/powerpoint/2010/main" val="27508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>
            <a:extLst>
              <a:ext uri="{FF2B5EF4-FFF2-40B4-BE49-F238E27FC236}">
                <a16:creationId xmlns:a16="http://schemas.microsoft.com/office/drawing/2014/main" id="{7C09D891-6264-4630-9984-3751AA10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800" b="1" dirty="0"/>
              <a:t>1.</a:t>
            </a:r>
            <a:r>
              <a:rPr lang="zh-TW" altLang="en-US" sz="2800" b="1" dirty="0"/>
              <a:t> 現況分析</a:t>
            </a:r>
            <a:br>
              <a:rPr lang="en-US" altLang="zh-TW" sz="2800" dirty="0"/>
            </a:br>
            <a:r>
              <a:rPr lang="en-US" altLang="zh-TW" sz="2000" cap="none" dirty="0">
                <a:solidFill>
                  <a:schemeClr val="accent6"/>
                </a:solidFill>
              </a:rPr>
              <a:t>RWD </a:t>
            </a:r>
            <a:r>
              <a:rPr lang="zh-TW" altLang="en-US" sz="2000" cap="none" dirty="0">
                <a:solidFill>
                  <a:schemeClr val="accent6"/>
                </a:solidFill>
              </a:rPr>
              <a:t>響應式網頁的兩大優勢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74FECBE-3E22-484D-BBE0-C0BA53DB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890880"/>
            <a:ext cx="4754880" cy="822960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dirty="0"/>
              <a:t>提升網頁瀏覽品質，</a:t>
            </a:r>
            <a:r>
              <a:rPr lang="en-US" altLang="zh-TW" sz="2000" dirty="0"/>
              <a:t>SEO </a:t>
            </a:r>
            <a:r>
              <a:rPr lang="zh-TW" altLang="en-US" sz="2000" dirty="0"/>
              <a:t>表現佳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8034FE-1B4C-4190-B98A-330C403E6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1890880"/>
            <a:ext cx="4754880" cy="822960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dirty="0"/>
              <a:t>內容管理便利，維護成本較低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48249-1770-4A57-83A1-62173EDB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3806-EBC1-4CA9-A0CE-C4D30E0825DC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2F8D86B-27F8-4BAD-B334-BD2B8DA8ED42}"/>
              </a:ext>
            </a:extLst>
          </p:cNvPr>
          <p:cNvGrpSpPr/>
          <p:nvPr/>
        </p:nvGrpSpPr>
        <p:grpSpPr>
          <a:xfrm>
            <a:off x="1409077" y="2557932"/>
            <a:ext cx="3985717" cy="3746936"/>
            <a:chOff x="1624987" y="2803978"/>
            <a:chExt cx="3985717" cy="374693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90AFFA4-5D4C-4EE1-A39D-32C71EE13F67}"/>
                </a:ext>
              </a:extLst>
            </p:cNvPr>
            <p:cNvSpPr/>
            <p:nvPr/>
          </p:nvSpPr>
          <p:spPr>
            <a:xfrm>
              <a:off x="1624987" y="2803978"/>
              <a:ext cx="3985717" cy="374693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61" name="Picture 2" descr="ç¸éåç">
              <a:extLst>
                <a:ext uri="{FF2B5EF4-FFF2-40B4-BE49-F238E27FC236}">
                  <a16:creationId xmlns:a16="http://schemas.microsoft.com/office/drawing/2014/main" id="{9C9A3E96-FA1D-4995-80E8-110856372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381" y="3994821"/>
              <a:ext cx="3546925" cy="1365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D42DA1E-8DB6-4965-B69E-0AD9D12F807A}"/>
              </a:ext>
            </a:extLst>
          </p:cNvPr>
          <p:cNvGrpSpPr/>
          <p:nvPr/>
        </p:nvGrpSpPr>
        <p:grpSpPr>
          <a:xfrm>
            <a:off x="6359799" y="2441364"/>
            <a:ext cx="4013921" cy="3863504"/>
            <a:chOff x="5919108" y="2687410"/>
            <a:chExt cx="4013921" cy="386350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945B26C-9CB6-407C-9471-0977571F6FF2}"/>
                </a:ext>
              </a:extLst>
            </p:cNvPr>
            <p:cNvSpPr/>
            <p:nvPr/>
          </p:nvSpPr>
          <p:spPr>
            <a:xfrm>
              <a:off x="5919108" y="2803978"/>
              <a:ext cx="3960599" cy="374693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18483DC9-0E0C-4D97-BD5E-91CA6E8E1101}"/>
                </a:ext>
              </a:extLst>
            </p:cNvPr>
            <p:cNvGrpSpPr/>
            <p:nvPr/>
          </p:nvGrpSpPr>
          <p:grpSpPr>
            <a:xfrm>
              <a:off x="6078374" y="2687410"/>
              <a:ext cx="3854655" cy="3329775"/>
              <a:chOff x="4885467" y="2492846"/>
              <a:chExt cx="3854655" cy="3329775"/>
            </a:xfrm>
          </p:grpSpPr>
          <p:pic>
            <p:nvPicPr>
              <p:cNvPr id="63" name="Picture 2" descr="https://static.thenounproject.com/png/2124028-200.png">
                <a:extLst>
                  <a:ext uri="{FF2B5EF4-FFF2-40B4-BE49-F238E27FC236}">
                    <a16:creationId xmlns:a16="http://schemas.microsoft.com/office/drawing/2014/main" id="{62C9074C-C84E-4DC5-B91A-20A0FA7D0A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2492" y="4029645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E7EC1835-6C68-4972-91D6-98CC00E8719F}"/>
                  </a:ext>
                </a:extLst>
              </p:cNvPr>
              <p:cNvGrpSpPr/>
              <p:nvPr/>
            </p:nvGrpSpPr>
            <p:grpSpPr>
              <a:xfrm>
                <a:off x="4885467" y="4115891"/>
                <a:ext cx="1289717" cy="962579"/>
                <a:chOff x="4856892" y="4030166"/>
                <a:chExt cx="1289717" cy="962579"/>
              </a:xfrm>
            </p:grpSpPr>
            <p:grpSp>
              <p:nvGrpSpPr>
                <p:cNvPr id="75" name="群組 74">
                  <a:extLst>
                    <a:ext uri="{FF2B5EF4-FFF2-40B4-BE49-F238E27FC236}">
                      <a16:creationId xmlns:a16="http://schemas.microsoft.com/office/drawing/2014/main" id="{E04068DC-1393-45F5-BFAC-09FB32CC32EA}"/>
                    </a:ext>
                  </a:extLst>
                </p:cNvPr>
                <p:cNvGrpSpPr/>
                <p:nvPr/>
              </p:nvGrpSpPr>
              <p:grpSpPr>
                <a:xfrm>
                  <a:off x="4856892" y="4030166"/>
                  <a:ext cx="1089825" cy="962579"/>
                  <a:chOff x="5056917" y="3020844"/>
                  <a:chExt cx="1089825" cy="962579"/>
                </a:xfrm>
              </p:grpSpPr>
              <p:pic>
                <p:nvPicPr>
                  <p:cNvPr id="77" name="Picture 4" descr="https://static.thenounproject.com/png/396489-200.png">
                    <a:extLst>
                      <a:ext uri="{FF2B5EF4-FFF2-40B4-BE49-F238E27FC236}">
                        <a16:creationId xmlns:a16="http://schemas.microsoft.com/office/drawing/2014/main" id="{C7501DA6-F424-4F7F-8071-DBEDB23344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31830" y="3020844"/>
                    <a:ext cx="540000" cy="54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8" name="文字版面配置區 12">
                    <a:extLst>
                      <a:ext uri="{FF2B5EF4-FFF2-40B4-BE49-F238E27FC236}">
                        <a16:creationId xmlns:a16="http://schemas.microsoft.com/office/drawing/2014/main" id="{5B67EC36-9D28-4847-BB95-EB2A21094B4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056917" y="3589388"/>
                    <a:ext cx="1089825" cy="394035"/>
                  </a:xfrm>
                  <a:prstGeom prst="rect">
                    <a:avLst/>
                  </a:prstGeom>
                </p:spPr>
                <p:txBody>
                  <a:bodyPr anchor="ctr">
                    <a:normAutofit fontScale="85000" lnSpcReduction="20000"/>
                  </a:bodyPr>
                  <a:lstStyle>
                    <a:lvl1pPr marL="177800" indent="-1778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r>
                      <a:rPr kumimoji="0" lang="en-US" altLang="zh-TW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83C6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rPr>
                      <a:t>All in One Page</a:t>
                    </a:r>
                    <a:endParaRPr kumimoji="0" lang="zh-TW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683C6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endParaRPr>
                  </a:p>
                </p:txBody>
              </p:sp>
            </p:grpSp>
            <p:pic>
              <p:nvPicPr>
                <p:cNvPr id="76" name="Picture 12" descr="https://static.thenounproject.com/png/1920946-200.png">
                  <a:extLst>
                    <a:ext uri="{FF2B5EF4-FFF2-40B4-BE49-F238E27FC236}">
                      <a16:creationId xmlns:a16="http://schemas.microsoft.com/office/drawing/2014/main" id="{963CD804-2E00-4991-B99A-AD7C1A806F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5786609" y="4138190"/>
                  <a:ext cx="360000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D6D2E15B-93EB-4096-AF39-0574324BF28D}"/>
                  </a:ext>
                </a:extLst>
              </p:cNvPr>
              <p:cNvGrpSpPr/>
              <p:nvPr/>
            </p:nvGrpSpPr>
            <p:grpSpPr>
              <a:xfrm>
                <a:off x="7214706" y="4046899"/>
                <a:ext cx="1153869" cy="720000"/>
                <a:chOff x="7214706" y="3970699"/>
                <a:chExt cx="1153869" cy="720000"/>
              </a:xfrm>
            </p:grpSpPr>
            <p:pic>
              <p:nvPicPr>
                <p:cNvPr id="73" name="Picture 6" descr="https://static.thenounproject.com/png/1844520-200.png">
                  <a:extLst>
                    <a:ext uri="{FF2B5EF4-FFF2-40B4-BE49-F238E27FC236}">
                      <a16:creationId xmlns:a16="http://schemas.microsoft.com/office/drawing/2014/main" id="{47B0C321-A2DC-4166-84D3-C73A5C7E1A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8575" y="3970699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12" descr="https://static.thenounproject.com/png/1920946-200.png">
                  <a:extLst>
                    <a:ext uri="{FF2B5EF4-FFF2-40B4-BE49-F238E27FC236}">
                      <a16:creationId xmlns:a16="http://schemas.microsoft.com/office/drawing/2014/main" id="{45A2BD5B-8D17-41C6-A7BC-CCE301B5FA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214706" y="4140768"/>
                  <a:ext cx="360000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DFD5889-4A76-4F63-8E6B-378038141091}"/>
                  </a:ext>
                </a:extLst>
              </p:cNvPr>
              <p:cNvGrpSpPr/>
              <p:nvPr/>
            </p:nvGrpSpPr>
            <p:grpSpPr>
              <a:xfrm>
                <a:off x="7219978" y="2492846"/>
                <a:ext cx="1520144" cy="1463097"/>
                <a:chOff x="7219978" y="2416646"/>
                <a:chExt cx="1520144" cy="1463097"/>
              </a:xfrm>
            </p:grpSpPr>
            <p:pic>
              <p:nvPicPr>
                <p:cNvPr id="71" name="Picture 8" descr="https://static.thenounproject.com/png/1193159-200.png">
                  <a:extLst>
                    <a:ext uri="{FF2B5EF4-FFF2-40B4-BE49-F238E27FC236}">
                      <a16:creationId xmlns:a16="http://schemas.microsoft.com/office/drawing/2014/main" id="{77818EAB-630D-4E5A-B4C8-413CDC9E2B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77025" y="2416646"/>
                  <a:ext cx="1463097" cy="14630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12" descr="https://static.thenounproject.com/png/1920946-200.png">
                  <a:extLst>
                    <a:ext uri="{FF2B5EF4-FFF2-40B4-BE49-F238E27FC236}">
                      <a16:creationId xmlns:a16="http://schemas.microsoft.com/office/drawing/2014/main" id="{AEDF0D79-4E69-4BBF-9584-588E37308C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4200092">
                  <a:off x="7219978" y="3385495"/>
                  <a:ext cx="360000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CA46543A-04FD-40F7-BCEB-B2EF279EA3E0}"/>
                  </a:ext>
                </a:extLst>
              </p:cNvPr>
              <p:cNvGrpSpPr/>
              <p:nvPr/>
            </p:nvGrpSpPr>
            <p:grpSpPr>
              <a:xfrm>
                <a:off x="7214706" y="4973905"/>
                <a:ext cx="1063867" cy="848716"/>
                <a:chOff x="7214706" y="4897705"/>
                <a:chExt cx="1063867" cy="848716"/>
              </a:xfrm>
            </p:grpSpPr>
            <p:pic>
              <p:nvPicPr>
                <p:cNvPr id="69" name="Picture 10" descr="https://static.thenounproject.com/png/953265-200.png">
                  <a:extLst>
                    <a:ext uri="{FF2B5EF4-FFF2-40B4-BE49-F238E27FC236}">
                      <a16:creationId xmlns:a16="http://schemas.microsoft.com/office/drawing/2014/main" id="{0E07AA80-2EE4-46C9-A9CD-6CCBCAF6DB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38573" y="5206421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12" descr="https://static.thenounproject.com/png/1920946-200.png">
                  <a:extLst>
                    <a:ext uri="{FF2B5EF4-FFF2-40B4-BE49-F238E27FC236}">
                      <a16:creationId xmlns:a16="http://schemas.microsoft.com/office/drawing/2014/main" id="{1DC5E97B-750E-41FC-ADA8-ADEFABBEB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6574785">
                  <a:off x="7214706" y="4897705"/>
                  <a:ext cx="360000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8" name="Picture 2" descr="https://static.thenounproject.com/png/733280-200.png">
                <a:extLst>
                  <a:ext uri="{FF2B5EF4-FFF2-40B4-BE49-F238E27FC236}">
                    <a16:creationId xmlns:a16="http://schemas.microsoft.com/office/drawing/2014/main" id="{489780D0-27AC-4CCD-87B7-A9410C495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2492" y="3429000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603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roup Hand Fist Bump">
            <a:extLst>
              <a:ext uri="{FF2B5EF4-FFF2-40B4-BE49-F238E27FC236}">
                <a16:creationId xmlns:a16="http://schemas.microsoft.com/office/drawing/2014/main" id="{47C4645B-A27B-4FEF-A359-CD3AFD11F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" b="3204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手繪多邊形 24"/>
          <p:cNvSpPr/>
          <p:nvPr/>
        </p:nvSpPr>
        <p:spPr>
          <a:xfrm>
            <a:off x="1" y="0"/>
            <a:ext cx="6373679" cy="6858000"/>
          </a:xfrm>
          <a:custGeom>
            <a:avLst/>
            <a:gdLst>
              <a:gd name="connsiteX0" fmla="*/ 0 w 6373679"/>
              <a:gd name="connsiteY0" fmla="*/ 0 h 6858000"/>
              <a:gd name="connsiteX1" fmla="*/ 6373679 w 6373679"/>
              <a:gd name="connsiteY1" fmla="*/ 0 h 6858000"/>
              <a:gd name="connsiteX2" fmla="*/ 2414211 w 6373679"/>
              <a:gd name="connsiteY2" fmla="*/ 6858000 h 6858000"/>
              <a:gd name="connsiteX3" fmla="*/ 0 w 6373679"/>
              <a:gd name="connsiteY3" fmla="*/ 6858000 h 6858000"/>
              <a:gd name="connsiteX4" fmla="*/ 0 w 637367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79" h="6858000">
                <a:moveTo>
                  <a:pt x="0" y="0"/>
                </a:moveTo>
                <a:lnTo>
                  <a:pt x="6373679" y="0"/>
                </a:lnTo>
                <a:lnTo>
                  <a:pt x="241421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dirty="0">
              <a:solidFill>
                <a:prstClr val="white"/>
              </a:solidFill>
              <a:latin typeface="Tw Cen MT" panose="020B0602020104020603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BCB730-8EFE-4037-8F20-ED6356E554B1}"/>
              </a:ext>
            </a:extLst>
          </p:cNvPr>
          <p:cNvSpPr txBox="1"/>
          <p:nvPr/>
        </p:nvSpPr>
        <p:spPr>
          <a:xfrm>
            <a:off x="531395" y="3005007"/>
            <a:ext cx="4168944" cy="244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b="1" dirty="0">
                <a:solidFill>
                  <a:prstClr val="white"/>
                </a:solidFill>
                <a:latin typeface="Tw Cen MT Condensed (標題)"/>
              </a:rPr>
              <a:t>網站規劃</a:t>
            </a:r>
            <a:endParaRPr lang="en-US" altLang="zh-TW" sz="2400" b="1" dirty="0">
              <a:solidFill>
                <a:prstClr val="white"/>
              </a:solidFill>
              <a:latin typeface="Tw Cen MT Condensed (標題)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prstClr val="white"/>
                </a:solidFill>
                <a:latin typeface="Tw Cen MT Condensed (標題)"/>
              </a:rPr>
              <a:t>新官網架構</a:t>
            </a:r>
            <a:endParaRPr lang="en-US" altLang="zh-TW" sz="2000" dirty="0">
              <a:solidFill>
                <a:prstClr val="white"/>
              </a:solidFill>
              <a:latin typeface="Tw Cen MT Condensed (標題)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prstClr val="white"/>
                </a:solidFill>
                <a:latin typeface="Tw Cen MT Condensed (標題)"/>
              </a:rPr>
              <a:t>客製與模組比較</a:t>
            </a:r>
            <a:endParaRPr lang="en-US" altLang="zh-TW" sz="2000" dirty="0">
              <a:solidFill>
                <a:prstClr val="white"/>
              </a:solidFill>
              <a:latin typeface="Tw Cen MT Condensed (標題)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white"/>
                </a:solidFill>
                <a:latin typeface="Tw Cen MT Condensed (標題)"/>
              </a:rPr>
              <a:t>SEO</a:t>
            </a:r>
            <a:r>
              <a:rPr lang="zh-TW" altLang="en-US" sz="2000" dirty="0">
                <a:solidFill>
                  <a:prstClr val="white"/>
                </a:solidFill>
                <a:latin typeface="Tw Cen MT Condensed (標題)"/>
              </a:rPr>
              <a:t>任務建議</a:t>
            </a:r>
            <a:endParaRPr lang="en-US" altLang="zh-TW" sz="2000" dirty="0">
              <a:solidFill>
                <a:prstClr val="white"/>
              </a:solidFill>
              <a:latin typeface="Tw Cen MT Condensed (標題)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000" dirty="0">
              <a:solidFill>
                <a:prstClr val="white"/>
              </a:solidFill>
              <a:latin typeface="Tw Cen MT Condensed (標題)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4EEEBB-C512-463F-AE89-9A5F9AC4D263}"/>
              </a:ext>
            </a:extLst>
          </p:cNvPr>
          <p:cNvSpPr/>
          <p:nvPr/>
        </p:nvSpPr>
        <p:spPr>
          <a:xfrm>
            <a:off x="633413" y="611917"/>
            <a:ext cx="1781175" cy="178117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1500">
              <a:solidFill>
                <a:prstClr val="white"/>
              </a:solidFill>
              <a:latin typeface="Tw Cen MT" panose="020B0602020104020603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BB07CD-3B27-4E61-BB9D-E93A3476A7F8}"/>
              </a:ext>
            </a:extLst>
          </p:cNvPr>
          <p:cNvSpPr txBox="1"/>
          <p:nvPr/>
        </p:nvSpPr>
        <p:spPr>
          <a:xfrm>
            <a:off x="633413" y="671510"/>
            <a:ext cx="1781175" cy="16850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10350" dirty="0">
                <a:solidFill>
                  <a:prstClr val="white"/>
                </a:solidFill>
                <a:latin typeface="Tw Cen MT" panose="020B0602020104020603"/>
                <a:ea typeface="微軟正黑體" panose="020B0604030504040204" pitchFamily="34" charset="-120"/>
              </a:rPr>
              <a:t>2</a:t>
            </a:r>
            <a:endParaRPr lang="zh-TW" altLang="en-US" sz="10350" dirty="0">
              <a:solidFill>
                <a:prstClr val="white"/>
              </a:solidFill>
              <a:latin typeface="Tw Cen MT" panose="020B0602020104020603"/>
              <a:ea typeface="微軟正黑體" panose="020B0604030504040204" pitchFamily="34" charset="-120"/>
            </a:endParaRPr>
          </a:p>
        </p:txBody>
      </p:sp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710F2E69-FD48-425F-8A91-AA461680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fld id="{03553806-EBC1-4CA9-A0CE-C4D30E0825DC}" type="slidenum">
              <a:rPr lang="zh-TW" altLang="en-US" smtClean="0">
                <a:solidFill>
                  <a:schemeClr val="bg1"/>
                </a:solidFill>
              </a:rPr>
              <a:t>4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D0ABAF-4D89-410E-96E1-50E79DB56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58748"/>
              </p:ext>
            </p:extLst>
          </p:nvPr>
        </p:nvGraphicFramePr>
        <p:xfrm>
          <a:off x="2104482" y="369812"/>
          <a:ext cx="9063390" cy="3469019"/>
        </p:xfrm>
        <a:graphic>
          <a:graphicData uri="http://schemas.openxmlformats.org/drawingml/2006/table">
            <a:tbl>
              <a:tblPr/>
              <a:tblGrid>
                <a:gridCol w="358476">
                  <a:extLst>
                    <a:ext uri="{9D8B030D-6E8A-4147-A177-3AD203B41FA5}">
                      <a16:colId xmlns:a16="http://schemas.microsoft.com/office/drawing/2014/main" val="172391459"/>
                    </a:ext>
                  </a:extLst>
                </a:gridCol>
                <a:gridCol w="706540">
                  <a:extLst>
                    <a:ext uri="{9D8B030D-6E8A-4147-A177-3AD203B41FA5}">
                      <a16:colId xmlns:a16="http://schemas.microsoft.com/office/drawing/2014/main" val="3401820858"/>
                    </a:ext>
                  </a:extLst>
                </a:gridCol>
                <a:gridCol w="880365">
                  <a:extLst>
                    <a:ext uri="{9D8B030D-6E8A-4147-A177-3AD203B41FA5}">
                      <a16:colId xmlns:a16="http://schemas.microsoft.com/office/drawing/2014/main" val="3356421271"/>
                    </a:ext>
                  </a:extLst>
                </a:gridCol>
                <a:gridCol w="880365">
                  <a:extLst>
                    <a:ext uri="{9D8B030D-6E8A-4147-A177-3AD203B41FA5}">
                      <a16:colId xmlns:a16="http://schemas.microsoft.com/office/drawing/2014/main" val="3846527386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1685656898"/>
                    </a:ext>
                  </a:extLst>
                </a:gridCol>
                <a:gridCol w="1035723">
                  <a:extLst>
                    <a:ext uri="{9D8B030D-6E8A-4147-A177-3AD203B41FA5}">
                      <a16:colId xmlns:a16="http://schemas.microsoft.com/office/drawing/2014/main" val="1577600195"/>
                    </a:ext>
                  </a:extLst>
                </a:gridCol>
                <a:gridCol w="955455">
                  <a:extLst>
                    <a:ext uri="{9D8B030D-6E8A-4147-A177-3AD203B41FA5}">
                      <a16:colId xmlns:a16="http://schemas.microsoft.com/office/drawing/2014/main" val="527275012"/>
                    </a:ext>
                  </a:extLst>
                </a:gridCol>
                <a:gridCol w="1211796">
                  <a:extLst>
                    <a:ext uri="{9D8B030D-6E8A-4147-A177-3AD203B41FA5}">
                      <a16:colId xmlns:a16="http://schemas.microsoft.com/office/drawing/2014/main" val="458435251"/>
                    </a:ext>
                  </a:extLst>
                </a:gridCol>
                <a:gridCol w="911437">
                  <a:extLst>
                    <a:ext uri="{9D8B030D-6E8A-4147-A177-3AD203B41FA5}">
                      <a16:colId xmlns:a16="http://schemas.microsoft.com/office/drawing/2014/main" val="2516231622"/>
                    </a:ext>
                  </a:extLst>
                </a:gridCol>
                <a:gridCol w="963223">
                  <a:extLst>
                    <a:ext uri="{9D8B030D-6E8A-4147-A177-3AD203B41FA5}">
                      <a16:colId xmlns:a16="http://schemas.microsoft.com/office/drawing/2014/main" val="1003871505"/>
                    </a:ext>
                  </a:extLst>
                </a:gridCol>
              </a:tblGrid>
              <a:tr h="20754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9592"/>
                  </a:ext>
                </a:extLst>
              </a:tr>
              <a:tr h="46698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關於我們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牌告利率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市場行情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業務簡介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財務年報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利害關係人溝通專區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永續經營專區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客服專區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8507"/>
                  </a:ext>
                </a:extLst>
              </a:tr>
              <a:tr h="4966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動態訊息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各部門申請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關於兆票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台幣牌告利率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資金情勢研判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票券發行與承銷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財務報告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利害關係人相關資訊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ESG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永續績效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財經資訊網連結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894250"/>
                  </a:ext>
                </a:extLst>
              </a:tr>
              <a:tr h="437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相關連結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發展沿革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外幣牌告利率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金融資訊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票券買賣業務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年報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獲獎紀錄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財經資訊網連結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107316"/>
                  </a:ext>
                </a:extLst>
              </a:tr>
              <a:tr h="5781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BANNER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公司治理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總體經濟指標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債券買賣業務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信用評等資訊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貨幣市場小百科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含交易工具介紹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00969"/>
                  </a:ext>
                </a:extLst>
              </a:tr>
              <a:tr h="59299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公開資訊觀測站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服務據點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金融及貿易指標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保證業務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89190"/>
                  </a:ext>
                </a:extLst>
              </a:tr>
              <a:tr h="3039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關係企業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貨幣市場利率指標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41845"/>
                  </a:ext>
                </a:extLst>
              </a:tr>
              <a:tr h="3854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人才招募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354367"/>
                  </a:ext>
                </a:extLst>
              </a:tr>
            </a:tbl>
          </a:graphicData>
        </a:graphic>
      </p:graphicFrame>
      <p:sp>
        <p:nvSpPr>
          <p:cNvPr id="25" name="標題 1">
            <a:extLst>
              <a:ext uri="{FF2B5EF4-FFF2-40B4-BE49-F238E27FC236}">
                <a16:creationId xmlns:a16="http://schemas.microsoft.com/office/drawing/2014/main" id="{7C09D891-6264-4630-9984-3751AA10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1" dirty="0"/>
              <a:t>前台</a:t>
            </a:r>
            <a:br>
              <a:rPr lang="en-US" altLang="zh-TW" sz="2800" dirty="0"/>
            </a:br>
            <a:r>
              <a:rPr lang="zh-TW" altLang="en-US" sz="2000" cap="none" dirty="0">
                <a:solidFill>
                  <a:schemeClr val="accent6"/>
                </a:solidFill>
              </a:rPr>
              <a:t>官網架構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300EEEE-A7B3-4E36-BB2C-951348994CFF}"/>
              </a:ext>
            </a:extLst>
          </p:cNvPr>
          <p:cNvSpPr/>
          <p:nvPr/>
        </p:nvSpPr>
        <p:spPr>
          <a:xfrm>
            <a:off x="11259778" y="1164145"/>
            <a:ext cx="504825" cy="5048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中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85C496-CFCF-4A27-9652-DFF21D6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0996"/>
              </p:ext>
            </p:extLst>
          </p:nvPr>
        </p:nvGraphicFramePr>
        <p:xfrm>
          <a:off x="1585498" y="4417760"/>
          <a:ext cx="9720262" cy="2070425"/>
        </p:xfrm>
        <a:graphic>
          <a:graphicData uri="http://schemas.openxmlformats.org/drawingml/2006/table">
            <a:tbl>
              <a:tblPr/>
              <a:tblGrid>
                <a:gridCol w="856279">
                  <a:extLst>
                    <a:ext uri="{9D8B030D-6E8A-4147-A177-3AD203B41FA5}">
                      <a16:colId xmlns:a16="http://schemas.microsoft.com/office/drawing/2014/main" val="1852542612"/>
                    </a:ext>
                  </a:extLst>
                </a:gridCol>
                <a:gridCol w="856279">
                  <a:extLst>
                    <a:ext uri="{9D8B030D-6E8A-4147-A177-3AD203B41FA5}">
                      <a16:colId xmlns:a16="http://schemas.microsoft.com/office/drawing/2014/main" val="2236725911"/>
                    </a:ext>
                  </a:extLst>
                </a:gridCol>
                <a:gridCol w="846323">
                  <a:extLst>
                    <a:ext uri="{9D8B030D-6E8A-4147-A177-3AD203B41FA5}">
                      <a16:colId xmlns:a16="http://schemas.microsoft.com/office/drawing/2014/main" val="2706881753"/>
                    </a:ext>
                  </a:extLst>
                </a:gridCol>
                <a:gridCol w="1115154">
                  <a:extLst>
                    <a:ext uri="{9D8B030D-6E8A-4147-A177-3AD203B41FA5}">
                      <a16:colId xmlns:a16="http://schemas.microsoft.com/office/drawing/2014/main" val="87756821"/>
                    </a:ext>
                  </a:extLst>
                </a:gridCol>
                <a:gridCol w="1115154">
                  <a:extLst>
                    <a:ext uri="{9D8B030D-6E8A-4147-A177-3AD203B41FA5}">
                      <a16:colId xmlns:a16="http://schemas.microsoft.com/office/drawing/2014/main" val="4206453901"/>
                    </a:ext>
                  </a:extLst>
                </a:gridCol>
                <a:gridCol w="995674">
                  <a:extLst>
                    <a:ext uri="{9D8B030D-6E8A-4147-A177-3AD203B41FA5}">
                      <a16:colId xmlns:a16="http://schemas.microsoft.com/office/drawing/2014/main" val="309851535"/>
                    </a:ext>
                  </a:extLst>
                </a:gridCol>
                <a:gridCol w="918509">
                  <a:extLst>
                    <a:ext uri="{9D8B030D-6E8A-4147-A177-3AD203B41FA5}">
                      <a16:colId xmlns:a16="http://schemas.microsoft.com/office/drawing/2014/main" val="3949835867"/>
                    </a:ext>
                  </a:extLst>
                </a:gridCol>
                <a:gridCol w="1164938">
                  <a:extLst>
                    <a:ext uri="{9D8B030D-6E8A-4147-A177-3AD203B41FA5}">
                      <a16:colId xmlns:a16="http://schemas.microsoft.com/office/drawing/2014/main" val="2731401682"/>
                    </a:ext>
                  </a:extLst>
                </a:gridCol>
                <a:gridCol w="925976">
                  <a:extLst>
                    <a:ext uri="{9D8B030D-6E8A-4147-A177-3AD203B41FA5}">
                      <a16:colId xmlns:a16="http://schemas.microsoft.com/office/drawing/2014/main" val="3376686371"/>
                    </a:ext>
                  </a:extLst>
                </a:gridCol>
                <a:gridCol w="925976">
                  <a:extLst>
                    <a:ext uri="{9D8B030D-6E8A-4147-A177-3AD203B41FA5}">
                      <a16:colId xmlns:a16="http://schemas.microsoft.com/office/drawing/2014/main" val="1718773120"/>
                    </a:ext>
                  </a:extLst>
                </a:gridCol>
              </a:tblGrid>
              <a:tr h="2584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相對應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現有官網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首頁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關於兆豐票券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利率報價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金融資訊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服務項目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法定公開揭露事項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財經資訊網連結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34850"/>
                  </a:ext>
                </a:extLst>
              </a:tr>
              <a:tr h="3008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最新消息及</a:t>
                      </a:r>
                      <a:br>
                        <a:rPr lang="zh-TW" altLang="en-US" sz="800" b="0" i="0" u="none" strike="noStrike" dirty="0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 dirty="0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重要事項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兆豐成員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總體經濟指標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305496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票券及債券買賣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財務報告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貨幣市場小百科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86530"/>
                  </a:ext>
                </a:extLst>
              </a:tr>
              <a:tr h="2584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服務據點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金融及貿易指標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發行融資性商業本票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年報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23645"/>
                  </a:ext>
                </a:extLst>
              </a:tr>
              <a:tr h="3008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公開資訊觀測站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人才招募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貨幣市場利率指標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4472C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買入發行銀行承兌匯票及商業承兌匯票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676767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信用評等資訊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61850"/>
                  </a:ext>
                </a:extLst>
              </a:tr>
              <a:tr h="31755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買入中心工廠票券及交易性商業本票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51693"/>
                  </a:ext>
                </a:extLst>
              </a:tr>
              <a:tr h="19153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資金情勢研判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8C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4472C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金融債券簽證業務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27273"/>
                  </a:ext>
                </a:extLst>
              </a:tr>
              <a:tr h="19153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研判利率之觀察指標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44904"/>
                  </a:ext>
                </a:extLst>
              </a:tr>
              <a:tr h="25108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利率影響因子分析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7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D0ABAF-4D89-410E-96E1-50E79DB56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84348"/>
              </p:ext>
            </p:extLst>
          </p:nvPr>
        </p:nvGraphicFramePr>
        <p:xfrm>
          <a:off x="617838" y="2643454"/>
          <a:ext cx="10550035" cy="3821353"/>
        </p:xfrm>
        <a:graphic>
          <a:graphicData uri="http://schemas.openxmlformats.org/drawingml/2006/table">
            <a:tbl>
              <a:tblPr/>
              <a:tblGrid>
                <a:gridCol w="417276">
                  <a:extLst>
                    <a:ext uri="{9D8B030D-6E8A-4147-A177-3AD203B41FA5}">
                      <a16:colId xmlns:a16="http://schemas.microsoft.com/office/drawing/2014/main" val="172391459"/>
                    </a:ext>
                  </a:extLst>
                </a:gridCol>
                <a:gridCol w="958443">
                  <a:extLst>
                    <a:ext uri="{9D8B030D-6E8A-4147-A177-3AD203B41FA5}">
                      <a16:colId xmlns:a16="http://schemas.microsoft.com/office/drawing/2014/main" val="3401820858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val="3356421271"/>
                    </a:ext>
                  </a:extLst>
                </a:gridCol>
                <a:gridCol w="1095633">
                  <a:extLst>
                    <a:ext uri="{9D8B030D-6E8A-4147-A177-3AD203B41FA5}">
                      <a16:colId xmlns:a16="http://schemas.microsoft.com/office/drawing/2014/main" val="3846527386"/>
                    </a:ext>
                  </a:extLst>
                </a:gridCol>
                <a:gridCol w="1130210">
                  <a:extLst>
                    <a:ext uri="{9D8B030D-6E8A-4147-A177-3AD203B41FA5}">
                      <a16:colId xmlns:a16="http://schemas.microsoft.com/office/drawing/2014/main" val="1685656898"/>
                    </a:ext>
                  </a:extLst>
                </a:gridCol>
                <a:gridCol w="1205610">
                  <a:extLst>
                    <a:ext uri="{9D8B030D-6E8A-4147-A177-3AD203B41FA5}">
                      <a16:colId xmlns:a16="http://schemas.microsoft.com/office/drawing/2014/main" val="1577600195"/>
                    </a:ext>
                  </a:extLst>
                </a:gridCol>
                <a:gridCol w="1112176">
                  <a:extLst>
                    <a:ext uri="{9D8B030D-6E8A-4147-A177-3AD203B41FA5}">
                      <a16:colId xmlns:a16="http://schemas.microsoft.com/office/drawing/2014/main" val="527275012"/>
                    </a:ext>
                  </a:extLst>
                </a:gridCol>
                <a:gridCol w="1410564">
                  <a:extLst>
                    <a:ext uri="{9D8B030D-6E8A-4147-A177-3AD203B41FA5}">
                      <a16:colId xmlns:a16="http://schemas.microsoft.com/office/drawing/2014/main" val="458435251"/>
                    </a:ext>
                  </a:extLst>
                </a:gridCol>
                <a:gridCol w="1060938">
                  <a:extLst>
                    <a:ext uri="{9D8B030D-6E8A-4147-A177-3AD203B41FA5}">
                      <a16:colId xmlns:a16="http://schemas.microsoft.com/office/drawing/2014/main" val="2516231622"/>
                    </a:ext>
                  </a:extLst>
                </a:gridCol>
                <a:gridCol w="1121218">
                  <a:extLst>
                    <a:ext uri="{9D8B030D-6E8A-4147-A177-3AD203B41FA5}">
                      <a16:colId xmlns:a16="http://schemas.microsoft.com/office/drawing/2014/main" val="1003871505"/>
                    </a:ext>
                  </a:extLst>
                </a:gridCol>
              </a:tblGrid>
              <a:tr h="2266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>
                          <a:solidFill>
                            <a:srgbClr val="80808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9592"/>
                  </a:ext>
                </a:extLst>
              </a:tr>
              <a:tr h="50995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關於我們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牌告利率</a:t>
                      </a:r>
                      <a:b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</a:t>
                      </a:r>
                      <a:r>
                        <a:rPr lang="en-US" altLang="zh-TW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市場行情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業務簡介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財務年報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利害關係人溝通專區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永續經營專區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客服專區</a:t>
                      </a:r>
                      <a:b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</a:t>
                      </a:r>
                      <a:r>
                        <a:rPr lang="en-US" altLang="zh-TW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8507"/>
                  </a:ext>
                </a:extLst>
              </a:tr>
              <a:tr h="5423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動態訊息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各部門申請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關於兆票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台幣牌告利率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資金情勢研判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票券發行與承銷</a:t>
                      </a:r>
                      <a:b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財務報告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利害關係人相關資訊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ESG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永續績效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財經資訊網連結</a:t>
                      </a:r>
                      <a:b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894250"/>
                  </a:ext>
                </a:extLst>
              </a:tr>
              <a:tr h="4775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相關連結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發展沿革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外幣牌告利率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金融資訊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票券買賣業務</a:t>
                      </a:r>
                      <a:b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年報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獲獎紀錄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財經資訊網連結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107316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BANNER</a:t>
                      </a:r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公司治理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總體經濟指標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債券買賣業務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信用評等資訊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貨幣市場小百科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含交易工具介紹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00969"/>
                  </a:ext>
                </a:extLst>
              </a:tr>
              <a:tr h="6806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公開資訊觀測站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服務據點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金融及貿易指標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保證業務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企劃部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89190"/>
                  </a:ext>
                </a:extLst>
              </a:tr>
              <a:tr h="3318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關係企業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貨幣市場利率指標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41845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772" marR="7772" marT="77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人才招募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772" marR="7772" marT="7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354367"/>
                  </a:ext>
                </a:extLst>
              </a:tr>
            </a:tbl>
          </a:graphicData>
        </a:graphic>
      </p:graphicFrame>
      <p:sp>
        <p:nvSpPr>
          <p:cNvPr id="25" name="標題 1">
            <a:extLst>
              <a:ext uri="{FF2B5EF4-FFF2-40B4-BE49-F238E27FC236}">
                <a16:creationId xmlns:a16="http://schemas.microsoft.com/office/drawing/2014/main" id="{7C09D891-6264-4630-9984-3751AA10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1" dirty="0"/>
              <a:t>資料來源</a:t>
            </a:r>
            <a:br>
              <a:rPr lang="en-US" altLang="zh-TW" sz="2800" dirty="0"/>
            </a:br>
            <a:r>
              <a:rPr lang="zh-TW" altLang="en-US" sz="2000" cap="none" dirty="0">
                <a:solidFill>
                  <a:schemeClr val="accent6"/>
                </a:solidFill>
              </a:rPr>
              <a:t>官網架構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F09656-69EF-4728-8FFB-B738E347FD4F}"/>
              </a:ext>
            </a:extLst>
          </p:cNvPr>
          <p:cNvSpPr/>
          <p:nvPr/>
        </p:nvSpPr>
        <p:spPr>
          <a:xfrm>
            <a:off x="3015048" y="585216"/>
            <a:ext cx="387178" cy="3871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262BC9-C22F-4882-8E0B-7E132E81ED9E}"/>
              </a:ext>
            </a:extLst>
          </p:cNvPr>
          <p:cNvSpPr txBox="1"/>
          <p:nvPr/>
        </p:nvSpPr>
        <p:spPr>
          <a:xfrm>
            <a:off x="3487241" y="6130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後台管理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B10407-2F53-4944-B018-173687589DCA}"/>
              </a:ext>
            </a:extLst>
          </p:cNvPr>
          <p:cNvSpPr/>
          <p:nvPr/>
        </p:nvSpPr>
        <p:spPr>
          <a:xfrm>
            <a:off x="3015048" y="1137151"/>
            <a:ext cx="387178" cy="3871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127369-DD8C-4154-A816-CB3C0660E2A4}"/>
              </a:ext>
            </a:extLst>
          </p:cNvPr>
          <p:cNvSpPr txBox="1"/>
          <p:nvPr/>
        </p:nvSpPr>
        <p:spPr>
          <a:xfrm>
            <a:off x="3487241" y="11649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直接抓資料顯示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9E31E3-C31F-4F48-9641-3019C2C04F3D}"/>
              </a:ext>
            </a:extLst>
          </p:cNvPr>
          <p:cNvSpPr/>
          <p:nvPr/>
        </p:nvSpPr>
        <p:spPr>
          <a:xfrm>
            <a:off x="3015048" y="1664372"/>
            <a:ext cx="387178" cy="387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9AD8C1-AACD-4D51-9A1E-A3D004D29A58}"/>
              </a:ext>
            </a:extLst>
          </p:cNvPr>
          <p:cNvSpPr txBox="1"/>
          <p:nvPr/>
        </p:nvSpPr>
        <p:spPr>
          <a:xfrm>
            <a:off x="3487241" y="16921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純靜態畫面</a:t>
            </a:r>
          </a:p>
        </p:txBody>
      </p:sp>
    </p:spTree>
    <p:extLst>
      <p:ext uri="{BB962C8B-B14F-4D97-AF65-F5344CB8AC3E}">
        <p14:creationId xmlns:p14="http://schemas.microsoft.com/office/powerpoint/2010/main" val="234583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76">
            <a:extLst>
              <a:ext uri="{FF2B5EF4-FFF2-40B4-BE49-F238E27FC236}">
                <a16:creationId xmlns:a16="http://schemas.microsoft.com/office/drawing/2014/main" id="{E542E9BD-1B86-49A6-AE35-B10C65514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1667" y="1007164"/>
            <a:ext cx="3456047" cy="580799"/>
          </a:xfrm>
          <a:prstGeom prst="rect">
            <a:avLst/>
          </a:prstGeom>
          <a:solidFill>
            <a:schemeClr val="bg1"/>
          </a:solidFill>
        </p:spPr>
        <p:txBody>
          <a:bodyPr lIns="121900" tIns="121900" rIns="121900" bIns="121900" anchor="ctr" anchorCtr="0">
            <a:noAutofit/>
          </a:bodyPr>
          <a:lstStyle/>
          <a:p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客製化</a:t>
            </a:r>
            <a:b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管理後台</a:t>
            </a:r>
            <a:endParaRPr lang="e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35D54FD-CECB-423D-9727-BD64E5010FFF}"/>
              </a:ext>
            </a:extLst>
          </p:cNvPr>
          <p:cNvGrpSpPr/>
          <p:nvPr/>
        </p:nvGrpSpPr>
        <p:grpSpPr>
          <a:xfrm>
            <a:off x="1253806" y="1840052"/>
            <a:ext cx="9684388" cy="4534669"/>
            <a:chOff x="931955" y="1907221"/>
            <a:chExt cx="9684388" cy="453466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B53954-9B35-4017-BA9C-3F6BC10F5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955" y="1907222"/>
              <a:ext cx="4680000" cy="214128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D755A2B-31FC-4631-BB40-61800EBE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6343" y="1907221"/>
              <a:ext cx="4680000" cy="214128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1AE1EB53-A99F-424B-A6BF-03164387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955" y="4300601"/>
              <a:ext cx="4680000" cy="214128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5EEC8E6-C0EB-409D-B41D-E9C77145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6343" y="4297339"/>
              <a:ext cx="4680000" cy="214128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hape 76">
            <a:extLst>
              <a:ext uri="{FF2B5EF4-FFF2-40B4-BE49-F238E27FC236}">
                <a16:creationId xmlns:a16="http://schemas.microsoft.com/office/drawing/2014/main" id="{E77B386A-E707-4BD1-969C-B88ED8FC0267}"/>
              </a:ext>
            </a:extLst>
          </p:cNvPr>
          <p:cNvSpPr txBox="1">
            <a:spLocks/>
          </p:cNvSpPr>
          <p:nvPr/>
        </p:nvSpPr>
        <p:spPr>
          <a:xfrm>
            <a:off x="3956217" y="1234231"/>
            <a:ext cx="6835608" cy="580799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None/>
              <a:defRPr sz="3733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ea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可依據需求客製化後台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8024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28BB5-D4E2-4FBE-959E-DA14E6D4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SEO</a:t>
            </a:r>
            <a:r>
              <a:rPr lang="zh-TW" altLang="en-US" dirty="0"/>
              <a:t>優化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C399C3-65E7-4A54-AAB4-2ABFC492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8101" y="2201434"/>
            <a:ext cx="3867150" cy="41631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solidFill>
                  <a:srgbClr val="00B0F0"/>
                </a:solidFill>
              </a:rPr>
              <a:t>兆豐</a:t>
            </a:r>
            <a:r>
              <a:rPr lang="zh-TW" altLang="en-US" sz="2000" dirty="0"/>
              <a:t>配合的事：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簡短的網址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網址需要</a:t>
            </a:r>
            <a:r>
              <a:rPr lang="en-US" altLang="zh-TW" sz="2000" dirty="0"/>
              <a:t>match</a:t>
            </a:r>
            <a:r>
              <a:rPr lang="zh-TW" altLang="en-US" sz="2000" dirty="0"/>
              <a:t>到品牌名稱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上稿內容要有明確</a:t>
            </a:r>
            <a:r>
              <a:rPr lang="en-US" altLang="zh-TW" sz="2000" dirty="0"/>
              <a:t>Keyword</a:t>
            </a: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完整的服務名稱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外連網站使用 另開視窗</a:t>
            </a:r>
            <a:endParaRPr lang="en-US" altLang="zh-TW" sz="20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8909821F-6CB3-46F6-96AC-0887F90FF028}"/>
              </a:ext>
            </a:extLst>
          </p:cNvPr>
          <p:cNvSpPr txBox="1">
            <a:spLocks/>
          </p:cNvSpPr>
          <p:nvPr/>
        </p:nvSpPr>
        <p:spPr>
          <a:xfrm>
            <a:off x="666749" y="2201434"/>
            <a:ext cx="4314825" cy="41631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91440" lvl="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265176" lvl="1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lvl="2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lvl="3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lvl="4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lvl="5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lvl="6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lvl="7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lvl="8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凱斯</a:t>
            </a:r>
            <a:r>
              <a:rPr lang="zh-TW" altLang="en-US" sz="2000" b="1" dirty="0"/>
              <a:t>開發網站 </a:t>
            </a:r>
            <a:r>
              <a:rPr lang="zh-TW" altLang="en-US" sz="2000" dirty="0"/>
              <a:t>將執行：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每頁的</a:t>
            </a:r>
            <a:r>
              <a:rPr lang="en-US" altLang="zh-TW" sz="2000" dirty="0"/>
              <a:t>Title</a:t>
            </a: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Description</a:t>
            </a:r>
            <a:r>
              <a:rPr lang="zh-TW" altLang="en-US" sz="2000" dirty="0"/>
              <a:t>設定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麵包屑設定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Sitemap</a:t>
            </a:r>
            <a:r>
              <a:rPr lang="zh-TW" altLang="en-US" sz="2000" dirty="0"/>
              <a:t>提交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robot.txt</a:t>
            </a:r>
            <a:r>
              <a:rPr lang="zh-TW" altLang="en-US" sz="2000" dirty="0"/>
              <a:t> 設定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加速網頁載入速度</a:t>
            </a:r>
            <a:endParaRPr lang="en-US" altLang="zh-TW" sz="2000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A1B6CC7A-0C70-486A-BC81-BF4ADB6F448F}"/>
              </a:ext>
            </a:extLst>
          </p:cNvPr>
          <p:cNvSpPr txBox="1">
            <a:spLocks/>
          </p:cNvSpPr>
          <p:nvPr/>
        </p:nvSpPr>
        <p:spPr>
          <a:xfrm>
            <a:off x="8277226" y="2201434"/>
            <a:ext cx="3248026" cy="41631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91440" lvl="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265176" lvl="1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lvl="2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lvl="3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lvl="4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lvl="5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lvl="6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lvl="7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lvl="8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zh-TW" altLang="en-US" b="1" dirty="0">
                <a:solidFill>
                  <a:srgbClr val="00B0F0"/>
                </a:solidFill>
              </a:rPr>
              <a:t>維運</a:t>
            </a:r>
            <a:r>
              <a:rPr lang="zh-TW" altLang="en-US" dirty="0"/>
              <a:t>：</a:t>
            </a:r>
            <a:endParaRPr lang="en-US" altLang="zh-TW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定期維護網站內容</a:t>
            </a:r>
            <a:endParaRPr lang="en-US" altLang="zh-TW" sz="2000" dirty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/>
              <a:t>定期提交</a:t>
            </a:r>
            <a:r>
              <a:rPr lang="en-US" altLang="zh-TW" sz="2000" dirty="0"/>
              <a:t>Sitemap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D5D090-DBB8-4761-83A1-3FB6FAACEFDB}"/>
              </a:ext>
            </a:extLst>
          </p:cNvPr>
          <p:cNvSpPr txBox="1"/>
          <p:nvPr/>
        </p:nvSpPr>
        <p:spPr>
          <a:xfrm>
            <a:off x="3164501" y="331470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zh-TW" altLang="en-US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760813-2B5A-46AD-972B-355ED0FB0238}"/>
              </a:ext>
            </a:extLst>
          </p:cNvPr>
          <p:cNvSpPr txBox="1"/>
          <p:nvPr/>
        </p:nvSpPr>
        <p:spPr>
          <a:xfrm>
            <a:off x="7698401" y="331470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zh-TW" altLang="en-US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10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10587</TotalTime>
  <Words>951</Words>
  <Application>Microsoft Office PowerPoint</Application>
  <PresentationFormat>寬螢幕</PresentationFormat>
  <Paragraphs>297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Tw Cen MT Condensed (標題)</vt:lpstr>
      <vt:lpstr>微軟正黑體</vt:lpstr>
      <vt:lpstr>新細明體</vt:lpstr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要素</vt:lpstr>
      <vt:lpstr>2021/07</vt:lpstr>
      <vt:lpstr>1. 現況分析 新官網課題</vt:lpstr>
      <vt:lpstr>1. 現況分析 RWD 響應式網頁的兩大優勢</vt:lpstr>
      <vt:lpstr>PowerPoint 簡報</vt:lpstr>
      <vt:lpstr>前台 官網架構</vt:lpstr>
      <vt:lpstr>資料來源 官網架構</vt:lpstr>
      <vt:lpstr>客製化 管理後台</vt:lpstr>
      <vt:lpstr>SEO優化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_Avita 小肉</cp:lastModifiedBy>
  <cp:revision>1186</cp:revision>
  <cp:lastPrinted>2018-11-22T06:25:49Z</cp:lastPrinted>
  <dcterms:created xsi:type="dcterms:W3CDTF">2015-11-12T05:45:30Z</dcterms:created>
  <dcterms:modified xsi:type="dcterms:W3CDTF">2021-07-02T06:12:20Z</dcterms:modified>
</cp:coreProperties>
</file>