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32" r:id="rId2"/>
    <p:sldId id="1911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1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107280-AA8B-44C1-854F-38F4451C4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7650DE7-FFDE-4B55-AE0E-88C11FEF7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D7328E-D0FB-422F-9788-6791F4128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89E5-014D-4828-938B-004D69610C1B}" type="datetimeFigureOut">
              <a:rPr lang="zh-TW" altLang="en-US" smtClean="0"/>
              <a:t>2022/5/13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F3C46C-C09F-464E-BF09-CDCB0BC6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471D47-4309-4684-B978-2A7F5DC0A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D822-6110-4E8C-B7A2-762923273C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6769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E8B618-4FDC-4789-982F-897DC2B1D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DFE0D08-0702-4B87-968D-6CE9BEFCB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708E62-03DD-4B34-BBDA-7E3C37591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89E5-014D-4828-938B-004D69610C1B}" type="datetimeFigureOut">
              <a:rPr lang="zh-TW" altLang="en-US" smtClean="0"/>
              <a:t>2022/5/13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DA8471-FF1F-4CA7-AFDD-D798A423C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5145B7-ED3A-432B-BBAB-95AFA5A40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D822-6110-4E8C-B7A2-762923273C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6460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B52759B-98F5-4AFE-B302-4862FC76A0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2308203-1AC2-40ED-9493-749233949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4CF7A1-A127-4D74-A93B-4BC82DB2E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89E5-014D-4828-938B-004D69610C1B}" type="datetimeFigureOut">
              <a:rPr lang="zh-TW" altLang="en-US" smtClean="0"/>
              <a:t>2022/5/13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FCFA4A-DE23-44E2-A4D8-15A1F73B6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D23C30-9E91-4BDC-A145-2A3B1FA33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D822-6110-4E8C-B7A2-762923273C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127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5">
            <a:extLst>
              <a:ext uri="{FF2B5EF4-FFF2-40B4-BE49-F238E27FC236}">
                <a16:creationId xmlns:a16="http://schemas.microsoft.com/office/drawing/2014/main" id="{E0820D8D-0DB1-4F63-99EF-6EE7CC4F5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3600" y="6536284"/>
            <a:ext cx="49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4C2403A7-CC57-4AB5-8579-2454FC8E4AF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2876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B43A3-A938-403D-AD85-76E937960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0EBE7D-425B-4BAC-B739-34BC48C47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856A50-A5FE-4AF5-B446-8DBE05E53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89E5-014D-4828-938B-004D69610C1B}" type="datetimeFigureOut">
              <a:rPr lang="zh-TW" altLang="en-US" smtClean="0"/>
              <a:t>2022/5/13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FE8448-DB6F-4F79-A5DF-CC2D866BB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CF5C7C-D529-4005-8C1D-28C868F92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D822-6110-4E8C-B7A2-762923273C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879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5C6F12-0BA2-4C21-8241-20183D734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8988AF-66ED-4716-98C7-8DF5C26B1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668754-96A5-412C-B062-479FD11D9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89E5-014D-4828-938B-004D69610C1B}" type="datetimeFigureOut">
              <a:rPr lang="zh-TW" altLang="en-US" smtClean="0"/>
              <a:t>2022/5/13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628A10-628A-49C1-8029-A720ADCD5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74BBA7-3233-4DCC-A56B-CCA86D89C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D822-6110-4E8C-B7A2-762923273C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2576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F40B33-7B76-4B15-8811-18164D55A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061537-74AF-4014-BA6F-A2B3B01AB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72B0E9F-521C-4A9B-A628-A2D1D8D74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91A9C49-1E8F-4A9F-80E1-66AEC0E43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89E5-014D-4828-938B-004D69610C1B}" type="datetimeFigureOut">
              <a:rPr lang="zh-TW" altLang="en-US" smtClean="0"/>
              <a:t>2022/5/13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3FBA1FC-7015-42C0-A83D-FCF974BC0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5F39B0-8CC2-41BA-BB62-1C5814155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D822-6110-4E8C-B7A2-762923273C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1852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E3142F-97D0-4093-BCCC-B74D8B403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86AFFFD-EC92-4AF9-90CD-D93F6BE8E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2F420EC-E386-4CC3-85A1-204C75086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6D5F3CC-4D94-4856-B515-44F71745BD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1D6843D-81F5-4F6F-A379-270293471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5D36EA6-3C68-4257-A497-094C77E03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89E5-014D-4828-938B-004D69610C1B}" type="datetimeFigureOut">
              <a:rPr lang="zh-TW" altLang="en-US" smtClean="0"/>
              <a:t>2022/5/13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FB0E85E-156A-412F-AD83-0A8D5AD71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3CC86EA-277C-41C9-A600-4D8072E9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D822-6110-4E8C-B7A2-762923273C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906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DAF052-E03D-4C7F-9F78-86840AAAD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DA17308-15BB-44D2-95D6-278E7322E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89E5-014D-4828-938B-004D69610C1B}" type="datetimeFigureOut">
              <a:rPr lang="zh-TW" altLang="en-US" smtClean="0"/>
              <a:t>2022/5/13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6E1DBF6-A9EF-42DE-A132-45539358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971E5CB-23B4-4164-A2FC-9716716BD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D822-6110-4E8C-B7A2-762923273C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452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74601BA-2751-459E-826D-B39DDCA44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89E5-014D-4828-938B-004D69610C1B}" type="datetimeFigureOut">
              <a:rPr lang="zh-TW" altLang="en-US" smtClean="0"/>
              <a:t>2022/5/13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3858BB3-41E0-46D0-958A-8B51A7CF8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5E767D-BC44-4E01-8690-9E7482509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D822-6110-4E8C-B7A2-762923273C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921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F5F18C-2400-4724-A896-ED12942E5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91D589-26A5-48E8-B501-17C8F475F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5CEB5FA-C7CE-42AD-AF2B-DDC0D56FE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6C638AE-D672-4E4D-8658-A3BFEF7AB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89E5-014D-4828-938B-004D69610C1B}" type="datetimeFigureOut">
              <a:rPr lang="zh-TW" altLang="en-US" smtClean="0"/>
              <a:t>2022/5/13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5F41CFD-4E25-4285-87A5-3359E476C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1FEBB0D-7255-4996-83F6-DFFD8901C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D822-6110-4E8C-B7A2-762923273C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1524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C9609E-1D28-4223-9401-47967C7A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C34C44F-60B2-4AD7-BDB3-9D6B8D841A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A60A2D8-06F2-45A3-9DF5-9D2180159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EF5563-359A-4E5C-BEB0-27D971C08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89E5-014D-4828-938B-004D69610C1B}" type="datetimeFigureOut">
              <a:rPr lang="zh-TW" altLang="en-US" smtClean="0"/>
              <a:t>2022/5/13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297F816-FEEA-4B8F-8564-D40D1019D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18B3114-5850-47C0-8B8D-DE15638C8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D822-6110-4E8C-B7A2-762923273C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6760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27DC3BB-5A82-4F9B-ABE6-F78D3880F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30A7AA-B6ED-4EF2-A140-531912F4E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931C99-0A59-4CD5-8FDD-09CA08B93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389E5-014D-4828-938B-004D69610C1B}" type="datetimeFigureOut">
              <a:rPr lang="zh-TW" altLang="en-US" smtClean="0"/>
              <a:t>2022/5/13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EDDB34-64EF-4B19-84E8-9BC05DD34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C37BF0-2DC5-46AE-B56D-EB154DD05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ED822-6110-4E8C-B7A2-762923273C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8166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0001E02-3CAE-4DDE-AA4D-D0346F079D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2403A7-CC57-4AB5-8579-2454FC8E4AF7}" type="slidenum">
              <a:rPr lang="zh-TW" altLang="en-US" smtClean="0"/>
              <a:pPr/>
              <a:t>1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012CBCA-5CAC-4320-B54D-346F6E806C7A}"/>
              </a:ext>
            </a:extLst>
          </p:cNvPr>
          <p:cNvSpPr txBox="1">
            <a:spLocks/>
          </p:cNvSpPr>
          <p:nvPr/>
        </p:nvSpPr>
        <p:spPr>
          <a:xfrm>
            <a:off x="365401" y="142613"/>
            <a:ext cx="7132967" cy="533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官網</a:t>
            </a:r>
            <a:r>
              <a:rPr lang="en-US" altLang="zh-TW" sz="2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網站架構</a:t>
            </a:r>
            <a:endParaRPr lang="en-US" altLang="zh-TW" sz="2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32B3EF64-B095-4A38-83AE-AA6A55E7D4F5}"/>
              </a:ext>
            </a:extLst>
          </p:cNvPr>
          <p:cNvCxnSpPr>
            <a:cxnSpLocks/>
          </p:cNvCxnSpPr>
          <p:nvPr/>
        </p:nvCxnSpPr>
        <p:spPr>
          <a:xfrm>
            <a:off x="316898" y="224327"/>
            <a:ext cx="0" cy="437896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DCC09A6E-0CBB-498A-AD0E-284572C08606}"/>
              </a:ext>
            </a:extLst>
          </p:cNvPr>
          <p:cNvSpPr/>
          <p:nvPr/>
        </p:nvSpPr>
        <p:spPr>
          <a:xfrm>
            <a:off x="8389" y="216445"/>
            <a:ext cx="244315" cy="437896"/>
          </a:xfrm>
          <a:prstGeom prst="rect">
            <a:avLst/>
          </a:prstGeom>
          <a:solidFill>
            <a:srgbClr val="FF6600"/>
          </a:solidFill>
          <a:ln w="19050">
            <a:solidFill>
              <a:srgbClr val="FF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3600" b="1" dirty="0">
              <a:solidFill>
                <a:srgbClr val="76747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C64D153-2503-40B3-8BBE-E522A4A8D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350" y="4572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17" name="矩形">
            <a:extLst>
              <a:ext uri="{FF2B5EF4-FFF2-40B4-BE49-F238E27FC236}">
                <a16:creationId xmlns:a16="http://schemas.microsoft.com/office/drawing/2014/main" id="{0E561A0D-D361-4B26-9DF4-C8A63012B6F7}"/>
              </a:ext>
            </a:extLst>
          </p:cNvPr>
          <p:cNvSpPr/>
          <p:nvPr/>
        </p:nvSpPr>
        <p:spPr>
          <a:xfrm>
            <a:off x="9810819" y="1754402"/>
            <a:ext cx="2228516" cy="1954635"/>
          </a:xfrm>
          <a:prstGeom prst="rect">
            <a:avLst/>
          </a:prstGeom>
          <a:noFill/>
          <a:ln w="25400" cap="flat">
            <a:solidFill>
              <a:srgbClr val="424242"/>
            </a:solidFill>
            <a:custDash>
              <a:ds d="600000" sp="600000"/>
            </a:custDash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8" name="預約維修">
            <a:extLst>
              <a:ext uri="{FF2B5EF4-FFF2-40B4-BE49-F238E27FC236}">
                <a16:creationId xmlns:a16="http://schemas.microsoft.com/office/drawing/2014/main" id="{9ED3C366-99D0-473E-A2C3-3A50F1DC35DF}"/>
              </a:ext>
            </a:extLst>
          </p:cNvPr>
          <p:cNvSpPr/>
          <p:nvPr/>
        </p:nvSpPr>
        <p:spPr>
          <a:xfrm>
            <a:off x="9980771" y="2273716"/>
            <a:ext cx="1987119" cy="303312"/>
          </a:xfrm>
          <a:prstGeom prst="rect">
            <a:avLst/>
          </a:prstGeom>
          <a:ln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>
            <a:lvl1pPr>
              <a:defRPr sz="2200" b="0">
                <a:solidFill>
                  <a:srgbClr val="212121"/>
                </a:solidFill>
                <a:latin typeface="+mj-lt"/>
                <a:ea typeface="+mj-ea"/>
                <a:cs typeface="+mj-cs"/>
                <a:sym typeface="Microsoft Sans Serif"/>
              </a:defRPr>
            </a:lvl1pPr>
          </a:lstStyle>
          <a:p>
            <a:pPr algn="ctr"/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輔導諮詢專線</a:t>
            </a:r>
            <a:endParaRPr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9" name="服務據點">
            <a:extLst>
              <a:ext uri="{FF2B5EF4-FFF2-40B4-BE49-F238E27FC236}">
                <a16:creationId xmlns:a16="http://schemas.microsoft.com/office/drawing/2014/main" id="{16CC8C47-F6C5-4EC4-A264-98C5D9F0B14E}"/>
              </a:ext>
            </a:extLst>
          </p:cNvPr>
          <p:cNvSpPr/>
          <p:nvPr/>
        </p:nvSpPr>
        <p:spPr>
          <a:xfrm>
            <a:off x="9989624" y="2683693"/>
            <a:ext cx="1988191" cy="304683"/>
          </a:xfrm>
          <a:prstGeom prst="rect">
            <a:avLst/>
          </a:prstGeom>
          <a:ln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>
            <a:lvl1pPr>
              <a:defRPr sz="2200" b="0">
                <a:solidFill>
                  <a:srgbClr val="212121"/>
                </a:solidFill>
                <a:latin typeface="+mj-lt"/>
                <a:ea typeface="+mj-ea"/>
                <a:cs typeface="+mj-cs"/>
                <a:sym typeface="Microsoft Sans Serif"/>
              </a:defRPr>
            </a:lvl1pPr>
          </a:lstStyle>
          <a:p>
            <a:pPr algn="ctr"/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債務清償協助專線</a:t>
            </a:r>
            <a:endParaRPr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0" name="聯絡我們">
            <a:extLst>
              <a:ext uri="{FF2B5EF4-FFF2-40B4-BE49-F238E27FC236}">
                <a16:creationId xmlns:a16="http://schemas.microsoft.com/office/drawing/2014/main" id="{93F20F34-993F-4E08-9E4A-1DBAA0D0BA43}"/>
              </a:ext>
            </a:extLst>
          </p:cNvPr>
          <p:cNvSpPr/>
          <p:nvPr/>
        </p:nvSpPr>
        <p:spPr>
          <a:xfrm>
            <a:off x="9989624" y="3095040"/>
            <a:ext cx="1988191" cy="304683"/>
          </a:xfrm>
          <a:prstGeom prst="rect">
            <a:avLst/>
          </a:prstGeom>
          <a:ln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>
            <a:lvl1pPr>
              <a:defRPr sz="2200" b="0">
                <a:solidFill>
                  <a:srgbClr val="212121"/>
                </a:solidFill>
                <a:latin typeface="+mj-lt"/>
                <a:ea typeface="+mj-ea"/>
                <a:cs typeface="+mj-cs"/>
                <a:sym typeface="Microsoft Sans Serif"/>
              </a:defRPr>
            </a:lvl1pPr>
          </a:lstStyle>
          <a:p>
            <a:pPr algn="ctr"/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課程報名專線</a:t>
            </a:r>
            <a:endParaRPr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1" name="浮動快捷鍵">
            <a:extLst>
              <a:ext uri="{FF2B5EF4-FFF2-40B4-BE49-F238E27FC236}">
                <a16:creationId xmlns:a16="http://schemas.microsoft.com/office/drawing/2014/main" id="{95629DA8-B1EC-4429-8222-D0804BEA4B9C}"/>
              </a:ext>
            </a:extLst>
          </p:cNvPr>
          <p:cNvSpPr/>
          <p:nvPr/>
        </p:nvSpPr>
        <p:spPr>
          <a:xfrm>
            <a:off x="11084687" y="1920664"/>
            <a:ext cx="829723" cy="2204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algn="r">
              <a:defRPr sz="2400" b="0">
                <a:solidFill>
                  <a:srgbClr val="4B1F8D"/>
                </a:solidFill>
                <a:latin typeface="+mj-lt"/>
                <a:ea typeface="+mj-ea"/>
                <a:cs typeface="+mj-cs"/>
                <a:sym typeface="Microsoft Sans Serif"/>
              </a:defRPr>
            </a:lvl1pPr>
          </a:lstStyle>
          <a:p>
            <a:pPr algn="ctr"/>
            <a:r>
              <a:rPr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浮動快捷鍵</a:t>
            </a:r>
            <a:endParaRPr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2" name="SAMPO 聲寶官網">
            <a:extLst>
              <a:ext uri="{FF2B5EF4-FFF2-40B4-BE49-F238E27FC236}">
                <a16:creationId xmlns:a16="http://schemas.microsoft.com/office/drawing/2014/main" id="{A6E99F7E-74DD-4C20-A74C-B14FA4359382}"/>
              </a:ext>
            </a:extLst>
          </p:cNvPr>
          <p:cNvSpPr/>
          <p:nvPr/>
        </p:nvSpPr>
        <p:spPr>
          <a:xfrm>
            <a:off x="134207" y="740588"/>
            <a:ext cx="11954312" cy="430790"/>
          </a:xfrm>
          <a:prstGeom prst="rect">
            <a:avLst/>
          </a:prstGeom>
          <a:solidFill>
            <a:srgbClr val="FA4614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j-lt"/>
                <a:ea typeface="+mj-ea"/>
                <a:cs typeface="+mj-cs"/>
                <a:sym typeface="Microsoft Sans Serif"/>
              </a:defRPr>
            </a:lvl1pPr>
          </a:lstStyle>
          <a:p>
            <a:pPr algn="ctr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聯輔會 官網架構</a:t>
            </a:r>
            <a:endParaRPr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3" name="Logo (連結至首頁)">
            <a:extLst>
              <a:ext uri="{FF2B5EF4-FFF2-40B4-BE49-F238E27FC236}">
                <a16:creationId xmlns:a16="http://schemas.microsoft.com/office/drawing/2014/main" id="{1D14EBE4-16E5-4CB0-BAB1-F443FBD9F355}"/>
              </a:ext>
            </a:extLst>
          </p:cNvPr>
          <p:cNvSpPr/>
          <p:nvPr/>
        </p:nvSpPr>
        <p:spPr>
          <a:xfrm>
            <a:off x="124573" y="1244187"/>
            <a:ext cx="1539346" cy="38300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ctr">
              <a:defRPr sz="2200" b="0">
                <a:solidFill>
                  <a:srgbClr val="212121"/>
                </a:solidFill>
                <a:latin typeface="+mj-lt"/>
                <a:ea typeface="+mj-ea"/>
                <a:cs typeface="+mj-cs"/>
                <a:sym typeface="Microsoft Sans Serif"/>
              </a:defRPr>
            </a:pPr>
            <a:r>
              <a:rPr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Logo</a:t>
            </a:r>
            <a:br>
              <a:rPr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sz="1000" dirty="0">
                <a:solidFill>
                  <a:srgbClr val="79797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sz="1000" dirty="0" err="1">
                <a:solidFill>
                  <a:srgbClr val="79797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連結至</a:t>
            </a:r>
            <a:r>
              <a:rPr lang="zh-TW" altLang="en-US" sz="1000" dirty="0">
                <a:solidFill>
                  <a:srgbClr val="79797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中文版</a:t>
            </a:r>
            <a:r>
              <a:rPr sz="1000" dirty="0" err="1">
                <a:solidFill>
                  <a:srgbClr val="79797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  <a:r>
              <a:rPr sz="1000" dirty="0">
                <a:solidFill>
                  <a:srgbClr val="79797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424" name="矩形">
            <a:extLst>
              <a:ext uri="{FF2B5EF4-FFF2-40B4-BE49-F238E27FC236}">
                <a16:creationId xmlns:a16="http://schemas.microsoft.com/office/drawing/2014/main" id="{83B360A4-6CB3-4FB8-AF6D-F01167EC1981}"/>
              </a:ext>
            </a:extLst>
          </p:cNvPr>
          <p:cNvSpPr/>
          <p:nvPr/>
        </p:nvSpPr>
        <p:spPr>
          <a:xfrm>
            <a:off x="134209" y="1729235"/>
            <a:ext cx="9413109" cy="4957894"/>
          </a:xfrm>
          <a:prstGeom prst="rect">
            <a:avLst/>
          </a:prstGeom>
          <a:ln w="25400">
            <a:solidFill>
              <a:srgbClr val="424242"/>
            </a:solidFill>
            <a:custDash>
              <a:ds d="600000" sp="600000"/>
            </a:custDash>
            <a:miter lim="400000"/>
          </a:ln>
        </p:spPr>
        <p:txBody>
          <a:bodyPr lIns="0" tIns="0" rIns="0" bIns="0" anchor="ctr"/>
          <a:lstStyle/>
          <a:p>
            <a:pPr algn="ctr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5" name="導覽列">
            <a:extLst>
              <a:ext uri="{FF2B5EF4-FFF2-40B4-BE49-F238E27FC236}">
                <a16:creationId xmlns:a16="http://schemas.microsoft.com/office/drawing/2014/main" id="{E649F9A6-0B3E-4C41-9452-9660B3B2D15C}"/>
              </a:ext>
            </a:extLst>
          </p:cNvPr>
          <p:cNvSpPr/>
          <p:nvPr/>
        </p:nvSpPr>
        <p:spPr>
          <a:xfrm>
            <a:off x="247261" y="1939932"/>
            <a:ext cx="644227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l">
              <a:defRPr sz="2800" b="0">
                <a:solidFill>
                  <a:srgbClr val="4B1F8D"/>
                </a:solidFill>
                <a:latin typeface="+mj-lt"/>
                <a:ea typeface="+mj-ea"/>
                <a:cs typeface="+mj-cs"/>
                <a:sym typeface="Microsoft Sans Serif"/>
              </a:defRPr>
            </a:lvl1pPr>
          </a:lstStyle>
          <a:p>
            <a:pPr algn="ctr"/>
            <a:r>
              <a:rPr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導覽列</a:t>
            </a:r>
            <a:endParaRPr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26" name="群組 425">
            <a:extLst>
              <a:ext uri="{FF2B5EF4-FFF2-40B4-BE49-F238E27FC236}">
                <a16:creationId xmlns:a16="http://schemas.microsoft.com/office/drawing/2014/main" id="{29AE693E-3983-4020-AC89-926A021C2374}"/>
              </a:ext>
            </a:extLst>
          </p:cNvPr>
          <p:cNvGrpSpPr/>
          <p:nvPr/>
        </p:nvGrpSpPr>
        <p:grpSpPr>
          <a:xfrm>
            <a:off x="6147696" y="2325373"/>
            <a:ext cx="706527" cy="1737578"/>
            <a:chOff x="6894261" y="2367120"/>
            <a:chExt cx="840388" cy="1737578"/>
          </a:xfrm>
        </p:grpSpPr>
        <p:sp>
          <p:nvSpPr>
            <p:cNvPr id="427" name="客服中心 （原服務支援）">
              <a:extLst>
                <a:ext uri="{FF2B5EF4-FFF2-40B4-BE49-F238E27FC236}">
                  <a16:creationId xmlns:a16="http://schemas.microsoft.com/office/drawing/2014/main" id="{D882BE4C-A311-4F44-9714-4BB4F124E539}"/>
                </a:ext>
              </a:extLst>
            </p:cNvPr>
            <p:cNvSpPr/>
            <p:nvPr/>
          </p:nvSpPr>
          <p:spPr>
            <a:xfrm>
              <a:off x="6894261" y="2367120"/>
              <a:ext cx="840388" cy="381001"/>
            </a:xfrm>
            <a:prstGeom prst="rect">
              <a:avLst/>
            </a:prstGeom>
            <a:ln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2200" b="0">
                  <a:solidFill>
                    <a:srgbClr val="212121"/>
                  </a:solidFill>
                  <a:latin typeface="+mj-lt"/>
                  <a:ea typeface="+mj-ea"/>
                  <a:cs typeface="+mj-cs"/>
                  <a:sym typeface="Microsoft Sans Serif"/>
                </a:defRPr>
              </a:pPr>
              <a:r>
                <a:rPr lang="zh-TW" altLang="en-US" sz="11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最新消息</a:t>
              </a:r>
              <a:endParaRPr sz="1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28" name="線條">
              <a:extLst>
                <a:ext uri="{FF2B5EF4-FFF2-40B4-BE49-F238E27FC236}">
                  <a16:creationId xmlns:a16="http://schemas.microsoft.com/office/drawing/2014/main" id="{8299906B-AE73-43F2-96AE-D9C19AB0EF38}"/>
                </a:ext>
              </a:extLst>
            </p:cNvPr>
            <p:cNvSpPr/>
            <p:nvPr/>
          </p:nvSpPr>
          <p:spPr>
            <a:xfrm flipV="1">
              <a:off x="6920754" y="2749504"/>
              <a:ext cx="0" cy="1109432"/>
            </a:xfrm>
            <a:prstGeom prst="line">
              <a:avLst/>
            </a:prstGeom>
            <a:noFill/>
            <a:ln w="25400" cap="flat">
              <a:solidFill>
                <a:srgbClr val="797979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29" name="線條">
              <a:extLst>
                <a:ext uri="{FF2B5EF4-FFF2-40B4-BE49-F238E27FC236}">
                  <a16:creationId xmlns:a16="http://schemas.microsoft.com/office/drawing/2014/main" id="{CBF2A2B5-1E11-4DB0-837F-1BCE5144E831}"/>
                </a:ext>
              </a:extLst>
            </p:cNvPr>
            <p:cNvSpPr/>
            <p:nvPr/>
          </p:nvSpPr>
          <p:spPr>
            <a:xfrm>
              <a:off x="6918634" y="2998750"/>
              <a:ext cx="53066" cy="1"/>
            </a:xfrm>
            <a:prstGeom prst="line">
              <a:avLst/>
            </a:prstGeom>
            <a:noFill/>
            <a:ln w="25400" cap="flat">
              <a:solidFill>
                <a:srgbClr val="797979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0" name="線條">
              <a:extLst>
                <a:ext uri="{FF2B5EF4-FFF2-40B4-BE49-F238E27FC236}">
                  <a16:creationId xmlns:a16="http://schemas.microsoft.com/office/drawing/2014/main" id="{B94661E9-DBCB-4E1B-81D4-5C28B64531FD}"/>
                </a:ext>
              </a:extLst>
            </p:cNvPr>
            <p:cNvSpPr/>
            <p:nvPr/>
          </p:nvSpPr>
          <p:spPr>
            <a:xfrm>
              <a:off x="6918634" y="3421550"/>
              <a:ext cx="53066" cy="1"/>
            </a:xfrm>
            <a:prstGeom prst="line">
              <a:avLst/>
            </a:prstGeom>
            <a:noFill/>
            <a:ln w="25400" cap="flat">
              <a:solidFill>
                <a:srgbClr val="797979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1" name="線條">
              <a:extLst>
                <a:ext uri="{FF2B5EF4-FFF2-40B4-BE49-F238E27FC236}">
                  <a16:creationId xmlns:a16="http://schemas.microsoft.com/office/drawing/2014/main" id="{176DA119-4FC6-4BFF-A38F-F308E4E7208C}"/>
                </a:ext>
              </a:extLst>
            </p:cNvPr>
            <p:cNvSpPr/>
            <p:nvPr/>
          </p:nvSpPr>
          <p:spPr>
            <a:xfrm>
              <a:off x="6918634" y="3844351"/>
              <a:ext cx="53066" cy="1"/>
            </a:xfrm>
            <a:prstGeom prst="line">
              <a:avLst/>
            </a:prstGeom>
            <a:noFill/>
            <a:ln w="25400" cap="flat">
              <a:solidFill>
                <a:srgbClr val="797979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2" name="服務據點 （原維修據點）">
              <a:extLst>
                <a:ext uri="{FF2B5EF4-FFF2-40B4-BE49-F238E27FC236}">
                  <a16:creationId xmlns:a16="http://schemas.microsoft.com/office/drawing/2014/main" id="{7024C9BD-6C9D-43F9-8B23-54B3B549377C}"/>
                </a:ext>
              </a:extLst>
            </p:cNvPr>
            <p:cNvSpPr/>
            <p:nvPr/>
          </p:nvSpPr>
          <p:spPr>
            <a:xfrm>
              <a:off x="6979188" y="2820570"/>
              <a:ext cx="755461" cy="381001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2200" b="0">
                  <a:solidFill>
                    <a:srgbClr val="212121"/>
                  </a:solidFill>
                  <a:latin typeface="+mj-lt"/>
                  <a:ea typeface="+mj-ea"/>
                  <a:cs typeface="+mj-cs"/>
                  <a:sym typeface="Microsoft Sans Serif"/>
                </a:defRPr>
              </a:pPr>
              <a:r>
                <a:rPr lang="zh-TW" altLang="en-US" sz="9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計畫消息</a:t>
              </a:r>
              <a:endParaRPr sz="9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3" name="產品註冊">
              <a:extLst>
                <a:ext uri="{FF2B5EF4-FFF2-40B4-BE49-F238E27FC236}">
                  <a16:creationId xmlns:a16="http://schemas.microsoft.com/office/drawing/2014/main" id="{F019F571-9B50-4853-8977-562AA36123BD}"/>
                </a:ext>
              </a:extLst>
            </p:cNvPr>
            <p:cNvSpPr/>
            <p:nvPr/>
          </p:nvSpPr>
          <p:spPr>
            <a:xfrm>
              <a:off x="6979188" y="3237018"/>
              <a:ext cx="755461" cy="381001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200" b="0">
                  <a:solidFill>
                    <a:srgbClr val="212121"/>
                  </a:solidFill>
                  <a:latin typeface="+mj-lt"/>
                  <a:ea typeface="+mj-ea"/>
                  <a:cs typeface="+mj-cs"/>
                  <a:sym typeface="Microsoft Sans Serif"/>
                </a:defRPr>
              </a:lvl1pPr>
            </a:lstStyle>
            <a:p>
              <a:pPr algn="ctr"/>
              <a:r>
                <a:rPr lang="zh-TW" altLang="en-US" sz="9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活動課程</a:t>
              </a:r>
              <a:endParaRPr sz="9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4" name="產品說明書下載 （原說明書/檔案下載）">
              <a:extLst>
                <a:ext uri="{FF2B5EF4-FFF2-40B4-BE49-F238E27FC236}">
                  <a16:creationId xmlns:a16="http://schemas.microsoft.com/office/drawing/2014/main" id="{D92031F0-EBE4-4A61-B715-332183432351}"/>
                </a:ext>
              </a:extLst>
            </p:cNvPr>
            <p:cNvSpPr/>
            <p:nvPr/>
          </p:nvSpPr>
          <p:spPr>
            <a:xfrm>
              <a:off x="6979188" y="3661107"/>
              <a:ext cx="755461" cy="443591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2200" b="0">
                  <a:solidFill>
                    <a:srgbClr val="212121"/>
                  </a:solidFill>
                  <a:latin typeface="+mj-lt"/>
                  <a:ea typeface="+mj-ea"/>
                  <a:cs typeface="+mj-cs"/>
                  <a:sym typeface="Microsoft Sans Serif"/>
                </a:defRPr>
              </a:pPr>
              <a:r>
                <a:rPr lang="zh-TW" altLang="en-US" sz="9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政策法規</a:t>
              </a:r>
              <a:endParaRPr sz="9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35" name="群組 434">
            <a:extLst>
              <a:ext uri="{FF2B5EF4-FFF2-40B4-BE49-F238E27FC236}">
                <a16:creationId xmlns:a16="http://schemas.microsoft.com/office/drawing/2014/main" id="{FBC28F77-9451-4AD4-9745-9485E741B425}"/>
              </a:ext>
            </a:extLst>
          </p:cNvPr>
          <p:cNvGrpSpPr/>
          <p:nvPr/>
        </p:nvGrpSpPr>
        <p:grpSpPr>
          <a:xfrm>
            <a:off x="6939874" y="2325071"/>
            <a:ext cx="662492" cy="1257420"/>
            <a:chOff x="6924760" y="1584483"/>
            <a:chExt cx="662492" cy="1257420"/>
          </a:xfrm>
        </p:grpSpPr>
        <p:sp>
          <p:nvSpPr>
            <p:cNvPr id="436" name="客服中心 （原服務支援）">
              <a:extLst>
                <a:ext uri="{FF2B5EF4-FFF2-40B4-BE49-F238E27FC236}">
                  <a16:creationId xmlns:a16="http://schemas.microsoft.com/office/drawing/2014/main" id="{C1729DCF-F78B-4904-ADCA-12B849759A58}"/>
                </a:ext>
              </a:extLst>
            </p:cNvPr>
            <p:cNvSpPr/>
            <p:nvPr/>
          </p:nvSpPr>
          <p:spPr>
            <a:xfrm>
              <a:off x="6924760" y="1584483"/>
              <a:ext cx="662492" cy="381001"/>
            </a:xfrm>
            <a:prstGeom prst="rect">
              <a:avLst/>
            </a:prstGeom>
            <a:ln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2200" b="0">
                  <a:solidFill>
                    <a:srgbClr val="212121"/>
                  </a:solidFill>
                  <a:latin typeface="+mj-lt"/>
                  <a:ea typeface="+mj-ea"/>
                  <a:cs typeface="+mj-cs"/>
                  <a:sym typeface="Microsoft Sans Serif"/>
                </a:defRPr>
              </a:pPr>
              <a:r>
                <a:rPr lang="zh-TW" altLang="en-US" sz="11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影音專區</a:t>
              </a:r>
              <a:endParaRPr sz="1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7" name="線條">
              <a:extLst>
                <a:ext uri="{FF2B5EF4-FFF2-40B4-BE49-F238E27FC236}">
                  <a16:creationId xmlns:a16="http://schemas.microsoft.com/office/drawing/2014/main" id="{12293483-5D1F-4E2D-A92F-C898A5F211C2}"/>
                </a:ext>
              </a:extLst>
            </p:cNvPr>
            <p:cNvSpPr/>
            <p:nvPr/>
          </p:nvSpPr>
          <p:spPr>
            <a:xfrm flipH="1" flipV="1">
              <a:off x="6949642" y="1966866"/>
              <a:ext cx="0" cy="699505"/>
            </a:xfrm>
            <a:prstGeom prst="line">
              <a:avLst/>
            </a:prstGeom>
            <a:noFill/>
            <a:ln w="25400" cap="flat">
              <a:solidFill>
                <a:srgbClr val="797979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8" name="線條">
              <a:extLst>
                <a:ext uri="{FF2B5EF4-FFF2-40B4-BE49-F238E27FC236}">
                  <a16:creationId xmlns:a16="http://schemas.microsoft.com/office/drawing/2014/main" id="{9D31331A-B41C-414E-A2E0-B8361D3208F0}"/>
                </a:ext>
              </a:extLst>
            </p:cNvPr>
            <p:cNvSpPr/>
            <p:nvPr/>
          </p:nvSpPr>
          <p:spPr>
            <a:xfrm>
              <a:off x="6948296" y="2216113"/>
              <a:ext cx="33705" cy="1"/>
            </a:xfrm>
            <a:prstGeom prst="line">
              <a:avLst/>
            </a:prstGeom>
            <a:noFill/>
            <a:ln w="25400" cap="flat">
              <a:solidFill>
                <a:srgbClr val="797979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9" name="線條">
              <a:extLst>
                <a:ext uri="{FF2B5EF4-FFF2-40B4-BE49-F238E27FC236}">
                  <a16:creationId xmlns:a16="http://schemas.microsoft.com/office/drawing/2014/main" id="{B6DC8792-0646-45C6-B57C-404445F9C564}"/>
                </a:ext>
              </a:extLst>
            </p:cNvPr>
            <p:cNvSpPr/>
            <p:nvPr/>
          </p:nvSpPr>
          <p:spPr>
            <a:xfrm>
              <a:off x="6948296" y="2638913"/>
              <a:ext cx="33705" cy="1"/>
            </a:xfrm>
            <a:prstGeom prst="line">
              <a:avLst/>
            </a:prstGeom>
            <a:noFill/>
            <a:ln w="25400" cap="flat">
              <a:solidFill>
                <a:srgbClr val="797979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40" name="服務據點 （原維修據點）">
              <a:extLst>
                <a:ext uri="{FF2B5EF4-FFF2-40B4-BE49-F238E27FC236}">
                  <a16:creationId xmlns:a16="http://schemas.microsoft.com/office/drawing/2014/main" id="{463D48C7-7DB0-478D-B415-42E28D1186B3}"/>
                </a:ext>
              </a:extLst>
            </p:cNvPr>
            <p:cNvSpPr/>
            <p:nvPr/>
          </p:nvSpPr>
          <p:spPr>
            <a:xfrm>
              <a:off x="6988116" y="2030312"/>
              <a:ext cx="592968" cy="381001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2200" b="0">
                  <a:solidFill>
                    <a:srgbClr val="212121"/>
                  </a:solidFill>
                  <a:latin typeface="+mj-lt"/>
                  <a:ea typeface="+mj-ea"/>
                  <a:cs typeface="+mj-cs"/>
                  <a:sym typeface="Microsoft Sans Serif"/>
                </a:defRPr>
              </a:pPr>
              <a:r>
                <a:rPr lang="zh-TW" altLang="en-US" sz="9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宣導影片</a:t>
              </a:r>
              <a:endParaRPr sz="9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41" name="預約維修 （原預約叫修）">
              <a:extLst>
                <a:ext uri="{FF2B5EF4-FFF2-40B4-BE49-F238E27FC236}">
                  <a16:creationId xmlns:a16="http://schemas.microsoft.com/office/drawing/2014/main" id="{8FA0EB59-959C-4DE3-99E8-5C9411D4DFB4}"/>
                </a:ext>
              </a:extLst>
            </p:cNvPr>
            <p:cNvSpPr/>
            <p:nvPr/>
          </p:nvSpPr>
          <p:spPr>
            <a:xfrm>
              <a:off x="6988115" y="2460902"/>
              <a:ext cx="592968" cy="381001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zh-TW" altLang="en-US" sz="9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活動紀錄</a:t>
              </a:r>
              <a:endParaRPr lang="en-US" altLang="zh-TW" sz="9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42" name="群組 441">
            <a:extLst>
              <a:ext uri="{FF2B5EF4-FFF2-40B4-BE49-F238E27FC236}">
                <a16:creationId xmlns:a16="http://schemas.microsoft.com/office/drawing/2014/main" id="{3491C48B-E0E2-4509-B8AB-5EFE3A97C8BC}"/>
              </a:ext>
            </a:extLst>
          </p:cNvPr>
          <p:cNvGrpSpPr/>
          <p:nvPr/>
        </p:nvGrpSpPr>
        <p:grpSpPr>
          <a:xfrm>
            <a:off x="7700201" y="2327864"/>
            <a:ext cx="718325" cy="842611"/>
            <a:chOff x="7685087" y="1587276"/>
            <a:chExt cx="718325" cy="842611"/>
          </a:xfrm>
        </p:grpSpPr>
        <p:sp>
          <p:nvSpPr>
            <p:cNvPr id="443" name="線條">
              <a:extLst>
                <a:ext uri="{FF2B5EF4-FFF2-40B4-BE49-F238E27FC236}">
                  <a16:creationId xmlns:a16="http://schemas.microsoft.com/office/drawing/2014/main" id="{93B1E8CF-F903-466E-96C8-129647C08BF4}"/>
                </a:ext>
              </a:extLst>
            </p:cNvPr>
            <p:cNvSpPr/>
            <p:nvPr/>
          </p:nvSpPr>
          <p:spPr>
            <a:xfrm flipH="1" flipV="1">
              <a:off x="7714115" y="1955372"/>
              <a:ext cx="0" cy="266393"/>
            </a:xfrm>
            <a:prstGeom prst="line">
              <a:avLst/>
            </a:prstGeom>
            <a:noFill/>
            <a:ln w="25400" cap="flat">
              <a:solidFill>
                <a:srgbClr val="797979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44" name="線條">
              <a:extLst>
                <a:ext uri="{FF2B5EF4-FFF2-40B4-BE49-F238E27FC236}">
                  <a16:creationId xmlns:a16="http://schemas.microsoft.com/office/drawing/2014/main" id="{EEC6FF93-34B8-4333-9E11-EFB9677086A2}"/>
                </a:ext>
              </a:extLst>
            </p:cNvPr>
            <p:cNvSpPr/>
            <p:nvPr/>
          </p:nvSpPr>
          <p:spPr>
            <a:xfrm>
              <a:off x="7712544" y="2204618"/>
              <a:ext cx="39315" cy="1"/>
            </a:xfrm>
            <a:prstGeom prst="line">
              <a:avLst/>
            </a:prstGeom>
            <a:noFill/>
            <a:ln w="25400" cap="flat">
              <a:solidFill>
                <a:srgbClr val="797979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45" name="預約維修 （原預約叫修）">
              <a:extLst>
                <a:ext uri="{FF2B5EF4-FFF2-40B4-BE49-F238E27FC236}">
                  <a16:creationId xmlns:a16="http://schemas.microsoft.com/office/drawing/2014/main" id="{FA2E6589-BDF8-4762-BEB4-3A5C307AB15A}"/>
                </a:ext>
              </a:extLst>
            </p:cNvPr>
            <p:cNvSpPr/>
            <p:nvPr/>
          </p:nvSpPr>
          <p:spPr>
            <a:xfrm>
              <a:off x="7752501" y="2048886"/>
              <a:ext cx="637638" cy="381001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zh-TW" altLang="en-US" sz="9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行政公告</a:t>
              </a:r>
              <a:endParaRPr lang="en-US" altLang="zh-TW" sz="9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46" name="客服中心 （原服務支援）">
              <a:extLst>
                <a:ext uri="{FF2B5EF4-FFF2-40B4-BE49-F238E27FC236}">
                  <a16:creationId xmlns:a16="http://schemas.microsoft.com/office/drawing/2014/main" id="{58DD1BFF-951E-424A-BFFA-431B5AA582C5}"/>
                </a:ext>
              </a:extLst>
            </p:cNvPr>
            <p:cNvSpPr/>
            <p:nvPr/>
          </p:nvSpPr>
          <p:spPr>
            <a:xfrm>
              <a:off x="7685087" y="1587276"/>
              <a:ext cx="718325" cy="381001"/>
            </a:xfrm>
            <a:prstGeom prst="rect">
              <a:avLst/>
            </a:prstGeom>
            <a:ln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2200" b="0">
                  <a:solidFill>
                    <a:srgbClr val="212121"/>
                  </a:solidFill>
                  <a:latin typeface="+mj-lt"/>
                  <a:ea typeface="+mj-ea"/>
                  <a:cs typeface="+mj-cs"/>
                  <a:sym typeface="Microsoft Sans Serif"/>
                </a:defRPr>
              </a:pPr>
              <a:r>
                <a:rPr lang="zh-TW" altLang="en-US" sz="11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公開資訊</a:t>
              </a:r>
              <a:endParaRPr sz="1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447" name="矩形">
            <a:extLst>
              <a:ext uri="{FF2B5EF4-FFF2-40B4-BE49-F238E27FC236}">
                <a16:creationId xmlns:a16="http://schemas.microsoft.com/office/drawing/2014/main" id="{75777723-43E5-4247-B1E8-DE22B1D40F48}"/>
              </a:ext>
            </a:extLst>
          </p:cNvPr>
          <p:cNvSpPr/>
          <p:nvPr/>
        </p:nvSpPr>
        <p:spPr>
          <a:xfrm>
            <a:off x="9802823" y="3952318"/>
            <a:ext cx="2260546" cy="2743200"/>
          </a:xfrm>
          <a:prstGeom prst="rect">
            <a:avLst/>
          </a:prstGeom>
          <a:ln w="25400">
            <a:solidFill>
              <a:srgbClr val="424242"/>
            </a:solidFill>
            <a:custDash>
              <a:ds d="600000" sp="600000"/>
            </a:custDash>
            <a:miter lim="400000"/>
          </a:ln>
        </p:spPr>
        <p:txBody>
          <a:bodyPr lIns="0" tIns="0" rIns="0" bIns="0" anchor="ctr"/>
          <a:lstStyle/>
          <a:p>
            <a:pPr algn="ctr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</a:t>
            </a:r>
            <a:endParaRPr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8" name="Footer">
            <a:extLst>
              <a:ext uri="{FF2B5EF4-FFF2-40B4-BE49-F238E27FC236}">
                <a16:creationId xmlns:a16="http://schemas.microsoft.com/office/drawing/2014/main" id="{3A73E9B7-0FEF-4137-B43B-F64A3D330AA7}"/>
              </a:ext>
            </a:extLst>
          </p:cNvPr>
          <p:cNvSpPr/>
          <p:nvPr/>
        </p:nvSpPr>
        <p:spPr>
          <a:xfrm>
            <a:off x="11312577" y="4007576"/>
            <a:ext cx="661389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r">
              <a:defRPr sz="2800" b="0">
                <a:solidFill>
                  <a:srgbClr val="4B1F8D"/>
                </a:solidFill>
                <a:latin typeface="+mj-lt"/>
                <a:ea typeface="+mj-ea"/>
                <a:cs typeface="+mj-cs"/>
                <a:sym typeface="Microsoft Sans Serif"/>
              </a:defRPr>
            </a:lvl1pPr>
          </a:lstStyle>
          <a:p>
            <a:pPr algn="ctr"/>
            <a:r>
              <a:rPr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Footer</a:t>
            </a:r>
          </a:p>
        </p:txBody>
      </p:sp>
      <p:sp>
        <p:nvSpPr>
          <p:cNvPr id="449" name="使用者條款">
            <a:extLst>
              <a:ext uri="{FF2B5EF4-FFF2-40B4-BE49-F238E27FC236}">
                <a16:creationId xmlns:a16="http://schemas.microsoft.com/office/drawing/2014/main" id="{684C512A-92BC-4D5F-9CED-9AA2156B8389}"/>
              </a:ext>
            </a:extLst>
          </p:cNvPr>
          <p:cNvSpPr/>
          <p:nvPr/>
        </p:nvSpPr>
        <p:spPr>
          <a:xfrm>
            <a:off x="9990406" y="4899257"/>
            <a:ext cx="930396" cy="38272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212121"/>
                </a:solidFill>
                <a:latin typeface="+mj-lt"/>
                <a:ea typeface="+mj-ea"/>
                <a:cs typeface="+mj-cs"/>
                <a:sym typeface="Microsoft Sans Serif"/>
              </a:defRPr>
            </a:lvl1pPr>
          </a:lstStyle>
          <a:p>
            <a:pPr algn="ctr"/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聯絡資訊</a:t>
            </a:r>
            <a:endParaRPr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0" name="隱私權政策">
            <a:extLst>
              <a:ext uri="{FF2B5EF4-FFF2-40B4-BE49-F238E27FC236}">
                <a16:creationId xmlns:a16="http://schemas.microsoft.com/office/drawing/2014/main" id="{7668B9B2-A2DE-458B-AD71-8B50872DF055}"/>
              </a:ext>
            </a:extLst>
          </p:cNvPr>
          <p:cNvSpPr/>
          <p:nvPr/>
        </p:nvSpPr>
        <p:spPr>
          <a:xfrm>
            <a:off x="11029410" y="5356473"/>
            <a:ext cx="891129" cy="38272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212121"/>
                </a:solidFill>
                <a:latin typeface="+mj-lt"/>
                <a:ea typeface="+mj-ea"/>
                <a:cs typeface="+mj-cs"/>
                <a:sym typeface="Microsoft Sans Serif"/>
              </a:defRPr>
            </a:lvl1pPr>
          </a:lstStyle>
          <a:p>
            <a:pPr algn="ctr"/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網站安全政策</a:t>
            </a:r>
            <a:endParaRPr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1" name="供應商專區">
            <a:extLst>
              <a:ext uri="{FF2B5EF4-FFF2-40B4-BE49-F238E27FC236}">
                <a16:creationId xmlns:a16="http://schemas.microsoft.com/office/drawing/2014/main" id="{1AB711B0-761A-4CFF-A39F-986C4856F7C9}"/>
              </a:ext>
            </a:extLst>
          </p:cNvPr>
          <p:cNvSpPr/>
          <p:nvPr/>
        </p:nvSpPr>
        <p:spPr>
          <a:xfrm>
            <a:off x="9981236" y="4428782"/>
            <a:ext cx="935837" cy="391206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212121"/>
                </a:solidFill>
                <a:latin typeface="+mj-lt"/>
                <a:ea typeface="+mj-ea"/>
                <a:cs typeface="+mj-cs"/>
                <a:sym typeface="Microsoft Sans Serif"/>
              </a:defRPr>
            </a:lvl1pPr>
          </a:lstStyle>
          <a:p>
            <a:pPr algn="ctr"/>
            <a:r>
              <a:rPr 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Logo</a:t>
            </a:r>
          </a:p>
          <a:p>
            <a:pPr algn="ctr"/>
            <a:r>
              <a:rPr lang="en-US" altLang="zh-TW" sz="1000" dirty="0">
                <a:solidFill>
                  <a:srgbClr val="79797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000" dirty="0">
                <a:solidFill>
                  <a:srgbClr val="79797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連至首頁</a:t>
            </a:r>
            <a:r>
              <a:rPr lang="en-US" altLang="zh-TW" sz="1000" dirty="0">
                <a:solidFill>
                  <a:srgbClr val="79797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2" name="經銷商專區">
            <a:extLst>
              <a:ext uri="{FF2B5EF4-FFF2-40B4-BE49-F238E27FC236}">
                <a16:creationId xmlns:a16="http://schemas.microsoft.com/office/drawing/2014/main" id="{82F77D30-768E-4DEE-BC95-0130257FA690}"/>
              </a:ext>
            </a:extLst>
          </p:cNvPr>
          <p:cNvSpPr/>
          <p:nvPr/>
        </p:nvSpPr>
        <p:spPr>
          <a:xfrm>
            <a:off x="9995297" y="5337424"/>
            <a:ext cx="934397" cy="382722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212121"/>
                </a:solidFill>
                <a:latin typeface="+mj-lt"/>
                <a:ea typeface="+mj-ea"/>
                <a:cs typeface="+mj-cs"/>
                <a:sym typeface="Microsoft Sans Serif"/>
              </a:defRPr>
            </a:lvl1pPr>
          </a:lstStyle>
          <a:p>
            <a:pPr algn="ctr"/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隱私權政策</a:t>
            </a:r>
            <a:endParaRPr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3" name="全架構選單">
            <a:extLst>
              <a:ext uri="{FF2B5EF4-FFF2-40B4-BE49-F238E27FC236}">
                <a16:creationId xmlns:a16="http://schemas.microsoft.com/office/drawing/2014/main" id="{61BC53F1-97DC-4A5C-9A5E-EE2CEFFAD53B}"/>
              </a:ext>
            </a:extLst>
          </p:cNvPr>
          <p:cNvSpPr/>
          <p:nvPr/>
        </p:nvSpPr>
        <p:spPr>
          <a:xfrm>
            <a:off x="11021472" y="4436837"/>
            <a:ext cx="887734" cy="379880"/>
          </a:xfrm>
          <a:prstGeom prst="rect">
            <a:avLst/>
          </a:prstGeom>
          <a:solidFill>
            <a:srgbClr val="D9D9D9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defRPr sz="2200" b="0">
                <a:solidFill>
                  <a:srgbClr val="212121"/>
                </a:solidFill>
                <a:latin typeface="+mj-lt"/>
                <a:ea typeface="+mj-ea"/>
                <a:cs typeface="+mj-cs"/>
                <a:sym typeface="Microsoft Sans Serif"/>
              </a:defRPr>
            </a:lvl1pPr>
          </a:lstStyle>
          <a:p>
            <a:pPr algn="ctr"/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架構選單</a:t>
            </a:r>
            <a:endParaRPr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4" name="使用者條款">
            <a:extLst>
              <a:ext uri="{FF2B5EF4-FFF2-40B4-BE49-F238E27FC236}">
                <a16:creationId xmlns:a16="http://schemas.microsoft.com/office/drawing/2014/main" id="{31C1E5A0-E0BE-41C3-9AB1-6CACAF05FE7C}"/>
              </a:ext>
            </a:extLst>
          </p:cNvPr>
          <p:cNvSpPr/>
          <p:nvPr/>
        </p:nvSpPr>
        <p:spPr>
          <a:xfrm>
            <a:off x="11029455" y="5793733"/>
            <a:ext cx="890803" cy="38272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212121"/>
                </a:solidFill>
                <a:latin typeface="+mj-lt"/>
                <a:ea typeface="+mj-ea"/>
                <a:cs typeface="+mj-cs"/>
                <a:sym typeface="Microsoft Sans Serif"/>
              </a:defRPr>
            </a:lvl1pPr>
          </a:lstStyle>
          <a:p>
            <a:pPr algn="ctr"/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版權宣告</a:t>
            </a:r>
            <a:endParaRPr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5" name="使用者條款">
            <a:extLst>
              <a:ext uri="{FF2B5EF4-FFF2-40B4-BE49-F238E27FC236}">
                <a16:creationId xmlns:a16="http://schemas.microsoft.com/office/drawing/2014/main" id="{51FB8282-3546-4802-B47E-849CD92672A6}"/>
              </a:ext>
            </a:extLst>
          </p:cNvPr>
          <p:cNvSpPr/>
          <p:nvPr/>
        </p:nvSpPr>
        <p:spPr>
          <a:xfrm>
            <a:off x="11024683" y="4910676"/>
            <a:ext cx="887642" cy="38272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212121"/>
                </a:solidFill>
                <a:latin typeface="+mj-lt"/>
                <a:ea typeface="+mj-ea"/>
                <a:cs typeface="+mj-cs"/>
                <a:sym typeface="Microsoft Sans Serif"/>
              </a:defRPr>
            </a:lvl1pPr>
          </a:lstStyle>
          <a:p>
            <a:pPr algn="ctr"/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諮詢專線</a:t>
            </a:r>
            <a:endParaRPr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56" name="圖片 455">
            <a:extLst>
              <a:ext uri="{FF2B5EF4-FFF2-40B4-BE49-F238E27FC236}">
                <a16:creationId xmlns:a16="http://schemas.microsoft.com/office/drawing/2014/main" id="{3320012D-3E83-486F-A72B-CD20968F8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8015" y="5805580"/>
            <a:ext cx="933852" cy="350377"/>
          </a:xfrm>
          <a:prstGeom prst="rect">
            <a:avLst/>
          </a:prstGeom>
        </p:spPr>
      </p:pic>
      <p:grpSp>
        <p:nvGrpSpPr>
          <p:cNvPr id="457" name="群組 456">
            <a:extLst>
              <a:ext uri="{FF2B5EF4-FFF2-40B4-BE49-F238E27FC236}">
                <a16:creationId xmlns:a16="http://schemas.microsoft.com/office/drawing/2014/main" id="{8E954F8B-C1B6-4D70-AACF-A8DC05A7518C}"/>
              </a:ext>
            </a:extLst>
          </p:cNvPr>
          <p:cNvGrpSpPr/>
          <p:nvPr/>
        </p:nvGrpSpPr>
        <p:grpSpPr>
          <a:xfrm>
            <a:off x="7411600" y="1263925"/>
            <a:ext cx="4671921" cy="408902"/>
            <a:chOff x="7396486" y="1489325"/>
            <a:chExt cx="4671921" cy="408902"/>
          </a:xfrm>
        </p:grpSpPr>
        <p:sp>
          <p:nvSpPr>
            <p:cNvPr id="458" name="功能列">
              <a:extLst>
                <a:ext uri="{FF2B5EF4-FFF2-40B4-BE49-F238E27FC236}">
                  <a16:creationId xmlns:a16="http://schemas.microsoft.com/office/drawing/2014/main" id="{1D127547-A3A7-401B-A237-BC6615C4BC35}"/>
                </a:ext>
              </a:extLst>
            </p:cNvPr>
            <p:cNvSpPr/>
            <p:nvPr/>
          </p:nvSpPr>
          <p:spPr>
            <a:xfrm>
              <a:off x="7396486" y="1534197"/>
              <a:ext cx="622246" cy="317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r">
                <a:defRPr sz="2200" b="0">
                  <a:solidFill>
                    <a:srgbClr val="4B1F8D"/>
                  </a:solidFill>
                  <a:latin typeface="+mj-lt"/>
                  <a:ea typeface="+mj-ea"/>
                  <a:cs typeface="+mj-cs"/>
                  <a:sym typeface="Microsoft Sans Serif"/>
                </a:defRPr>
              </a:lvl1pPr>
            </a:lstStyle>
            <a:p>
              <a:pPr algn="ctr"/>
              <a:r>
                <a:rPr sz="11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功能列</a:t>
              </a:r>
              <a:endParaRPr sz="11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59" name="社群連結">
              <a:extLst>
                <a:ext uri="{FF2B5EF4-FFF2-40B4-BE49-F238E27FC236}">
                  <a16:creationId xmlns:a16="http://schemas.microsoft.com/office/drawing/2014/main" id="{63A76229-CC0D-439C-A72C-F7665694DC15}"/>
                </a:ext>
              </a:extLst>
            </p:cNvPr>
            <p:cNvSpPr/>
            <p:nvPr/>
          </p:nvSpPr>
          <p:spPr>
            <a:xfrm>
              <a:off x="11262646" y="1494990"/>
              <a:ext cx="805761" cy="401911"/>
            </a:xfrm>
            <a:prstGeom prst="rect">
              <a:avLst/>
            </a:prstGeom>
            <a:ln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>
                <a:defRPr sz="1800" b="0">
                  <a:solidFill>
                    <a:srgbClr val="212121"/>
                  </a:solidFill>
                  <a:latin typeface="+mj-lt"/>
                  <a:ea typeface="+mj-ea"/>
                  <a:cs typeface="+mj-cs"/>
                  <a:sym typeface="Microsoft Sans Serif"/>
                </a:defRPr>
              </a:lvl1pPr>
            </a:lstStyle>
            <a:p>
              <a:pPr algn="ctr"/>
              <a:r>
                <a:rPr lang="zh-TW" altLang="en-US" sz="9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英文版</a:t>
              </a:r>
              <a:endParaRPr sz="9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60" name="社群連結">
              <a:extLst>
                <a:ext uri="{FF2B5EF4-FFF2-40B4-BE49-F238E27FC236}">
                  <a16:creationId xmlns:a16="http://schemas.microsoft.com/office/drawing/2014/main" id="{C31FA3A6-386F-4B1D-A2D3-6F2017EAC03F}"/>
                </a:ext>
              </a:extLst>
            </p:cNvPr>
            <p:cNvSpPr/>
            <p:nvPr/>
          </p:nvSpPr>
          <p:spPr>
            <a:xfrm>
              <a:off x="9570276" y="1496316"/>
              <a:ext cx="805761" cy="401911"/>
            </a:xfrm>
            <a:prstGeom prst="rect">
              <a:avLst/>
            </a:prstGeom>
            <a:ln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>
                <a:defRPr sz="1800" b="0">
                  <a:solidFill>
                    <a:srgbClr val="212121"/>
                  </a:solidFill>
                  <a:latin typeface="+mj-lt"/>
                  <a:ea typeface="+mj-ea"/>
                  <a:cs typeface="+mj-cs"/>
                  <a:sym typeface="Microsoft Sans Serif"/>
                </a:defRPr>
              </a:lvl1pPr>
            </a:lstStyle>
            <a:p>
              <a:pPr algn="ctr"/>
              <a:r>
                <a:rPr lang="zh-TW" altLang="en-US" sz="9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全站搜尋</a:t>
              </a:r>
              <a:endParaRPr sz="9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61" name="聯絡我們">
              <a:extLst>
                <a:ext uri="{FF2B5EF4-FFF2-40B4-BE49-F238E27FC236}">
                  <a16:creationId xmlns:a16="http://schemas.microsoft.com/office/drawing/2014/main" id="{4819AED1-1B10-491B-B2D6-F3163334B536}"/>
                </a:ext>
              </a:extLst>
            </p:cNvPr>
            <p:cNvSpPr/>
            <p:nvPr/>
          </p:nvSpPr>
          <p:spPr>
            <a:xfrm>
              <a:off x="8127508" y="1505349"/>
              <a:ext cx="538319" cy="37378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1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1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accent1">
                  <a:lumMod val="60000"/>
                  <a:lumOff val="40000"/>
                </a:schemeClr>
              </a:solidFill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>
              <a:lvl1pPr>
                <a:defRPr sz="2200" b="0">
                  <a:solidFill>
                    <a:srgbClr val="212121"/>
                  </a:solidFill>
                  <a:latin typeface="+mj-lt"/>
                  <a:ea typeface="+mj-ea"/>
                  <a:cs typeface="+mj-cs"/>
                  <a:sym typeface="Microsoft Sans Serif"/>
                </a:defRPr>
              </a:lvl1pPr>
            </a:lstStyle>
            <a:p>
              <a:pPr algn="ctr"/>
              <a:r>
                <a:rPr lang="en-US" altLang="zh-TW" sz="11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40th</a:t>
              </a:r>
              <a:endParaRPr sz="11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62" name="社群連結">
              <a:extLst>
                <a:ext uri="{FF2B5EF4-FFF2-40B4-BE49-F238E27FC236}">
                  <a16:creationId xmlns:a16="http://schemas.microsoft.com/office/drawing/2014/main" id="{BAEE347F-447E-4ED6-8846-A32EF81BA17F}"/>
                </a:ext>
              </a:extLst>
            </p:cNvPr>
            <p:cNvSpPr/>
            <p:nvPr/>
          </p:nvSpPr>
          <p:spPr>
            <a:xfrm>
              <a:off x="8724385" y="1489325"/>
              <a:ext cx="805761" cy="401911"/>
            </a:xfrm>
            <a:prstGeom prst="rect">
              <a:avLst/>
            </a:prstGeom>
            <a:ln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>
                <a:defRPr sz="1800" b="0">
                  <a:solidFill>
                    <a:srgbClr val="212121"/>
                  </a:solidFill>
                  <a:latin typeface="+mj-lt"/>
                  <a:ea typeface="+mj-ea"/>
                  <a:cs typeface="+mj-cs"/>
                  <a:sym typeface="Microsoft Sans Serif"/>
                </a:defRPr>
              </a:lvl1pPr>
            </a:lstStyle>
            <a:p>
              <a:pPr algn="ctr"/>
              <a:r>
                <a:rPr lang="zh-TW" altLang="en-US" sz="9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網站導覽</a:t>
              </a:r>
              <a:endParaRPr sz="9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63" name="社群連結">
              <a:extLst>
                <a:ext uri="{FF2B5EF4-FFF2-40B4-BE49-F238E27FC236}">
                  <a16:creationId xmlns:a16="http://schemas.microsoft.com/office/drawing/2014/main" id="{56C0733A-9616-460B-A5C8-94B48DE1BABA}"/>
                </a:ext>
              </a:extLst>
            </p:cNvPr>
            <p:cNvSpPr/>
            <p:nvPr/>
          </p:nvSpPr>
          <p:spPr>
            <a:xfrm>
              <a:off x="10409437" y="1489325"/>
              <a:ext cx="805761" cy="401911"/>
            </a:xfrm>
            <a:prstGeom prst="rect">
              <a:avLst/>
            </a:prstGeom>
            <a:ln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>
                <a:defRPr sz="1800" b="0">
                  <a:solidFill>
                    <a:srgbClr val="212121"/>
                  </a:solidFill>
                  <a:latin typeface="+mj-lt"/>
                  <a:ea typeface="+mj-ea"/>
                  <a:cs typeface="+mj-cs"/>
                  <a:sym typeface="Microsoft Sans Serif"/>
                </a:defRPr>
              </a:lvl1pPr>
            </a:lstStyle>
            <a:p>
              <a:pPr algn="ctr"/>
              <a:r>
                <a:rPr lang="en-US" sz="9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FB</a:t>
              </a:r>
              <a:endParaRPr sz="9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64" name="群組 463">
            <a:extLst>
              <a:ext uri="{FF2B5EF4-FFF2-40B4-BE49-F238E27FC236}">
                <a16:creationId xmlns:a16="http://schemas.microsoft.com/office/drawing/2014/main" id="{DB80F386-8F4C-4336-9180-B1BCA6AF1BD0}"/>
              </a:ext>
            </a:extLst>
          </p:cNvPr>
          <p:cNvGrpSpPr/>
          <p:nvPr/>
        </p:nvGrpSpPr>
        <p:grpSpPr>
          <a:xfrm>
            <a:off x="4440088" y="2328599"/>
            <a:ext cx="1620648" cy="2360213"/>
            <a:chOff x="4689692" y="2354400"/>
            <a:chExt cx="1929222" cy="2360213"/>
          </a:xfrm>
        </p:grpSpPr>
        <p:sp>
          <p:nvSpPr>
            <p:cNvPr id="465" name="線條">
              <a:extLst>
                <a:ext uri="{FF2B5EF4-FFF2-40B4-BE49-F238E27FC236}">
                  <a16:creationId xmlns:a16="http://schemas.microsoft.com/office/drawing/2014/main" id="{07C169EC-B38A-4E21-8705-0F651CB9FF21}"/>
                </a:ext>
              </a:extLst>
            </p:cNvPr>
            <p:cNvSpPr/>
            <p:nvPr/>
          </p:nvSpPr>
          <p:spPr>
            <a:xfrm flipV="1">
              <a:off x="4751148" y="2724084"/>
              <a:ext cx="0" cy="262397"/>
            </a:xfrm>
            <a:prstGeom prst="line">
              <a:avLst/>
            </a:prstGeom>
            <a:solidFill>
              <a:srgbClr val="D9D9D9"/>
            </a:solidFill>
            <a:ln w="25400" cap="flat">
              <a:solidFill>
                <a:srgbClr val="797979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66" name="線條">
              <a:extLst>
                <a:ext uri="{FF2B5EF4-FFF2-40B4-BE49-F238E27FC236}">
                  <a16:creationId xmlns:a16="http://schemas.microsoft.com/office/drawing/2014/main" id="{FDE42DC5-B492-4002-A043-9BB4BE5E2F67}"/>
                </a:ext>
              </a:extLst>
            </p:cNvPr>
            <p:cNvSpPr/>
            <p:nvPr/>
          </p:nvSpPr>
          <p:spPr>
            <a:xfrm>
              <a:off x="4749479" y="2990793"/>
              <a:ext cx="41784" cy="1"/>
            </a:xfrm>
            <a:prstGeom prst="line">
              <a:avLst/>
            </a:prstGeom>
            <a:solidFill>
              <a:srgbClr val="D9D9D9"/>
            </a:solidFill>
            <a:ln w="25400" cap="flat">
              <a:solidFill>
                <a:srgbClr val="797979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67" name="聲寶產品…">
              <a:extLst>
                <a:ext uri="{FF2B5EF4-FFF2-40B4-BE49-F238E27FC236}">
                  <a16:creationId xmlns:a16="http://schemas.microsoft.com/office/drawing/2014/main" id="{FFD5E8B2-28CB-4095-99A8-D1BE7E79A47C}"/>
                </a:ext>
              </a:extLst>
            </p:cNvPr>
            <p:cNvSpPr/>
            <p:nvPr/>
          </p:nvSpPr>
          <p:spPr>
            <a:xfrm>
              <a:off x="4689692" y="2354400"/>
              <a:ext cx="1031599" cy="383819"/>
            </a:xfrm>
            <a:prstGeom prst="rect">
              <a:avLst/>
            </a:prstGeom>
            <a:ln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2200" b="0">
                  <a:solidFill>
                    <a:srgbClr val="212121"/>
                  </a:solidFill>
                  <a:latin typeface="+mj-lt"/>
                  <a:ea typeface="+mj-ea"/>
                  <a:cs typeface="+mj-cs"/>
                  <a:sym typeface="Microsoft Sans Serif"/>
                </a:defRPr>
              </a:pPr>
              <a:r>
                <a:rPr lang="zh-TW" altLang="en-US" sz="11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Microsoft Sans Serif"/>
                </a:rPr>
                <a:t>服務專區</a:t>
              </a:r>
              <a:endParaRPr lang="en-US" altLang="zh-TW" sz="1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Sans Serif"/>
              </a:endParaRPr>
            </a:p>
          </p:txBody>
        </p:sp>
        <p:sp>
          <p:nvSpPr>
            <p:cNvPr id="468" name="視聽影音">
              <a:extLst>
                <a:ext uri="{FF2B5EF4-FFF2-40B4-BE49-F238E27FC236}">
                  <a16:creationId xmlns:a16="http://schemas.microsoft.com/office/drawing/2014/main" id="{37B09427-49AC-40E6-ADC8-1A04218D1730}"/>
                </a:ext>
              </a:extLst>
            </p:cNvPr>
            <p:cNvSpPr/>
            <p:nvPr/>
          </p:nvSpPr>
          <p:spPr>
            <a:xfrm>
              <a:off x="4913708" y="3682030"/>
              <a:ext cx="791053" cy="495687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200" b="0">
                  <a:solidFill>
                    <a:srgbClr val="212121"/>
                  </a:solidFill>
                  <a:latin typeface="+mj-lt"/>
                  <a:ea typeface="+mj-ea"/>
                  <a:cs typeface="+mj-cs"/>
                  <a:sym typeface="Microsoft Sans Serif"/>
                </a:defRPr>
              </a:lvl1pPr>
            </a:lstStyle>
            <a:p>
              <a:pPr algn="ctr"/>
              <a:r>
                <a:rPr lang="zh-TW" altLang="en-US" sz="9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桃園虎頭山</a:t>
              </a:r>
              <a:endParaRPr lang="en-US" altLang="zh-TW" sz="9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9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創業辦公室</a:t>
              </a:r>
              <a:endParaRPr lang="en-US" altLang="zh-TW" sz="9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9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9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外連</a:t>
              </a:r>
              <a:r>
                <a:rPr lang="en-US" altLang="zh-TW" sz="9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sz="9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69" name="智慧空調">
              <a:extLst>
                <a:ext uri="{FF2B5EF4-FFF2-40B4-BE49-F238E27FC236}">
                  <a16:creationId xmlns:a16="http://schemas.microsoft.com/office/drawing/2014/main" id="{40B1CE7A-6A4A-4EB9-8F85-38509FFAAAF7}"/>
                </a:ext>
              </a:extLst>
            </p:cNvPr>
            <p:cNvSpPr/>
            <p:nvPr/>
          </p:nvSpPr>
          <p:spPr>
            <a:xfrm>
              <a:off x="5752607" y="2780356"/>
              <a:ext cx="866307" cy="432627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200" b="0">
                  <a:solidFill>
                    <a:srgbClr val="212121"/>
                  </a:solidFill>
                  <a:latin typeface="+mj-lt"/>
                  <a:ea typeface="+mj-ea"/>
                  <a:cs typeface="+mj-cs"/>
                  <a:sym typeface="Microsoft Sans Serif"/>
                </a:defRPr>
              </a:lvl1pPr>
            </a:lstStyle>
            <a:p>
              <a:pPr algn="ctr"/>
              <a:r>
                <a:rPr lang="zh-TW" altLang="en-US" sz="9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企業升級轉型</a:t>
              </a:r>
              <a:endParaRPr sz="9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70" name="節能冰箱">
              <a:extLst>
                <a:ext uri="{FF2B5EF4-FFF2-40B4-BE49-F238E27FC236}">
                  <a16:creationId xmlns:a16="http://schemas.microsoft.com/office/drawing/2014/main" id="{350DE355-62AB-4F40-A9EB-6F644CF27C3C}"/>
                </a:ext>
              </a:extLst>
            </p:cNvPr>
            <p:cNvSpPr/>
            <p:nvPr/>
          </p:nvSpPr>
          <p:spPr>
            <a:xfrm>
              <a:off x="4913708" y="3235110"/>
              <a:ext cx="791053" cy="398611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200" b="0">
                  <a:solidFill>
                    <a:srgbClr val="212121"/>
                  </a:solidFill>
                  <a:latin typeface="+mj-lt"/>
                  <a:ea typeface="+mj-ea"/>
                  <a:cs typeface="+mj-cs"/>
                  <a:sym typeface="Microsoft Sans Serif"/>
                </a:defRPr>
              </a:lvl1pPr>
            </a:lstStyle>
            <a:p>
              <a:pPr algn="ctr"/>
              <a:r>
                <a:rPr lang="zh-TW" altLang="en-US" sz="9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中小企業融</a:t>
              </a:r>
              <a:endParaRPr lang="en-US" altLang="zh-TW" sz="9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9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資協處輔導</a:t>
              </a:r>
              <a:endParaRPr sz="9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71" name="生活小家電">
              <a:extLst>
                <a:ext uri="{FF2B5EF4-FFF2-40B4-BE49-F238E27FC236}">
                  <a16:creationId xmlns:a16="http://schemas.microsoft.com/office/drawing/2014/main" id="{3DE51CC7-F778-4148-8DA6-BEA0E33ECC96}"/>
                </a:ext>
              </a:extLst>
            </p:cNvPr>
            <p:cNvSpPr/>
            <p:nvPr/>
          </p:nvSpPr>
          <p:spPr>
            <a:xfrm>
              <a:off x="4798936" y="2784683"/>
              <a:ext cx="903773" cy="422167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200" b="0">
                  <a:solidFill>
                    <a:srgbClr val="212121"/>
                  </a:solidFill>
                  <a:latin typeface="+mj-lt"/>
                  <a:ea typeface="+mj-ea"/>
                  <a:cs typeface="+mj-cs"/>
                  <a:sym typeface="Microsoft Sans Serif"/>
                </a:defRPr>
              </a:lvl1pPr>
            </a:lstStyle>
            <a:p>
              <a:pPr algn="ctr"/>
              <a:r>
                <a:rPr lang="zh-TW" altLang="en-US" sz="9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融資協處輔導</a:t>
              </a:r>
              <a:endParaRPr sz="9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72" name="視聽影音">
              <a:extLst>
                <a:ext uri="{FF2B5EF4-FFF2-40B4-BE49-F238E27FC236}">
                  <a16:creationId xmlns:a16="http://schemas.microsoft.com/office/drawing/2014/main" id="{776A2A2A-2ACE-40DA-94D2-0C5CB89B4C69}"/>
                </a:ext>
              </a:extLst>
            </p:cNvPr>
            <p:cNvSpPr/>
            <p:nvPr/>
          </p:nvSpPr>
          <p:spPr>
            <a:xfrm>
              <a:off x="4905319" y="4220848"/>
              <a:ext cx="791053" cy="49376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200" b="0">
                  <a:solidFill>
                    <a:srgbClr val="212121"/>
                  </a:solidFill>
                  <a:latin typeface="+mj-lt"/>
                  <a:ea typeface="+mj-ea"/>
                  <a:cs typeface="+mj-cs"/>
                  <a:sym typeface="Microsoft Sans Serif"/>
                </a:defRPr>
              </a:lvl1pPr>
            </a:lstStyle>
            <a:p>
              <a:pPr algn="ctr"/>
              <a:r>
                <a:rPr lang="zh-TW" altLang="en-US" sz="9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企業雲端</a:t>
              </a:r>
              <a:endParaRPr lang="en-US" altLang="zh-TW" sz="9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9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健診服務</a:t>
              </a:r>
              <a:endParaRPr lang="en-US" altLang="zh-TW" sz="9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9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9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子站</a:t>
              </a:r>
              <a:r>
                <a:rPr lang="en-US" altLang="zh-TW" sz="9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sz="9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73" name="線條">
              <a:extLst>
                <a:ext uri="{FF2B5EF4-FFF2-40B4-BE49-F238E27FC236}">
                  <a16:creationId xmlns:a16="http://schemas.microsoft.com/office/drawing/2014/main" id="{7E9C086F-EA98-42B6-B091-B56AEF21375E}"/>
                </a:ext>
              </a:extLst>
            </p:cNvPr>
            <p:cNvSpPr/>
            <p:nvPr/>
          </p:nvSpPr>
          <p:spPr>
            <a:xfrm flipV="1">
              <a:off x="5767614" y="3212983"/>
              <a:ext cx="0" cy="1100356"/>
            </a:xfrm>
            <a:prstGeom prst="line">
              <a:avLst/>
            </a:prstGeom>
            <a:solidFill>
              <a:srgbClr val="D9D9D9"/>
            </a:solidFill>
            <a:ln w="25400" cap="flat">
              <a:solidFill>
                <a:srgbClr val="797979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74" name="線條">
              <a:extLst>
                <a:ext uri="{FF2B5EF4-FFF2-40B4-BE49-F238E27FC236}">
                  <a16:creationId xmlns:a16="http://schemas.microsoft.com/office/drawing/2014/main" id="{4525BAC5-4F85-4A64-8CA8-DB2737B538AB}"/>
                </a:ext>
              </a:extLst>
            </p:cNvPr>
            <p:cNvSpPr/>
            <p:nvPr/>
          </p:nvSpPr>
          <p:spPr>
            <a:xfrm>
              <a:off x="5765945" y="3431324"/>
              <a:ext cx="41784" cy="1"/>
            </a:xfrm>
            <a:prstGeom prst="line">
              <a:avLst/>
            </a:prstGeom>
            <a:solidFill>
              <a:srgbClr val="D9D9D9"/>
            </a:solidFill>
            <a:ln w="25400" cap="flat">
              <a:solidFill>
                <a:srgbClr val="797979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75" name="線條">
              <a:extLst>
                <a:ext uri="{FF2B5EF4-FFF2-40B4-BE49-F238E27FC236}">
                  <a16:creationId xmlns:a16="http://schemas.microsoft.com/office/drawing/2014/main" id="{60CD17B3-BDBF-4E70-A9D6-B4F70B0D0271}"/>
                </a:ext>
              </a:extLst>
            </p:cNvPr>
            <p:cNvSpPr/>
            <p:nvPr/>
          </p:nvSpPr>
          <p:spPr>
            <a:xfrm>
              <a:off x="5765945" y="3857298"/>
              <a:ext cx="41784" cy="1"/>
            </a:xfrm>
            <a:prstGeom prst="line">
              <a:avLst/>
            </a:prstGeom>
            <a:solidFill>
              <a:srgbClr val="D9D9D9"/>
            </a:solidFill>
            <a:ln w="25400" cap="flat">
              <a:solidFill>
                <a:srgbClr val="797979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76" name="線條">
              <a:extLst>
                <a:ext uri="{FF2B5EF4-FFF2-40B4-BE49-F238E27FC236}">
                  <a16:creationId xmlns:a16="http://schemas.microsoft.com/office/drawing/2014/main" id="{35174D8D-340A-4AFB-8254-1B981AD00EB0}"/>
                </a:ext>
              </a:extLst>
            </p:cNvPr>
            <p:cNvSpPr/>
            <p:nvPr/>
          </p:nvSpPr>
          <p:spPr>
            <a:xfrm>
              <a:off x="5765945" y="4315753"/>
              <a:ext cx="41784" cy="1"/>
            </a:xfrm>
            <a:prstGeom prst="line">
              <a:avLst/>
            </a:prstGeom>
            <a:solidFill>
              <a:srgbClr val="D9D9D9"/>
            </a:solidFill>
            <a:ln w="25400" cap="flat">
              <a:solidFill>
                <a:srgbClr val="797979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77" name="視聽影音">
              <a:extLst>
                <a:ext uri="{FF2B5EF4-FFF2-40B4-BE49-F238E27FC236}">
                  <a16:creationId xmlns:a16="http://schemas.microsoft.com/office/drawing/2014/main" id="{470C203C-F159-486D-B9FC-C15E2948F03B}"/>
                </a:ext>
              </a:extLst>
            </p:cNvPr>
            <p:cNvSpPr/>
            <p:nvPr/>
          </p:nvSpPr>
          <p:spPr>
            <a:xfrm>
              <a:off x="5812728" y="3691817"/>
              <a:ext cx="791053" cy="386031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200" b="0">
                  <a:solidFill>
                    <a:srgbClr val="212121"/>
                  </a:solidFill>
                  <a:latin typeface="+mj-lt"/>
                  <a:ea typeface="+mj-ea"/>
                  <a:cs typeface="+mj-cs"/>
                  <a:sym typeface="Microsoft Sans Serif"/>
                </a:defRPr>
              </a:lvl1pPr>
            </a:lstStyle>
            <a:p>
              <a:pPr algn="ctr"/>
              <a:r>
                <a:rPr lang="en-US" altLang="zh-TW" sz="9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5G</a:t>
              </a:r>
              <a:r>
                <a:rPr lang="zh-TW" altLang="en-US" sz="9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科技影音</a:t>
              </a:r>
              <a:endParaRPr lang="en-US" altLang="zh-TW" sz="9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9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應用補助</a:t>
              </a:r>
              <a:endParaRPr sz="9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78" name="節能冰箱">
              <a:extLst>
                <a:ext uri="{FF2B5EF4-FFF2-40B4-BE49-F238E27FC236}">
                  <a16:creationId xmlns:a16="http://schemas.microsoft.com/office/drawing/2014/main" id="{82AFE6FC-2DC2-4957-840D-78EBBA38E3FE}"/>
                </a:ext>
              </a:extLst>
            </p:cNvPr>
            <p:cNvSpPr/>
            <p:nvPr/>
          </p:nvSpPr>
          <p:spPr>
            <a:xfrm>
              <a:off x="5812728" y="3244897"/>
              <a:ext cx="791053" cy="398611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200" b="0">
                  <a:solidFill>
                    <a:srgbClr val="212121"/>
                  </a:solidFill>
                  <a:latin typeface="+mj-lt"/>
                  <a:ea typeface="+mj-ea"/>
                  <a:cs typeface="+mj-cs"/>
                  <a:sym typeface="Microsoft Sans Serif"/>
                </a:defRPr>
              </a:lvl1pPr>
            </a:lstStyle>
            <a:p>
              <a:pPr algn="ctr"/>
              <a:r>
                <a:rPr lang="zh-TW" altLang="en-US" sz="9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產業升級</a:t>
              </a:r>
              <a:endParaRPr lang="en-US" altLang="zh-TW" sz="9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9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創新平台</a:t>
              </a:r>
              <a:endParaRPr sz="9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79" name="視聽影音">
              <a:extLst>
                <a:ext uri="{FF2B5EF4-FFF2-40B4-BE49-F238E27FC236}">
                  <a16:creationId xmlns:a16="http://schemas.microsoft.com/office/drawing/2014/main" id="{20681C9D-D175-400F-A512-DFB0709EBC87}"/>
                </a:ext>
              </a:extLst>
            </p:cNvPr>
            <p:cNvSpPr/>
            <p:nvPr/>
          </p:nvSpPr>
          <p:spPr>
            <a:xfrm>
              <a:off x="5812728" y="4129967"/>
              <a:ext cx="791053" cy="386031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200" b="0">
                  <a:solidFill>
                    <a:srgbClr val="212121"/>
                  </a:solidFill>
                  <a:latin typeface="+mj-lt"/>
                  <a:ea typeface="+mj-ea"/>
                  <a:cs typeface="+mj-cs"/>
                  <a:sym typeface="Microsoft Sans Serif"/>
                </a:defRPr>
              </a:lvl1pPr>
            </a:lstStyle>
            <a:p>
              <a:pPr algn="ctr"/>
              <a:r>
                <a:rPr lang="zh-TW" altLang="en-US" sz="9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企業數位</a:t>
              </a:r>
              <a:endParaRPr lang="en-US" altLang="zh-TW" sz="9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9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共好計畫</a:t>
              </a:r>
              <a:endParaRPr sz="9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80" name="線條">
              <a:extLst>
                <a:ext uri="{FF2B5EF4-FFF2-40B4-BE49-F238E27FC236}">
                  <a16:creationId xmlns:a16="http://schemas.microsoft.com/office/drawing/2014/main" id="{F98CFB02-B053-4434-B9B1-51C30659BF0B}"/>
                </a:ext>
              </a:extLst>
            </p:cNvPr>
            <p:cNvSpPr/>
            <p:nvPr/>
          </p:nvSpPr>
          <p:spPr>
            <a:xfrm flipV="1">
              <a:off x="4854612" y="3179427"/>
              <a:ext cx="0" cy="1280653"/>
            </a:xfrm>
            <a:prstGeom prst="line">
              <a:avLst/>
            </a:prstGeom>
            <a:solidFill>
              <a:srgbClr val="D9D9D9"/>
            </a:solidFill>
            <a:ln w="25400" cap="flat">
              <a:solidFill>
                <a:srgbClr val="797979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81" name="線條">
              <a:extLst>
                <a:ext uri="{FF2B5EF4-FFF2-40B4-BE49-F238E27FC236}">
                  <a16:creationId xmlns:a16="http://schemas.microsoft.com/office/drawing/2014/main" id="{D225CA35-0455-4432-AEE0-0087E6ECE05D}"/>
                </a:ext>
              </a:extLst>
            </p:cNvPr>
            <p:cNvSpPr/>
            <p:nvPr/>
          </p:nvSpPr>
          <p:spPr>
            <a:xfrm>
              <a:off x="4852943" y="3474667"/>
              <a:ext cx="41784" cy="1"/>
            </a:xfrm>
            <a:prstGeom prst="line">
              <a:avLst/>
            </a:prstGeom>
            <a:solidFill>
              <a:srgbClr val="D9D9D9"/>
            </a:solidFill>
            <a:ln w="25400" cap="flat">
              <a:solidFill>
                <a:srgbClr val="797979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82" name="線條">
              <a:extLst>
                <a:ext uri="{FF2B5EF4-FFF2-40B4-BE49-F238E27FC236}">
                  <a16:creationId xmlns:a16="http://schemas.microsoft.com/office/drawing/2014/main" id="{01D93B45-2D3B-44A2-B76D-A52FCB7A9BD5}"/>
                </a:ext>
              </a:extLst>
            </p:cNvPr>
            <p:cNvSpPr/>
            <p:nvPr/>
          </p:nvSpPr>
          <p:spPr>
            <a:xfrm>
              <a:off x="4864849" y="3945885"/>
              <a:ext cx="41784" cy="1"/>
            </a:xfrm>
            <a:prstGeom prst="line">
              <a:avLst/>
            </a:prstGeom>
            <a:solidFill>
              <a:srgbClr val="D9D9D9"/>
            </a:solidFill>
            <a:ln w="25400" cap="flat">
              <a:solidFill>
                <a:srgbClr val="797979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83" name="線條">
              <a:extLst>
                <a:ext uri="{FF2B5EF4-FFF2-40B4-BE49-F238E27FC236}">
                  <a16:creationId xmlns:a16="http://schemas.microsoft.com/office/drawing/2014/main" id="{3BB10C5F-CA2F-46C4-9F2D-5676C110C6BE}"/>
                </a:ext>
              </a:extLst>
            </p:cNvPr>
            <p:cNvSpPr/>
            <p:nvPr/>
          </p:nvSpPr>
          <p:spPr>
            <a:xfrm>
              <a:off x="4864850" y="4463871"/>
              <a:ext cx="41784" cy="1"/>
            </a:xfrm>
            <a:prstGeom prst="line">
              <a:avLst/>
            </a:prstGeom>
            <a:solidFill>
              <a:srgbClr val="D9D9D9"/>
            </a:solidFill>
            <a:ln w="25400" cap="flat">
              <a:solidFill>
                <a:srgbClr val="797979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84" name="群組 483">
            <a:extLst>
              <a:ext uri="{FF2B5EF4-FFF2-40B4-BE49-F238E27FC236}">
                <a16:creationId xmlns:a16="http://schemas.microsoft.com/office/drawing/2014/main" id="{65033621-59F5-4097-81CE-31A12706A4B0}"/>
              </a:ext>
            </a:extLst>
          </p:cNvPr>
          <p:cNvGrpSpPr/>
          <p:nvPr/>
        </p:nvGrpSpPr>
        <p:grpSpPr>
          <a:xfrm>
            <a:off x="290682" y="2325681"/>
            <a:ext cx="4054607" cy="3890539"/>
            <a:chOff x="203619" y="2234036"/>
            <a:chExt cx="4318047" cy="3890539"/>
          </a:xfrm>
        </p:grpSpPr>
        <p:sp>
          <p:nvSpPr>
            <p:cNvPr id="485" name="關於聲寶">
              <a:extLst>
                <a:ext uri="{FF2B5EF4-FFF2-40B4-BE49-F238E27FC236}">
                  <a16:creationId xmlns:a16="http://schemas.microsoft.com/office/drawing/2014/main" id="{7227CFE5-D602-4CA3-A0F2-B959CDAA32A6}"/>
                </a:ext>
              </a:extLst>
            </p:cNvPr>
            <p:cNvSpPr/>
            <p:nvPr/>
          </p:nvSpPr>
          <p:spPr>
            <a:xfrm>
              <a:off x="203619" y="2234036"/>
              <a:ext cx="783090" cy="381000"/>
            </a:xfrm>
            <a:prstGeom prst="rect">
              <a:avLst/>
            </a:prstGeom>
            <a:ln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numCol="1" anchor="ctr">
              <a:noAutofit/>
            </a:bodyPr>
            <a:lstStyle>
              <a:lvl1pPr>
                <a:defRPr sz="2200" b="0">
                  <a:solidFill>
                    <a:srgbClr val="212121"/>
                  </a:solidFill>
                  <a:latin typeface="+mj-lt"/>
                  <a:ea typeface="+mj-ea"/>
                  <a:cs typeface="+mj-cs"/>
                  <a:sym typeface="Microsoft Sans Serif"/>
                </a:defRPr>
              </a:lvl1pPr>
            </a:lstStyle>
            <a:p>
              <a:pPr algn="ctr"/>
              <a:r>
                <a:rPr lang="zh-TW" altLang="en-US" sz="11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關於本會</a:t>
              </a:r>
              <a:endParaRPr sz="1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86" name="線條">
              <a:extLst>
                <a:ext uri="{FF2B5EF4-FFF2-40B4-BE49-F238E27FC236}">
                  <a16:creationId xmlns:a16="http://schemas.microsoft.com/office/drawing/2014/main" id="{CFF65165-4CA2-4458-AF80-37BFC47AB7EA}"/>
                </a:ext>
              </a:extLst>
            </p:cNvPr>
            <p:cNvSpPr/>
            <p:nvPr/>
          </p:nvSpPr>
          <p:spPr>
            <a:xfrm flipV="1">
              <a:off x="227756" y="2612030"/>
              <a:ext cx="0" cy="214313"/>
            </a:xfrm>
            <a:prstGeom prst="line">
              <a:avLst/>
            </a:prstGeom>
            <a:solidFill>
              <a:srgbClr val="D9D9D9"/>
            </a:solidFill>
            <a:ln w="254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87" name="集團簡介">
              <a:extLst>
                <a:ext uri="{FF2B5EF4-FFF2-40B4-BE49-F238E27FC236}">
                  <a16:creationId xmlns:a16="http://schemas.microsoft.com/office/drawing/2014/main" id="{E3B2FF1B-3C79-41CA-AF57-0FE2631A59F8}"/>
                </a:ext>
              </a:extLst>
            </p:cNvPr>
            <p:cNvSpPr/>
            <p:nvPr/>
          </p:nvSpPr>
          <p:spPr>
            <a:xfrm>
              <a:off x="1057780" y="2667800"/>
              <a:ext cx="668629" cy="414036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200" b="0">
                  <a:solidFill>
                    <a:srgbClr val="212121"/>
                  </a:solidFill>
                  <a:latin typeface="+mj-lt"/>
                  <a:ea typeface="+mj-ea"/>
                  <a:cs typeface="+mj-cs"/>
                  <a:sym typeface="Microsoft Sans Serif"/>
                </a:defRPr>
              </a:lvl1pPr>
            </a:lstStyle>
            <a:p>
              <a:pPr algn="ctr"/>
              <a:r>
                <a:rPr lang="zh-TW" altLang="en-US" sz="9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大事記</a:t>
              </a:r>
              <a:endParaRPr sz="9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88" name="線條">
              <a:extLst>
                <a:ext uri="{FF2B5EF4-FFF2-40B4-BE49-F238E27FC236}">
                  <a16:creationId xmlns:a16="http://schemas.microsoft.com/office/drawing/2014/main" id="{B170DA05-E07A-4992-9DB4-90BA4CC915FC}"/>
                </a:ext>
              </a:extLst>
            </p:cNvPr>
            <p:cNvSpPr/>
            <p:nvPr/>
          </p:nvSpPr>
          <p:spPr>
            <a:xfrm>
              <a:off x="224287" y="2813852"/>
              <a:ext cx="43184" cy="0"/>
            </a:xfrm>
            <a:prstGeom prst="line">
              <a:avLst/>
            </a:prstGeom>
            <a:solidFill>
              <a:srgbClr val="D9D9D9"/>
            </a:solidFill>
            <a:ln w="254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89" name="投資人及…">
              <a:extLst>
                <a:ext uri="{FF2B5EF4-FFF2-40B4-BE49-F238E27FC236}">
                  <a16:creationId xmlns:a16="http://schemas.microsoft.com/office/drawing/2014/main" id="{4599CB35-4DFE-4B4E-A5E8-9E19CE43E97E}"/>
                </a:ext>
              </a:extLst>
            </p:cNvPr>
            <p:cNvSpPr/>
            <p:nvPr/>
          </p:nvSpPr>
          <p:spPr>
            <a:xfrm>
              <a:off x="1784207" y="2673902"/>
              <a:ext cx="652608" cy="407934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2000" b="0">
                  <a:solidFill>
                    <a:srgbClr val="212121"/>
                  </a:solidFill>
                  <a:latin typeface="+mj-lt"/>
                  <a:ea typeface="+mj-ea"/>
                  <a:cs typeface="+mj-cs"/>
                  <a:sym typeface="Microsoft Sans Serif"/>
                </a:defRPr>
              </a:pPr>
              <a:r>
                <a:rPr lang="zh-TW" altLang="en-US" sz="9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首長資訊</a:t>
              </a:r>
              <a:endParaRPr sz="9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90" name="企業社會責任">
              <a:extLst>
                <a:ext uri="{FF2B5EF4-FFF2-40B4-BE49-F238E27FC236}">
                  <a16:creationId xmlns:a16="http://schemas.microsoft.com/office/drawing/2014/main" id="{9A33DFE4-7472-4D22-9522-E486EC890C5F}"/>
                </a:ext>
              </a:extLst>
            </p:cNvPr>
            <p:cNvSpPr/>
            <p:nvPr/>
          </p:nvSpPr>
          <p:spPr>
            <a:xfrm>
              <a:off x="3150611" y="2682540"/>
              <a:ext cx="652018" cy="399296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b="0">
                  <a:solidFill>
                    <a:srgbClr val="212121"/>
                  </a:solidFill>
                  <a:latin typeface="+mj-lt"/>
                  <a:ea typeface="+mj-ea"/>
                  <a:cs typeface="+mj-cs"/>
                  <a:sym typeface="Microsoft Sans Serif"/>
                </a:defRPr>
              </a:lvl1pPr>
            </a:lstStyle>
            <a:p>
              <a:pPr algn="ctr"/>
              <a:r>
                <a:rPr lang="zh-TW" altLang="en-US" sz="9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經營績效</a:t>
              </a:r>
              <a:endParaRPr sz="9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91" name="線條">
              <a:extLst>
                <a:ext uri="{FF2B5EF4-FFF2-40B4-BE49-F238E27FC236}">
                  <a16:creationId xmlns:a16="http://schemas.microsoft.com/office/drawing/2014/main" id="{2EBA7210-7A71-4DF0-949C-FBD6C4FD530B}"/>
                </a:ext>
              </a:extLst>
            </p:cNvPr>
            <p:cNvSpPr/>
            <p:nvPr/>
          </p:nvSpPr>
          <p:spPr>
            <a:xfrm>
              <a:off x="971278" y="2423329"/>
              <a:ext cx="3231606" cy="0"/>
            </a:xfrm>
            <a:prstGeom prst="line">
              <a:avLst/>
            </a:prstGeom>
            <a:solidFill>
              <a:srgbClr val="D9D9D9"/>
            </a:solidFill>
            <a:ln w="25400" cap="flat">
              <a:solidFill>
                <a:srgbClr val="797979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92" name="線條">
              <a:extLst>
                <a:ext uri="{FF2B5EF4-FFF2-40B4-BE49-F238E27FC236}">
                  <a16:creationId xmlns:a16="http://schemas.microsoft.com/office/drawing/2014/main" id="{ECA07FEC-4D07-4F43-BCE6-FA9DF51CD67B}"/>
                </a:ext>
              </a:extLst>
            </p:cNvPr>
            <p:cNvSpPr/>
            <p:nvPr/>
          </p:nvSpPr>
          <p:spPr>
            <a:xfrm flipV="1">
              <a:off x="1416072" y="2423927"/>
              <a:ext cx="0" cy="245226"/>
            </a:xfrm>
            <a:prstGeom prst="line">
              <a:avLst/>
            </a:prstGeom>
            <a:solidFill>
              <a:srgbClr val="D9D9D9"/>
            </a:solidFill>
            <a:ln w="254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93" name="線條">
              <a:extLst>
                <a:ext uri="{FF2B5EF4-FFF2-40B4-BE49-F238E27FC236}">
                  <a16:creationId xmlns:a16="http://schemas.microsoft.com/office/drawing/2014/main" id="{BC344F96-14EB-4CC2-B43D-B1BE445E881D}"/>
                </a:ext>
              </a:extLst>
            </p:cNvPr>
            <p:cNvSpPr/>
            <p:nvPr/>
          </p:nvSpPr>
          <p:spPr>
            <a:xfrm flipV="1">
              <a:off x="2115998" y="2423928"/>
              <a:ext cx="0" cy="242050"/>
            </a:xfrm>
            <a:prstGeom prst="line">
              <a:avLst/>
            </a:prstGeom>
            <a:solidFill>
              <a:srgbClr val="D9D9D9"/>
            </a:solidFill>
            <a:ln w="254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94" name="線條">
              <a:extLst>
                <a:ext uri="{FF2B5EF4-FFF2-40B4-BE49-F238E27FC236}">
                  <a16:creationId xmlns:a16="http://schemas.microsoft.com/office/drawing/2014/main" id="{21DFE0CC-C67A-40D3-9BDC-FA7E2311A146}"/>
                </a:ext>
              </a:extLst>
            </p:cNvPr>
            <p:cNvSpPr/>
            <p:nvPr/>
          </p:nvSpPr>
          <p:spPr>
            <a:xfrm flipV="1">
              <a:off x="3497764" y="2432315"/>
              <a:ext cx="0" cy="248402"/>
            </a:xfrm>
            <a:prstGeom prst="line">
              <a:avLst/>
            </a:prstGeom>
            <a:solidFill>
              <a:srgbClr val="D9D9D9"/>
            </a:solidFill>
            <a:ln w="254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95" name="人力資源">
              <a:extLst>
                <a:ext uri="{FF2B5EF4-FFF2-40B4-BE49-F238E27FC236}">
                  <a16:creationId xmlns:a16="http://schemas.microsoft.com/office/drawing/2014/main" id="{DB19E067-3455-4157-9DFF-96E604622F36}"/>
                </a:ext>
              </a:extLst>
            </p:cNvPr>
            <p:cNvSpPr/>
            <p:nvPr/>
          </p:nvSpPr>
          <p:spPr>
            <a:xfrm>
              <a:off x="273133" y="2664626"/>
              <a:ext cx="714063" cy="417210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200" b="0">
                  <a:solidFill>
                    <a:srgbClr val="212121"/>
                  </a:solidFill>
                  <a:latin typeface="+mj-lt"/>
                  <a:ea typeface="+mj-ea"/>
                  <a:cs typeface="+mj-cs"/>
                  <a:sym typeface="Microsoft Sans Serif"/>
                </a:defRPr>
              </a:lvl1pPr>
            </a:lstStyle>
            <a:p>
              <a:pPr algn="ctr"/>
              <a:r>
                <a:rPr lang="zh-TW" altLang="en-US" sz="9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本會簡介</a:t>
              </a:r>
              <a:endParaRPr sz="9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96" name="客服中心 （原服務支援）">
              <a:extLst>
                <a:ext uri="{FF2B5EF4-FFF2-40B4-BE49-F238E27FC236}">
                  <a16:creationId xmlns:a16="http://schemas.microsoft.com/office/drawing/2014/main" id="{C9EF56B3-7883-4736-8BD8-89E8112B7122}"/>
                </a:ext>
              </a:extLst>
            </p:cNvPr>
            <p:cNvSpPr/>
            <p:nvPr/>
          </p:nvSpPr>
          <p:spPr>
            <a:xfrm>
              <a:off x="3856424" y="2681907"/>
              <a:ext cx="665242" cy="399241"/>
            </a:xfrm>
            <a:prstGeom prst="rect">
              <a:avLst/>
            </a:prstGeom>
            <a:solidFill>
              <a:srgbClr val="D9D9D9"/>
            </a:solidFill>
            <a:ln w="38100" cap="flat">
              <a:noFill/>
              <a:prstDash val="sysDash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2200" b="0">
                  <a:solidFill>
                    <a:srgbClr val="212121"/>
                  </a:solidFill>
                  <a:latin typeface="+mj-lt"/>
                  <a:ea typeface="+mj-ea"/>
                  <a:cs typeface="+mj-cs"/>
                  <a:sym typeface="Microsoft Sans Serif"/>
                </a:defRPr>
              </a:pPr>
              <a:r>
                <a:rPr lang="zh-TW" altLang="en-US" sz="9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人才招募</a:t>
              </a:r>
              <a:endParaRPr lang="en-US" altLang="zh-TW" sz="9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97" name="線條">
              <a:extLst>
                <a:ext uri="{FF2B5EF4-FFF2-40B4-BE49-F238E27FC236}">
                  <a16:creationId xmlns:a16="http://schemas.microsoft.com/office/drawing/2014/main" id="{6F5F5E4E-DBDA-4E2F-83C9-EA48DA16F59E}"/>
                </a:ext>
              </a:extLst>
            </p:cNvPr>
            <p:cNvSpPr/>
            <p:nvPr/>
          </p:nvSpPr>
          <p:spPr>
            <a:xfrm flipV="1">
              <a:off x="4196269" y="2422790"/>
              <a:ext cx="0" cy="248402"/>
            </a:xfrm>
            <a:prstGeom prst="line">
              <a:avLst/>
            </a:prstGeom>
            <a:solidFill>
              <a:srgbClr val="D9D9D9"/>
            </a:solidFill>
            <a:ln w="254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98" name="線條">
              <a:extLst>
                <a:ext uri="{FF2B5EF4-FFF2-40B4-BE49-F238E27FC236}">
                  <a16:creationId xmlns:a16="http://schemas.microsoft.com/office/drawing/2014/main" id="{0F89B855-1C76-4023-B0E4-5631731AADCB}"/>
                </a:ext>
              </a:extLst>
            </p:cNvPr>
            <p:cNvSpPr/>
            <p:nvPr/>
          </p:nvSpPr>
          <p:spPr>
            <a:xfrm flipV="1">
              <a:off x="2811266" y="2425324"/>
              <a:ext cx="0" cy="248402"/>
            </a:xfrm>
            <a:prstGeom prst="line">
              <a:avLst/>
            </a:prstGeom>
            <a:solidFill>
              <a:srgbClr val="D9D9D9"/>
            </a:solidFill>
            <a:ln w="254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99" name="策略性…">
              <a:extLst>
                <a:ext uri="{FF2B5EF4-FFF2-40B4-BE49-F238E27FC236}">
                  <a16:creationId xmlns:a16="http://schemas.microsoft.com/office/drawing/2014/main" id="{9CDC24E2-EBB8-4AB5-A42F-14B39E6963EA}"/>
                </a:ext>
              </a:extLst>
            </p:cNvPr>
            <p:cNvSpPr/>
            <p:nvPr/>
          </p:nvSpPr>
          <p:spPr>
            <a:xfrm>
              <a:off x="1109928" y="3150560"/>
              <a:ext cx="642064" cy="373446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 b="0">
                  <a:solidFill>
                    <a:srgbClr val="212121"/>
                  </a:solidFill>
                  <a:latin typeface="+mj-lt"/>
                  <a:ea typeface="+mj-ea"/>
                  <a:cs typeface="+mj-cs"/>
                  <a:sym typeface="Microsoft Sans Serif"/>
                </a:defRPr>
              </a:pPr>
              <a:r>
                <a:rPr lang="zh-TW" altLang="en-US" sz="9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聯輔基金會</a:t>
              </a:r>
              <a:endParaRPr lang="en-US" altLang="zh-TW" sz="9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>
                <a:defRPr sz="1800" b="0">
                  <a:solidFill>
                    <a:srgbClr val="212121"/>
                  </a:solidFill>
                  <a:latin typeface="+mj-lt"/>
                  <a:ea typeface="+mj-ea"/>
                  <a:cs typeface="+mj-cs"/>
                  <a:sym typeface="Microsoft Sans Serif"/>
                </a:defRPr>
              </a:pPr>
              <a:r>
                <a:rPr lang="en-US" altLang="zh-TW" sz="9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40</a:t>
              </a:r>
              <a:r>
                <a:rPr lang="zh-TW" altLang="en-US" sz="9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周年</a:t>
              </a:r>
              <a:endParaRPr sz="9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00" name="線條">
              <a:extLst>
                <a:ext uri="{FF2B5EF4-FFF2-40B4-BE49-F238E27FC236}">
                  <a16:creationId xmlns:a16="http://schemas.microsoft.com/office/drawing/2014/main" id="{37B05BCF-1697-4251-A203-6EFB32AECD89}"/>
                </a:ext>
              </a:extLst>
            </p:cNvPr>
            <p:cNvSpPr/>
            <p:nvPr/>
          </p:nvSpPr>
          <p:spPr>
            <a:xfrm>
              <a:off x="1061309" y="3342644"/>
              <a:ext cx="45412" cy="1"/>
            </a:xfrm>
            <a:prstGeom prst="line">
              <a:avLst/>
            </a:prstGeom>
            <a:solidFill>
              <a:srgbClr val="D9D9D9"/>
            </a:solidFill>
            <a:ln w="25400" cap="flat">
              <a:solidFill>
                <a:srgbClr val="797979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01" name="線條">
              <a:extLst>
                <a:ext uri="{FF2B5EF4-FFF2-40B4-BE49-F238E27FC236}">
                  <a16:creationId xmlns:a16="http://schemas.microsoft.com/office/drawing/2014/main" id="{669B7C8E-B007-41FB-BA61-DE692082CB3A}"/>
                </a:ext>
              </a:extLst>
            </p:cNvPr>
            <p:cNvSpPr/>
            <p:nvPr/>
          </p:nvSpPr>
          <p:spPr>
            <a:xfrm flipH="1" flipV="1">
              <a:off x="1068102" y="3063378"/>
              <a:ext cx="0" cy="292217"/>
            </a:xfrm>
            <a:prstGeom prst="line">
              <a:avLst/>
            </a:prstGeom>
            <a:solidFill>
              <a:srgbClr val="D9D9D9"/>
            </a:solidFill>
            <a:ln w="25400" cap="flat">
              <a:solidFill>
                <a:srgbClr val="797979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02" name="策略性…">
              <a:extLst>
                <a:ext uri="{FF2B5EF4-FFF2-40B4-BE49-F238E27FC236}">
                  <a16:creationId xmlns:a16="http://schemas.microsoft.com/office/drawing/2014/main" id="{BE00391B-B5AD-4DA8-9C11-97D9B3F4A086}"/>
                </a:ext>
              </a:extLst>
            </p:cNvPr>
            <p:cNvSpPr/>
            <p:nvPr/>
          </p:nvSpPr>
          <p:spPr>
            <a:xfrm>
              <a:off x="1864938" y="3156678"/>
              <a:ext cx="551091" cy="373446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 b="0">
                  <a:solidFill>
                    <a:srgbClr val="212121"/>
                  </a:solidFill>
                  <a:latin typeface="+mj-lt"/>
                  <a:ea typeface="+mj-ea"/>
                  <a:cs typeface="+mj-cs"/>
                  <a:sym typeface="Microsoft Sans Serif"/>
                </a:defRPr>
              </a:pPr>
              <a:r>
                <a:rPr lang="zh-TW" altLang="en-US" sz="9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董事長</a:t>
              </a:r>
              <a:endParaRPr sz="9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03" name="線條">
              <a:extLst>
                <a:ext uri="{FF2B5EF4-FFF2-40B4-BE49-F238E27FC236}">
                  <a16:creationId xmlns:a16="http://schemas.microsoft.com/office/drawing/2014/main" id="{910A5F42-1D62-4BAD-A651-C3525BC5EC14}"/>
                </a:ext>
              </a:extLst>
            </p:cNvPr>
            <p:cNvSpPr/>
            <p:nvPr/>
          </p:nvSpPr>
          <p:spPr>
            <a:xfrm>
              <a:off x="1816319" y="3348762"/>
              <a:ext cx="45412" cy="1"/>
            </a:xfrm>
            <a:prstGeom prst="line">
              <a:avLst/>
            </a:prstGeom>
            <a:solidFill>
              <a:srgbClr val="D9D9D9"/>
            </a:solidFill>
            <a:ln w="25400" cap="flat">
              <a:solidFill>
                <a:srgbClr val="797979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04" name="員工福利">
              <a:extLst>
                <a:ext uri="{FF2B5EF4-FFF2-40B4-BE49-F238E27FC236}">
                  <a16:creationId xmlns:a16="http://schemas.microsoft.com/office/drawing/2014/main" id="{5E80ABE2-67E6-45AA-8642-84BCF3FEB30D}"/>
                </a:ext>
              </a:extLst>
            </p:cNvPr>
            <p:cNvSpPr/>
            <p:nvPr/>
          </p:nvSpPr>
          <p:spPr>
            <a:xfrm>
              <a:off x="1869087" y="3596094"/>
              <a:ext cx="551091" cy="356305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800" b="0">
                  <a:solidFill>
                    <a:srgbClr val="212121"/>
                  </a:solidFill>
                  <a:latin typeface="+mj-lt"/>
                  <a:ea typeface="+mj-ea"/>
                  <a:cs typeface="+mj-cs"/>
                  <a:sym typeface="Microsoft Sans Serif"/>
                </a:defRPr>
              </a:lvl1pPr>
            </a:lstStyle>
            <a:p>
              <a:pPr algn="ctr"/>
              <a:r>
                <a:rPr lang="zh-TW" altLang="en-US" sz="9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總經理</a:t>
              </a:r>
              <a:endParaRPr sz="9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05" name="線條">
              <a:extLst>
                <a:ext uri="{FF2B5EF4-FFF2-40B4-BE49-F238E27FC236}">
                  <a16:creationId xmlns:a16="http://schemas.microsoft.com/office/drawing/2014/main" id="{7988B397-9BCB-4A6D-8BFB-062465B8D95C}"/>
                </a:ext>
              </a:extLst>
            </p:cNvPr>
            <p:cNvSpPr/>
            <p:nvPr/>
          </p:nvSpPr>
          <p:spPr>
            <a:xfrm>
              <a:off x="1821459" y="3772212"/>
              <a:ext cx="45412" cy="1"/>
            </a:xfrm>
            <a:prstGeom prst="line">
              <a:avLst/>
            </a:prstGeom>
            <a:solidFill>
              <a:srgbClr val="D9D9D9"/>
            </a:solidFill>
            <a:ln w="25400" cap="flat">
              <a:solidFill>
                <a:srgbClr val="797979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06" name="線條">
              <a:extLst>
                <a:ext uri="{FF2B5EF4-FFF2-40B4-BE49-F238E27FC236}">
                  <a16:creationId xmlns:a16="http://schemas.microsoft.com/office/drawing/2014/main" id="{F3D920CE-665A-4401-9F7A-EDB5E2ADE3ED}"/>
                </a:ext>
              </a:extLst>
            </p:cNvPr>
            <p:cNvSpPr/>
            <p:nvPr/>
          </p:nvSpPr>
          <p:spPr>
            <a:xfrm flipH="1" flipV="1">
              <a:off x="1823112" y="3088547"/>
              <a:ext cx="0" cy="694888"/>
            </a:xfrm>
            <a:prstGeom prst="line">
              <a:avLst/>
            </a:prstGeom>
            <a:solidFill>
              <a:srgbClr val="D9D9D9"/>
            </a:solidFill>
            <a:ln w="25400" cap="flat">
              <a:solidFill>
                <a:srgbClr val="797979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507" name="群組 506">
              <a:extLst>
                <a:ext uri="{FF2B5EF4-FFF2-40B4-BE49-F238E27FC236}">
                  <a16:creationId xmlns:a16="http://schemas.microsoft.com/office/drawing/2014/main" id="{BC3909D3-C26E-4D49-907E-9EE405727C92}"/>
                </a:ext>
              </a:extLst>
            </p:cNvPr>
            <p:cNvGrpSpPr/>
            <p:nvPr/>
          </p:nvGrpSpPr>
          <p:grpSpPr>
            <a:xfrm>
              <a:off x="2464113" y="2675549"/>
              <a:ext cx="659293" cy="3449026"/>
              <a:chOff x="2464113" y="2675549"/>
              <a:chExt cx="659293" cy="3449026"/>
            </a:xfrm>
          </p:grpSpPr>
          <p:sp>
            <p:nvSpPr>
              <p:cNvPr id="508" name="企業社會責任">
                <a:extLst>
                  <a:ext uri="{FF2B5EF4-FFF2-40B4-BE49-F238E27FC236}">
                    <a16:creationId xmlns:a16="http://schemas.microsoft.com/office/drawing/2014/main" id="{2DFE55A0-284C-4283-8F7B-1094D6A58C62}"/>
                  </a:ext>
                </a:extLst>
              </p:cNvPr>
              <p:cNvSpPr/>
              <p:nvPr/>
            </p:nvSpPr>
            <p:spPr>
              <a:xfrm>
                <a:off x="2464113" y="2675549"/>
                <a:ext cx="652018" cy="407376"/>
              </a:xfrm>
              <a:prstGeom prst="rect">
                <a:avLst/>
              </a:pr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2000" b="0">
                    <a:solidFill>
                      <a:srgbClr val="212121"/>
                    </a:solidFill>
                    <a:latin typeface="+mj-lt"/>
                    <a:ea typeface="+mj-ea"/>
                    <a:cs typeface="+mj-cs"/>
                    <a:sym typeface="Microsoft Sans Serif"/>
                  </a:defRPr>
                </a:lvl1pPr>
              </a:lstStyle>
              <a:p>
                <a:pPr algn="ctr"/>
                <a:r>
                  <a:rPr lang="zh-TW" altLang="en-US" sz="9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組織架構</a:t>
                </a:r>
                <a:endParaRPr sz="9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grpSp>
            <p:nvGrpSpPr>
              <p:cNvPr id="509" name="群組 508">
                <a:extLst>
                  <a:ext uri="{FF2B5EF4-FFF2-40B4-BE49-F238E27FC236}">
                    <a16:creationId xmlns:a16="http://schemas.microsoft.com/office/drawing/2014/main" id="{F894241B-804C-44CA-8880-EF62FCE17BED}"/>
                  </a:ext>
                </a:extLst>
              </p:cNvPr>
              <p:cNvGrpSpPr/>
              <p:nvPr/>
            </p:nvGrpSpPr>
            <p:grpSpPr>
              <a:xfrm>
                <a:off x="2476748" y="3074447"/>
                <a:ext cx="646658" cy="3050128"/>
                <a:chOff x="2476748" y="3074447"/>
                <a:chExt cx="646658" cy="3050128"/>
              </a:xfrm>
            </p:grpSpPr>
            <p:sp>
              <p:nvSpPr>
                <p:cNvPr id="510" name="策略性…">
                  <a:extLst>
                    <a:ext uri="{FF2B5EF4-FFF2-40B4-BE49-F238E27FC236}">
                      <a16:creationId xmlns:a16="http://schemas.microsoft.com/office/drawing/2014/main" id="{39E6CFA9-50E4-4DA5-86BF-17B4F0C927DA}"/>
                    </a:ext>
                  </a:extLst>
                </p:cNvPr>
                <p:cNvSpPr/>
                <p:nvPr/>
              </p:nvSpPr>
              <p:spPr>
                <a:xfrm>
                  <a:off x="2521603" y="3161629"/>
                  <a:ext cx="592359" cy="373446"/>
                </a:xfrm>
                <a:prstGeom prst="rect">
                  <a:avLst/>
                </a:pr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 sz="1800" b="0">
                      <a:solidFill>
                        <a:srgbClr val="212121"/>
                      </a:solidFill>
                      <a:latin typeface="+mj-lt"/>
                      <a:ea typeface="+mj-ea"/>
                      <a:cs typeface="+mj-cs"/>
                      <a:sym typeface="Microsoft Sans Serif"/>
                    </a:defRPr>
                  </a:pPr>
                  <a:r>
                    <a:rPr lang="zh-TW" altLang="en-US" sz="9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財務查核輔導群</a:t>
                  </a:r>
                  <a:endParaRPr sz="9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511" name="線條">
                  <a:extLst>
                    <a:ext uri="{FF2B5EF4-FFF2-40B4-BE49-F238E27FC236}">
                      <a16:creationId xmlns:a16="http://schemas.microsoft.com/office/drawing/2014/main" id="{BD83E9A2-DCD8-41EA-9E92-EB1188289F82}"/>
                    </a:ext>
                  </a:extLst>
                </p:cNvPr>
                <p:cNvSpPr/>
                <p:nvPr/>
              </p:nvSpPr>
              <p:spPr>
                <a:xfrm>
                  <a:off x="2476748" y="3353713"/>
                  <a:ext cx="41896" cy="1"/>
                </a:xfrm>
                <a:prstGeom prst="line">
                  <a:avLst/>
                </a:prstGeom>
                <a:solidFill>
                  <a:srgbClr val="D9D9D9"/>
                </a:solidFill>
                <a:ln w="25400" cap="flat">
                  <a:solidFill>
                    <a:srgbClr val="79797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sz="160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grpSp>
              <p:nvGrpSpPr>
                <p:cNvPr id="512" name="群組 511">
                  <a:extLst>
                    <a:ext uri="{FF2B5EF4-FFF2-40B4-BE49-F238E27FC236}">
                      <a16:creationId xmlns:a16="http://schemas.microsoft.com/office/drawing/2014/main" id="{F15EE9ED-BD5E-4F24-9ABD-93750474695E}"/>
                    </a:ext>
                  </a:extLst>
                </p:cNvPr>
                <p:cNvGrpSpPr/>
                <p:nvPr/>
              </p:nvGrpSpPr>
              <p:grpSpPr>
                <a:xfrm>
                  <a:off x="2486801" y="3582790"/>
                  <a:ext cx="629156" cy="270074"/>
                  <a:chOff x="2486801" y="3582790"/>
                  <a:chExt cx="629156" cy="270074"/>
                </a:xfrm>
              </p:grpSpPr>
              <p:sp>
                <p:nvSpPr>
                  <p:cNvPr id="535" name="員工福利">
                    <a:extLst>
                      <a:ext uri="{FF2B5EF4-FFF2-40B4-BE49-F238E27FC236}">
                        <a16:creationId xmlns:a16="http://schemas.microsoft.com/office/drawing/2014/main" id="{59046EDB-581C-476A-9020-0452D02E5B28}"/>
                      </a:ext>
                    </a:extLst>
                  </p:cNvPr>
                  <p:cNvSpPr/>
                  <p:nvPr/>
                </p:nvSpPr>
                <p:spPr>
                  <a:xfrm>
                    <a:off x="2523598" y="3582790"/>
                    <a:ext cx="592359" cy="270074"/>
                  </a:xfrm>
                  <a:prstGeom prst="rect">
                    <a:avLst/>
                  </a:prstGeom>
                  <a:solidFill>
                    <a:srgbClr val="D9D9D9"/>
                  </a:solidFill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ctr">
                    <a:noAutofit/>
                  </a:bodyPr>
                  <a:lstStyle>
                    <a:lvl1pPr>
                      <a:defRPr sz="1800" b="0">
                        <a:solidFill>
                          <a:srgbClr val="212121"/>
                        </a:solidFill>
                        <a:latin typeface="+mj-lt"/>
                        <a:ea typeface="+mj-ea"/>
                        <a:cs typeface="+mj-cs"/>
                        <a:sym typeface="Microsoft Sans Serif"/>
                      </a:defRPr>
                    </a:lvl1pPr>
                  </a:lstStyle>
                  <a:p>
                    <a:pPr algn="ctr"/>
                    <a:r>
                      <a:rPr lang="zh-TW" altLang="en-US" sz="9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融資輔導群</a:t>
                    </a:r>
                    <a:endParaRPr sz="9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536" name="線條">
                    <a:extLst>
                      <a:ext uri="{FF2B5EF4-FFF2-40B4-BE49-F238E27FC236}">
                        <a16:creationId xmlns:a16="http://schemas.microsoft.com/office/drawing/2014/main" id="{E86028C0-9586-4DA8-B12F-EB41D5876949}"/>
                      </a:ext>
                    </a:extLst>
                  </p:cNvPr>
                  <p:cNvSpPr/>
                  <p:nvPr/>
                </p:nvSpPr>
                <p:spPr>
                  <a:xfrm>
                    <a:off x="2486801" y="3711282"/>
                    <a:ext cx="41896" cy="1"/>
                  </a:xfrm>
                  <a:prstGeom prst="line">
                    <a:avLst/>
                  </a:prstGeom>
                  <a:solidFill>
                    <a:srgbClr val="D9D9D9"/>
                  </a:solidFill>
                  <a:ln w="25400" cap="flat">
                    <a:solidFill>
                      <a:srgbClr val="79797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algn="ctr">
                      <a:defRPr sz="3200" b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  <a:endParaRPr sz="1600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</p:grpSp>
            <p:grpSp>
              <p:nvGrpSpPr>
                <p:cNvPr id="513" name="群組 512">
                  <a:extLst>
                    <a:ext uri="{FF2B5EF4-FFF2-40B4-BE49-F238E27FC236}">
                      <a16:creationId xmlns:a16="http://schemas.microsoft.com/office/drawing/2014/main" id="{F712C193-B84C-4158-974B-1A2EE181DB73}"/>
                    </a:ext>
                  </a:extLst>
                </p:cNvPr>
                <p:cNvGrpSpPr/>
                <p:nvPr/>
              </p:nvGrpSpPr>
              <p:grpSpPr>
                <a:xfrm>
                  <a:off x="2481921" y="3898971"/>
                  <a:ext cx="635870" cy="280124"/>
                  <a:chOff x="2477159" y="4018033"/>
                  <a:chExt cx="635870" cy="280124"/>
                </a:xfrm>
              </p:grpSpPr>
              <p:sp>
                <p:nvSpPr>
                  <p:cNvPr id="533" name="生涯規劃">
                    <a:extLst>
                      <a:ext uri="{FF2B5EF4-FFF2-40B4-BE49-F238E27FC236}">
                        <a16:creationId xmlns:a16="http://schemas.microsoft.com/office/drawing/2014/main" id="{3AF16CBA-D0E9-414C-878E-B958DD8E6750}"/>
                      </a:ext>
                    </a:extLst>
                  </p:cNvPr>
                  <p:cNvSpPr/>
                  <p:nvPr/>
                </p:nvSpPr>
                <p:spPr>
                  <a:xfrm>
                    <a:off x="2520670" y="4018033"/>
                    <a:ext cx="592359" cy="280124"/>
                  </a:xfrm>
                  <a:prstGeom prst="rect">
                    <a:avLst/>
                  </a:prstGeom>
                  <a:solidFill>
                    <a:srgbClr val="D9D9D9"/>
                  </a:solidFill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ctr">
                    <a:noAutofit/>
                  </a:bodyPr>
                  <a:lstStyle>
                    <a:lvl1pPr>
                      <a:defRPr sz="1800" b="0">
                        <a:solidFill>
                          <a:srgbClr val="212121"/>
                        </a:solidFill>
                        <a:latin typeface="+mj-lt"/>
                        <a:ea typeface="+mj-ea"/>
                        <a:cs typeface="+mj-cs"/>
                        <a:sym typeface="Microsoft Sans Serif"/>
                      </a:defRPr>
                    </a:lvl1pPr>
                  </a:lstStyle>
                  <a:p>
                    <a:pPr algn="ctr"/>
                    <a:r>
                      <a:rPr lang="zh-TW" altLang="en-US" sz="9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創新業務群</a:t>
                    </a:r>
                    <a:endParaRPr sz="9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534" name="線條">
                    <a:extLst>
                      <a:ext uri="{FF2B5EF4-FFF2-40B4-BE49-F238E27FC236}">
                        <a16:creationId xmlns:a16="http://schemas.microsoft.com/office/drawing/2014/main" id="{5739FD70-9603-4FE8-9B0A-E0B87759231C}"/>
                      </a:ext>
                    </a:extLst>
                  </p:cNvPr>
                  <p:cNvSpPr/>
                  <p:nvPr/>
                </p:nvSpPr>
                <p:spPr>
                  <a:xfrm>
                    <a:off x="2477159" y="4154199"/>
                    <a:ext cx="45217" cy="3131"/>
                  </a:xfrm>
                  <a:prstGeom prst="line">
                    <a:avLst/>
                  </a:prstGeom>
                  <a:solidFill>
                    <a:srgbClr val="D9D9D9"/>
                  </a:solidFill>
                  <a:ln w="25400" cap="flat">
                    <a:solidFill>
                      <a:srgbClr val="79797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algn="ctr">
                      <a:defRPr sz="3200" b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  <a:endParaRPr sz="1600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</p:grpSp>
            <p:sp>
              <p:nvSpPr>
                <p:cNvPr id="514" name="線條">
                  <a:extLst>
                    <a:ext uri="{FF2B5EF4-FFF2-40B4-BE49-F238E27FC236}">
                      <a16:creationId xmlns:a16="http://schemas.microsoft.com/office/drawing/2014/main" id="{032B58AF-F7F2-4E6E-BAAA-91DB79E10BC7}"/>
                    </a:ext>
                  </a:extLst>
                </p:cNvPr>
                <p:cNvSpPr/>
                <p:nvPr/>
              </p:nvSpPr>
              <p:spPr>
                <a:xfrm flipH="1" flipV="1">
                  <a:off x="2483015" y="3074447"/>
                  <a:ext cx="0" cy="2935827"/>
                </a:xfrm>
                <a:prstGeom prst="line">
                  <a:avLst/>
                </a:prstGeom>
                <a:solidFill>
                  <a:srgbClr val="D9D9D9"/>
                </a:solidFill>
                <a:ln w="25400" cap="flat">
                  <a:solidFill>
                    <a:srgbClr val="79797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grpSp>
              <p:nvGrpSpPr>
                <p:cNvPr id="515" name="群組 514">
                  <a:extLst>
                    <a:ext uri="{FF2B5EF4-FFF2-40B4-BE49-F238E27FC236}">
                      <a16:creationId xmlns:a16="http://schemas.microsoft.com/office/drawing/2014/main" id="{184EA612-B504-4EFE-ACEF-24531C15C1B7}"/>
                    </a:ext>
                  </a:extLst>
                </p:cNvPr>
                <p:cNvGrpSpPr/>
                <p:nvPr/>
              </p:nvGrpSpPr>
              <p:grpSpPr>
                <a:xfrm>
                  <a:off x="2482410" y="4229882"/>
                  <a:ext cx="635555" cy="381806"/>
                  <a:chOff x="2484792" y="4377520"/>
                  <a:chExt cx="635555" cy="381806"/>
                </a:xfrm>
              </p:grpSpPr>
              <p:sp>
                <p:nvSpPr>
                  <p:cNvPr id="531" name="企業求才">
                    <a:extLst>
                      <a:ext uri="{FF2B5EF4-FFF2-40B4-BE49-F238E27FC236}">
                        <a16:creationId xmlns:a16="http://schemas.microsoft.com/office/drawing/2014/main" id="{D92DDCEB-6A68-4CC5-9016-AD596ACF30F2}"/>
                      </a:ext>
                    </a:extLst>
                  </p:cNvPr>
                  <p:cNvSpPr/>
                  <p:nvPr/>
                </p:nvSpPr>
                <p:spPr>
                  <a:xfrm>
                    <a:off x="2527988" y="4377520"/>
                    <a:ext cx="592359" cy="381806"/>
                  </a:xfrm>
                  <a:prstGeom prst="rect">
                    <a:avLst/>
                  </a:prstGeom>
                  <a:solidFill>
                    <a:srgbClr val="D9D9D9"/>
                  </a:solidFill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ctr">
                    <a:noAutofit/>
                  </a:bodyPr>
                  <a:lstStyle>
                    <a:lvl1pPr>
                      <a:defRPr sz="1800" b="0">
                        <a:solidFill>
                          <a:srgbClr val="212121"/>
                        </a:solidFill>
                        <a:latin typeface="+mj-lt"/>
                        <a:ea typeface="+mj-ea"/>
                        <a:cs typeface="+mj-cs"/>
                        <a:sym typeface="Microsoft Sans Serif"/>
                      </a:defRPr>
                    </a:lvl1pPr>
                  </a:lstStyle>
                  <a:p>
                    <a:pPr algn="ctr"/>
                    <a:r>
                      <a:rPr lang="zh-TW" altLang="en-US" sz="9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中小企業發展學院</a:t>
                    </a:r>
                    <a:endParaRPr sz="9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532" name="線條">
                    <a:extLst>
                      <a:ext uri="{FF2B5EF4-FFF2-40B4-BE49-F238E27FC236}">
                        <a16:creationId xmlns:a16="http://schemas.microsoft.com/office/drawing/2014/main" id="{11624350-BFF2-47DE-98EF-553290D18629}"/>
                      </a:ext>
                    </a:extLst>
                  </p:cNvPr>
                  <p:cNvSpPr/>
                  <p:nvPr/>
                </p:nvSpPr>
                <p:spPr>
                  <a:xfrm>
                    <a:off x="2484792" y="4567699"/>
                    <a:ext cx="41896" cy="1"/>
                  </a:xfrm>
                  <a:prstGeom prst="line">
                    <a:avLst/>
                  </a:prstGeom>
                  <a:solidFill>
                    <a:srgbClr val="D9D9D9"/>
                  </a:solidFill>
                  <a:ln w="25400" cap="flat">
                    <a:solidFill>
                      <a:srgbClr val="79797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algn="ctr">
                      <a:defRPr sz="3200" b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  <a:endParaRPr sz="1600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</p:grpSp>
            <p:grpSp>
              <p:nvGrpSpPr>
                <p:cNvPr id="516" name="群組 515">
                  <a:extLst>
                    <a:ext uri="{FF2B5EF4-FFF2-40B4-BE49-F238E27FC236}">
                      <a16:creationId xmlns:a16="http://schemas.microsoft.com/office/drawing/2014/main" id="{05A63182-32DF-4B38-987D-E26286A595CC}"/>
                    </a:ext>
                  </a:extLst>
                </p:cNvPr>
                <p:cNvGrpSpPr/>
                <p:nvPr/>
              </p:nvGrpSpPr>
              <p:grpSpPr>
                <a:xfrm>
                  <a:off x="2490825" y="4656235"/>
                  <a:ext cx="627818" cy="282478"/>
                  <a:chOff x="2493207" y="4803873"/>
                  <a:chExt cx="627818" cy="282478"/>
                </a:xfrm>
              </p:grpSpPr>
              <p:sp>
                <p:nvSpPr>
                  <p:cNvPr id="529" name="企業求才">
                    <a:extLst>
                      <a:ext uri="{FF2B5EF4-FFF2-40B4-BE49-F238E27FC236}">
                        <a16:creationId xmlns:a16="http://schemas.microsoft.com/office/drawing/2014/main" id="{C32DC169-CA4C-413F-9A6E-8768A36BCD22}"/>
                      </a:ext>
                    </a:extLst>
                  </p:cNvPr>
                  <p:cNvSpPr/>
                  <p:nvPr/>
                </p:nvSpPr>
                <p:spPr>
                  <a:xfrm>
                    <a:off x="2528666" y="4803873"/>
                    <a:ext cx="592359" cy="282478"/>
                  </a:xfrm>
                  <a:prstGeom prst="rect">
                    <a:avLst/>
                  </a:prstGeom>
                  <a:solidFill>
                    <a:srgbClr val="D9D9D9"/>
                  </a:solidFill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ctr">
                    <a:noAutofit/>
                  </a:bodyPr>
                  <a:lstStyle>
                    <a:lvl1pPr>
                      <a:defRPr sz="1800" b="0">
                        <a:solidFill>
                          <a:srgbClr val="212121"/>
                        </a:solidFill>
                        <a:latin typeface="+mj-lt"/>
                        <a:ea typeface="+mj-ea"/>
                        <a:cs typeface="+mj-cs"/>
                        <a:sym typeface="Microsoft Sans Serif"/>
                      </a:defRPr>
                    </a:lvl1pPr>
                  </a:lstStyle>
                  <a:p>
                    <a:pPr algn="ctr"/>
                    <a:r>
                      <a:rPr lang="zh-TW" altLang="en-US" sz="9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行政管理群</a:t>
                    </a:r>
                    <a:endParaRPr sz="9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530" name="線條">
                    <a:extLst>
                      <a:ext uri="{FF2B5EF4-FFF2-40B4-BE49-F238E27FC236}">
                        <a16:creationId xmlns:a16="http://schemas.microsoft.com/office/drawing/2014/main" id="{EDA52422-DE35-4894-BB9D-996829A2410D}"/>
                      </a:ext>
                    </a:extLst>
                  </p:cNvPr>
                  <p:cNvSpPr/>
                  <p:nvPr/>
                </p:nvSpPr>
                <p:spPr>
                  <a:xfrm>
                    <a:off x="2493207" y="4980449"/>
                    <a:ext cx="41896" cy="1"/>
                  </a:xfrm>
                  <a:prstGeom prst="line">
                    <a:avLst/>
                  </a:prstGeom>
                  <a:solidFill>
                    <a:srgbClr val="D9D9D9"/>
                  </a:solidFill>
                  <a:ln w="25400" cap="flat">
                    <a:solidFill>
                      <a:srgbClr val="79797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algn="ctr">
                      <a:defRPr sz="3200" b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  <a:endParaRPr sz="1600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</p:grpSp>
            <p:grpSp>
              <p:nvGrpSpPr>
                <p:cNvPr id="517" name="群組 516">
                  <a:extLst>
                    <a:ext uri="{FF2B5EF4-FFF2-40B4-BE49-F238E27FC236}">
                      <a16:creationId xmlns:a16="http://schemas.microsoft.com/office/drawing/2014/main" id="{F4310D8C-C5DA-456B-BAD3-3854A7604A89}"/>
                    </a:ext>
                  </a:extLst>
                </p:cNvPr>
                <p:cNvGrpSpPr/>
                <p:nvPr/>
              </p:nvGrpSpPr>
              <p:grpSpPr>
                <a:xfrm>
                  <a:off x="2483682" y="4970561"/>
                  <a:ext cx="637343" cy="282477"/>
                  <a:chOff x="2483682" y="5201542"/>
                  <a:chExt cx="637343" cy="289622"/>
                </a:xfrm>
              </p:grpSpPr>
              <p:sp>
                <p:nvSpPr>
                  <p:cNvPr id="527" name="企業求才">
                    <a:extLst>
                      <a:ext uri="{FF2B5EF4-FFF2-40B4-BE49-F238E27FC236}">
                        <a16:creationId xmlns:a16="http://schemas.microsoft.com/office/drawing/2014/main" id="{D2BB231B-0A32-4C82-B9D3-D677B2FCEE7A}"/>
                      </a:ext>
                    </a:extLst>
                  </p:cNvPr>
                  <p:cNvSpPr/>
                  <p:nvPr/>
                </p:nvSpPr>
                <p:spPr>
                  <a:xfrm>
                    <a:off x="2528666" y="5201542"/>
                    <a:ext cx="592359" cy="289622"/>
                  </a:xfrm>
                  <a:prstGeom prst="rect">
                    <a:avLst/>
                  </a:prstGeom>
                  <a:solidFill>
                    <a:srgbClr val="D9D9D9"/>
                  </a:solidFill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ctr">
                    <a:noAutofit/>
                  </a:bodyPr>
                  <a:lstStyle>
                    <a:lvl1pPr>
                      <a:defRPr sz="1800" b="0">
                        <a:solidFill>
                          <a:srgbClr val="212121"/>
                        </a:solidFill>
                        <a:latin typeface="+mj-lt"/>
                        <a:ea typeface="+mj-ea"/>
                        <a:cs typeface="+mj-cs"/>
                        <a:sym typeface="Microsoft Sans Serif"/>
                      </a:defRPr>
                    </a:lvl1pPr>
                  </a:lstStyle>
                  <a:p>
                    <a:pPr algn="ctr"/>
                    <a:r>
                      <a:rPr lang="zh-TW" altLang="en-US" sz="9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法務室</a:t>
                    </a:r>
                    <a:endParaRPr sz="9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528" name="線條">
                    <a:extLst>
                      <a:ext uri="{FF2B5EF4-FFF2-40B4-BE49-F238E27FC236}">
                        <a16:creationId xmlns:a16="http://schemas.microsoft.com/office/drawing/2014/main" id="{8ABAAE5E-70E6-4AC7-B8ED-50B5C6FD477C}"/>
                      </a:ext>
                    </a:extLst>
                  </p:cNvPr>
                  <p:cNvSpPr/>
                  <p:nvPr/>
                </p:nvSpPr>
                <p:spPr>
                  <a:xfrm>
                    <a:off x="2483682" y="5347161"/>
                    <a:ext cx="41896" cy="1"/>
                  </a:xfrm>
                  <a:prstGeom prst="line">
                    <a:avLst/>
                  </a:prstGeom>
                  <a:solidFill>
                    <a:srgbClr val="D9D9D9"/>
                  </a:solidFill>
                  <a:ln w="25400" cap="flat">
                    <a:solidFill>
                      <a:srgbClr val="79797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algn="ctr">
                      <a:defRPr sz="3200" b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  <a:endParaRPr sz="1600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</p:grpSp>
            <p:grpSp>
              <p:nvGrpSpPr>
                <p:cNvPr id="518" name="群組 517">
                  <a:extLst>
                    <a:ext uri="{FF2B5EF4-FFF2-40B4-BE49-F238E27FC236}">
                      <a16:creationId xmlns:a16="http://schemas.microsoft.com/office/drawing/2014/main" id="{B0A8B145-5551-44A2-AAB6-277A73AC8961}"/>
                    </a:ext>
                  </a:extLst>
                </p:cNvPr>
                <p:cNvGrpSpPr/>
                <p:nvPr/>
              </p:nvGrpSpPr>
              <p:grpSpPr>
                <a:xfrm>
                  <a:off x="2486063" y="5287267"/>
                  <a:ext cx="637343" cy="263427"/>
                  <a:chOff x="2483682" y="5201542"/>
                  <a:chExt cx="637343" cy="289622"/>
                </a:xfrm>
              </p:grpSpPr>
              <p:sp>
                <p:nvSpPr>
                  <p:cNvPr id="525" name="企業求才">
                    <a:extLst>
                      <a:ext uri="{FF2B5EF4-FFF2-40B4-BE49-F238E27FC236}">
                        <a16:creationId xmlns:a16="http://schemas.microsoft.com/office/drawing/2014/main" id="{91C15B57-C976-4004-BFC8-351736C97CEF}"/>
                      </a:ext>
                    </a:extLst>
                  </p:cNvPr>
                  <p:cNvSpPr/>
                  <p:nvPr/>
                </p:nvSpPr>
                <p:spPr>
                  <a:xfrm>
                    <a:off x="2528666" y="5201542"/>
                    <a:ext cx="592359" cy="289622"/>
                  </a:xfrm>
                  <a:prstGeom prst="rect">
                    <a:avLst/>
                  </a:prstGeom>
                  <a:solidFill>
                    <a:srgbClr val="D9D9D9"/>
                  </a:solidFill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ctr">
                    <a:noAutofit/>
                  </a:bodyPr>
                  <a:lstStyle>
                    <a:lvl1pPr>
                      <a:defRPr sz="1800" b="0">
                        <a:solidFill>
                          <a:srgbClr val="212121"/>
                        </a:solidFill>
                        <a:latin typeface="+mj-lt"/>
                        <a:ea typeface="+mj-ea"/>
                        <a:cs typeface="+mj-cs"/>
                        <a:sym typeface="Microsoft Sans Serif"/>
                      </a:defRPr>
                    </a:lvl1pPr>
                  </a:lstStyle>
                  <a:p>
                    <a:pPr algn="ctr"/>
                    <a:r>
                      <a:rPr lang="zh-TW" altLang="en-US" sz="9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會計室</a:t>
                    </a:r>
                    <a:endParaRPr sz="9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526" name="線條">
                    <a:extLst>
                      <a:ext uri="{FF2B5EF4-FFF2-40B4-BE49-F238E27FC236}">
                        <a16:creationId xmlns:a16="http://schemas.microsoft.com/office/drawing/2014/main" id="{0F6E664B-3D67-4944-A730-0DA0AD15CE2B}"/>
                      </a:ext>
                    </a:extLst>
                  </p:cNvPr>
                  <p:cNvSpPr/>
                  <p:nvPr/>
                </p:nvSpPr>
                <p:spPr>
                  <a:xfrm>
                    <a:off x="2483682" y="5347161"/>
                    <a:ext cx="41896" cy="1"/>
                  </a:xfrm>
                  <a:prstGeom prst="line">
                    <a:avLst/>
                  </a:prstGeom>
                  <a:solidFill>
                    <a:srgbClr val="D9D9D9"/>
                  </a:solidFill>
                  <a:ln w="25400" cap="flat">
                    <a:solidFill>
                      <a:srgbClr val="79797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algn="ctr">
                      <a:defRPr sz="3200" b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  <a:endParaRPr sz="1600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</p:grpSp>
            <p:grpSp>
              <p:nvGrpSpPr>
                <p:cNvPr id="519" name="群組 518">
                  <a:extLst>
                    <a:ext uri="{FF2B5EF4-FFF2-40B4-BE49-F238E27FC236}">
                      <a16:creationId xmlns:a16="http://schemas.microsoft.com/office/drawing/2014/main" id="{300D33C8-17A7-4CFD-9114-0D4F3B66B5A5}"/>
                    </a:ext>
                  </a:extLst>
                </p:cNvPr>
                <p:cNvGrpSpPr/>
                <p:nvPr/>
              </p:nvGrpSpPr>
              <p:grpSpPr>
                <a:xfrm>
                  <a:off x="2483682" y="5584924"/>
                  <a:ext cx="637343" cy="253901"/>
                  <a:chOff x="2483682" y="5201542"/>
                  <a:chExt cx="637343" cy="289622"/>
                </a:xfrm>
              </p:grpSpPr>
              <p:sp>
                <p:nvSpPr>
                  <p:cNvPr id="523" name="企業求才">
                    <a:extLst>
                      <a:ext uri="{FF2B5EF4-FFF2-40B4-BE49-F238E27FC236}">
                        <a16:creationId xmlns:a16="http://schemas.microsoft.com/office/drawing/2014/main" id="{46A69B32-8DE7-4B38-9CC5-539F274B7B54}"/>
                      </a:ext>
                    </a:extLst>
                  </p:cNvPr>
                  <p:cNvSpPr/>
                  <p:nvPr/>
                </p:nvSpPr>
                <p:spPr>
                  <a:xfrm>
                    <a:off x="2528666" y="5201542"/>
                    <a:ext cx="592359" cy="289622"/>
                  </a:xfrm>
                  <a:prstGeom prst="rect">
                    <a:avLst/>
                  </a:prstGeom>
                  <a:solidFill>
                    <a:srgbClr val="D9D9D9"/>
                  </a:solidFill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ctr">
                    <a:noAutofit/>
                  </a:bodyPr>
                  <a:lstStyle>
                    <a:lvl1pPr>
                      <a:defRPr sz="1800" b="0">
                        <a:solidFill>
                          <a:srgbClr val="212121"/>
                        </a:solidFill>
                        <a:latin typeface="+mj-lt"/>
                        <a:ea typeface="+mj-ea"/>
                        <a:cs typeface="+mj-cs"/>
                        <a:sym typeface="Microsoft Sans Serif"/>
                      </a:defRPr>
                    </a:lvl1pPr>
                  </a:lstStyle>
                  <a:p>
                    <a:pPr algn="ctr"/>
                    <a:r>
                      <a:rPr lang="zh-TW" altLang="en-US" sz="9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企劃管考室</a:t>
                    </a:r>
                    <a:endParaRPr sz="9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524" name="線條">
                    <a:extLst>
                      <a:ext uri="{FF2B5EF4-FFF2-40B4-BE49-F238E27FC236}">
                        <a16:creationId xmlns:a16="http://schemas.microsoft.com/office/drawing/2014/main" id="{BBDFBD17-6107-41B4-AB5F-3C4FFCBF8976}"/>
                      </a:ext>
                    </a:extLst>
                  </p:cNvPr>
                  <p:cNvSpPr/>
                  <p:nvPr/>
                </p:nvSpPr>
                <p:spPr>
                  <a:xfrm>
                    <a:off x="2483682" y="5347161"/>
                    <a:ext cx="41896" cy="1"/>
                  </a:xfrm>
                  <a:prstGeom prst="line">
                    <a:avLst/>
                  </a:prstGeom>
                  <a:solidFill>
                    <a:srgbClr val="D9D9D9"/>
                  </a:solidFill>
                  <a:ln w="25400" cap="flat">
                    <a:solidFill>
                      <a:srgbClr val="79797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algn="ctr">
                      <a:defRPr sz="3200" b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  <a:endParaRPr sz="1600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</p:grpSp>
            <p:grpSp>
              <p:nvGrpSpPr>
                <p:cNvPr id="520" name="群組 519">
                  <a:extLst>
                    <a:ext uri="{FF2B5EF4-FFF2-40B4-BE49-F238E27FC236}">
                      <a16:creationId xmlns:a16="http://schemas.microsoft.com/office/drawing/2014/main" id="{5337859D-FD95-4EFA-A3F7-D349C32BE16A}"/>
                    </a:ext>
                  </a:extLst>
                </p:cNvPr>
                <p:cNvGrpSpPr/>
                <p:nvPr/>
              </p:nvGrpSpPr>
              <p:grpSpPr>
                <a:xfrm>
                  <a:off x="2483682" y="5870674"/>
                  <a:ext cx="637343" cy="253901"/>
                  <a:chOff x="2483682" y="5201542"/>
                  <a:chExt cx="637343" cy="289622"/>
                </a:xfrm>
              </p:grpSpPr>
              <p:sp>
                <p:nvSpPr>
                  <p:cNvPr id="521" name="企業求才">
                    <a:extLst>
                      <a:ext uri="{FF2B5EF4-FFF2-40B4-BE49-F238E27FC236}">
                        <a16:creationId xmlns:a16="http://schemas.microsoft.com/office/drawing/2014/main" id="{398B8C4A-939D-4982-815E-F10286FA320F}"/>
                      </a:ext>
                    </a:extLst>
                  </p:cNvPr>
                  <p:cNvSpPr/>
                  <p:nvPr/>
                </p:nvSpPr>
                <p:spPr>
                  <a:xfrm>
                    <a:off x="2528666" y="5201542"/>
                    <a:ext cx="592359" cy="289622"/>
                  </a:xfrm>
                  <a:prstGeom prst="rect">
                    <a:avLst/>
                  </a:prstGeom>
                  <a:solidFill>
                    <a:srgbClr val="D9D9D9"/>
                  </a:solidFill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ctr">
                    <a:noAutofit/>
                  </a:bodyPr>
                  <a:lstStyle>
                    <a:lvl1pPr>
                      <a:defRPr sz="1800" b="0">
                        <a:solidFill>
                          <a:srgbClr val="212121"/>
                        </a:solidFill>
                        <a:latin typeface="+mj-lt"/>
                        <a:ea typeface="+mj-ea"/>
                        <a:cs typeface="+mj-cs"/>
                        <a:sym typeface="Microsoft Sans Serif"/>
                      </a:defRPr>
                    </a:lvl1pPr>
                  </a:lstStyle>
                  <a:p>
                    <a:pPr algn="ctr"/>
                    <a:r>
                      <a:rPr lang="zh-TW" altLang="en-US" sz="9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數位資訊</a:t>
                    </a:r>
                    <a:endParaRPr lang="en-US" altLang="zh-TW" sz="9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  <a:p>
                    <a:pPr algn="ctr"/>
                    <a:r>
                      <a:rPr lang="zh-TW" altLang="en-US" sz="9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中心</a:t>
                    </a:r>
                    <a:endParaRPr sz="9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522" name="線條">
                    <a:extLst>
                      <a:ext uri="{FF2B5EF4-FFF2-40B4-BE49-F238E27FC236}">
                        <a16:creationId xmlns:a16="http://schemas.microsoft.com/office/drawing/2014/main" id="{B6EE91F1-5AC3-49C5-9833-491CD4D28CDC}"/>
                      </a:ext>
                    </a:extLst>
                  </p:cNvPr>
                  <p:cNvSpPr/>
                  <p:nvPr/>
                </p:nvSpPr>
                <p:spPr>
                  <a:xfrm>
                    <a:off x="2483682" y="5347161"/>
                    <a:ext cx="41896" cy="1"/>
                  </a:xfrm>
                  <a:prstGeom prst="line">
                    <a:avLst/>
                  </a:prstGeom>
                  <a:solidFill>
                    <a:srgbClr val="D9D9D9"/>
                  </a:solidFill>
                  <a:ln w="25400" cap="flat">
                    <a:solidFill>
                      <a:srgbClr val="79797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algn="ctr">
                      <a:defRPr sz="3200" b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  <a:endParaRPr sz="1600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</p:grpSp>
          </p:grpSp>
        </p:grpSp>
      </p:grpSp>
      <p:grpSp>
        <p:nvGrpSpPr>
          <p:cNvPr id="537" name="群組 536">
            <a:extLst>
              <a:ext uri="{FF2B5EF4-FFF2-40B4-BE49-F238E27FC236}">
                <a16:creationId xmlns:a16="http://schemas.microsoft.com/office/drawing/2014/main" id="{AA44814D-6321-4D9B-A0A4-ADDAB34E2AC6}"/>
              </a:ext>
            </a:extLst>
          </p:cNvPr>
          <p:cNvGrpSpPr/>
          <p:nvPr/>
        </p:nvGrpSpPr>
        <p:grpSpPr>
          <a:xfrm>
            <a:off x="8544489" y="2329777"/>
            <a:ext cx="836117" cy="1269087"/>
            <a:chOff x="8529375" y="1589189"/>
            <a:chExt cx="836117" cy="1269087"/>
          </a:xfrm>
        </p:grpSpPr>
        <p:sp>
          <p:nvSpPr>
            <p:cNvPr id="538" name="客服中心 （原服務支援）">
              <a:extLst>
                <a:ext uri="{FF2B5EF4-FFF2-40B4-BE49-F238E27FC236}">
                  <a16:creationId xmlns:a16="http://schemas.microsoft.com/office/drawing/2014/main" id="{AF01B918-8B3A-4EE9-B966-8AB14547B226}"/>
                </a:ext>
              </a:extLst>
            </p:cNvPr>
            <p:cNvSpPr/>
            <p:nvPr/>
          </p:nvSpPr>
          <p:spPr>
            <a:xfrm>
              <a:off x="8529375" y="1589189"/>
              <a:ext cx="836117" cy="381001"/>
            </a:xfrm>
            <a:prstGeom prst="rect">
              <a:avLst/>
            </a:prstGeom>
            <a:ln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2200" b="0">
                  <a:solidFill>
                    <a:srgbClr val="212121"/>
                  </a:solidFill>
                  <a:latin typeface="+mj-lt"/>
                  <a:ea typeface="+mj-ea"/>
                  <a:cs typeface="+mj-cs"/>
                  <a:sym typeface="Microsoft Sans Serif"/>
                </a:defRPr>
              </a:pPr>
              <a:r>
                <a:rPr lang="zh-TW" altLang="en-US" sz="11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採購公告</a:t>
              </a:r>
              <a:endParaRPr sz="1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39" name="線條">
              <a:extLst>
                <a:ext uri="{FF2B5EF4-FFF2-40B4-BE49-F238E27FC236}">
                  <a16:creationId xmlns:a16="http://schemas.microsoft.com/office/drawing/2014/main" id="{9BFF0F65-0EA8-47D3-A7D9-069C8E07B0AB}"/>
                </a:ext>
              </a:extLst>
            </p:cNvPr>
            <p:cNvSpPr/>
            <p:nvPr/>
          </p:nvSpPr>
          <p:spPr>
            <a:xfrm flipH="1" flipV="1">
              <a:off x="8560548" y="1983238"/>
              <a:ext cx="0" cy="699505"/>
            </a:xfrm>
            <a:prstGeom prst="line">
              <a:avLst/>
            </a:prstGeom>
            <a:noFill/>
            <a:ln w="25400" cap="flat">
              <a:solidFill>
                <a:srgbClr val="797979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40" name="線條">
              <a:extLst>
                <a:ext uri="{FF2B5EF4-FFF2-40B4-BE49-F238E27FC236}">
                  <a16:creationId xmlns:a16="http://schemas.microsoft.com/office/drawing/2014/main" id="{40B086AB-1C31-484C-896B-91BA3E897298}"/>
                </a:ext>
              </a:extLst>
            </p:cNvPr>
            <p:cNvSpPr/>
            <p:nvPr/>
          </p:nvSpPr>
          <p:spPr>
            <a:xfrm>
              <a:off x="8559202" y="2232486"/>
              <a:ext cx="41286" cy="1"/>
            </a:xfrm>
            <a:prstGeom prst="line">
              <a:avLst/>
            </a:prstGeom>
            <a:noFill/>
            <a:ln w="25400" cap="flat">
              <a:solidFill>
                <a:srgbClr val="797979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41" name="線條">
              <a:extLst>
                <a:ext uri="{FF2B5EF4-FFF2-40B4-BE49-F238E27FC236}">
                  <a16:creationId xmlns:a16="http://schemas.microsoft.com/office/drawing/2014/main" id="{56684830-D1FF-404F-9E3A-FE6969B543F7}"/>
                </a:ext>
              </a:extLst>
            </p:cNvPr>
            <p:cNvSpPr/>
            <p:nvPr/>
          </p:nvSpPr>
          <p:spPr>
            <a:xfrm>
              <a:off x="8559202" y="2655286"/>
              <a:ext cx="41286" cy="1"/>
            </a:xfrm>
            <a:prstGeom prst="line">
              <a:avLst/>
            </a:prstGeom>
            <a:noFill/>
            <a:ln w="25400" cap="flat">
              <a:solidFill>
                <a:srgbClr val="797979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42" name="服務據點 （原維修據點）">
              <a:extLst>
                <a:ext uri="{FF2B5EF4-FFF2-40B4-BE49-F238E27FC236}">
                  <a16:creationId xmlns:a16="http://schemas.microsoft.com/office/drawing/2014/main" id="{3893A9DE-A860-484B-801B-E0914A4EC61D}"/>
                </a:ext>
              </a:extLst>
            </p:cNvPr>
            <p:cNvSpPr/>
            <p:nvPr/>
          </p:nvSpPr>
          <p:spPr>
            <a:xfrm>
              <a:off x="8599021" y="2046685"/>
              <a:ext cx="726347" cy="381001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2200" b="0">
                  <a:solidFill>
                    <a:srgbClr val="212121"/>
                  </a:solidFill>
                  <a:latin typeface="+mj-lt"/>
                  <a:ea typeface="+mj-ea"/>
                  <a:cs typeface="+mj-cs"/>
                  <a:sym typeface="Microsoft Sans Serif"/>
                </a:defRPr>
              </a:pPr>
              <a:r>
                <a:rPr lang="zh-TW" altLang="en-US" sz="9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工程</a:t>
              </a:r>
              <a:endParaRPr sz="9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43" name="預約維修 （原預約叫修）">
              <a:extLst>
                <a:ext uri="{FF2B5EF4-FFF2-40B4-BE49-F238E27FC236}">
                  <a16:creationId xmlns:a16="http://schemas.microsoft.com/office/drawing/2014/main" id="{0FD7C476-470C-4BA3-8BE7-CFB724991D89}"/>
                </a:ext>
              </a:extLst>
            </p:cNvPr>
            <p:cNvSpPr/>
            <p:nvPr/>
          </p:nvSpPr>
          <p:spPr>
            <a:xfrm>
              <a:off x="8599020" y="2477275"/>
              <a:ext cx="726347" cy="381001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zh-TW" altLang="en-US" sz="9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設備</a:t>
              </a:r>
              <a:endParaRPr lang="en-US" altLang="zh-TW" sz="9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884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0001E02-3CAE-4DDE-AA4D-D0346F079D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2403A7-CC57-4AB5-8579-2454FC8E4AF7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012CBCA-5CAC-4320-B54D-346F6E806C7A}"/>
              </a:ext>
            </a:extLst>
          </p:cNvPr>
          <p:cNvSpPr txBox="1">
            <a:spLocks/>
          </p:cNvSpPr>
          <p:nvPr/>
        </p:nvSpPr>
        <p:spPr>
          <a:xfrm>
            <a:off x="474458" y="112164"/>
            <a:ext cx="5242761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官網</a:t>
            </a:r>
            <a:r>
              <a:rPr lang="en-US" altLang="zh-TW" sz="2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服務專區</a:t>
            </a:r>
            <a:r>
              <a:rPr lang="en-US" altLang="zh-TW" sz="2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子站</a:t>
            </a:r>
            <a:r>
              <a:rPr lang="en-US" altLang="zh-TW" sz="2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32B3EF64-B095-4A38-83AE-AA6A55E7D4F5}"/>
              </a:ext>
            </a:extLst>
          </p:cNvPr>
          <p:cNvCxnSpPr>
            <a:cxnSpLocks/>
          </p:cNvCxnSpPr>
          <p:nvPr/>
        </p:nvCxnSpPr>
        <p:spPr>
          <a:xfrm>
            <a:off x="316898" y="224327"/>
            <a:ext cx="0" cy="599586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DCC09A6E-0CBB-498A-AD0E-284572C08606}"/>
              </a:ext>
            </a:extLst>
          </p:cNvPr>
          <p:cNvSpPr/>
          <p:nvPr/>
        </p:nvSpPr>
        <p:spPr>
          <a:xfrm>
            <a:off x="8389" y="216445"/>
            <a:ext cx="244315" cy="599586"/>
          </a:xfrm>
          <a:prstGeom prst="rect">
            <a:avLst/>
          </a:prstGeom>
          <a:solidFill>
            <a:srgbClr val="FF6600"/>
          </a:solidFill>
          <a:ln w="19050">
            <a:solidFill>
              <a:srgbClr val="FF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3600" b="1" dirty="0">
              <a:solidFill>
                <a:srgbClr val="76747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C64D153-2503-40B3-8BBE-E522A4A8D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350" y="4572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1" name="SAMPO 聲寶官網">
            <a:extLst>
              <a:ext uri="{FF2B5EF4-FFF2-40B4-BE49-F238E27FC236}">
                <a16:creationId xmlns:a16="http://schemas.microsoft.com/office/drawing/2014/main" id="{BF73BF5D-037E-4938-B39D-8DC40CE8FA2E}"/>
              </a:ext>
            </a:extLst>
          </p:cNvPr>
          <p:cNvSpPr/>
          <p:nvPr/>
        </p:nvSpPr>
        <p:spPr>
          <a:xfrm>
            <a:off x="114485" y="974866"/>
            <a:ext cx="5584979" cy="430790"/>
          </a:xfrm>
          <a:prstGeom prst="rect">
            <a:avLst/>
          </a:prstGeom>
          <a:solidFill>
            <a:srgbClr val="FA461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j-lt"/>
                <a:ea typeface="+mj-ea"/>
                <a:cs typeface="+mj-cs"/>
                <a:sym typeface="Microsoft Sans Serif"/>
              </a:defRPr>
            </a:lvl1pPr>
          </a:lstStyle>
          <a:p>
            <a:pPr algn="ctr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聯輔會 服務專區子站架構</a:t>
            </a:r>
            <a:endParaRPr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2" name="矩形">
            <a:extLst>
              <a:ext uri="{FF2B5EF4-FFF2-40B4-BE49-F238E27FC236}">
                <a16:creationId xmlns:a16="http://schemas.microsoft.com/office/drawing/2014/main" id="{4EC669D5-58EA-4CD8-8421-57F97843C9FB}"/>
              </a:ext>
            </a:extLst>
          </p:cNvPr>
          <p:cNvSpPr/>
          <p:nvPr/>
        </p:nvSpPr>
        <p:spPr>
          <a:xfrm>
            <a:off x="120220" y="6165265"/>
            <a:ext cx="5543734" cy="559266"/>
          </a:xfrm>
          <a:prstGeom prst="rect">
            <a:avLst/>
          </a:prstGeom>
          <a:ln w="25400">
            <a:solidFill>
              <a:srgbClr val="424242"/>
            </a:solidFill>
            <a:custDash>
              <a:ds d="600000" sp="600000"/>
            </a:custDash>
            <a:miter lim="400000"/>
          </a:ln>
        </p:spPr>
        <p:txBody>
          <a:bodyPr lIns="0" tIns="0" rIns="0" bIns="0" anchor="ctr"/>
          <a:lstStyle/>
          <a:p>
            <a:pPr algn="ctr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</a:t>
            </a:r>
            <a:endParaRPr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3" name="Footer">
            <a:extLst>
              <a:ext uri="{FF2B5EF4-FFF2-40B4-BE49-F238E27FC236}">
                <a16:creationId xmlns:a16="http://schemas.microsoft.com/office/drawing/2014/main" id="{805138D5-6060-4804-83A0-58FA4DD35A95}"/>
              </a:ext>
            </a:extLst>
          </p:cNvPr>
          <p:cNvSpPr/>
          <p:nvPr/>
        </p:nvSpPr>
        <p:spPr>
          <a:xfrm>
            <a:off x="247380" y="6303226"/>
            <a:ext cx="661389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r">
              <a:defRPr sz="2800" b="0">
                <a:solidFill>
                  <a:srgbClr val="4B1F8D"/>
                </a:solidFill>
                <a:latin typeface="+mj-lt"/>
                <a:ea typeface="+mj-ea"/>
                <a:cs typeface="+mj-cs"/>
                <a:sym typeface="Microsoft Sans Serif"/>
              </a:defRPr>
            </a:lvl1pPr>
          </a:lstStyle>
          <a:p>
            <a:pPr algn="ctr"/>
            <a:r>
              <a:rPr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Footer</a:t>
            </a:r>
          </a:p>
        </p:txBody>
      </p:sp>
      <p:sp>
        <p:nvSpPr>
          <p:cNvPr id="74" name="使用者條款">
            <a:extLst>
              <a:ext uri="{FF2B5EF4-FFF2-40B4-BE49-F238E27FC236}">
                <a16:creationId xmlns:a16="http://schemas.microsoft.com/office/drawing/2014/main" id="{AF349E2A-35D1-4FC5-B4F1-A6C75138A2BA}"/>
              </a:ext>
            </a:extLst>
          </p:cNvPr>
          <p:cNvSpPr/>
          <p:nvPr/>
        </p:nvSpPr>
        <p:spPr>
          <a:xfrm>
            <a:off x="3098917" y="6258793"/>
            <a:ext cx="1098001" cy="40177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212121"/>
                </a:solidFill>
                <a:latin typeface="+mj-lt"/>
                <a:ea typeface="+mj-ea"/>
                <a:cs typeface="+mj-cs"/>
                <a:sym typeface="Microsoft Sans Serif"/>
              </a:defRPr>
            </a:lvl1pPr>
          </a:lstStyle>
          <a:p>
            <a:pPr algn="ctr"/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聯絡資訊</a:t>
            </a:r>
            <a:endParaRPr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6" name="供應商專區">
            <a:extLst>
              <a:ext uri="{FF2B5EF4-FFF2-40B4-BE49-F238E27FC236}">
                <a16:creationId xmlns:a16="http://schemas.microsoft.com/office/drawing/2014/main" id="{842B2B70-C5CD-40C3-9EFF-204919319EF0}"/>
              </a:ext>
            </a:extLst>
          </p:cNvPr>
          <p:cNvSpPr/>
          <p:nvPr/>
        </p:nvSpPr>
        <p:spPr>
          <a:xfrm>
            <a:off x="1741305" y="6250309"/>
            <a:ext cx="1264989" cy="391206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212121"/>
                </a:solidFill>
                <a:latin typeface="+mj-lt"/>
                <a:ea typeface="+mj-ea"/>
                <a:cs typeface="+mj-cs"/>
                <a:sym typeface="Microsoft Sans Serif"/>
              </a:defRPr>
            </a:lvl1pPr>
          </a:lstStyle>
          <a:p>
            <a:pPr algn="ctr"/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計畫</a:t>
            </a:r>
            <a:r>
              <a:rPr 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Logo</a:t>
            </a:r>
          </a:p>
          <a:p>
            <a:pPr algn="ctr"/>
            <a:r>
              <a:rPr lang="en-US" altLang="zh-TW" sz="1000" dirty="0">
                <a:solidFill>
                  <a:srgbClr val="79797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000" dirty="0">
                <a:solidFill>
                  <a:srgbClr val="79797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連至子站首頁</a:t>
            </a:r>
            <a:r>
              <a:rPr lang="en-US" altLang="zh-TW" sz="1000" dirty="0">
                <a:solidFill>
                  <a:srgbClr val="79797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9" name="使用者條款">
            <a:extLst>
              <a:ext uri="{FF2B5EF4-FFF2-40B4-BE49-F238E27FC236}">
                <a16:creationId xmlns:a16="http://schemas.microsoft.com/office/drawing/2014/main" id="{D25A7AA9-837A-4CB6-9481-2F7197D86986}"/>
              </a:ext>
            </a:extLst>
          </p:cNvPr>
          <p:cNvSpPr/>
          <p:nvPr/>
        </p:nvSpPr>
        <p:spPr>
          <a:xfrm>
            <a:off x="4293601" y="6249267"/>
            <a:ext cx="1192799" cy="41129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212121"/>
                </a:solidFill>
                <a:latin typeface="+mj-lt"/>
                <a:ea typeface="+mj-ea"/>
                <a:cs typeface="+mj-cs"/>
                <a:sym typeface="Microsoft Sans Serif"/>
              </a:defRPr>
            </a:lvl1pPr>
          </a:lstStyle>
          <a:p>
            <a:pPr algn="ctr"/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版權宣告</a:t>
            </a:r>
            <a:endParaRPr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Logo (連結至首頁)">
            <a:extLst>
              <a:ext uri="{FF2B5EF4-FFF2-40B4-BE49-F238E27FC236}">
                <a16:creationId xmlns:a16="http://schemas.microsoft.com/office/drawing/2014/main" id="{CADC1EEF-14D9-46DF-B13C-B48F657671A2}"/>
              </a:ext>
            </a:extLst>
          </p:cNvPr>
          <p:cNvSpPr/>
          <p:nvPr/>
        </p:nvSpPr>
        <p:spPr>
          <a:xfrm>
            <a:off x="121734" y="1493298"/>
            <a:ext cx="1369716" cy="43963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 algn="ctr">
              <a:defRPr sz="2200" b="0">
                <a:solidFill>
                  <a:srgbClr val="212121"/>
                </a:solidFill>
                <a:latin typeface="+mj-lt"/>
                <a:ea typeface="+mj-ea"/>
                <a:cs typeface="+mj-cs"/>
                <a:sym typeface="Microsoft Sans Serif"/>
              </a:defRPr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計畫</a:t>
            </a:r>
            <a:r>
              <a:rPr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Logo</a:t>
            </a:r>
            <a:br>
              <a:rPr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sz="1000" dirty="0">
                <a:solidFill>
                  <a:srgbClr val="79797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sz="1000" dirty="0" err="1">
                <a:solidFill>
                  <a:srgbClr val="79797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連結至</a:t>
            </a:r>
            <a:r>
              <a:rPr lang="zh-TW" altLang="en-US" sz="1000" dirty="0">
                <a:solidFill>
                  <a:srgbClr val="79797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子站</a:t>
            </a:r>
            <a:r>
              <a:rPr sz="1000" dirty="0" err="1">
                <a:solidFill>
                  <a:srgbClr val="79797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  <a:r>
              <a:rPr sz="1000" dirty="0">
                <a:solidFill>
                  <a:srgbClr val="79797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24" name="功能列">
            <a:extLst>
              <a:ext uri="{FF2B5EF4-FFF2-40B4-BE49-F238E27FC236}">
                <a16:creationId xmlns:a16="http://schemas.microsoft.com/office/drawing/2014/main" id="{535DDEFE-5F02-404F-A0A1-F008B53EFE55}"/>
              </a:ext>
            </a:extLst>
          </p:cNvPr>
          <p:cNvSpPr/>
          <p:nvPr/>
        </p:nvSpPr>
        <p:spPr>
          <a:xfrm>
            <a:off x="3479873" y="1560872"/>
            <a:ext cx="967892" cy="410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r">
              <a:defRPr sz="2200" b="0">
                <a:solidFill>
                  <a:srgbClr val="4B1F8D"/>
                </a:solidFill>
                <a:latin typeface="+mj-lt"/>
                <a:ea typeface="+mj-ea"/>
                <a:cs typeface="+mj-cs"/>
                <a:sym typeface="Microsoft Sans Serif"/>
              </a:defRPr>
            </a:lvl1pPr>
          </a:lstStyle>
          <a:p>
            <a:pPr algn="ctr"/>
            <a:r>
              <a:rPr sz="1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功能列</a:t>
            </a:r>
            <a:endParaRPr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矩形">
            <a:extLst>
              <a:ext uri="{FF2B5EF4-FFF2-40B4-BE49-F238E27FC236}">
                <a16:creationId xmlns:a16="http://schemas.microsoft.com/office/drawing/2014/main" id="{140B1BD7-188E-4C19-A900-B11D3122E9F5}"/>
              </a:ext>
            </a:extLst>
          </p:cNvPr>
          <p:cNvSpPr/>
          <p:nvPr/>
        </p:nvSpPr>
        <p:spPr>
          <a:xfrm>
            <a:off x="124011" y="2085328"/>
            <a:ext cx="5557698" cy="3914775"/>
          </a:xfrm>
          <a:prstGeom prst="rect">
            <a:avLst/>
          </a:prstGeom>
          <a:ln w="25400">
            <a:solidFill>
              <a:srgbClr val="424242"/>
            </a:solidFill>
            <a:custDash>
              <a:ds d="600000" sp="600000"/>
            </a:custDash>
            <a:miter lim="400000"/>
          </a:ln>
        </p:spPr>
        <p:txBody>
          <a:bodyPr lIns="0" tIns="0" rIns="0" bIns="0" anchor="ctr"/>
          <a:lstStyle/>
          <a:p>
            <a:pPr algn="ctr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1" name="社群連結">
            <a:extLst>
              <a:ext uri="{FF2B5EF4-FFF2-40B4-BE49-F238E27FC236}">
                <a16:creationId xmlns:a16="http://schemas.microsoft.com/office/drawing/2014/main" id="{8B3C3BEC-117E-41AA-BE5E-5AB1198A560F}"/>
              </a:ext>
            </a:extLst>
          </p:cNvPr>
          <p:cNvSpPr/>
          <p:nvPr/>
        </p:nvSpPr>
        <p:spPr>
          <a:xfrm>
            <a:off x="4522337" y="1494972"/>
            <a:ext cx="1177127" cy="520260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>
              <a:defRPr sz="1800" b="0">
                <a:solidFill>
                  <a:srgbClr val="212121"/>
                </a:solidFill>
                <a:latin typeface="+mj-lt"/>
                <a:ea typeface="+mj-ea"/>
                <a:cs typeface="+mj-cs"/>
                <a:sym typeface="Microsoft Sans Serif"/>
              </a:defRPr>
            </a:lvl1pPr>
          </a:lstStyle>
          <a:p>
            <a:pPr algn="ctr"/>
            <a:r>
              <a:rPr lang="zh-TW" altLang="en-US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回官網</a:t>
            </a:r>
            <a:endParaRPr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客服中心 （原服務支援）">
            <a:extLst>
              <a:ext uri="{FF2B5EF4-FFF2-40B4-BE49-F238E27FC236}">
                <a16:creationId xmlns:a16="http://schemas.microsoft.com/office/drawing/2014/main" id="{83B52571-CCA5-4467-857F-5AE23F65480C}"/>
              </a:ext>
            </a:extLst>
          </p:cNvPr>
          <p:cNvSpPr/>
          <p:nvPr/>
        </p:nvSpPr>
        <p:spPr>
          <a:xfrm>
            <a:off x="2379110" y="2653799"/>
            <a:ext cx="1051300" cy="440084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>
              <a:defRPr sz="2200" b="0">
                <a:solidFill>
                  <a:srgbClr val="212121"/>
                </a:solidFill>
                <a:latin typeface="+mj-lt"/>
                <a:ea typeface="+mj-ea"/>
                <a:cs typeface="+mj-cs"/>
                <a:sym typeface="Microsoft Sans Serif"/>
              </a:defRPr>
            </a:pPr>
            <a:r>
              <a:rPr lang="zh-TW" altLang="en-US" sz="1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友善連結</a:t>
            </a:r>
            <a:endParaRPr sz="1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" name="客服中心 （原服務支援）">
            <a:extLst>
              <a:ext uri="{FF2B5EF4-FFF2-40B4-BE49-F238E27FC236}">
                <a16:creationId xmlns:a16="http://schemas.microsoft.com/office/drawing/2014/main" id="{23D30EDF-1729-4FAB-A780-E9D1F3CA5C38}"/>
              </a:ext>
            </a:extLst>
          </p:cNvPr>
          <p:cNvSpPr/>
          <p:nvPr/>
        </p:nvSpPr>
        <p:spPr>
          <a:xfrm>
            <a:off x="3506600" y="2651205"/>
            <a:ext cx="1020160" cy="440084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>
              <a:defRPr sz="2200" b="0">
                <a:solidFill>
                  <a:srgbClr val="212121"/>
                </a:solidFill>
                <a:latin typeface="+mj-lt"/>
                <a:ea typeface="+mj-ea"/>
                <a:cs typeface="+mj-cs"/>
                <a:sym typeface="Microsoft Sans Serif"/>
              </a:defRPr>
            </a:pPr>
            <a:r>
              <a:rPr lang="zh-TW" altLang="en-US" sz="1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申請表單下載</a:t>
            </a:r>
            <a:endParaRPr sz="11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6" name="關於聲寶">
            <a:extLst>
              <a:ext uri="{FF2B5EF4-FFF2-40B4-BE49-F238E27FC236}">
                <a16:creationId xmlns:a16="http://schemas.microsoft.com/office/drawing/2014/main" id="{CA7BCD06-884D-4654-AB62-7F3F4474F317}"/>
              </a:ext>
            </a:extLst>
          </p:cNvPr>
          <p:cNvSpPr/>
          <p:nvPr/>
        </p:nvSpPr>
        <p:spPr>
          <a:xfrm>
            <a:off x="211901" y="2637545"/>
            <a:ext cx="956839" cy="440083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>
            <a:lvl1pPr>
              <a:defRPr sz="2200" b="0">
                <a:solidFill>
                  <a:srgbClr val="212121"/>
                </a:solidFill>
                <a:latin typeface="+mj-lt"/>
                <a:ea typeface="+mj-ea"/>
                <a:cs typeface="+mj-cs"/>
                <a:sym typeface="Microsoft Sans Serif"/>
              </a:defRPr>
            </a:lvl1pPr>
          </a:lstStyle>
          <a:p>
            <a:pPr algn="ctr"/>
            <a:r>
              <a:rPr lang="zh-TW" altLang="en-US" sz="1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計畫介紹</a:t>
            </a:r>
            <a:endParaRPr sz="11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3" name="客服中心 （原服務支援）">
            <a:extLst>
              <a:ext uri="{FF2B5EF4-FFF2-40B4-BE49-F238E27FC236}">
                <a16:creationId xmlns:a16="http://schemas.microsoft.com/office/drawing/2014/main" id="{5ADB0449-1FAD-4178-A37F-4469ED4B511F}"/>
              </a:ext>
            </a:extLst>
          </p:cNvPr>
          <p:cNvSpPr/>
          <p:nvPr/>
        </p:nvSpPr>
        <p:spPr>
          <a:xfrm>
            <a:off x="4596397" y="2658177"/>
            <a:ext cx="969903" cy="440084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>
              <a:defRPr sz="2200" b="0">
                <a:solidFill>
                  <a:srgbClr val="212121"/>
                </a:solidFill>
                <a:latin typeface="+mj-lt"/>
                <a:ea typeface="+mj-ea"/>
                <a:cs typeface="+mj-cs"/>
                <a:sym typeface="Microsoft Sans Serif"/>
              </a:defRPr>
            </a:pPr>
            <a:r>
              <a:rPr lang="zh-TW" altLang="en-US" sz="1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辦公室位置</a:t>
            </a:r>
            <a:endParaRPr sz="11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CF797C78-8B26-4180-B57E-1CAFAA493721}"/>
              </a:ext>
            </a:extLst>
          </p:cNvPr>
          <p:cNvGrpSpPr/>
          <p:nvPr/>
        </p:nvGrpSpPr>
        <p:grpSpPr>
          <a:xfrm>
            <a:off x="1258825" y="2646887"/>
            <a:ext cx="1026851" cy="2218073"/>
            <a:chOff x="1631687" y="2629132"/>
            <a:chExt cx="1026851" cy="2218073"/>
          </a:xfrm>
        </p:grpSpPr>
        <p:sp>
          <p:nvSpPr>
            <p:cNvPr id="30" name="客服中心 （原服務支援）">
              <a:extLst>
                <a:ext uri="{FF2B5EF4-FFF2-40B4-BE49-F238E27FC236}">
                  <a16:creationId xmlns:a16="http://schemas.microsoft.com/office/drawing/2014/main" id="{9C8C36D6-E358-4CFF-AC91-35517B5515B0}"/>
                </a:ext>
              </a:extLst>
            </p:cNvPr>
            <p:cNvSpPr/>
            <p:nvPr/>
          </p:nvSpPr>
          <p:spPr>
            <a:xfrm>
              <a:off x="1631687" y="2629132"/>
              <a:ext cx="1026851" cy="440084"/>
            </a:xfrm>
            <a:prstGeom prst="rect">
              <a:avLst/>
            </a:prstGeom>
            <a:ln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2200" b="0">
                  <a:solidFill>
                    <a:srgbClr val="212121"/>
                  </a:solidFill>
                  <a:latin typeface="+mj-lt"/>
                  <a:ea typeface="+mj-ea"/>
                  <a:cs typeface="+mj-cs"/>
                  <a:sym typeface="Microsoft Sans Serif"/>
                </a:defRPr>
              </a:pPr>
              <a:r>
                <a:rPr lang="zh-TW" altLang="en-US" sz="11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最新消息</a:t>
              </a:r>
              <a:endParaRPr sz="1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1" name="線條">
              <a:extLst>
                <a:ext uri="{FF2B5EF4-FFF2-40B4-BE49-F238E27FC236}">
                  <a16:creationId xmlns:a16="http://schemas.microsoft.com/office/drawing/2014/main" id="{9ABDDC05-25AA-4A21-8BB8-D86B6B4FD8D5}"/>
                </a:ext>
              </a:extLst>
            </p:cNvPr>
            <p:cNvSpPr/>
            <p:nvPr/>
          </p:nvSpPr>
          <p:spPr>
            <a:xfrm flipV="1">
              <a:off x="1670819" y="3063117"/>
              <a:ext cx="0" cy="1635173"/>
            </a:xfrm>
            <a:prstGeom prst="line">
              <a:avLst/>
            </a:prstGeom>
            <a:noFill/>
            <a:ln w="25400" cap="flat">
              <a:solidFill>
                <a:srgbClr val="797979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" name="線條">
              <a:extLst>
                <a:ext uri="{FF2B5EF4-FFF2-40B4-BE49-F238E27FC236}">
                  <a16:creationId xmlns:a16="http://schemas.microsoft.com/office/drawing/2014/main" id="{DF0CCBAD-1373-4364-9682-4BC29DA9B04D}"/>
                </a:ext>
              </a:extLst>
            </p:cNvPr>
            <p:cNvSpPr/>
            <p:nvPr/>
          </p:nvSpPr>
          <p:spPr>
            <a:xfrm>
              <a:off x="1657147" y="3872835"/>
              <a:ext cx="103821" cy="2"/>
            </a:xfrm>
            <a:prstGeom prst="line">
              <a:avLst/>
            </a:prstGeom>
            <a:noFill/>
            <a:ln w="25400" cap="flat">
              <a:solidFill>
                <a:srgbClr val="797979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3" name="線條">
              <a:extLst>
                <a:ext uri="{FF2B5EF4-FFF2-40B4-BE49-F238E27FC236}">
                  <a16:creationId xmlns:a16="http://schemas.microsoft.com/office/drawing/2014/main" id="{50A10C6E-FB5F-42AD-B3F0-F7E9852F2614}"/>
                </a:ext>
              </a:extLst>
            </p:cNvPr>
            <p:cNvSpPr/>
            <p:nvPr/>
          </p:nvSpPr>
          <p:spPr>
            <a:xfrm>
              <a:off x="1657147" y="3392607"/>
              <a:ext cx="103821" cy="2"/>
            </a:xfrm>
            <a:prstGeom prst="line">
              <a:avLst/>
            </a:prstGeom>
            <a:noFill/>
            <a:ln w="25400" cap="flat">
              <a:solidFill>
                <a:srgbClr val="797979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9" name="服務據點 （原維修據點）">
              <a:extLst>
                <a:ext uri="{FF2B5EF4-FFF2-40B4-BE49-F238E27FC236}">
                  <a16:creationId xmlns:a16="http://schemas.microsoft.com/office/drawing/2014/main" id="{7F5C1EEE-1C41-49BE-80E9-81C3771E217C}"/>
                </a:ext>
              </a:extLst>
            </p:cNvPr>
            <p:cNvSpPr/>
            <p:nvPr/>
          </p:nvSpPr>
          <p:spPr>
            <a:xfrm>
              <a:off x="1717942" y="3201798"/>
              <a:ext cx="880356" cy="366860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2200" b="0">
                  <a:solidFill>
                    <a:srgbClr val="212121"/>
                  </a:solidFill>
                  <a:latin typeface="+mj-lt"/>
                  <a:ea typeface="+mj-ea"/>
                  <a:cs typeface="+mj-cs"/>
                  <a:sym typeface="Microsoft Sans Serif"/>
                </a:defRPr>
              </a:pPr>
              <a:r>
                <a:rPr lang="zh-TW" altLang="en-US" sz="9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消息類別</a:t>
              </a:r>
              <a:r>
                <a:rPr lang="en-US" altLang="zh-TW" sz="9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</a:t>
              </a:r>
              <a:endParaRPr sz="9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1" name="產品註冊">
              <a:extLst>
                <a:ext uri="{FF2B5EF4-FFF2-40B4-BE49-F238E27FC236}">
                  <a16:creationId xmlns:a16="http://schemas.microsoft.com/office/drawing/2014/main" id="{B83A79E8-5B2D-425B-AE49-8988E053235C}"/>
                </a:ext>
              </a:extLst>
            </p:cNvPr>
            <p:cNvSpPr/>
            <p:nvPr/>
          </p:nvSpPr>
          <p:spPr>
            <a:xfrm>
              <a:off x="1717942" y="3683719"/>
              <a:ext cx="880356" cy="366860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200" b="0">
                  <a:solidFill>
                    <a:srgbClr val="212121"/>
                  </a:solidFill>
                  <a:latin typeface="+mj-lt"/>
                  <a:ea typeface="+mj-ea"/>
                  <a:cs typeface="+mj-cs"/>
                  <a:sym typeface="Microsoft Sans Serif"/>
                </a:defRPr>
              </a:lvl1pPr>
            </a:lstStyle>
            <a:p>
              <a:pPr algn="ctr">
                <a:defRPr sz="2200" b="0">
                  <a:solidFill>
                    <a:srgbClr val="212121"/>
                  </a:solidFill>
                  <a:latin typeface="+mj-lt"/>
                  <a:ea typeface="+mj-ea"/>
                  <a:cs typeface="+mj-cs"/>
                  <a:sym typeface="Microsoft Sans Serif"/>
                </a:defRPr>
              </a:pPr>
              <a:r>
                <a:rPr lang="zh-TW" altLang="en-US" sz="9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消息類別</a:t>
              </a:r>
              <a:r>
                <a:rPr lang="en-US" altLang="zh-TW" sz="9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B</a:t>
              </a:r>
            </a:p>
          </p:txBody>
        </p:sp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A9014714-47C4-46F3-94AF-D100A2A099B8}"/>
                </a:ext>
              </a:extLst>
            </p:cNvPr>
            <p:cNvGrpSpPr/>
            <p:nvPr/>
          </p:nvGrpSpPr>
          <p:grpSpPr>
            <a:xfrm>
              <a:off x="1686668" y="4442101"/>
              <a:ext cx="914489" cy="405104"/>
              <a:chOff x="1717994" y="3992683"/>
              <a:chExt cx="844747" cy="233788"/>
            </a:xfrm>
          </p:grpSpPr>
          <p:sp>
            <p:nvSpPr>
              <p:cNvPr id="34" name="線條">
                <a:extLst>
                  <a:ext uri="{FF2B5EF4-FFF2-40B4-BE49-F238E27FC236}">
                    <a16:creationId xmlns:a16="http://schemas.microsoft.com/office/drawing/2014/main" id="{D135A038-F3B2-4C0A-A1C6-850D1EC0F158}"/>
                  </a:ext>
                </a:extLst>
              </p:cNvPr>
              <p:cNvSpPr/>
              <p:nvPr/>
            </p:nvSpPr>
            <p:spPr>
              <a:xfrm>
                <a:off x="1717994" y="4130271"/>
                <a:ext cx="66745" cy="1"/>
              </a:xfrm>
              <a:prstGeom prst="line">
                <a:avLst/>
              </a:prstGeom>
              <a:noFill/>
              <a:ln w="25400" cap="flat">
                <a:solidFill>
                  <a:srgbClr val="79797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2" name="產品說明書下載 （原說明書/檔案下載）">
                <a:extLst>
                  <a:ext uri="{FF2B5EF4-FFF2-40B4-BE49-F238E27FC236}">
                    <a16:creationId xmlns:a16="http://schemas.microsoft.com/office/drawing/2014/main" id="{20CAE8D6-7F9A-47AC-8182-DE90E06B7EC8}"/>
                  </a:ext>
                </a:extLst>
              </p:cNvPr>
              <p:cNvSpPr/>
              <p:nvPr/>
            </p:nvSpPr>
            <p:spPr>
              <a:xfrm>
                <a:off x="1749523" y="3992683"/>
                <a:ext cx="813218" cy="233788"/>
              </a:xfrm>
              <a:prstGeom prst="rect">
                <a:avLst/>
              </a:pr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 sz="2200" b="0">
                    <a:solidFill>
                      <a:srgbClr val="212121"/>
                    </a:solidFill>
                    <a:latin typeface="+mj-lt"/>
                    <a:ea typeface="+mj-ea"/>
                    <a:cs typeface="+mj-cs"/>
                    <a:sym typeface="Microsoft Sans Serif"/>
                  </a:defRPr>
                </a:pPr>
                <a:r>
                  <a:rPr lang="zh-TW" altLang="en-US" sz="900" dirty="0">
                    <a:solidFill>
                      <a:srgbClr val="21212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Microsoft Sans Serif"/>
                  </a:rPr>
                  <a:t>消息類別</a:t>
                </a:r>
                <a:r>
                  <a:rPr lang="en-US" altLang="zh-TW" sz="900" dirty="0">
                    <a:solidFill>
                      <a:srgbClr val="21212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Microsoft Sans Serif"/>
                  </a:rPr>
                  <a:t>C</a:t>
                </a:r>
              </a:p>
            </p:txBody>
          </p:sp>
        </p:grp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C4DA441B-BF96-4F13-8BB0-A8FEBE7D4A28}"/>
                </a:ext>
              </a:extLst>
            </p:cNvPr>
            <p:cNvSpPr txBox="1"/>
            <p:nvPr/>
          </p:nvSpPr>
          <p:spPr>
            <a:xfrm>
              <a:off x="1746982" y="4134475"/>
              <a:ext cx="718111" cy="43498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TW" dirty="0"/>
                <a:t>…</a:t>
              </a:r>
              <a:endParaRPr lang="zh-TW" altLang="en-US" dirty="0"/>
            </a:p>
          </p:txBody>
        </p:sp>
      </p:grpSp>
      <p:sp>
        <p:nvSpPr>
          <p:cNvPr id="166" name="導覽列">
            <a:extLst>
              <a:ext uri="{FF2B5EF4-FFF2-40B4-BE49-F238E27FC236}">
                <a16:creationId xmlns:a16="http://schemas.microsoft.com/office/drawing/2014/main" id="{4DE963E9-0E10-4445-A058-E1F5EBEEF8DD}"/>
              </a:ext>
            </a:extLst>
          </p:cNvPr>
          <p:cNvSpPr/>
          <p:nvPr/>
        </p:nvSpPr>
        <p:spPr>
          <a:xfrm>
            <a:off x="269296" y="2230049"/>
            <a:ext cx="644227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l">
              <a:defRPr sz="2800" b="0">
                <a:solidFill>
                  <a:srgbClr val="4B1F8D"/>
                </a:solidFill>
                <a:latin typeface="+mj-lt"/>
                <a:ea typeface="+mj-ea"/>
                <a:cs typeface="+mj-cs"/>
                <a:sym typeface="Microsoft Sans Serif"/>
              </a:defRPr>
            </a:lvl1pPr>
          </a:lstStyle>
          <a:p>
            <a:pPr algn="ctr"/>
            <a:r>
              <a:rPr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導覽列</a:t>
            </a:r>
            <a:endParaRPr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SAMPO 聲寶官網">
            <a:extLst>
              <a:ext uri="{FF2B5EF4-FFF2-40B4-BE49-F238E27FC236}">
                <a16:creationId xmlns:a16="http://schemas.microsoft.com/office/drawing/2014/main" id="{6448EEC9-F991-42F3-8C13-0BA0C33F4045}"/>
              </a:ext>
            </a:extLst>
          </p:cNvPr>
          <p:cNvSpPr/>
          <p:nvPr/>
        </p:nvSpPr>
        <p:spPr>
          <a:xfrm>
            <a:off x="6042774" y="973315"/>
            <a:ext cx="6057490" cy="430790"/>
          </a:xfrm>
          <a:prstGeom prst="rect">
            <a:avLst/>
          </a:prstGeom>
          <a:solidFill>
            <a:srgbClr val="FA4614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j-lt"/>
                <a:ea typeface="+mj-ea"/>
                <a:cs typeface="+mj-cs"/>
                <a:sym typeface="Microsoft Sans Serif"/>
              </a:defRPr>
            </a:lvl1pPr>
          </a:lstStyle>
          <a:p>
            <a:pPr algn="ctr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聯輔會 官網架構</a:t>
            </a:r>
            <a:endParaRPr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Logo (連結至首頁)">
            <a:extLst>
              <a:ext uri="{FF2B5EF4-FFF2-40B4-BE49-F238E27FC236}">
                <a16:creationId xmlns:a16="http://schemas.microsoft.com/office/drawing/2014/main" id="{5F44478C-FD8B-4DAE-B197-74274F9E0FA8}"/>
              </a:ext>
            </a:extLst>
          </p:cNvPr>
          <p:cNvSpPr/>
          <p:nvPr/>
        </p:nvSpPr>
        <p:spPr>
          <a:xfrm>
            <a:off x="6050896" y="1476914"/>
            <a:ext cx="1539346" cy="52056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ctr">
              <a:defRPr sz="2200" b="0">
                <a:solidFill>
                  <a:srgbClr val="212121"/>
                </a:solidFill>
                <a:latin typeface="+mj-lt"/>
                <a:ea typeface="+mj-ea"/>
                <a:cs typeface="+mj-cs"/>
                <a:sym typeface="Microsoft Sans Serif"/>
              </a:defRPr>
            </a:pPr>
            <a:r>
              <a:rPr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Logo</a:t>
            </a:r>
            <a:br>
              <a:rPr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sz="1000" dirty="0">
                <a:solidFill>
                  <a:srgbClr val="79797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sz="1000" dirty="0" err="1">
                <a:solidFill>
                  <a:srgbClr val="79797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連結至</a:t>
            </a:r>
            <a:r>
              <a:rPr lang="zh-TW" altLang="en-US" sz="1000" dirty="0">
                <a:solidFill>
                  <a:srgbClr val="79797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中文版</a:t>
            </a:r>
            <a:r>
              <a:rPr sz="1000" dirty="0" err="1">
                <a:solidFill>
                  <a:srgbClr val="79797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  <a:r>
              <a:rPr sz="1000" dirty="0">
                <a:solidFill>
                  <a:srgbClr val="79797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37" name="矩形">
            <a:extLst>
              <a:ext uri="{FF2B5EF4-FFF2-40B4-BE49-F238E27FC236}">
                <a16:creationId xmlns:a16="http://schemas.microsoft.com/office/drawing/2014/main" id="{703B9707-2E75-4E27-B224-86980B0769C1}"/>
              </a:ext>
            </a:extLst>
          </p:cNvPr>
          <p:cNvSpPr/>
          <p:nvPr/>
        </p:nvSpPr>
        <p:spPr>
          <a:xfrm>
            <a:off x="6042777" y="2104008"/>
            <a:ext cx="6013100" cy="3888419"/>
          </a:xfrm>
          <a:prstGeom prst="rect">
            <a:avLst/>
          </a:prstGeom>
          <a:ln w="25400">
            <a:solidFill>
              <a:srgbClr val="424242"/>
            </a:solidFill>
            <a:custDash>
              <a:ds d="600000" sp="600000"/>
            </a:custDash>
            <a:miter lim="400000"/>
          </a:ln>
        </p:spPr>
        <p:txBody>
          <a:bodyPr lIns="0" tIns="0" rIns="0" bIns="0" anchor="ctr"/>
          <a:lstStyle/>
          <a:p>
            <a:pPr algn="ctr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導覽列">
            <a:extLst>
              <a:ext uri="{FF2B5EF4-FFF2-40B4-BE49-F238E27FC236}">
                <a16:creationId xmlns:a16="http://schemas.microsoft.com/office/drawing/2014/main" id="{C5C0073B-BB74-4849-ABC1-C1F2A6DC9B01}"/>
              </a:ext>
            </a:extLst>
          </p:cNvPr>
          <p:cNvSpPr/>
          <p:nvPr/>
        </p:nvSpPr>
        <p:spPr>
          <a:xfrm>
            <a:off x="6173583" y="2234802"/>
            <a:ext cx="644227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l">
              <a:defRPr sz="2800" b="0">
                <a:solidFill>
                  <a:srgbClr val="4B1F8D"/>
                </a:solidFill>
                <a:latin typeface="+mj-lt"/>
                <a:ea typeface="+mj-ea"/>
                <a:cs typeface="+mj-cs"/>
                <a:sym typeface="Microsoft Sans Serif"/>
              </a:defRPr>
            </a:lvl1pPr>
          </a:lstStyle>
          <a:p>
            <a:pPr algn="ctr"/>
            <a:r>
              <a:rPr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導覽列</a:t>
            </a:r>
            <a:endParaRPr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矩形">
            <a:extLst>
              <a:ext uri="{FF2B5EF4-FFF2-40B4-BE49-F238E27FC236}">
                <a16:creationId xmlns:a16="http://schemas.microsoft.com/office/drawing/2014/main" id="{C6BA2A7A-DBE8-4BD3-B930-BF80E78C7C19}"/>
              </a:ext>
            </a:extLst>
          </p:cNvPr>
          <p:cNvSpPr/>
          <p:nvPr/>
        </p:nvSpPr>
        <p:spPr>
          <a:xfrm>
            <a:off x="6054572" y="6161105"/>
            <a:ext cx="6019059" cy="559292"/>
          </a:xfrm>
          <a:prstGeom prst="rect">
            <a:avLst/>
          </a:prstGeom>
          <a:ln w="25400">
            <a:solidFill>
              <a:srgbClr val="424242"/>
            </a:solidFill>
            <a:custDash>
              <a:ds d="600000" sp="600000"/>
            </a:custDash>
            <a:miter lim="400000"/>
          </a:ln>
        </p:spPr>
        <p:txBody>
          <a:bodyPr lIns="0" tIns="0" rIns="0" bIns="0" anchor="ctr"/>
          <a:lstStyle/>
          <a:p>
            <a:pPr algn="ctr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Footer">
            <a:extLst>
              <a:ext uri="{FF2B5EF4-FFF2-40B4-BE49-F238E27FC236}">
                <a16:creationId xmlns:a16="http://schemas.microsoft.com/office/drawing/2014/main" id="{4D7CDAEA-FD22-4E14-A4A7-1614E03B33EE}"/>
              </a:ext>
            </a:extLst>
          </p:cNvPr>
          <p:cNvSpPr/>
          <p:nvPr/>
        </p:nvSpPr>
        <p:spPr>
          <a:xfrm>
            <a:off x="6328243" y="6264411"/>
            <a:ext cx="661389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r">
              <a:defRPr sz="2800" b="0">
                <a:solidFill>
                  <a:srgbClr val="4B1F8D"/>
                </a:solidFill>
                <a:latin typeface="+mj-lt"/>
                <a:ea typeface="+mj-ea"/>
                <a:cs typeface="+mj-cs"/>
                <a:sym typeface="Microsoft Sans Serif"/>
              </a:defRPr>
            </a:lvl1pPr>
          </a:lstStyle>
          <a:p>
            <a:pPr algn="ctr"/>
            <a:r>
              <a:rPr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Footer</a:t>
            </a:r>
          </a:p>
        </p:txBody>
      </p:sp>
      <p:sp>
        <p:nvSpPr>
          <p:cNvPr id="45" name="使用者條款">
            <a:extLst>
              <a:ext uri="{FF2B5EF4-FFF2-40B4-BE49-F238E27FC236}">
                <a16:creationId xmlns:a16="http://schemas.microsoft.com/office/drawing/2014/main" id="{9F638156-394E-45DF-812B-6B5A84D15047}"/>
              </a:ext>
            </a:extLst>
          </p:cNvPr>
          <p:cNvSpPr/>
          <p:nvPr/>
        </p:nvSpPr>
        <p:spPr>
          <a:xfrm>
            <a:off x="8264178" y="6268326"/>
            <a:ext cx="930396" cy="38272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212121"/>
                </a:solidFill>
                <a:latin typeface="+mj-lt"/>
                <a:ea typeface="+mj-ea"/>
                <a:cs typeface="+mj-cs"/>
                <a:sym typeface="Microsoft Sans Serif"/>
              </a:defRPr>
            </a:lvl1pPr>
          </a:lstStyle>
          <a:p>
            <a:pPr algn="ctr"/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聯絡資訊</a:t>
            </a:r>
            <a:endParaRPr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使用者條款">
            <a:extLst>
              <a:ext uri="{FF2B5EF4-FFF2-40B4-BE49-F238E27FC236}">
                <a16:creationId xmlns:a16="http://schemas.microsoft.com/office/drawing/2014/main" id="{E721E3D1-F8F6-48ED-9F92-5B587C410A74}"/>
              </a:ext>
            </a:extLst>
          </p:cNvPr>
          <p:cNvSpPr/>
          <p:nvPr/>
        </p:nvSpPr>
        <p:spPr>
          <a:xfrm>
            <a:off x="9445269" y="6266158"/>
            <a:ext cx="890803" cy="38272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212121"/>
                </a:solidFill>
                <a:latin typeface="+mj-lt"/>
                <a:ea typeface="+mj-ea"/>
                <a:cs typeface="+mj-cs"/>
                <a:sym typeface="Microsoft Sans Serif"/>
              </a:defRPr>
            </a:lvl1pPr>
          </a:lstStyle>
          <a:p>
            <a:pPr algn="ctr"/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版權宣告</a:t>
            </a:r>
            <a:endParaRPr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功能列">
            <a:extLst>
              <a:ext uri="{FF2B5EF4-FFF2-40B4-BE49-F238E27FC236}">
                <a16:creationId xmlns:a16="http://schemas.microsoft.com/office/drawing/2014/main" id="{3DD3FDC3-7A13-45D6-B61E-2C95D8C29F46}"/>
              </a:ext>
            </a:extLst>
          </p:cNvPr>
          <p:cNvSpPr/>
          <p:nvPr/>
        </p:nvSpPr>
        <p:spPr>
          <a:xfrm>
            <a:off x="9706956" y="1594790"/>
            <a:ext cx="622246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r">
              <a:defRPr sz="2200" b="0">
                <a:solidFill>
                  <a:srgbClr val="4B1F8D"/>
                </a:solidFill>
                <a:latin typeface="+mj-lt"/>
                <a:ea typeface="+mj-ea"/>
                <a:cs typeface="+mj-cs"/>
                <a:sym typeface="Microsoft Sans Serif"/>
              </a:defRPr>
            </a:lvl1pPr>
          </a:lstStyle>
          <a:p>
            <a:pPr algn="ctr"/>
            <a:r>
              <a:rPr sz="1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功能列</a:t>
            </a:r>
            <a:endParaRPr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社群連結">
            <a:extLst>
              <a:ext uri="{FF2B5EF4-FFF2-40B4-BE49-F238E27FC236}">
                <a16:creationId xmlns:a16="http://schemas.microsoft.com/office/drawing/2014/main" id="{3B0AA3B8-8C4F-4F8D-AC48-F01233237B6A}"/>
              </a:ext>
            </a:extLst>
          </p:cNvPr>
          <p:cNvSpPr/>
          <p:nvPr/>
        </p:nvSpPr>
        <p:spPr>
          <a:xfrm>
            <a:off x="11291554" y="1484561"/>
            <a:ext cx="805761" cy="548425"/>
          </a:xfrm>
          <a:prstGeom prst="rect">
            <a:avLst/>
          </a:prstGeom>
          <a:ln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>
              <a:defRPr sz="1800" b="0">
                <a:solidFill>
                  <a:srgbClr val="212121"/>
                </a:solidFill>
                <a:latin typeface="+mj-lt"/>
                <a:ea typeface="+mj-ea"/>
                <a:cs typeface="+mj-cs"/>
                <a:sym typeface="Microsoft Sans Serif"/>
              </a:defRPr>
            </a:lvl1pPr>
          </a:lstStyle>
          <a:p>
            <a:pPr algn="ctr"/>
            <a:r>
              <a:rPr lang="zh-TW" altLang="en-US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中文版</a:t>
            </a:r>
            <a:endParaRPr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社群連結">
            <a:extLst>
              <a:ext uri="{FF2B5EF4-FFF2-40B4-BE49-F238E27FC236}">
                <a16:creationId xmlns:a16="http://schemas.microsoft.com/office/drawing/2014/main" id="{FC893FA3-E19E-4143-97AC-79E9FB4B520E}"/>
              </a:ext>
            </a:extLst>
          </p:cNvPr>
          <p:cNvSpPr/>
          <p:nvPr/>
        </p:nvSpPr>
        <p:spPr>
          <a:xfrm>
            <a:off x="10438345" y="1478896"/>
            <a:ext cx="805761" cy="548425"/>
          </a:xfrm>
          <a:prstGeom prst="rect">
            <a:avLst/>
          </a:prstGeom>
          <a:ln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>
              <a:defRPr sz="1800" b="0">
                <a:solidFill>
                  <a:srgbClr val="212121"/>
                </a:solidFill>
                <a:latin typeface="+mj-lt"/>
                <a:ea typeface="+mj-ea"/>
                <a:cs typeface="+mj-cs"/>
                <a:sym typeface="Microsoft Sans Serif"/>
              </a:defRPr>
            </a:lvl1pPr>
          </a:lstStyle>
          <a:p>
            <a:pPr algn="ctr"/>
            <a:r>
              <a:rPr lang="en-US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FB</a:t>
            </a:r>
            <a:endParaRPr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EC32C330-BFE3-4470-9A6B-43D2642994DB}"/>
              </a:ext>
            </a:extLst>
          </p:cNvPr>
          <p:cNvGrpSpPr/>
          <p:nvPr/>
        </p:nvGrpSpPr>
        <p:grpSpPr>
          <a:xfrm>
            <a:off x="6162029" y="2630912"/>
            <a:ext cx="5840583" cy="458517"/>
            <a:chOff x="897570" y="2737444"/>
            <a:chExt cx="5840583" cy="391277"/>
          </a:xfrm>
        </p:grpSpPr>
        <p:sp>
          <p:nvSpPr>
            <p:cNvPr id="52" name="客服中心 （原服務支援）">
              <a:extLst>
                <a:ext uri="{FF2B5EF4-FFF2-40B4-BE49-F238E27FC236}">
                  <a16:creationId xmlns:a16="http://schemas.microsoft.com/office/drawing/2014/main" id="{BBED6B9D-C6FC-4206-9AE4-DC9ADCD83AC4}"/>
                </a:ext>
              </a:extLst>
            </p:cNvPr>
            <p:cNvSpPr/>
            <p:nvPr/>
          </p:nvSpPr>
          <p:spPr>
            <a:xfrm>
              <a:off x="897570" y="2737444"/>
              <a:ext cx="1941819" cy="381001"/>
            </a:xfrm>
            <a:prstGeom prst="rect">
              <a:avLst/>
            </a:prstGeom>
            <a:ln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2200" b="0">
                  <a:solidFill>
                    <a:srgbClr val="212121"/>
                  </a:solidFill>
                  <a:latin typeface="+mj-lt"/>
                  <a:ea typeface="+mj-ea"/>
                  <a:cs typeface="+mj-cs"/>
                  <a:sym typeface="Microsoft Sans Serif"/>
                </a:defRPr>
              </a:pPr>
              <a:r>
                <a:rPr lang="en-US" altLang="zh-TW" sz="1200" dirty="0">
                  <a:solidFill>
                    <a:schemeClr val="bg1"/>
                  </a:solidFill>
                  <a:sym typeface="Microsoft Sans Serif"/>
                </a:rPr>
                <a:t>Information about the Chief</a:t>
              </a:r>
              <a:endParaRPr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3" name="客服中心 （原服務支援）">
              <a:extLst>
                <a:ext uri="{FF2B5EF4-FFF2-40B4-BE49-F238E27FC236}">
                  <a16:creationId xmlns:a16="http://schemas.microsoft.com/office/drawing/2014/main" id="{2BDF6222-2427-47BA-9E38-A9A31FA202D2}"/>
                </a:ext>
              </a:extLst>
            </p:cNvPr>
            <p:cNvSpPr/>
            <p:nvPr/>
          </p:nvSpPr>
          <p:spPr>
            <a:xfrm>
              <a:off x="2905485" y="2747720"/>
              <a:ext cx="849769" cy="381001"/>
            </a:xfrm>
            <a:prstGeom prst="rect">
              <a:avLst/>
            </a:prstGeom>
            <a:ln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2200" b="0">
                  <a:solidFill>
                    <a:srgbClr val="212121"/>
                  </a:solidFill>
                  <a:latin typeface="+mj-lt"/>
                  <a:ea typeface="+mj-ea"/>
                  <a:cs typeface="+mj-cs"/>
                  <a:sym typeface="Microsoft Sans Serif"/>
                </a:defRPr>
              </a:pPr>
              <a:r>
                <a:rPr lang="en-US" altLang="zh-TW" sz="1200" dirty="0">
                  <a:solidFill>
                    <a:schemeClr val="bg1"/>
                  </a:solidFill>
                  <a:sym typeface="Microsoft Sans Serif"/>
                </a:rPr>
                <a:t>About Us</a:t>
              </a:r>
              <a:endParaRPr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4" name="客服中心 （原服務支援）">
              <a:extLst>
                <a:ext uri="{FF2B5EF4-FFF2-40B4-BE49-F238E27FC236}">
                  <a16:creationId xmlns:a16="http://schemas.microsoft.com/office/drawing/2014/main" id="{F467B1C6-0D17-45CB-8487-E83B4C45D7D0}"/>
                </a:ext>
              </a:extLst>
            </p:cNvPr>
            <p:cNvSpPr/>
            <p:nvPr/>
          </p:nvSpPr>
          <p:spPr>
            <a:xfrm>
              <a:off x="3825423" y="2747719"/>
              <a:ext cx="1660977" cy="381001"/>
            </a:xfrm>
            <a:prstGeom prst="rect">
              <a:avLst/>
            </a:prstGeom>
            <a:ln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2200" b="0">
                  <a:solidFill>
                    <a:srgbClr val="212121"/>
                  </a:solidFill>
                  <a:latin typeface="+mj-lt"/>
                  <a:ea typeface="+mj-ea"/>
                  <a:cs typeface="+mj-cs"/>
                  <a:sym typeface="Microsoft Sans Serif"/>
                </a:defRPr>
              </a:pPr>
              <a:r>
                <a:rPr lang="en-US" altLang="zh-TW" sz="1200" dirty="0">
                  <a:solidFill>
                    <a:schemeClr val="bg1"/>
                  </a:solidFill>
                  <a:sym typeface="Microsoft Sans Serif"/>
                </a:rPr>
                <a:t>Organizational Structure</a:t>
              </a:r>
              <a:endParaRPr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5" name="客服中心 （原服務支援）">
              <a:extLst>
                <a:ext uri="{FF2B5EF4-FFF2-40B4-BE49-F238E27FC236}">
                  <a16:creationId xmlns:a16="http://schemas.microsoft.com/office/drawing/2014/main" id="{CE940B06-E58C-4DDA-B1A0-29E6F1D6FF22}"/>
                </a:ext>
              </a:extLst>
            </p:cNvPr>
            <p:cNvSpPr/>
            <p:nvPr/>
          </p:nvSpPr>
          <p:spPr>
            <a:xfrm>
              <a:off x="5553719" y="2747720"/>
              <a:ext cx="1184434" cy="381001"/>
            </a:xfrm>
            <a:prstGeom prst="rect">
              <a:avLst/>
            </a:prstGeom>
            <a:ln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2200" b="0">
                  <a:solidFill>
                    <a:srgbClr val="212121"/>
                  </a:solidFill>
                  <a:latin typeface="+mj-lt"/>
                  <a:ea typeface="+mj-ea"/>
                  <a:cs typeface="+mj-cs"/>
                  <a:sym typeface="Microsoft Sans Serif"/>
                </a:defRPr>
              </a:pPr>
              <a:r>
                <a:rPr lang="en-US" altLang="zh-TW" sz="1200" dirty="0">
                  <a:solidFill>
                    <a:schemeClr val="bg1"/>
                  </a:solidFill>
                  <a:sym typeface="Microsoft Sans Serif"/>
                </a:rPr>
                <a:t>Contact Us</a:t>
              </a:r>
              <a:endParaRPr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56" name="標題 1">
            <a:extLst>
              <a:ext uri="{FF2B5EF4-FFF2-40B4-BE49-F238E27FC236}">
                <a16:creationId xmlns:a16="http://schemas.microsoft.com/office/drawing/2014/main" id="{26F159D4-9EA7-4E6E-85EC-AF0D2C2E3219}"/>
              </a:ext>
            </a:extLst>
          </p:cNvPr>
          <p:cNvSpPr txBox="1">
            <a:spLocks/>
          </p:cNvSpPr>
          <p:nvPr/>
        </p:nvSpPr>
        <p:spPr>
          <a:xfrm>
            <a:off x="6548264" y="122522"/>
            <a:ext cx="5516489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官網</a:t>
            </a:r>
            <a:r>
              <a:rPr lang="en-US" altLang="zh-TW" sz="2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英文版</a:t>
            </a:r>
            <a:endParaRPr lang="en-US" altLang="zh-TW" sz="2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E141A8C5-54C2-4B85-BDF0-7E86742A8220}"/>
              </a:ext>
            </a:extLst>
          </p:cNvPr>
          <p:cNvCxnSpPr>
            <a:cxnSpLocks/>
          </p:cNvCxnSpPr>
          <p:nvPr/>
        </p:nvCxnSpPr>
        <p:spPr>
          <a:xfrm>
            <a:off x="6390704" y="234685"/>
            <a:ext cx="0" cy="599586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2E66E152-F1B6-468E-BF89-E87FD85F62E2}"/>
              </a:ext>
            </a:extLst>
          </p:cNvPr>
          <p:cNvSpPr/>
          <p:nvPr/>
        </p:nvSpPr>
        <p:spPr>
          <a:xfrm>
            <a:off x="6082195" y="226803"/>
            <a:ext cx="244315" cy="599586"/>
          </a:xfrm>
          <a:prstGeom prst="rect">
            <a:avLst/>
          </a:prstGeom>
          <a:solidFill>
            <a:srgbClr val="FF6600"/>
          </a:solidFill>
          <a:ln w="19050">
            <a:solidFill>
              <a:srgbClr val="FF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3600" b="1" dirty="0">
              <a:solidFill>
                <a:srgbClr val="76747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9" name="Rectangle 4">
            <a:extLst>
              <a:ext uri="{FF2B5EF4-FFF2-40B4-BE49-F238E27FC236}">
                <a16:creationId xmlns:a16="http://schemas.microsoft.com/office/drawing/2014/main" id="{E183C5AE-1FE0-44F2-95DA-0309F50D3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156" y="467558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0514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</TotalTime>
  <Words>280</Words>
  <Application>Microsoft Office PowerPoint</Application>
  <PresentationFormat>寬螢幕</PresentationFormat>
  <Paragraphs>111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10" baseType="lpstr">
      <vt:lpstr>Helvetica Neue Medium</vt:lpstr>
      <vt:lpstr>微軟正黑體</vt:lpstr>
      <vt:lpstr>新細明體</vt:lpstr>
      <vt:lpstr>Arial</vt:lpstr>
      <vt:lpstr>Calibri</vt:lpstr>
      <vt:lpstr>Calibri Light</vt:lpstr>
      <vt:lpstr>Microsoft Sans Serif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_Avita 小肉</dc:creator>
  <cp:lastModifiedBy>鍾綺芳</cp:lastModifiedBy>
  <cp:revision>27</cp:revision>
  <dcterms:created xsi:type="dcterms:W3CDTF">2022-04-01T08:39:46Z</dcterms:created>
  <dcterms:modified xsi:type="dcterms:W3CDTF">2022-05-13T06:17:27Z</dcterms:modified>
</cp:coreProperties>
</file>