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319" r:id="rId4"/>
    <p:sldId id="323" r:id="rId5"/>
    <p:sldId id="327" r:id="rId6"/>
    <p:sldId id="326" r:id="rId7"/>
    <p:sldId id="324" r:id="rId8"/>
    <p:sldId id="325" r:id="rId9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8BC"/>
    <a:srgbClr val="79ACC9"/>
    <a:srgbClr val="03DFBA"/>
    <a:srgbClr val="F5778B"/>
    <a:srgbClr val="4E6F86"/>
    <a:srgbClr val="F5677D"/>
    <a:srgbClr val="F5425E"/>
    <a:srgbClr val="E9B81F"/>
    <a:srgbClr val="308ACA"/>
    <a:srgbClr val="0A9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92" autoAdjust="0"/>
  </p:normalViewPr>
  <p:slideViewPr>
    <p:cSldViewPr snapToGrid="0">
      <p:cViewPr varScale="1">
        <p:scale>
          <a:sx n="106" d="100"/>
          <a:sy n="106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9645F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2416952125999495"/>
                  <c:y val="-0.2547914107857401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600" b="0" i="0" u="none" strike="noStrike" kern="12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defRPr>
                    </a:pPr>
                    <a:r>
                      <a:rPr lang="zh-CN" altLang="en-US" dirty="0" smtClean="0"/>
                      <a:t>业务</a:t>
                    </a:r>
                    <a:endParaRPr lang="zh-CN" alt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423637533194353"/>
                      <c:h val="0.33130148544572074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0.65</c:v>
                </c:pt>
                <c:pt idx="1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9645F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0576836978258529"/>
                  <c:y val="-0.2547914107857401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600" b="0" i="0" u="none" strike="noStrike" kern="12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defRPr>
                    </a:pPr>
                    <a:r>
                      <a:rPr lang="zh-CN" altLang="en-US" dirty="0" smtClean="0"/>
                      <a:t>技术</a:t>
                    </a:r>
                    <a:endParaRPr lang="zh-CN" alt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423637533194353"/>
                      <c:h val="0.33130148544572074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0.75</c:v>
                </c:pt>
                <c:pt idx="1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9645F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0576836978258529"/>
                  <c:y val="-0.2547914107857401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600" b="0" i="0" u="none" strike="noStrike" kern="12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defRPr>
                    </a:pPr>
                    <a:r>
                      <a:rPr lang="zh-CN" altLang="en-US" dirty="0" smtClean="0"/>
                      <a:t>管理</a:t>
                    </a:r>
                    <a:endParaRPr lang="zh-CN" alt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423637533194353"/>
                      <c:h val="0.33130148544572074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0.75</c:v>
                </c:pt>
                <c:pt idx="1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BEA49-4D5A-4BFE-AB59-2253AF571EBF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D925F-4E9F-4D8E-8F68-794EBD4A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93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D925F-4E9F-4D8E-8F68-794EBD4A2A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35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（计算平台每日推送消息与各主播开播通知接收相关</a:t>
            </a:r>
            <a:r>
              <a:rPr lang="en-US" altLang="zh-CN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KPI</a:t>
            </a:r>
            <a:r>
              <a:rPr lang="zh-CN" altLang="en-US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）</a:t>
            </a:r>
            <a:endParaRPr lang="en-US" altLang="zh-CN" sz="1200" dirty="0" smtClean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（优化结构，新增开播方式与终端类型，提高代码容错等）</a:t>
            </a:r>
            <a:endParaRPr lang="en-US" altLang="zh-CN" sz="1200" dirty="0" smtClean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（分析用户使用规律，提出改进建议）</a:t>
            </a:r>
            <a:endParaRPr lang="en-US" altLang="zh-CN" sz="1200" dirty="0" smtClean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（登录、在线、留存，观看时长、活跃分布、付费转化、终端流转，模板交叉等）</a:t>
            </a:r>
            <a:endParaRPr lang="en-US" altLang="zh-CN" sz="1200" dirty="0" smtClean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D925F-4E9F-4D8E-8F68-794EBD4A2A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19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D925F-4E9F-4D8E-8F68-794EBD4A2A3C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7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63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0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3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669797" y="41338"/>
            <a:ext cx="6816662" cy="6816662"/>
          </a:xfrm>
          <a:prstGeom prst="ellipse">
            <a:avLst/>
          </a:prstGeom>
          <a:solidFill>
            <a:srgbClr val="79AC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9AC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69830" y="2742633"/>
            <a:ext cx="3877985" cy="1563506"/>
            <a:chOff x="4413432" y="2618656"/>
            <a:chExt cx="3877985" cy="156350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646879" y="3632032"/>
              <a:ext cx="30396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4955541" y="3782052"/>
              <a:ext cx="24222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汇报人：陈健柯</a:t>
              </a:r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413432" y="2618656"/>
              <a:ext cx="38779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实习工作汇报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681447" y="1166207"/>
            <a:ext cx="1576426" cy="157642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700492" y="3906029"/>
            <a:ext cx="986879" cy="98687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007946" y="1166207"/>
            <a:ext cx="2173771" cy="2173771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3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9453" y="442914"/>
            <a:ext cx="12021686" cy="5421209"/>
            <a:chOff x="-273168" y="932543"/>
            <a:chExt cx="11631989" cy="4937055"/>
          </a:xfrm>
        </p:grpSpPr>
        <p:sp>
          <p:nvSpPr>
            <p:cNvPr id="24" name="TextBox 18"/>
            <p:cNvSpPr txBox="1"/>
            <p:nvPr/>
          </p:nvSpPr>
          <p:spPr>
            <a:xfrm>
              <a:off x="5714521" y="4546159"/>
              <a:ext cx="997805" cy="1323439"/>
            </a:xfrm>
            <a:prstGeom prst="rect">
              <a:avLst/>
            </a:prstGeom>
            <a:solidFill>
              <a:srgbClr val="79ACC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TextBox 18"/>
            <p:cNvSpPr txBox="1"/>
            <p:nvPr/>
          </p:nvSpPr>
          <p:spPr>
            <a:xfrm>
              <a:off x="5714522" y="932543"/>
              <a:ext cx="997805" cy="1323439"/>
            </a:xfrm>
            <a:prstGeom prst="rect">
              <a:avLst/>
            </a:prstGeom>
            <a:solidFill>
              <a:srgbClr val="79ACC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187306" y="1607677"/>
              <a:ext cx="4171515" cy="4189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zh-CN" altLang="en-US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 Semilight" panose="020B0402040204020203" pitchFamily="34" charset="0"/>
                </a:rPr>
                <a:t>工作内容</a:t>
              </a:r>
              <a:endPara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12" name="TextBox 18"/>
            <p:cNvSpPr txBox="1"/>
            <p:nvPr/>
          </p:nvSpPr>
          <p:spPr>
            <a:xfrm>
              <a:off x="5845081" y="1125918"/>
              <a:ext cx="17344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8"/>
            <p:cNvSpPr txBox="1"/>
            <p:nvPr/>
          </p:nvSpPr>
          <p:spPr>
            <a:xfrm>
              <a:off x="5845081" y="3044669"/>
              <a:ext cx="17344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18"/>
            <p:cNvSpPr txBox="1"/>
            <p:nvPr/>
          </p:nvSpPr>
          <p:spPr>
            <a:xfrm>
              <a:off x="5845080" y="4792380"/>
              <a:ext cx="8672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文本框 3"/>
            <p:cNvSpPr txBox="1"/>
            <p:nvPr/>
          </p:nvSpPr>
          <p:spPr>
            <a:xfrm>
              <a:off x="-273168" y="2861255"/>
              <a:ext cx="5692429" cy="1323423"/>
            </a:xfrm>
            <a:prstGeom prst="rect">
              <a:avLst/>
            </a:prstGeom>
            <a:noFill/>
          </p:spPr>
          <p:txBody>
            <a:bodyPr wrap="none" lIns="91426" tIns="45712" rIns="91426" bIns="45712" rtlCol="0">
              <a:spAutoFit/>
            </a:bodyPr>
            <a:lstStyle/>
            <a:p>
              <a:pPr algn="ctr"/>
              <a:r>
                <a:rPr lang="en-US" altLang="zh-CN" sz="8000" dirty="0" smtClean="0">
                  <a:solidFill>
                    <a:srgbClr val="79ACC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rPr>
                <a:t>CONTENTS</a:t>
              </a:r>
              <a:endParaRPr lang="zh-CN" altLang="en-US" sz="8000" dirty="0">
                <a:solidFill>
                  <a:srgbClr val="79ACC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7700963" y="3202471"/>
            <a:ext cx="4311270" cy="460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成长收获</a:t>
            </a:r>
            <a:endParaRPr lang="zh-CN" altLang="en-US" sz="4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00963" y="5137509"/>
            <a:ext cx="4311270" cy="460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未来展望</a:t>
            </a:r>
            <a:endParaRPr lang="zh-CN" altLang="en-US" sz="4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6178838" y="2491798"/>
            <a:ext cx="1031234" cy="1323439"/>
          </a:xfrm>
          <a:prstGeom prst="rect">
            <a:avLst/>
          </a:prstGeom>
          <a:solidFill>
            <a:srgbClr val="79ACC9"/>
          </a:solidFill>
          <a:ln>
            <a:solidFill>
              <a:srgbClr val="79ACC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6313770" y="2754563"/>
            <a:ext cx="1792603" cy="91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21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>
          <a:xfrm rot="10800000">
            <a:off x="8731180" y="1885949"/>
            <a:ext cx="2209001" cy="1077233"/>
          </a:xfrm>
          <a:custGeom>
            <a:avLst/>
            <a:gdLst>
              <a:gd name="connsiteX0" fmla="*/ 0 w 3325370"/>
              <a:gd name="connsiteY0" fmla="*/ 0 h 1637134"/>
              <a:gd name="connsiteX1" fmla="*/ 3325370 w 3325370"/>
              <a:gd name="connsiteY1" fmla="*/ 0 h 1637134"/>
              <a:gd name="connsiteX2" fmla="*/ 3318183 w 3325370"/>
              <a:gd name="connsiteY2" fmla="*/ 142905 h 1637134"/>
              <a:gd name="connsiteX3" fmla="*/ 1673347 w 3325370"/>
              <a:gd name="connsiteY3" fmla="*/ 1637102 h 1637134"/>
              <a:gd name="connsiteX4" fmla="*/ 10229 w 3325370"/>
              <a:gd name="connsiteY4" fmla="*/ 163281 h 163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5370" h="1637134">
                <a:moveTo>
                  <a:pt x="0" y="0"/>
                </a:moveTo>
                <a:lnTo>
                  <a:pt x="3325370" y="0"/>
                </a:lnTo>
                <a:lnTo>
                  <a:pt x="3318183" y="142905"/>
                </a:lnTo>
                <a:cubicBezTo>
                  <a:pt x="3233689" y="978328"/>
                  <a:pt x="2530939" y="1631820"/>
                  <a:pt x="1673347" y="1637102"/>
                </a:cubicBezTo>
                <a:cubicBezTo>
                  <a:pt x="815755" y="1642385"/>
                  <a:pt x="105008" y="997600"/>
                  <a:pt x="10229" y="1632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KSO_Shape"/>
          <p:cNvSpPr/>
          <p:nvPr/>
        </p:nvSpPr>
        <p:spPr>
          <a:xfrm rot="10800000">
            <a:off x="3642916" y="1409822"/>
            <a:ext cx="3185359" cy="1553361"/>
          </a:xfrm>
          <a:custGeom>
            <a:avLst/>
            <a:gdLst>
              <a:gd name="connsiteX0" fmla="*/ 0 w 3325370"/>
              <a:gd name="connsiteY0" fmla="*/ 0 h 1637134"/>
              <a:gd name="connsiteX1" fmla="*/ 3325370 w 3325370"/>
              <a:gd name="connsiteY1" fmla="*/ 0 h 1637134"/>
              <a:gd name="connsiteX2" fmla="*/ 3318183 w 3325370"/>
              <a:gd name="connsiteY2" fmla="*/ 142905 h 1637134"/>
              <a:gd name="connsiteX3" fmla="*/ 1673347 w 3325370"/>
              <a:gd name="connsiteY3" fmla="*/ 1637102 h 1637134"/>
              <a:gd name="connsiteX4" fmla="*/ 10229 w 3325370"/>
              <a:gd name="connsiteY4" fmla="*/ 163281 h 163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5370" h="1637134">
                <a:moveTo>
                  <a:pt x="0" y="0"/>
                </a:moveTo>
                <a:lnTo>
                  <a:pt x="3325370" y="0"/>
                </a:lnTo>
                <a:lnTo>
                  <a:pt x="3318183" y="142905"/>
                </a:lnTo>
                <a:cubicBezTo>
                  <a:pt x="3233689" y="978328"/>
                  <a:pt x="2530939" y="1631820"/>
                  <a:pt x="1673347" y="1637102"/>
                </a:cubicBezTo>
                <a:cubicBezTo>
                  <a:pt x="815755" y="1642385"/>
                  <a:pt x="105008" y="997600"/>
                  <a:pt x="10229" y="1632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KSO_Shape"/>
          <p:cNvSpPr/>
          <p:nvPr/>
        </p:nvSpPr>
        <p:spPr>
          <a:xfrm rot="10800000">
            <a:off x="6243141" y="1638011"/>
            <a:ext cx="2717430" cy="1325172"/>
          </a:xfrm>
          <a:custGeom>
            <a:avLst/>
            <a:gdLst>
              <a:gd name="connsiteX0" fmla="*/ 0 w 3325370"/>
              <a:gd name="connsiteY0" fmla="*/ 0 h 1637134"/>
              <a:gd name="connsiteX1" fmla="*/ 3325370 w 3325370"/>
              <a:gd name="connsiteY1" fmla="*/ 0 h 1637134"/>
              <a:gd name="connsiteX2" fmla="*/ 3318183 w 3325370"/>
              <a:gd name="connsiteY2" fmla="*/ 142905 h 1637134"/>
              <a:gd name="connsiteX3" fmla="*/ 1673347 w 3325370"/>
              <a:gd name="connsiteY3" fmla="*/ 1637102 h 1637134"/>
              <a:gd name="connsiteX4" fmla="*/ 10229 w 3325370"/>
              <a:gd name="connsiteY4" fmla="*/ 163281 h 163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5370" h="1637134">
                <a:moveTo>
                  <a:pt x="0" y="0"/>
                </a:moveTo>
                <a:lnTo>
                  <a:pt x="3325370" y="0"/>
                </a:lnTo>
                <a:lnTo>
                  <a:pt x="3318183" y="142905"/>
                </a:lnTo>
                <a:cubicBezTo>
                  <a:pt x="3233689" y="978328"/>
                  <a:pt x="2530939" y="1631820"/>
                  <a:pt x="1673347" y="1637102"/>
                </a:cubicBezTo>
                <a:cubicBezTo>
                  <a:pt x="815755" y="1642385"/>
                  <a:pt x="105008" y="997600"/>
                  <a:pt x="10229" y="163281"/>
                </a:cubicBezTo>
                <a:close/>
              </a:path>
            </a:pathLst>
          </a:custGeom>
          <a:solidFill>
            <a:srgbClr val="79ACC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4250" y="2371539"/>
            <a:ext cx="1858554" cy="489879"/>
          </a:xfrm>
          <a:prstGeom prst="rect">
            <a:avLst/>
          </a:prstGeom>
          <a:solidFill>
            <a:srgbClr val="79AC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FFFF"/>
                </a:solidFill>
                <a:latin typeface="+mn-ea"/>
              </a:rPr>
              <a:t>岗位介绍</a:t>
            </a:r>
            <a:endParaRPr lang="zh-CN" altLang="en-US" sz="32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4250" y="3151428"/>
            <a:ext cx="2628562" cy="156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部门：</a:t>
            </a:r>
            <a:endParaRPr lang="en-US" altLang="zh-CN" sz="1600" b="1" dirty="0" smtClean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ts val="2300"/>
              </a:lnSpc>
            </a:pPr>
            <a:r>
              <a:rPr lang="en-US" altLang="zh-CN" sz="1600" b="1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       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安全中心数据挖掘组</a:t>
            </a:r>
            <a:endParaRPr lang="en-US" altLang="zh-CN" sz="1600" dirty="0" smtClean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ts val="2300"/>
              </a:lnSpc>
            </a:pPr>
            <a:r>
              <a:rPr lang="zh-CN" altLang="en-US" sz="16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主要工作：</a:t>
            </a:r>
            <a:endParaRPr lang="en-US" altLang="zh-CN" sz="1600" b="1" dirty="0" smtClean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ts val="2300"/>
              </a:lnSpc>
            </a:pP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cs typeface="Open Sans" panose="020B0606030504020204" pitchFamily="34" charset="0"/>
              </a:rPr>
              <a:t>        负责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cs typeface="Open Sans" panose="020B0606030504020204" pitchFamily="34" charset="0"/>
              </a:rPr>
              <a:t>CC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cs typeface="Open Sans" panose="020B0606030504020204" pitchFamily="34" charset="0"/>
              </a:rPr>
              <a:t>直播用户模块相关业务</a:t>
            </a:r>
          </a:p>
        </p:txBody>
      </p:sp>
      <p:sp>
        <p:nvSpPr>
          <p:cNvPr id="10" name="矩形 9"/>
          <p:cNvSpPr/>
          <p:nvPr/>
        </p:nvSpPr>
        <p:spPr>
          <a:xfrm>
            <a:off x="4737255" y="2153532"/>
            <a:ext cx="1136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FF"/>
                </a:solidFill>
                <a:latin typeface="+mn-ea"/>
              </a:rPr>
              <a:t>50%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96023" y="2187000"/>
            <a:ext cx="1136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3</a:t>
            </a:r>
            <a:r>
              <a:rPr lang="en-US" altLang="zh-CN" sz="3600" dirty="0" smtClean="0">
                <a:solidFill>
                  <a:srgbClr val="FFFFFF"/>
                </a:solidFill>
                <a:latin typeface="+mn-ea"/>
              </a:rPr>
              <a:t>0%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16995" y="2215087"/>
            <a:ext cx="1136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FF"/>
                </a:solidFill>
                <a:latin typeface="+mn-ea"/>
              </a:rPr>
              <a:t>20%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文本框 37"/>
          <p:cNvSpPr txBox="1"/>
          <p:nvPr/>
        </p:nvSpPr>
        <p:spPr>
          <a:xfrm>
            <a:off x="3576464" y="3131471"/>
            <a:ext cx="20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</a:rPr>
              <a:t>开发类</a:t>
            </a:r>
            <a:endParaRPr lang="zh-CN" altLang="en-US" sz="2400" b="1" dirty="0">
              <a:solidFill>
                <a:srgbClr val="000000">
                  <a:lumMod val="50000"/>
                  <a:lumOff val="50000"/>
                </a:srgb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76464" y="3706893"/>
            <a:ext cx="249145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开播通知模块开发（</a:t>
            </a:r>
            <a:r>
              <a:rPr lang="zh-CN" altLang="en-US" sz="1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评估推送效果，为后期推荐项目做数据准备）</a:t>
            </a:r>
            <a:endParaRPr lang="en-US" altLang="zh-CN" sz="1400" dirty="0" smtClean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用户登录与在线模块改版与优化</a:t>
            </a:r>
            <a:endParaRPr lang="en-US" altLang="zh-CN" sz="1600" dirty="0" smtClean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CC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月报脚本开发与固化</a:t>
            </a:r>
            <a:r>
              <a:rPr lang="en-US" altLang="zh-CN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,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图表自动化</a:t>
            </a:r>
            <a:endParaRPr lang="en-US" altLang="zh-CN" sz="1600" dirty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20" name="文本框 37"/>
          <p:cNvSpPr txBox="1"/>
          <p:nvPr/>
        </p:nvSpPr>
        <p:spPr>
          <a:xfrm>
            <a:off x="6217330" y="3120709"/>
            <a:ext cx="20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</a:rPr>
              <a:t>分析类</a:t>
            </a:r>
            <a:endParaRPr lang="zh-CN" altLang="en-US" sz="2400" b="1" dirty="0">
              <a:solidFill>
                <a:srgbClr val="000000">
                  <a:lumMod val="50000"/>
                  <a:lumOff val="50000"/>
                </a:srgbClr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67921" y="3664247"/>
            <a:ext cx="258726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CC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分享功能分析</a:t>
            </a:r>
            <a:r>
              <a:rPr lang="en-US" altLang="zh-CN" sz="1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(</a:t>
            </a:r>
            <a:r>
              <a:rPr lang="zh-CN" altLang="en-US" sz="1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提出优化建议并被采纳</a:t>
            </a:r>
            <a:r>
              <a:rPr lang="en-US" altLang="zh-CN" sz="1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)</a:t>
            </a:r>
            <a:endParaRPr lang="en-US" altLang="zh-CN" sz="1600" dirty="0" smtClean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CC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月报用户横向分析</a:t>
            </a:r>
            <a:endParaRPr lang="en-US" altLang="zh-CN" sz="1600" dirty="0" smtClean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23" name="文本框 37"/>
          <p:cNvSpPr txBox="1"/>
          <p:nvPr/>
        </p:nvSpPr>
        <p:spPr>
          <a:xfrm>
            <a:off x="8655184" y="3105404"/>
            <a:ext cx="20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</a:rPr>
              <a:t>需求</a:t>
            </a:r>
            <a:r>
              <a:rPr lang="zh-CN" altLang="en-US" sz="24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</a:rPr>
              <a:t>单</a:t>
            </a:r>
            <a:endParaRPr lang="zh-CN" altLang="en-US" sz="2400" b="1" dirty="0">
              <a:solidFill>
                <a:srgbClr val="000000">
                  <a:lumMod val="50000"/>
                  <a:lumOff val="50000"/>
                </a:srgbClr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90510" y="3711492"/>
            <a:ext cx="24472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独立完成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策划所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提的统计或分析需求，并优化改进建议，现已完成需求单</a:t>
            </a:r>
            <a:r>
              <a:rPr lang="en-US" altLang="zh-CN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12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个。</a:t>
            </a:r>
            <a:endParaRPr lang="zh-CN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964" y="597630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dirty="0" smtClean="0">
                <a:solidFill>
                  <a:srgbClr val="229BBF"/>
                </a:solidFill>
                <a:latin typeface="+mn-ea"/>
                <a:cs typeface="Segoe UI" pitchFamily="34" charset="0"/>
              </a:rPr>
              <a:t>工作内容</a:t>
            </a:r>
            <a:endParaRPr lang="zh-CN" altLang="en-US" sz="6600" dirty="0">
              <a:solidFill>
                <a:srgbClr val="229BBF"/>
              </a:solidFill>
              <a:latin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5548911"/>
              </p:ext>
            </p:extLst>
          </p:nvPr>
        </p:nvGraphicFramePr>
        <p:xfrm>
          <a:off x="477114" y="2004702"/>
          <a:ext cx="3450871" cy="1932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12366851"/>
              </p:ext>
            </p:extLst>
          </p:nvPr>
        </p:nvGraphicFramePr>
        <p:xfrm>
          <a:off x="4412969" y="1967548"/>
          <a:ext cx="3450871" cy="1932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550516" y="4045968"/>
            <a:ext cx="340117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开发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：</a:t>
            </a:r>
            <a:r>
              <a:rPr lang="en-US" altLang="zh-CN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python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后台开发、</a:t>
            </a:r>
            <a:r>
              <a:rPr lang="en-US" altLang="zh-CN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html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前端开发</a:t>
            </a:r>
            <a:endParaRPr lang="en-US" altLang="zh-CN" sz="1600" dirty="0" smtClean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工具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：</a:t>
            </a:r>
            <a:r>
              <a:rPr lang="en-US" altLang="zh-CN" sz="1600" dirty="0" err="1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linux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平台上处理分析日志，用</a:t>
            </a:r>
            <a:r>
              <a:rPr lang="en-US" altLang="zh-CN" sz="1600" dirty="0" err="1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MongoDB,Hive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高效完成数据分析统计需求。</a:t>
            </a:r>
            <a:endParaRPr lang="en-US" altLang="zh-CN" sz="1600" dirty="0" smtClean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11858" y="4048380"/>
            <a:ext cx="3146158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时间规划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：对工作任务划分重要等级</a:t>
            </a:r>
            <a:endParaRPr lang="en-US" altLang="zh-CN" sz="1600" dirty="0" smtClean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反馈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：及时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向领导反馈工作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进度，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确保工作不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脱节</a:t>
            </a:r>
            <a:endParaRPr lang="en-US" altLang="zh-CN" sz="1600" dirty="0" smtClean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记录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：分析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与开发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时及时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记录问题与更新内容，提高效率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少返工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。</a:t>
            </a:r>
          </a:p>
          <a:p>
            <a:pPr>
              <a:lnSpc>
                <a:spcPts val="2300"/>
              </a:lnSpc>
            </a:pPr>
            <a:endParaRPr lang="zh-CN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7114" y="794098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dirty="0">
                <a:solidFill>
                  <a:srgbClr val="229BBF"/>
                </a:solidFill>
                <a:latin typeface="+mn-ea"/>
                <a:cs typeface="Segoe UI" pitchFamily="34" charset="0"/>
              </a:rPr>
              <a:t>成长收获</a:t>
            </a: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916556938"/>
              </p:ext>
            </p:extLst>
          </p:nvPr>
        </p:nvGraphicFramePr>
        <p:xfrm>
          <a:off x="8142845" y="2022591"/>
          <a:ext cx="3450871" cy="1932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78822" y="4045968"/>
            <a:ext cx="3268500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体验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：数据并非万能的，分析与挖掘是建立业务的基础上的，需亲临一线。</a:t>
            </a:r>
            <a:endParaRPr lang="en-US" altLang="zh-CN" sz="1600" dirty="0" smtClean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竞品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：密切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关注竞品直播平台的优缺点，可以不断的完善自己的产品。</a:t>
            </a:r>
            <a:endParaRPr lang="en-US" altLang="zh-CN" sz="1600" dirty="0" smtClean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823700" y="2077101"/>
            <a:ext cx="2523558" cy="4019767"/>
            <a:chOff x="3105150" y="2654268"/>
            <a:chExt cx="3009452" cy="2429579"/>
          </a:xfrm>
        </p:grpSpPr>
        <p:cxnSp>
          <p:nvCxnSpPr>
            <p:cNvPr id="11" name="Straight Connector 25"/>
            <p:cNvCxnSpPr/>
            <p:nvPr/>
          </p:nvCxnSpPr>
          <p:spPr>
            <a:xfrm flipH="1">
              <a:off x="3105150" y="3866118"/>
              <a:ext cx="1959462" cy="0"/>
            </a:xfrm>
            <a:prstGeom prst="line">
              <a:avLst/>
            </a:prstGeom>
            <a:ln w="28575">
              <a:solidFill>
                <a:srgbClr val="79AC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21"/>
            <p:cNvSpPr/>
            <p:nvPr/>
          </p:nvSpPr>
          <p:spPr>
            <a:xfrm flipH="1">
              <a:off x="3464331" y="2883089"/>
              <a:ext cx="1966059" cy="1966058"/>
            </a:xfrm>
            <a:prstGeom prst="arc">
              <a:avLst>
                <a:gd name="adj1" fmla="val 16200000"/>
                <a:gd name="adj2" fmla="val 5426856"/>
              </a:avLst>
            </a:prstGeom>
            <a:ln w="28575">
              <a:solidFill>
                <a:srgbClr val="79AC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31"/>
            <p:cNvSpPr/>
            <p:nvPr/>
          </p:nvSpPr>
          <p:spPr>
            <a:xfrm flipH="1">
              <a:off x="4353752" y="2654268"/>
              <a:ext cx="1301174" cy="469399"/>
            </a:xfrm>
            <a:prstGeom prst="roundRect">
              <a:avLst/>
            </a:prstGeom>
            <a:solidFill>
              <a:srgbClr val="79A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4" name="Rounded Rectangle 32"/>
            <p:cNvSpPr/>
            <p:nvPr/>
          </p:nvSpPr>
          <p:spPr>
            <a:xfrm flipH="1">
              <a:off x="4353753" y="3642895"/>
              <a:ext cx="1301174" cy="469399"/>
            </a:xfrm>
            <a:prstGeom prst="roundRect">
              <a:avLst/>
            </a:prstGeom>
            <a:solidFill>
              <a:srgbClr val="79A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5" name="Rounded Rectangle 33"/>
            <p:cNvSpPr/>
            <p:nvPr/>
          </p:nvSpPr>
          <p:spPr>
            <a:xfrm flipH="1">
              <a:off x="4353753" y="4614448"/>
              <a:ext cx="1301174" cy="469399"/>
            </a:xfrm>
            <a:prstGeom prst="roundRect">
              <a:avLst/>
            </a:prstGeom>
            <a:solidFill>
              <a:srgbClr val="79A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622735" y="2735106"/>
              <a:ext cx="1491867" cy="241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研发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620708" y="3725063"/>
              <a:ext cx="1491867" cy="241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593203" y="4700883"/>
              <a:ext cx="1491867" cy="241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挖掘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Rounded Rectangle 31"/>
          <p:cNvSpPr/>
          <p:nvPr/>
        </p:nvSpPr>
        <p:spPr>
          <a:xfrm flipH="1">
            <a:off x="762000" y="3781823"/>
            <a:ext cx="3061700" cy="610324"/>
          </a:xfrm>
          <a:prstGeom prst="roundRect">
            <a:avLst/>
          </a:prstGeom>
          <a:solidFill>
            <a:srgbClr val="79ACC9"/>
          </a:solidFill>
          <a:ln>
            <a:solidFill>
              <a:srgbClr val="79A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数据岗路线规划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477114" y="794098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dirty="0" smtClean="0">
                <a:solidFill>
                  <a:srgbClr val="229BBF"/>
                </a:solidFill>
                <a:latin typeface="+mn-ea"/>
                <a:cs typeface="Segoe UI" pitchFamily="34" charset="0"/>
              </a:rPr>
              <a:t>未来展望</a:t>
            </a:r>
            <a:endParaRPr lang="zh-CN" altLang="en-US" sz="6600" dirty="0">
              <a:solidFill>
                <a:srgbClr val="229BBF"/>
              </a:solidFill>
              <a:latin typeface="+mn-ea"/>
              <a:cs typeface="Segoe UI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74705" y="2127455"/>
            <a:ext cx="5077389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      数据分析首先是数据，完成平台基础指标的开发，搭建仓库等，为分析提供数据基础。</a:t>
            </a:r>
            <a:endParaRPr lang="zh-CN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74705" y="3741002"/>
            <a:ext cx="5077389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      有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数据基础后，亲临一线，结合竞品多角度的去分析与发现问题。</a:t>
            </a:r>
            <a:endParaRPr lang="zh-CN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074705" y="5319906"/>
            <a:ext cx="5077389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       结合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Open Sans" panose="020B0606030504020204" pitchFamily="34" charset="0"/>
              </a:rPr>
              <a:t>分析所发现的问题，利用所学算法知识建模，挖掘出有价值的结果，不断完善产品。</a:t>
            </a:r>
            <a:endParaRPr lang="zh-CN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77114" y="794098"/>
            <a:ext cx="535274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dirty="0" smtClean="0">
                <a:solidFill>
                  <a:srgbClr val="229BBF"/>
                </a:solidFill>
                <a:latin typeface="+mn-ea"/>
                <a:cs typeface="Segoe UI" pitchFamily="34" charset="0"/>
              </a:rPr>
              <a:t>未来</a:t>
            </a:r>
            <a:r>
              <a:rPr lang="zh-CN" altLang="en-US" sz="6600" dirty="0" smtClean="0">
                <a:solidFill>
                  <a:srgbClr val="229BBF"/>
                </a:solidFill>
                <a:latin typeface="+mn-ea"/>
                <a:cs typeface="Segoe UI" pitchFamily="34" charset="0"/>
              </a:rPr>
              <a:t>展望</a:t>
            </a:r>
            <a:r>
              <a:rPr lang="en-US" altLang="zh-CN" sz="4000" dirty="0" smtClean="0">
                <a:solidFill>
                  <a:srgbClr val="229BBF"/>
                </a:solidFill>
                <a:latin typeface="+mn-ea"/>
                <a:cs typeface="Segoe UI" pitchFamily="34" charset="0"/>
              </a:rPr>
              <a:t>-</a:t>
            </a:r>
            <a:r>
              <a:rPr lang="zh-CN" altLang="en-US" sz="3600" dirty="0" smtClean="0">
                <a:solidFill>
                  <a:srgbClr val="229BBF"/>
                </a:solidFill>
                <a:latin typeface="+mn-ea"/>
                <a:cs typeface="Segoe UI" pitchFamily="34" charset="0"/>
              </a:rPr>
              <a:t>项目篇</a:t>
            </a:r>
            <a:endParaRPr lang="zh-CN" altLang="en-US" sz="4000" dirty="0">
              <a:solidFill>
                <a:srgbClr val="229BBF"/>
              </a:solidFill>
              <a:latin typeface="+mn-ea"/>
              <a:cs typeface="Segoe U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75308"/>
              </p:ext>
            </p:extLst>
          </p:nvPr>
        </p:nvGraphicFramePr>
        <p:xfrm>
          <a:off x="3310992" y="1416424"/>
          <a:ext cx="6338046" cy="4876797"/>
        </p:xfrm>
        <a:graphic>
          <a:graphicData uri="http://schemas.openxmlformats.org/drawingml/2006/table">
            <a:tbl>
              <a:tblPr/>
              <a:tblGrid>
                <a:gridCol w="700982"/>
                <a:gridCol w="700982"/>
                <a:gridCol w="739925"/>
                <a:gridCol w="1350039"/>
                <a:gridCol w="847020"/>
                <a:gridCol w="726945"/>
                <a:gridCol w="571171"/>
                <a:gridCol w="700982"/>
              </a:tblGrid>
              <a:tr h="1039317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85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BF8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BF8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BF8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BF8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BF8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BF8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BF8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85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BF8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BF8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消息内容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BF8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>
                          <a:solidFill>
                            <a:srgbClr val="BF8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接收人数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>
                          <a:solidFill>
                            <a:srgbClr val="BF8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打开人数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>
                          <a:solidFill>
                            <a:srgbClr val="BF8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打开率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BF8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85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BF8F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看四强战场最后的角逐，赢取精美周边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BF8F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70776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BF8F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BF8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BF8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85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BF8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最后的四强即将诞生，大量周边即将放送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BF8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70065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BF8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BF8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BF8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85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548235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台风刮再大，也吹不起的我小裙子👗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548235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64797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548235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BF8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85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548235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👗哥哥，今天我的裙子又短了一点</a:t>
                      </a:r>
                      <a:r>
                        <a:rPr lang="en-US" altLang="zh-CN" sz="1200" b="0" i="0" u="none" strike="noStrike">
                          <a:solidFill>
                            <a:srgbClr val="548235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5482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64978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5482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3.0%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BF8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85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85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609756" y="2174316"/>
            <a:ext cx="1858554" cy="489879"/>
          </a:xfrm>
          <a:prstGeom prst="rect">
            <a:avLst/>
          </a:prstGeom>
          <a:solidFill>
            <a:srgbClr val="79AC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  <a:latin typeface="+mn-ea"/>
              </a:rPr>
              <a:t>CC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</a:rPr>
              <a:t>消息推送节选</a:t>
            </a:r>
            <a:endParaRPr lang="zh-CN" altLang="en-US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7114" y="2936417"/>
            <a:ext cx="2086792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cs typeface="Open Sans" panose="020B0606030504020204" pitchFamily="34" charset="0"/>
              </a:rPr>
              <a:t>      目前</a:t>
            </a:r>
            <a:r>
              <a:rPr lang="en-US" altLang="zh-CN" sz="1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cs typeface="Open Sans" panose="020B0606030504020204" pitchFamily="34" charset="0"/>
              </a:rPr>
              <a:t>CC</a:t>
            </a:r>
            <a:r>
              <a:rPr lang="zh-CN" altLang="en-US" sz="1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cs typeface="Open Sans" panose="020B0606030504020204" pitchFamily="34" charset="0"/>
              </a:rPr>
              <a:t>消息推送是基于规则的</a:t>
            </a:r>
            <a:r>
              <a:rPr lang="zh-CN" altLang="en-US" sz="1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cs typeface="Open Sans" panose="020B0606030504020204" pitchFamily="34" charset="0"/>
              </a:rPr>
              <a:t>，并无成熟的模型，打开</a:t>
            </a:r>
            <a:r>
              <a:rPr lang="zh-CN" altLang="en-US" sz="1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cs typeface="Open Sans" panose="020B0606030504020204" pitchFamily="34" charset="0"/>
              </a:rPr>
              <a:t>率的</a:t>
            </a:r>
            <a:r>
              <a:rPr lang="zh-CN" altLang="en-US" sz="14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cs typeface="Open Sans" panose="020B0606030504020204" pitchFamily="34" charset="0"/>
              </a:rPr>
              <a:t>提高靠得是</a:t>
            </a:r>
            <a:r>
              <a:rPr lang="zh-CN" altLang="en-US" sz="14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cs typeface="Open Sans" panose="020B0606030504020204" pitchFamily="34" charset="0"/>
              </a:rPr>
              <a:t>策划</a:t>
            </a:r>
            <a:r>
              <a:rPr lang="zh-CN" altLang="en-US" sz="14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cs typeface="Open Sans" panose="020B0606030504020204" pitchFamily="34" charset="0"/>
              </a:rPr>
              <a:t>大胆的</a:t>
            </a:r>
            <a:r>
              <a:rPr lang="zh-CN" altLang="en-US" sz="14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cs typeface="Open Sans" panose="020B0606030504020204" pitchFamily="34" charset="0"/>
              </a:rPr>
              <a:t>文案</a:t>
            </a:r>
            <a:endParaRPr lang="zh-CN" altLang="en-US" sz="1400" b="1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823700" y="2077101"/>
            <a:ext cx="2523558" cy="4019767"/>
            <a:chOff x="3105150" y="2654268"/>
            <a:chExt cx="3009452" cy="2429579"/>
          </a:xfrm>
        </p:grpSpPr>
        <p:cxnSp>
          <p:nvCxnSpPr>
            <p:cNvPr id="11" name="Straight Connector 25"/>
            <p:cNvCxnSpPr/>
            <p:nvPr/>
          </p:nvCxnSpPr>
          <p:spPr>
            <a:xfrm flipH="1">
              <a:off x="3105150" y="3866118"/>
              <a:ext cx="1959462" cy="0"/>
            </a:xfrm>
            <a:prstGeom prst="line">
              <a:avLst/>
            </a:prstGeom>
            <a:ln w="28575">
              <a:solidFill>
                <a:srgbClr val="79AC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21"/>
            <p:cNvSpPr/>
            <p:nvPr/>
          </p:nvSpPr>
          <p:spPr>
            <a:xfrm flipH="1">
              <a:off x="3464331" y="2883089"/>
              <a:ext cx="1966059" cy="1966058"/>
            </a:xfrm>
            <a:prstGeom prst="arc">
              <a:avLst>
                <a:gd name="adj1" fmla="val 16200000"/>
                <a:gd name="adj2" fmla="val 5426856"/>
              </a:avLst>
            </a:prstGeom>
            <a:ln w="28575">
              <a:solidFill>
                <a:srgbClr val="79AC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31"/>
            <p:cNvSpPr/>
            <p:nvPr/>
          </p:nvSpPr>
          <p:spPr>
            <a:xfrm flipH="1">
              <a:off x="4353752" y="2654268"/>
              <a:ext cx="1301174" cy="469399"/>
            </a:xfrm>
            <a:prstGeom prst="roundRect">
              <a:avLst/>
            </a:prstGeom>
            <a:solidFill>
              <a:srgbClr val="79A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4" name="Rounded Rectangle 32"/>
            <p:cNvSpPr/>
            <p:nvPr/>
          </p:nvSpPr>
          <p:spPr>
            <a:xfrm flipH="1">
              <a:off x="4353753" y="3642895"/>
              <a:ext cx="1301174" cy="469399"/>
            </a:xfrm>
            <a:prstGeom prst="roundRect">
              <a:avLst/>
            </a:prstGeom>
            <a:solidFill>
              <a:srgbClr val="79A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5" name="Rounded Rectangle 33"/>
            <p:cNvSpPr/>
            <p:nvPr/>
          </p:nvSpPr>
          <p:spPr>
            <a:xfrm flipH="1">
              <a:off x="4353753" y="4614448"/>
              <a:ext cx="1301174" cy="469399"/>
            </a:xfrm>
            <a:prstGeom prst="roundRect">
              <a:avLst/>
            </a:prstGeom>
            <a:solidFill>
              <a:srgbClr val="79A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622735" y="2735106"/>
              <a:ext cx="1491867" cy="307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620708" y="3725063"/>
              <a:ext cx="1491867" cy="307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593203" y="4700883"/>
              <a:ext cx="1491867" cy="307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Rounded Rectangle 31"/>
          <p:cNvSpPr/>
          <p:nvPr/>
        </p:nvSpPr>
        <p:spPr>
          <a:xfrm flipH="1">
            <a:off x="762000" y="3781823"/>
            <a:ext cx="3061700" cy="610324"/>
          </a:xfrm>
          <a:prstGeom prst="roundRect">
            <a:avLst/>
          </a:prstGeom>
          <a:solidFill>
            <a:srgbClr val="79ACC9"/>
          </a:solidFill>
          <a:ln>
            <a:solidFill>
              <a:srgbClr val="79A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通过模型提高推荐的准确度</a:t>
            </a:r>
          </a:p>
        </p:txBody>
      </p:sp>
      <p:sp>
        <p:nvSpPr>
          <p:cNvPr id="29" name="矩形 28"/>
          <p:cNvSpPr/>
          <p:nvPr/>
        </p:nvSpPr>
        <p:spPr>
          <a:xfrm>
            <a:off x="477114" y="794098"/>
            <a:ext cx="517641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6600" dirty="0" smtClean="0">
                <a:solidFill>
                  <a:srgbClr val="229BBF"/>
                </a:solidFill>
                <a:latin typeface="+mn-ea"/>
                <a:cs typeface="Segoe UI" pitchFamily="34" charset="0"/>
              </a:rPr>
              <a:t>未来展望</a:t>
            </a:r>
            <a:r>
              <a:rPr lang="en-US" altLang="zh-CN" sz="4000" dirty="0">
                <a:solidFill>
                  <a:srgbClr val="229BBF"/>
                </a:solidFill>
                <a:latin typeface="微软雅黑"/>
                <a:cs typeface="Segoe UI" pitchFamily="34" charset="0"/>
              </a:rPr>
              <a:t>-</a:t>
            </a:r>
            <a:r>
              <a:rPr lang="zh-CN" altLang="en-US" sz="3600" dirty="0">
                <a:solidFill>
                  <a:srgbClr val="229BBF"/>
                </a:solidFill>
                <a:latin typeface="微软雅黑"/>
                <a:cs typeface="Segoe UI" pitchFamily="34" charset="0"/>
              </a:rPr>
              <a:t>项目</a:t>
            </a:r>
            <a:r>
              <a:rPr lang="zh-CN" altLang="en-US" sz="3600" dirty="0" smtClean="0">
                <a:solidFill>
                  <a:srgbClr val="229BBF"/>
                </a:solidFill>
                <a:latin typeface="微软雅黑"/>
                <a:cs typeface="Segoe UI" pitchFamily="34" charset="0"/>
              </a:rPr>
              <a:t>篇</a:t>
            </a:r>
            <a:endParaRPr lang="zh-CN" altLang="en-US" sz="4000" dirty="0">
              <a:solidFill>
                <a:srgbClr val="229BBF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6" name="Arc 21"/>
          <p:cNvSpPr/>
          <p:nvPr/>
        </p:nvSpPr>
        <p:spPr>
          <a:xfrm flipH="1">
            <a:off x="6187354" y="1684685"/>
            <a:ext cx="1355251" cy="1586753"/>
          </a:xfrm>
          <a:prstGeom prst="arc">
            <a:avLst>
              <a:gd name="adj1" fmla="val 16200000"/>
              <a:gd name="adj2" fmla="val 5426856"/>
            </a:avLst>
          </a:prstGeom>
          <a:ln w="28575">
            <a:solidFill>
              <a:srgbClr val="79AC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25"/>
          <p:cNvCxnSpPr/>
          <p:nvPr/>
        </p:nvCxnSpPr>
        <p:spPr>
          <a:xfrm flipH="1" flipV="1">
            <a:off x="5886072" y="2451638"/>
            <a:ext cx="1093876" cy="4050"/>
          </a:xfrm>
          <a:prstGeom prst="line">
            <a:avLst/>
          </a:prstGeom>
          <a:ln w="28575">
            <a:solidFill>
              <a:srgbClr val="79AC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31"/>
          <p:cNvSpPr/>
          <p:nvPr/>
        </p:nvSpPr>
        <p:spPr>
          <a:xfrm flipH="1">
            <a:off x="6909915" y="1397574"/>
            <a:ext cx="803613" cy="572002"/>
          </a:xfrm>
          <a:prstGeom prst="roundRect">
            <a:avLst/>
          </a:prstGeom>
          <a:solidFill>
            <a:srgbClr val="79AC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观看时长</a:t>
            </a:r>
            <a:endParaRPr lang="en-US" sz="1100" b="1" dirty="0"/>
          </a:p>
        </p:txBody>
      </p:sp>
      <p:sp>
        <p:nvSpPr>
          <p:cNvPr id="22" name="Rounded Rectangle 31"/>
          <p:cNvSpPr/>
          <p:nvPr/>
        </p:nvSpPr>
        <p:spPr>
          <a:xfrm flipH="1">
            <a:off x="6909916" y="2229445"/>
            <a:ext cx="803613" cy="572002"/>
          </a:xfrm>
          <a:prstGeom prst="roundRect">
            <a:avLst/>
          </a:prstGeom>
          <a:solidFill>
            <a:srgbClr val="79AC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消费能力</a:t>
            </a:r>
            <a:endParaRPr lang="en-US" sz="1100" b="1" dirty="0"/>
          </a:p>
        </p:txBody>
      </p:sp>
      <p:sp>
        <p:nvSpPr>
          <p:cNvPr id="23" name="Rounded Rectangle 31"/>
          <p:cNvSpPr/>
          <p:nvPr/>
        </p:nvSpPr>
        <p:spPr>
          <a:xfrm flipH="1">
            <a:off x="6909916" y="3054549"/>
            <a:ext cx="803613" cy="572002"/>
          </a:xfrm>
          <a:prstGeom prst="roundRect">
            <a:avLst/>
          </a:prstGeom>
          <a:solidFill>
            <a:srgbClr val="79AC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打开次数</a:t>
            </a:r>
            <a:endParaRPr lang="en-US" sz="1100" b="1" dirty="0"/>
          </a:p>
        </p:txBody>
      </p:sp>
      <p:sp>
        <p:nvSpPr>
          <p:cNvPr id="24" name="Rounded Rectangle 31"/>
          <p:cNvSpPr/>
          <p:nvPr/>
        </p:nvSpPr>
        <p:spPr>
          <a:xfrm flipH="1">
            <a:off x="6322493" y="3775306"/>
            <a:ext cx="5086019" cy="610324"/>
          </a:xfrm>
          <a:prstGeom prst="roundRect">
            <a:avLst/>
          </a:prstGeom>
          <a:solidFill>
            <a:srgbClr val="79ACC9"/>
          </a:solidFill>
          <a:ln>
            <a:solidFill>
              <a:srgbClr val="79A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保留一部分活跃点击用户的推荐</a:t>
            </a:r>
            <a:r>
              <a:rPr lang="zh-CN" altLang="en-US" sz="1100" b="1" dirty="0"/>
              <a:t>名单，并通过推荐反馈定期更新名单</a:t>
            </a:r>
            <a:endParaRPr lang="en-US" sz="1100" b="1" dirty="0"/>
          </a:p>
        </p:txBody>
      </p:sp>
      <p:cxnSp>
        <p:nvCxnSpPr>
          <p:cNvPr id="25" name="Straight Connector 25"/>
          <p:cNvCxnSpPr/>
          <p:nvPr/>
        </p:nvCxnSpPr>
        <p:spPr>
          <a:xfrm flipH="1">
            <a:off x="5872433" y="4079197"/>
            <a:ext cx="450060" cy="0"/>
          </a:xfrm>
          <a:prstGeom prst="line">
            <a:avLst/>
          </a:prstGeom>
          <a:ln w="28575">
            <a:solidFill>
              <a:srgbClr val="79AC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5"/>
          <p:cNvCxnSpPr/>
          <p:nvPr/>
        </p:nvCxnSpPr>
        <p:spPr>
          <a:xfrm flipH="1">
            <a:off x="5886072" y="5708554"/>
            <a:ext cx="1093876" cy="0"/>
          </a:xfrm>
          <a:prstGeom prst="line">
            <a:avLst/>
          </a:prstGeom>
          <a:ln w="28575">
            <a:solidFill>
              <a:srgbClr val="79AC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21"/>
          <p:cNvSpPr/>
          <p:nvPr/>
        </p:nvSpPr>
        <p:spPr>
          <a:xfrm flipH="1">
            <a:off x="6167439" y="4814951"/>
            <a:ext cx="1355251" cy="1586753"/>
          </a:xfrm>
          <a:prstGeom prst="arc">
            <a:avLst>
              <a:gd name="adj1" fmla="val 16200000"/>
              <a:gd name="adj2" fmla="val 5426856"/>
            </a:avLst>
          </a:prstGeom>
          <a:ln w="28575">
            <a:solidFill>
              <a:srgbClr val="79AC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1"/>
          <p:cNvSpPr/>
          <p:nvPr/>
        </p:nvSpPr>
        <p:spPr>
          <a:xfrm flipH="1">
            <a:off x="6864979" y="4573049"/>
            <a:ext cx="803613" cy="572002"/>
          </a:xfrm>
          <a:prstGeom prst="roundRect">
            <a:avLst/>
          </a:prstGeom>
          <a:solidFill>
            <a:srgbClr val="79AC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SVD</a:t>
            </a:r>
            <a:endParaRPr lang="en-US" sz="1100" b="1" dirty="0"/>
          </a:p>
        </p:txBody>
      </p:sp>
      <p:sp>
        <p:nvSpPr>
          <p:cNvPr id="37" name="Rounded Rectangle 31"/>
          <p:cNvSpPr/>
          <p:nvPr/>
        </p:nvSpPr>
        <p:spPr>
          <a:xfrm flipH="1">
            <a:off x="6890001" y="5359711"/>
            <a:ext cx="803613" cy="572002"/>
          </a:xfrm>
          <a:prstGeom prst="roundRect">
            <a:avLst/>
          </a:prstGeom>
          <a:solidFill>
            <a:srgbClr val="79AC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协同过滤</a:t>
            </a:r>
            <a:endParaRPr lang="en-US" sz="1100" b="1" dirty="0"/>
          </a:p>
        </p:txBody>
      </p:sp>
      <p:sp>
        <p:nvSpPr>
          <p:cNvPr id="38" name="Rounded Rectangle 31"/>
          <p:cNvSpPr/>
          <p:nvPr/>
        </p:nvSpPr>
        <p:spPr>
          <a:xfrm flipH="1">
            <a:off x="6886409" y="6096868"/>
            <a:ext cx="803613" cy="572002"/>
          </a:xfrm>
          <a:prstGeom prst="roundRect">
            <a:avLst/>
          </a:prstGeom>
          <a:solidFill>
            <a:srgbClr val="79AC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社区挖掘</a:t>
            </a:r>
            <a:endParaRPr lang="en-US" sz="1100" b="1" dirty="0"/>
          </a:p>
        </p:txBody>
      </p:sp>
      <p:sp>
        <p:nvSpPr>
          <p:cNvPr id="40" name="矩形 39"/>
          <p:cNvSpPr/>
          <p:nvPr/>
        </p:nvSpPr>
        <p:spPr>
          <a:xfrm>
            <a:off x="762000" y="2235643"/>
            <a:ext cx="1858554" cy="489879"/>
          </a:xfrm>
          <a:prstGeom prst="rect">
            <a:avLst/>
          </a:prstGeom>
          <a:solidFill>
            <a:srgbClr val="79AC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FFFF"/>
                </a:solidFill>
                <a:latin typeface="+mn-ea"/>
              </a:rPr>
              <a:t>初步方案</a:t>
            </a:r>
            <a:endParaRPr lang="zh-CN" altLang="en-US" b="1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47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096281" y="1470860"/>
            <a:ext cx="3916280" cy="3916280"/>
          </a:xfrm>
          <a:prstGeom prst="ellipse">
            <a:avLst/>
          </a:prstGeom>
          <a:solidFill>
            <a:srgbClr val="5898BC">
              <a:alpha val="89804"/>
            </a:srgbClr>
          </a:solidFill>
          <a:ln>
            <a:solidFill>
              <a:srgbClr val="79A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74553" y="2893774"/>
            <a:ext cx="3959738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" pitchFamily="34" charset="0"/>
              </a:rPr>
              <a:t>THANKS</a:t>
            </a:r>
            <a:endParaRPr lang="zh-CN" altLang="en-US" sz="8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579609" y="3429000"/>
            <a:ext cx="1576426" cy="157642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859745" y="1405087"/>
            <a:ext cx="986879" cy="98687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78952" y="1668776"/>
            <a:ext cx="1850903" cy="185090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0C4E7E"/>
      </a:dk2>
      <a:lt2>
        <a:srgbClr val="E2DFCC"/>
      </a:lt2>
      <a:accent1>
        <a:srgbClr val="093759"/>
      </a:accent1>
      <a:accent2>
        <a:srgbClr val="F33735"/>
      </a:accent2>
      <a:accent3>
        <a:srgbClr val="AAC2AC"/>
      </a:accent3>
      <a:accent4>
        <a:srgbClr val="EBB690"/>
      </a:accent4>
      <a:accent5>
        <a:srgbClr val="0B4F76"/>
      </a:accent5>
      <a:accent6>
        <a:srgbClr val="BFBFBF"/>
      </a:accent6>
      <a:hlink>
        <a:srgbClr val="D10E0C"/>
      </a:hlink>
      <a:folHlink>
        <a:srgbClr val="BBB487"/>
      </a:folHlink>
    </a:clrScheme>
    <a:fontScheme name="自定义 7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104D5F"/>
    </a:dk2>
    <a:lt2>
      <a:srgbClr val="E2DFCC"/>
    </a:lt2>
    <a:accent1>
      <a:srgbClr val="229BBF"/>
    </a:accent1>
    <a:accent2>
      <a:srgbClr val="104D60"/>
    </a:accent2>
    <a:accent3>
      <a:srgbClr val="2DCFFF"/>
    </a:accent3>
    <a:accent4>
      <a:srgbClr val="1A7F9C"/>
    </a:accent4>
    <a:accent5>
      <a:srgbClr val="8E846C"/>
    </a:accent5>
    <a:accent6>
      <a:srgbClr val="BFBFBF"/>
    </a:accent6>
    <a:hlink>
      <a:srgbClr val="977B2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104D5F"/>
    </a:dk2>
    <a:lt2>
      <a:srgbClr val="E2DFCC"/>
    </a:lt2>
    <a:accent1>
      <a:srgbClr val="229BBF"/>
    </a:accent1>
    <a:accent2>
      <a:srgbClr val="104D60"/>
    </a:accent2>
    <a:accent3>
      <a:srgbClr val="2DCFFF"/>
    </a:accent3>
    <a:accent4>
      <a:srgbClr val="1A7F9C"/>
    </a:accent4>
    <a:accent5>
      <a:srgbClr val="8E846C"/>
    </a:accent5>
    <a:accent6>
      <a:srgbClr val="BFBFBF"/>
    </a:accent6>
    <a:hlink>
      <a:srgbClr val="977B2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104D5F"/>
    </a:dk2>
    <a:lt2>
      <a:srgbClr val="E2DFCC"/>
    </a:lt2>
    <a:accent1>
      <a:srgbClr val="229BBF"/>
    </a:accent1>
    <a:accent2>
      <a:srgbClr val="104D60"/>
    </a:accent2>
    <a:accent3>
      <a:srgbClr val="2DCFFF"/>
    </a:accent3>
    <a:accent4>
      <a:srgbClr val="1A7F9C"/>
    </a:accent4>
    <a:accent5>
      <a:srgbClr val="8E846C"/>
    </a:accent5>
    <a:accent6>
      <a:srgbClr val="BFBFBF"/>
    </a:accent6>
    <a:hlink>
      <a:srgbClr val="977B2D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104D5F"/>
    </a:dk2>
    <a:lt2>
      <a:srgbClr val="E2DFCC"/>
    </a:lt2>
    <a:accent1>
      <a:srgbClr val="229BBF"/>
    </a:accent1>
    <a:accent2>
      <a:srgbClr val="104D60"/>
    </a:accent2>
    <a:accent3>
      <a:srgbClr val="2DCFFF"/>
    </a:accent3>
    <a:accent4>
      <a:srgbClr val="1A7F9C"/>
    </a:accent4>
    <a:accent5>
      <a:srgbClr val="8E846C"/>
    </a:accent5>
    <a:accent6>
      <a:srgbClr val="BFBFBF"/>
    </a:accent6>
    <a:hlink>
      <a:srgbClr val="977B2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1756</TotalTime>
  <Words>549</Words>
  <Application>Microsoft Office PowerPoint</Application>
  <PresentationFormat>自定义</PresentationFormat>
  <Paragraphs>94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华文细黑</vt:lpstr>
      <vt:lpstr>宋体</vt:lpstr>
      <vt:lpstr>微软雅黑</vt:lpstr>
      <vt:lpstr>微软雅黑</vt:lpstr>
      <vt:lpstr>Arial</vt:lpstr>
      <vt:lpstr>Calibri</vt:lpstr>
      <vt:lpstr>Calibri Light</vt:lpstr>
      <vt:lpstr>Open Sans</vt:lpstr>
      <vt:lpstr>Segoe UI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zhchtc</dc:creator>
  <cp:lastModifiedBy>AutoBVT</cp:lastModifiedBy>
  <cp:revision>134</cp:revision>
  <dcterms:created xsi:type="dcterms:W3CDTF">2015-03-24T02:37:39Z</dcterms:created>
  <dcterms:modified xsi:type="dcterms:W3CDTF">2017-08-24T09:36:05Z</dcterms:modified>
</cp:coreProperties>
</file>