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  <p:sldMasterId id="2147483718" r:id="rId2"/>
    <p:sldMasterId id="2147483828" r:id="rId3"/>
    <p:sldMasterId id="2147483862" r:id="rId4"/>
    <p:sldMasterId id="2147483918" r:id="rId5"/>
    <p:sldMasterId id="2147483930" r:id="rId6"/>
  </p:sldMasterIdLst>
  <p:notesMasterIdLst>
    <p:notesMasterId r:id="rId15"/>
  </p:notesMasterIdLst>
  <p:handoutMasterIdLst>
    <p:handoutMasterId r:id="rId16"/>
  </p:handoutMasterIdLst>
  <p:sldIdLst>
    <p:sldId id="426" r:id="rId7"/>
    <p:sldId id="427" r:id="rId8"/>
    <p:sldId id="422" r:id="rId9"/>
    <p:sldId id="420" r:id="rId10"/>
    <p:sldId id="423" r:id="rId11"/>
    <p:sldId id="424" r:id="rId12"/>
    <p:sldId id="425" r:id="rId13"/>
    <p:sldId id="421" r:id="rId14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FF66FF"/>
    <a:srgbClr val="FFFFFF"/>
    <a:srgbClr val="66CCFF"/>
    <a:srgbClr val="99FF99"/>
    <a:srgbClr val="EFEFEF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675" autoAdjust="0"/>
    <p:restoredTop sz="94320" autoAdjust="0"/>
  </p:normalViewPr>
  <p:slideViewPr>
    <p:cSldViewPr snapToObjects="1">
      <p:cViewPr>
        <p:scale>
          <a:sx n="120" d="100"/>
          <a:sy n="120" d="100"/>
        </p:scale>
        <p:origin x="-1374" y="-360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28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CF6D0DE-4D07-4B87-8CD8-0170B0A4C8CA}" type="datetime1">
              <a:rPr lang="en-US" altLang="zh-TW"/>
              <a:pPr>
                <a:defRPr/>
              </a:pPr>
              <a:t>7/10/2017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F5EA31D-39B8-4ACF-B556-8E673C2334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7578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B63F80B-3C88-4246-9343-BA4F8ACF937C}" type="datetime1">
              <a:rPr lang="en-US" altLang="zh-TW"/>
              <a:pPr>
                <a:defRPr/>
              </a:pPr>
              <a:t>7/10/2017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noProof="0" smtClean="0"/>
              <a:t>Click to edit Master text styles</a:t>
            </a:r>
          </a:p>
          <a:p>
            <a:pPr lvl="1"/>
            <a:r>
              <a:rPr lang="en-GB" altLang="zh-TW" noProof="0" smtClean="0"/>
              <a:t>Second level</a:t>
            </a:r>
          </a:p>
          <a:p>
            <a:pPr lvl="2"/>
            <a:r>
              <a:rPr lang="en-GB" altLang="zh-TW" noProof="0" smtClean="0"/>
              <a:t>Third level</a:t>
            </a:r>
          </a:p>
          <a:p>
            <a:pPr lvl="3"/>
            <a:r>
              <a:rPr lang="en-GB" altLang="zh-TW" noProof="0" smtClean="0"/>
              <a:t>Fourth level</a:t>
            </a:r>
          </a:p>
          <a:p>
            <a:pPr lvl="4"/>
            <a:r>
              <a:rPr lang="en-GB" altLang="zh-TW" noProof="0" smtClean="0"/>
              <a:t>Fifth level</a:t>
            </a:r>
            <a:endParaRPr lang="en-US" altLang="zh-TW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34AE13-898A-4DA2-B2B9-CB61C31E54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97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BB47-BBE8-4919-99F2-2CF3C84CDE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3B8B3-7475-40E0-BDA6-1427391C5A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75EB-32BA-41FE-8F89-EAB2B45486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3644900"/>
            <a:ext cx="4191000" cy="168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3644900"/>
            <a:ext cx="4191000" cy="168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AE6-715D-47CE-8F84-7185605197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3016250"/>
            <a:ext cx="2133600" cy="2317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16250"/>
            <a:ext cx="6248400" cy="2317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A594-653C-4D16-A4E9-BFFFD091E4EF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6819B-4E85-4605-8A79-DD336EA1FF4E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DC33F-C857-408F-9EBB-02F19E2F6E32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E115-BF5A-468D-BF11-8305FDA586AC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9ABDE-DE9C-44C1-8242-79A7DF85B224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16571-8B48-4AD8-A985-864FE23E20A1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72761-0D46-4703-A75D-1C35668AF02B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85B5-CB37-413E-8F49-413B36B0BD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679C-7484-45B5-BC18-9F8033D42DE7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2EA42-A385-429E-8FB9-3FB7EFE85373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B26BA-C903-487D-ACA8-A08D96BF989D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03363-B4F3-4CFA-827F-530B44EF6977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C5BAAAEE-DF91-4FD0-99D1-505BEC4BBF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2400C54A-812B-4045-B409-6A8D8A78FC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BF6FA727-89A5-4C51-B496-A9BC09E123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0CCA25CE-3B4F-4A38-A128-1C00B5D443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E80B9FED-12D0-4A83-AB74-14F512F496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EABC59D8-D88E-42B9-A0AE-E49BD668E6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8D01-8810-4C57-BF10-04781C1D1E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3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BBAEAD1D-54BB-40A6-A1DB-95881B12B7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787CFD05-DA75-46F0-AD70-5FE2178676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71044BF0-74C2-45BB-8711-4DCC1CF169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55D5E309-9DB0-4647-B839-286C3E4B42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DBEA3593-E9E2-4050-A604-66D8035E9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D776A-0A03-4F64-8661-9A751A5357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00130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DFB63B-5DCE-406B-8DAE-3E38021D9F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94145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02B9DA-9877-40BA-A43A-6F503A5CE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201423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1FF834-1019-40C0-8CE2-591649DF00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61278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67A41F-37B7-47CE-934E-910872DDC7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68186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E428D-6705-4DAA-9DE0-746236F635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0CDAFA-9FA7-4AA8-A85C-D1F9D0B0AC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83091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3EC55-4FF6-4756-B8EA-28F7933715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8835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1E690-D31E-409A-AEE0-8D289D4C03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4455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7DF864-E6A1-48E5-B662-2AAB90C167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447933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EE5607-1770-4DEE-9F00-61681E4E13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135413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FE9346-4217-4247-83CE-E85D547D64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239361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A5E35-107B-40A9-9ED9-DE707BDFD8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094747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60B85-C730-4D74-B589-8C6B374B64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63313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FBB5A-8619-46AC-BDFE-AB0F9A334B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3408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48BE-9E96-4F94-B72A-1388AFC324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6393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D717-088D-4091-B4EB-7249C32166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39075-DABC-47B0-BA26-CE4C25465A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82491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0E843-0FDB-4C04-86AF-5A76AD32A8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77940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09C7B-82DD-4C6D-90F8-A0E809DBB0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00042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9B735-D261-4818-91F3-F3DC228CFC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95749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29EEB-29C5-499A-83D3-F753553FF3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06943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2C711-4FE2-41CC-8473-C5C12FE867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4CF8F-741B-42F4-8D03-A0A27D7A0A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76055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BB2-A7F9-4124-9EC6-168E49D564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6C77C-7C70-4FA8-98C9-DBD8E762A2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331F6-33F6-464F-AEB4-3E24F2163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553200"/>
            <a:ext cx="56435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A6A6A6"/>
                </a:solidFill>
                <a:latin typeface="Calibri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A6A6A6"/>
                </a:solidFill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F56A13-C1C4-419B-A4FB-6B43B26772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3" r:id="rId2"/>
    <p:sldLayoutId id="2147483882" r:id="rId3"/>
    <p:sldLayoutId id="2147483881" r:id="rId4"/>
    <p:sldLayoutId id="2147483880" r:id="rId5"/>
    <p:sldLayoutId id="2147483879" r:id="rId6"/>
    <p:sldLayoutId id="2147483878" r:id="rId7"/>
    <p:sldLayoutId id="2147483877" r:id="rId8"/>
    <p:sldLayoutId id="2147483876" r:id="rId9"/>
    <p:sldLayoutId id="2147483875" r:id="rId10"/>
    <p:sldLayoutId id="2147483874" r:id="rId11"/>
  </p:sldLayoutIdLst>
  <p:transition>
    <p:fade/>
  </p:transition>
  <p:hf sldNum="0" hdr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green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1450" y="6324600"/>
            <a:ext cx="43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28650" y="6381750"/>
            <a:ext cx="2960688" cy="24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TW" sz="1000">
                <a:solidFill>
                  <a:srgbClr val="999999"/>
                </a:solidFill>
                <a:ea typeface="微軟正黑體" pitchFamily="34" charset="-120"/>
                <a:cs typeface="+mn-cs"/>
              </a:rPr>
              <a:t>Save the earth… Please print out only when necessary</a:t>
            </a:r>
            <a:endParaRPr lang="zh-TW" altLang="en-US" sz="1000">
              <a:solidFill>
                <a:srgbClr val="999999"/>
              </a:solidFill>
              <a:ea typeface="微軟正黑體" pitchFamily="34" charset="-120"/>
              <a:cs typeface="+mn-cs"/>
            </a:endParaRPr>
          </a:p>
        </p:txBody>
      </p:sp>
      <p:sp>
        <p:nvSpPr>
          <p:cNvPr id="1331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638425"/>
            <a:ext cx="8534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33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3644900"/>
            <a:ext cx="85344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</p:txBody>
      </p:sp>
      <p:pic>
        <p:nvPicPr>
          <p:cNvPr id="13318" name="圖片 6" descr="compal-1.bmp"/>
          <p:cNvPicPr>
            <a:picLocks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0" y="403225"/>
            <a:ext cx="2160588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</p:sldLayoutIdLst>
  <p:transition>
    <p:fade/>
  </p:transition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9pPr>
    </p:titleStyle>
    <p:bodyStyle>
      <a:lvl1pPr marL="342900" indent="-342900" algn="ctr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737373"/>
          </a:solidFill>
          <a:latin typeface="+mn-lt"/>
          <a:ea typeface="+mn-ea"/>
          <a:cs typeface="+mn-cs"/>
        </a:defRPr>
      </a:lvl1pPr>
      <a:lvl2pPr marL="182563" indent="-182563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600">
          <a:solidFill>
            <a:srgbClr val="010000"/>
          </a:solidFill>
          <a:latin typeface="+mn-lt"/>
          <a:ea typeface="新細明體" pitchFamily="18" charset="-120"/>
          <a:cs typeface="+mn-cs"/>
        </a:defRPr>
      </a:lvl2pPr>
      <a:lvl3pPr marL="357188" indent="-174625" algn="ctr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rgbClr val="1E1E1E"/>
          </a:solidFill>
          <a:latin typeface="+mn-lt"/>
          <a:ea typeface="新細明體" pitchFamily="18" charset="-120"/>
          <a:cs typeface="+mn-cs"/>
        </a:defRPr>
      </a:lvl3pPr>
      <a:lvl4pPr marL="539750" indent="-182563" algn="ctr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新細明體" pitchFamily="18" charset="-120"/>
          <a:cs typeface="+mn-cs"/>
        </a:defRPr>
      </a:lvl4pPr>
      <a:lvl5pPr marL="712788" indent="-173038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5pPr>
      <a:lvl6pPr marL="11699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6pPr>
      <a:lvl7pPr marL="16271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7pPr>
      <a:lvl8pPr marL="20843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8pPr>
      <a:lvl9pPr marL="25415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creen-shot-2010-09-21-at-17.44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7" descr="footer2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50292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62600" y="6172200"/>
            <a:ext cx="32766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999999"/>
                </a:solidFill>
                <a:latin typeface="Calibri (Body)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4DC7DB-55B8-4733-BF0F-5105A1DE4944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0563" y="5791200"/>
            <a:ext cx="4338637" cy="381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999999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4" r:id="rId3"/>
    <p:sldLayoutId id="2147483903" r:id="rId4"/>
    <p:sldLayoutId id="2147483902" r:id="rId5"/>
    <p:sldLayoutId id="2147483901" r:id="rId6"/>
    <p:sldLayoutId id="2147483900" r:id="rId7"/>
    <p:sldLayoutId id="2147483899" r:id="rId8"/>
    <p:sldLayoutId id="2147483898" r:id="rId9"/>
    <p:sldLayoutId id="2147483897" r:id="rId10"/>
    <p:sldLayoutId id="2147483896" r:id="rId11"/>
  </p:sldLayoutIdLst>
  <p:transition>
    <p:fade/>
  </p:transition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737373"/>
          </a:solidFill>
          <a:latin typeface="+mn-lt"/>
          <a:ea typeface="+mn-ea"/>
          <a:cs typeface="+mn-cs"/>
        </a:defRPr>
      </a:lvl1pPr>
      <a:lvl2pPr marL="182563" indent="-182563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600">
          <a:solidFill>
            <a:srgbClr val="010000"/>
          </a:solidFill>
          <a:latin typeface="+mn-lt"/>
          <a:ea typeface="+mn-ea"/>
        </a:defRPr>
      </a:lvl2pPr>
      <a:lvl3pPr marL="357188" indent="-174625" algn="ctr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rgbClr val="1E1E1E"/>
          </a:solidFill>
          <a:latin typeface="+mn-lt"/>
          <a:ea typeface="+mn-ea"/>
        </a:defRPr>
      </a:lvl3pPr>
      <a:lvl4pPr marL="539750" indent="-182563" algn="ctr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+mn-ea"/>
        </a:defRPr>
      </a:lvl4pPr>
      <a:lvl5pPr marL="712788" indent="-173038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5pPr>
      <a:lvl6pPr marL="11699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6pPr>
      <a:lvl7pPr marL="16271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7pPr>
      <a:lvl8pPr marL="20843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8pPr>
      <a:lvl9pPr marL="25415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789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102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5643563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SzTx/>
              <a:buFont typeface="Arial" pitchFamily="34" charset="0"/>
              <a:buNone/>
              <a:defRPr sz="1000" b="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102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5320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 typeface="Arial" pitchFamily="34" charset="0"/>
              <a:buNone/>
              <a:defRPr sz="1000" b="0">
                <a:solidFill>
                  <a:srgbClr val="A6A6A6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245D792-17A6-4D9D-B81D-36E08F2530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37894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sldNum="0" hdr="0" dt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5pPr>
      <a:lvl6pPr marL="4572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Char char="§"/>
        <a:defRPr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Char char="o"/>
        <a:defRPr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1028" name="Footer Placeholder 4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2400" y="6553200"/>
            <a:ext cx="564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A6A6A6"/>
                </a:solidFill>
                <a:latin typeface="+mn-lt"/>
              </a:defRPr>
            </a:lvl1pPr>
          </a:lstStyle>
          <a:p>
            <a:pPr>
              <a:buFont typeface="Arial" pitchFamily="34" charset="0"/>
              <a:buNone/>
            </a:pPr>
            <a:endParaRPr lang="en-US" altLang="zh-TW" smtClean="0">
              <a:ea typeface="MS PGothic" pitchFamily="34" charset="-128"/>
              <a:cs typeface="+mn-cs"/>
            </a:endParaRPr>
          </a:p>
        </p:txBody>
      </p:sp>
      <p:sp>
        <p:nvSpPr>
          <p:cNvPr id="1029" name="Slide Number Placeholder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781800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A6A6A6"/>
                </a:solidFill>
                <a:latin typeface="+mn-lt"/>
              </a:defRPr>
            </a:lvl1pPr>
          </a:lstStyle>
          <a:p>
            <a:pPr>
              <a:buFont typeface="Arial" pitchFamily="34" charset="0"/>
              <a:buNone/>
            </a:pPr>
            <a:fld id="{E8F61509-2FEF-45A7-B2B7-E111A64DC6DF}" type="slidenum">
              <a:rPr lang="en-US" altLang="zh-TW" smtClean="0">
                <a:ea typeface="MS PGothic" pitchFamily="34" charset="-128"/>
                <a:cs typeface="+mn-cs"/>
              </a:rPr>
              <a:pPr>
                <a:buFont typeface="Arial" pitchFamily="34" charset="0"/>
                <a:buNone/>
              </a:pPr>
              <a:t>‹#›</a:t>
            </a:fld>
            <a:endParaRPr lang="en-US" altLang="zh-TW" smtClean="0">
              <a:ea typeface="MS PGothic" pitchFamily="34" charset="-128"/>
              <a:cs typeface="+mn-cs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2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>
    <p:fade/>
  </p:transition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Char char="§"/>
        <a:defRPr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Char char="o"/>
        <a:defRPr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553200"/>
            <a:ext cx="56435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A6A6A6"/>
                </a:solidFill>
                <a:latin typeface="Calibri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A6A6A6"/>
                </a:solidFill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BB684E-4A5B-431D-9FA5-BF87180ABE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4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ransition>
    <p:fade/>
  </p:transition>
  <p:hf sldNum="0" hdr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D8_4GkEWUg&amp;index=13&amp;list=PLCJlDcMjVoEdtem5GaohTC1o9HTTFtK7_" TargetMode="External"/><Relationship Id="rId2" Type="http://schemas.openxmlformats.org/officeDocument/2006/relationships/hyperlink" Target="https://www.youtube.com/watch?v=oGGVvTgHMH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.camdemy.com/course/1306/intro" TargetMode="External"/><Relationship Id="rId7" Type="http://schemas.openxmlformats.org/officeDocument/2006/relationships/hyperlink" Target="https://www.youtube.com/playlist?list=PL2-dafEMk2A5-sn0Sgkw-4q-Lw0jiuQtu" TargetMode="External"/><Relationship Id="rId2" Type="http://schemas.openxmlformats.org/officeDocument/2006/relationships/hyperlink" Target="https://mirlab.org/jang/books/audioSignalProcess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WN3xxRkmTPmbKwht9FuE5A" TargetMode="External"/><Relationship Id="rId5" Type="http://schemas.openxmlformats.org/officeDocument/2006/relationships/hyperlink" Target="https://www.youtube.com/watch?v=6D8_4GkEWUg&amp;index=13&amp;list=PLCJlDcMjVoEdtem5GaohTC1o9HTTFtK7_" TargetMode="External"/><Relationship Id="rId4" Type="http://schemas.openxmlformats.org/officeDocument/2006/relationships/hyperlink" Target="http://ocw.aca.ntu.edu.tw/ntu-ocw/ocw/cou/104S204/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cw.aca.ntu.edu.tw/ntu-ocw/ocw/cou/104S204/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iano-midi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Music information retrieval [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Sound feature</a:t>
            </a:r>
          </a:p>
          <a:p>
            <a:r>
              <a:rPr lang="en-US" altLang="zh-TW" dirty="0" smtClean="0"/>
              <a:t>Pre-processing</a:t>
            </a:r>
          </a:p>
          <a:p>
            <a:r>
              <a:rPr lang="en-US" altLang="zh-TW" dirty="0" smtClean="0"/>
              <a:t>Traditional method</a:t>
            </a:r>
          </a:p>
          <a:p>
            <a:r>
              <a:rPr lang="en-US" altLang="zh-TW" dirty="0" smtClean="0"/>
              <a:t>Deep learning method</a:t>
            </a:r>
          </a:p>
          <a:p>
            <a:pPr marL="482600" lvl="3" indent="-285750"/>
            <a:r>
              <a:rPr lang="en-US" altLang="zh-TW" dirty="0" smtClean="0"/>
              <a:t>Stanford  </a:t>
            </a:r>
            <a:r>
              <a:rPr lang="en-US" altLang="zh-TW" dirty="0"/>
              <a:t>CS224D Guest Lecture: Andrew Maas - Lectures from </a:t>
            </a:r>
            <a:r>
              <a:rPr lang="en-US" altLang="zh-TW" dirty="0" smtClean="0"/>
              <a:t>2015 [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]</a:t>
            </a:r>
            <a:endParaRPr lang="en-US" altLang="zh-TW" sz="800" dirty="0"/>
          </a:p>
          <a:p>
            <a:r>
              <a:rPr lang="en-US" altLang="zh-TW" dirty="0" smtClean="0"/>
              <a:t>Echo cancelation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8894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69812"/>
            <a:ext cx="7056784" cy="5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7375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Speech Training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49325"/>
            <a:ext cx="8964488" cy="5287963"/>
          </a:xfrm>
        </p:spPr>
        <p:txBody>
          <a:bodyPr/>
          <a:lstStyle/>
          <a:p>
            <a:r>
              <a:rPr lang="en-US" altLang="zh-TW" sz="2000" dirty="0" smtClean="0"/>
              <a:t>Speech signal introduction and feature extraction</a:t>
            </a:r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://mirlab.org/jang/books/audioSignalProcessing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400" b="0" dirty="0" smtClean="0"/>
              <a:t>Music </a:t>
            </a:r>
            <a:r>
              <a:rPr lang="en-US" altLang="zh-TW" sz="1400" b="0" dirty="0"/>
              <a:t>signal retrieval and analysis (</a:t>
            </a:r>
            <a:r>
              <a:rPr lang="zh-TW" altLang="en-US" sz="1400" b="0" dirty="0"/>
              <a:t>音樂訊號檢索與分析</a:t>
            </a:r>
            <a:r>
              <a:rPr lang="en-US" altLang="zh-TW" sz="1400" b="0" dirty="0"/>
              <a:t>) </a:t>
            </a:r>
            <a:r>
              <a:rPr lang="en-US" altLang="zh-TW" sz="1400" b="0" dirty="0">
                <a:hlinkClick r:id="rId3"/>
              </a:rPr>
              <a:t>http://</a:t>
            </a:r>
            <a:r>
              <a:rPr lang="en-US" altLang="zh-TW" sz="1400" b="0" dirty="0" smtClean="0">
                <a:hlinkClick r:id="rId3"/>
              </a:rPr>
              <a:t>u.camdemy.com/course/1306/intro</a:t>
            </a:r>
            <a:endParaRPr lang="en-US" altLang="zh-TW" sz="1400" b="0" dirty="0" smtClean="0"/>
          </a:p>
          <a:p>
            <a:pPr marL="0" indent="0">
              <a:buNone/>
            </a:pPr>
            <a:endParaRPr lang="zh-TW" altLang="en-US" sz="1800" dirty="0"/>
          </a:p>
          <a:p>
            <a:r>
              <a:rPr lang="en-US" altLang="zh-TW" sz="2000" dirty="0" smtClean="0"/>
              <a:t>Traditional Speech process 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數位語音處理</a:t>
            </a:r>
            <a:r>
              <a:rPr lang="zh-TW" altLang="en-US" sz="2000" dirty="0" smtClean="0"/>
              <a:t>概論 </a:t>
            </a:r>
            <a:r>
              <a:rPr lang="en-US" altLang="zh-TW" sz="2000" dirty="0" smtClean="0">
                <a:hlinkClick r:id="rId4"/>
              </a:rPr>
              <a:t>http</a:t>
            </a:r>
            <a:r>
              <a:rPr lang="en-US" altLang="zh-TW" sz="2000" dirty="0">
                <a:hlinkClick r:id="rId4"/>
              </a:rPr>
              <a:t>://</a:t>
            </a:r>
            <a:r>
              <a:rPr lang="en-US" altLang="zh-TW" sz="2000" dirty="0" smtClean="0">
                <a:hlinkClick r:id="rId4"/>
              </a:rPr>
              <a:t>ocw.aca.ntu.edu.tw/ntu-ocw/ocw/cou/104S204/7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Deep learning on Speech Recognition</a:t>
            </a:r>
          </a:p>
          <a:p>
            <a:pPr marL="0" indent="0">
              <a:buNone/>
            </a:pPr>
            <a:r>
              <a:rPr lang="en-US" altLang="zh-TW" sz="2000" dirty="0"/>
              <a:t>	 </a:t>
            </a:r>
            <a:r>
              <a:rPr lang="en-US" altLang="zh-TW" sz="2000" dirty="0" smtClean="0"/>
              <a:t>Stanford  CS224D </a:t>
            </a:r>
            <a:r>
              <a:rPr lang="en-US" altLang="zh-TW" sz="2000" dirty="0"/>
              <a:t>Guest Lecture: Andrew Maas - Lectures from </a:t>
            </a:r>
            <a:r>
              <a:rPr lang="en-US" altLang="zh-TW" sz="2000" dirty="0" smtClean="0"/>
              <a:t>2015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 Andrew Maas co-work with Andrew NG from 2011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1400" dirty="0">
                <a:hlinkClick r:id="rId5"/>
              </a:rPr>
              <a:t>https://www.youtube.com/watch?v=6D8_4GkEWUg&amp;index=13&amp;list=PLCJlDcMjVoEdtem5GaohTC1o9HTTFtK7</a:t>
            </a:r>
            <a:r>
              <a:rPr lang="en-US" altLang="zh-TW" sz="1400" dirty="0" smtClean="0">
                <a:hlinkClick r:id="rId5"/>
              </a:rPr>
              <a:t>_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r>
              <a:rPr lang="en-US" altLang="zh-TW" sz="1600" dirty="0" err="1" smtClean="0"/>
              <a:t>Youtuber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>
                <a:hlinkClick r:id="rId6"/>
              </a:rPr>
              <a:t>Siraj</a:t>
            </a:r>
            <a:r>
              <a:rPr lang="en-US" altLang="zh-TW" sz="1600" dirty="0" smtClean="0">
                <a:hlinkClick r:id="rId6"/>
              </a:rPr>
              <a:t> </a:t>
            </a:r>
            <a:r>
              <a:rPr lang="en-US" altLang="zh-TW" sz="1600" dirty="0" err="1" smtClean="0">
                <a:hlinkClick r:id="rId6"/>
              </a:rPr>
              <a:t>Raval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b="0" dirty="0"/>
              <a:t>Music Generation </a:t>
            </a:r>
            <a:r>
              <a:rPr lang="en-US" altLang="zh-TW" sz="1400" b="0" dirty="0" smtClean="0"/>
              <a:t> </a:t>
            </a:r>
            <a:r>
              <a:rPr lang="en-US" altLang="zh-TW" sz="1400" dirty="0" smtClean="0">
                <a:hlinkClick r:id="rId7"/>
              </a:rPr>
              <a:t>https</a:t>
            </a:r>
            <a:r>
              <a:rPr lang="en-US" altLang="zh-TW" sz="1400" dirty="0">
                <a:hlinkClick r:id="rId7"/>
              </a:rPr>
              <a:t>://</a:t>
            </a:r>
            <a:r>
              <a:rPr lang="en-US" altLang="zh-TW" sz="1400" dirty="0" smtClean="0">
                <a:hlinkClick r:id="rId7"/>
              </a:rPr>
              <a:t>www.youtube.com/playlist?list=PL2-dafEMk2A5-sn0Sgkw-4q-Lw0jiuQtu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9147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NTU </a:t>
            </a:r>
            <a:r>
              <a:rPr lang="zh-TW" altLang="en-US" dirty="0" smtClean="0"/>
              <a:t>張智星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836712"/>
            <a:ext cx="8610600" cy="535459"/>
          </a:xfrm>
        </p:spPr>
        <p:txBody>
          <a:bodyPr/>
          <a:lstStyle/>
          <a:p>
            <a:r>
              <a:rPr lang="en-US" altLang="zh-TW" dirty="0"/>
              <a:t>url: https://mirlab.org/jang/books/audioSignalProcessing/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" y="1372171"/>
            <a:ext cx="5484859" cy="53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93827"/>
            <a:ext cx="3161997" cy="541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713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NTHU </a:t>
            </a:r>
            <a:r>
              <a:rPr lang="zh-TW" altLang="en-US" dirty="0" smtClean="0"/>
              <a:t>劉奕汶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34876"/>
            <a:ext cx="4176464" cy="594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7504" y="908720"/>
            <a:ext cx="51406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劉</a:t>
            </a:r>
            <a:r>
              <a:rPr lang="zh-TW" altLang="en-US" dirty="0"/>
              <a:t>奕汶</a:t>
            </a:r>
          </a:p>
          <a:p>
            <a:r>
              <a:rPr lang="zh-TW" altLang="en-US" dirty="0"/>
              <a:t>國立清華大學電機工程學系   教授 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學歷：美國史丹佛大學電機博士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經  歷：</a:t>
            </a:r>
            <a:br>
              <a:rPr lang="zh-TW" altLang="en-US" dirty="0"/>
            </a:br>
            <a:r>
              <a:rPr lang="zh-TW" altLang="en-US" dirty="0"/>
              <a:t>＊國立清華大學</a:t>
            </a:r>
            <a:r>
              <a:rPr lang="en-US" altLang="zh-TW" dirty="0"/>
              <a:t>102</a:t>
            </a:r>
            <a:r>
              <a:rPr lang="zh-TW" altLang="en-US" dirty="0"/>
              <a:t>傑出教學獎</a:t>
            </a:r>
            <a:br>
              <a:rPr lang="zh-TW" altLang="en-US" dirty="0"/>
            </a:br>
            <a:r>
              <a:rPr lang="zh-TW" altLang="en-US" dirty="0"/>
              <a:t>＊教學網站：</a:t>
            </a:r>
            <a:r>
              <a:rPr lang="en-US" altLang="zh-TW" dirty="0"/>
              <a:t>http://www.ee.nthu.edu.tw/ywliu/</a:t>
            </a:r>
            <a:br>
              <a:rPr lang="en-US" altLang="zh-TW" dirty="0"/>
            </a:br>
            <a:r>
              <a:rPr lang="zh-TW" altLang="en-US" dirty="0"/>
              <a:t>＊授課領域：數位聲訊分析與合成、數位訊號處理、機率、</a:t>
            </a:r>
            <a:br>
              <a:rPr lang="zh-TW" altLang="en-US" dirty="0"/>
            </a:br>
            <a:r>
              <a:rPr lang="zh-TW" altLang="en-US" dirty="0"/>
              <a:t>                    線性代數、類神經網路</a:t>
            </a:r>
            <a:br>
              <a:rPr lang="zh-TW" altLang="en-US" dirty="0"/>
            </a:br>
            <a:r>
              <a:rPr lang="zh-TW" altLang="en-US" dirty="0"/>
              <a:t>＊研究專長：信號處理</a:t>
            </a:r>
            <a:r>
              <a:rPr lang="en-US" altLang="zh-TW" dirty="0"/>
              <a:t>, </a:t>
            </a:r>
            <a:r>
              <a:rPr lang="zh-TW" altLang="en-US" dirty="0"/>
              <a:t>聽覺科學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26" y="5229200"/>
            <a:ext cx="5071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http://ocw.nthu.edu.tw/ocw/index.php?page=course&amp;cid=130&amp;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8878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NTU </a:t>
            </a:r>
            <a:r>
              <a:rPr lang="zh-TW" altLang="en-US" dirty="0" smtClean="0"/>
              <a:t>李琳山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5707090"/>
            <a:ext cx="8610600" cy="1224136"/>
          </a:xfrm>
        </p:spPr>
        <p:txBody>
          <a:bodyPr/>
          <a:lstStyle/>
          <a:p>
            <a:r>
              <a:rPr lang="zh-TW" altLang="en-US" sz="1100" dirty="0"/>
              <a:t>數位語音處理概論</a:t>
            </a:r>
          </a:p>
          <a:p>
            <a:r>
              <a:rPr lang="zh-TW" altLang="en-US" sz="1100" dirty="0"/>
              <a:t>電機系    李琳山</a:t>
            </a:r>
          </a:p>
          <a:p>
            <a:r>
              <a:rPr lang="en-US" altLang="zh-TW" sz="1100" b="0" dirty="0"/>
              <a:t>1. </a:t>
            </a:r>
            <a:r>
              <a:rPr lang="zh-TW" altLang="en-US" sz="1100" b="0" dirty="0"/>
              <a:t>本課程專為大學部同學所開授。所需要的最主要基礎能力是數學模型</a:t>
            </a:r>
            <a:r>
              <a:rPr lang="en-US" altLang="zh-TW" sz="1100" b="0" dirty="0"/>
              <a:t>(</a:t>
            </a:r>
            <a:r>
              <a:rPr lang="zh-TW" altLang="en-US" sz="1100" b="0" dirty="0"/>
              <a:t>機率、線性代數</a:t>
            </a:r>
            <a:r>
              <a:rPr lang="en-US" altLang="zh-TW" sz="1100" b="0" dirty="0"/>
              <a:t>)</a:t>
            </a:r>
            <a:r>
              <a:rPr lang="zh-TW" altLang="en-US" sz="1100" b="0" dirty="0"/>
              <a:t>及軟體程式，所有難題由數學模型分析，並由程式求解；其中大部份核心觀念均與機器學習</a:t>
            </a:r>
            <a:r>
              <a:rPr lang="en-US" altLang="zh-TW" sz="1100" b="0" dirty="0"/>
              <a:t>(Machine Learning)</a:t>
            </a:r>
            <a:r>
              <a:rPr lang="zh-TW" altLang="en-US" sz="1100" b="0" dirty="0"/>
              <a:t>密切相關</a:t>
            </a:r>
            <a:r>
              <a:rPr lang="zh-TW" altLang="en-US" sz="1100" b="0" dirty="0" smtClean="0"/>
              <a:t>。</a:t>
            </a:r>
            <a:r>
              <a:rPr lang="zh-TW" altLang="en-US" sz="1100" b="0" dirty="0"/>
              <a:t>前半學期強調基礎背景知識，後半則著重研究</a:t>
            </a:r>
            <a:r>
              <a:rPr lang="zh-TW" altLang="en-US" sz="1100" b="0" dirty="0" smtClean="0"/>
              <a:t>課題</a:t>
            </a:r>
            <a:endParaRPr lang="en-US" altLang="zh-TW" sz="1100" b="0" dirty="0" smtClean="0"/>
          </a:p>
          <a:p>
            <a:r>
              <a:rPr lang="en-US" altLang="zh-TW" sz="1100" dirty="0">
                <a:hlinkClick r:id="rId2"/>
              </a:rPr>
              <a:t>http://ocw.aca.ntu.edu.tw/ntu-ocw/ocw/cou/104S204/7</a:t>
            </a:r>
            <a:endParaRPr lang="zh-TW" altLang="en-US" sz="11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428"/>
            <a:ext cx="5475629" cy="565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0576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9912" y="274638"/>
            <a:ext cx="8610600" cy="431800"/>
          </a:xfrm>
        </p:spPr>
        <p:txBody>
          <a:bodyPr/>
          <a:lstStyle/>
          <a:p>
            <a:r>
              <a:rPr lang="en-US" altLang="zh-TW" sz="2400" dirty="0" smtClean="0"/>
              <a:t>Coursera - </a:t>
            </a:r>
            <a:r>
              <a:rPr lang="en-US" altLang="zh-TW" sz="2400" b="0" dirty="0"/>
              <a:t>Audio Signal Processing for Music </a:t>
            </a:r>
            <a:r>
              <a:rPr lang="en-US" altLang="zh-TW" sz="2400" b="0" dirty="0" smtClean="0"/>
              <a:t>Applications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75860"/>
            <a:ext cx="5564039" cy="557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075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Piano 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949325"/>
            <a:ext cx="8610600" cy="139955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http://www.piano-midi.de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Author 25, Album 96, Song 332</a:t>
            </a:r>
          </a:p>
          <a:p>
            <a:r>
              <a:rPr lang="en-US" altLang="zh-TW" dirty="0" smtClean="0"/>
              <a:t>Format: MIDI, F0, MP3, OGG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4295"/>
            <a:ext cx="82851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60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ontent">
  <a:themeElements>
    <a:clrScheme name="3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3_Content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Content">
  <a:themeElements>
    <a:clrScheme name="10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10_Content">
      <a:majorFont>
        <a:latin typeface="Calibri"/>
        <a:ea typeface="微軟正黑體"/>
        <a:cs typeface="新細明體"/>
      </a:majorFont>
      <a:minorFont>
        <a:latin typeface="Calibri"/>
        <a:ea typeface="微軟正黑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Content">
  <a:themeElements>
    <a:clrScheme name="18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18_Conte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ontent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鳳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nt">
  <a:themeElements>
    <a:clrScheme name="3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3_Content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ontent">
  <a:themeElements>
    <a:clrScheme name="3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3_Content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65594</TotalTime>
  <Words>174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3_Content</vt:lpstr>
      <vt:lpstr>10_Content</vt:lpstr>
      <vt:lpstr>18_Content</vt:lpstr>
      <vt:lpstr>5_Content</vt:lpstr>
      <vt:lpstr>4_Content</vt:lpstr>
      <vt:lpstr>6_Content</vt:lpstr>
      <vt:lpstr>PowerPoint 簡報</vt:lpstr>
      <vt:lpstr>PowerPoint 簡報</vt:lpstr>
      <vt:lpstr>Speech Training Plan</vt:lpstr>
      <vt:lpstr>NTU 張智星</vt:lpstr>
      <vt:lpstr>NTHU 劉奕汶</vt:lpstr>
      <vt:lpstr>NTU 李琳山</vt:lpstr>
      <vt:lpstr>Coursera - Audio Signal Processing for Music Applications</vt:lpstr>
      <vt:lpstr>Piano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Compal ODM/CM Capability and Experience Sharing</dc:title>
  <dc:creator>Alex Lee</dc:creator>
  <cp:lastModifiedBy>Chen. AlvinYC (GSM)</cp:lastModifiedBy>
  <cp:revision>933</cp:revision>
  <dcterms:created xsi:type="dcterms:W3CDTF">2010-08-30T01:56:19Z</dcterms:created>
  <dcterms:modified xsi:type="dcterms:W3CDTF">2017-07-10T10:24:33Z</dcterms:modified>
</cp:coreProperties>
</file>