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61" r:id="rId4"/>
    <p:sldId id="268" r:id="rId5"/>
    <p:sldId id="269" r:id="rId6"/>
    <p:sldId id="270" r:id="rId7"/>
    <p:sldId id="276" r:id="rId8"/>
    <p:sldId id="277" r:id="rId9"/>
    <p:sldId id="278" r:id="rId10"/>
    <p:sldId id="271" r:id="rId11"/>
    <p:sldId id="274" r:id="rId12"/>
    <p:sldId id="275" r:id="rId13"/>
    <p:sldId id="273" r:id="rId14"/>
    <p:sldId id="279" r:id="rId15"/>
    <p:sldId id="272" r:id="rId16"/>
    <p:sldId id="281" r:id="rId17"/>
  </p:sldIdLst>
  <p:sldSz cx="9144000" cy="6858000" type="screen4x3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b="1" kern="1200">
        <a:solidFill>
          <a:schemeClr val="bg1"/>
        </a:solidFill>
        <a:latin typeface="Arial" charset="0"/>
        <a:ea typeface="MS PGothic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b="1" kern="1200">
        <a:solidFill>
          <a:schemeClr val="bg1"/>
        </a:solidFill>
        <a:latin typeface="Arial" charset="0"/>
        <a:ea typeface="MS PGothic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b="1" kern="1200">
        <a:solidFill>
          <a:schemeClr val="bg1"/>
        </a:solidFill>
        <a:latin typeface="Arial" charset="0"/>
        <a:ea typeface="MS PGothic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b="1" kern="1200">
        <a:solidFill>
          <a:schemeClr val="bg1"/>
        </a:solidFill>
        <a:latin typeface="Arial" charset="0"/>
        <a:ea typeface="MS PGothic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b="1" kern="1200">
        <a:solidFill>
          <a:schemeClr val="bg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A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5673"/>
  </p:normalViewPr>
  <p:slideViewPr>
    <p:cSldViewPr>
      <p:cViewPr>
        <p:scale>
          <a:sx n="100" d="100"/>
          <a:sy n="100" d="100"/>
        </p:scale>
        <p:origin x="928" y="2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5123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654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3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05/26/14</a:t>
            </a:r>
          </a:p>
        </p:txBody>
      </p:sp>
      <p:sp>
        <p:nvSpPr>
          <p:cNvPr id="5131" name="Rectangle 1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06988" cy="382587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3083" name="Rectangle 11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68962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noProof="0"/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654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300">
                <a:solidFill>
                  <a:srgbClr val="000000"/>
                </a:solidFill>
                <a:latin typeface="Calibri" charset="0"/>
                <a:ea typeface="新細明體" charset="0"/>
              </a:defRPr>
            </a:lvl1pPr>
          </a:lstStyle>
          <a:p>
            <a:fld id="{E659E95F-CFB5-4847-A86F-591AE1D396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06277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8" charset="0"/>
        <a:ea typeface="新細明體" charset="0"/>
        <a:cs typeface="新細明體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8" charset="0"/>
        <a:ea typeface="新細明體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8" charset="0"/>
        <a:ea typeface="新細明體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8" charset="0"/>
        <a:ea typeface="新細明體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8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457B28EB-ABB8-0C41-8970-0F986DB85EB2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1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6148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213DC873-D796-334C-A3D8-4E1E50468AE0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99842EB9-AD7F-0546-9174-014CCCFC20A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0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4021138" y="9721850"/>
            <a:ext cx="3070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909F44A7-FCB6-FD4C-B028-BE2F7253BA20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4021138" y="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6155" name="Text Box 8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9C19C3EF-DBEB-C445-95D6-3F184B3702A4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6156" name="Text Box 9"/>
          <p:cNvSpPr txBox="1">
            <a:spLocks noChangeArrowheads="1"/>
          </p:cNvSpPr>
          <p:nvPr/>
        </p:nvSpPr>
        <p:spPr bwMode="auto">
          <a:xfrm>
            <a:off x="4021138" y="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6157" name="Text Box 10"/>
          <p:cNvSpPr txBox="1">
            <a:spLocks noChangeArrowheads="1"/>
          </p:cNvSpPr>
          <p:nvPr/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78358F6E-5C54-AB46-B39D-2F07B05061E3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7662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9" name="Text Box 1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9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10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10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10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55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11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11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11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9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12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12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12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4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13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13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13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3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14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14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14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4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2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2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2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6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3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3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3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9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4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4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4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2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5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5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5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77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6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6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6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7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7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7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7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8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8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8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defRPr/>
            </a:pPr>
            <a:r>
              <a:rPr lang="en-US" altLang="zh-TW" sz="130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fld id="{D9FE2CED-DC6B-EC4A-B745-97159F09A036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/>
              <a:t>9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4021138" y="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b="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670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ACC92810-4E93-DB47-91A0-FA8A48FB6FAA}" type="slidenum">
              <a:rPr lang="en-US" altLang="zh-TW" sz="1300" b="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9</a:t>
            </a:fld>
            <a:endParaRPr lang="en-US" altLang="zh-TW" sz="1300" b="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4021138" y="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1300" smtClean="0">
                <a:latin typeface="Calibri" charset="0"/>
                <a:cs typeface="新細明體" charset="0"/>
              </a:rPr>
              <a:t>05/26/14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686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fld id="{F715848B-FAAF-CB46-82FF-80396E1DA3CE}" type="slidenum">
              <a:rPr lang="en-US" altLang="zh-TW" sz="1300">
                <a:solidFill>
                  <a:srgbClr val="000000"/>
                </a:solidFill>
                <a:latin typeface="Calibri" charset="0"/>
                <a:ea typeface="新細明體" charset="0"/>
              </a:rPr>
              <a:pPr algn="r">
                <a:buClrTx/>
                <a:buFontTx/>
                <a:buNone/>
              </a:pPr>
              <a:t>9</a:t>
            </a:fld>
            <a:endParaRPr lang="en-US" altLang="zh-TW" sz="1300">
              <a:solidFill>
                <a:srgbClr val="000000"/>
              </a:solidFill>
              <a:latin typeface="Calibri" charset="0"/>
              <a:ea typeface="新細明體" charset="0"/>
            </a:endParaRPr>
          </a:p>
        </p:txBody>
      </p:sp>
      <p:sp>
        <p:nvSpPr>
          <p:cNvPr id="297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7178" name="備忘稿版面配置區 1"/>
          <p:cNvSpPr>
            <a:spLocks noGrp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8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29544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4991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162200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1D47E-EC11-464C-A4E7-201BDC18C4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97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F5C17-35DD-7D45-B875-556D993F7F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96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D2122-D936-4046-A628-9AB3860EBD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50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49325"/>
            <a:ext cx="4222750" cy="5276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949325"/>
            <a:ext cx="4224338" cy="5276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5650E-B61E-1947-B0E3-B9F721C48B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219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D65D6-425E-C448-9ED4-52035C5B80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6913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AC47F-03E2-354B-88C4-4B1AE7BB68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550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25D50-F8CE-6B45-8183-BAC519E8FA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52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01330-0107-6E4A-A885-DF5B309856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159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495753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543B4-DA95-284C-BE91-E77427A874F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3123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57020-30EC-0345-9CA9-F81F4B7152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5655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54813" y="274638"/>
            <a:ext cx="2149475" cy="59515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297613" cy="59515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34641-4782-2D4E-A37A-5C2DA86E9A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81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20480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128367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111788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204574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163721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90803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  <p:extLst>
      <p:ext uri="{BB962C8B-B14F-4D97-AF65-F5344CB8AC3E}">
        <p14:creationId xmlns:p14="http://schemas.microsoft.com/office/powerpoint/2010/main" val="125578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562600" y="6172200"/>
            <a:ext cx="32654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altLang="zh-TW" smtClean="0"/>
              <a:t>103/5/26</a:t>
            </a:r>
            <a:endParaRPr lang="zh-TW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500563" y="5791200"/>
            <a:ext cx="43275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Presentation Title | Property | Ver.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70AC28"/>
          </a:solidFill>
          <a:latin typeface="+mj-lt"/>
          <a:ea typeface="+mj-ea"/>
          <a:cs typeface="新細明體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70AC28"/>
          </a:solidFill>
          <a:latin typeface="Arial" pitchFamily="34" charset="0"/>
          <a:ea typeface="新細明體" pitchFamily="18" charset="-120"/>
          <a:cs typeface="新細明體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70AC28"/>
          </a:solidFill>
          <a:latin typeface="Arial" pitchFamily="34" charset="0"/>
          <a:ea typeface="新細明體" pitchFamily="18" charset="-120"/>
          <a:cs typeface="新細明體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70AC28"/>
          </a:solidFill>
          <a:latin typeface="Arial" pitchFamily="34" charset="0"/>
          <a:ea typeface="新細明體" pitchFamily="18" charset="-120"/>
          <a:cs typeface="新細明體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70AC28"/>
          </a:solidFill>
          <a:latin typeface="Arial" pitchFamily="34" charset="0"/>
          <a:ea typeface="新細明體" pitchFamily="18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70AC28"/>
          </a:solidFill>
          <a:latin typeface="Arial" pitchFamily="34" charset="0"/>
          <a:ea typeface="新細明體" pitchFamily="18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70AC28"/>
          </a:solidFill>
          <a:latin typeface="Arial" pitchFamily="34" charset="0"/>
          <a:ea typeface="新細明體" pitchFamily="18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70AC28"/>
          </a:solidFill>
          <a:latin typeface="Arial" pitchFamily="34" charset="0"/>
          <a:ea typeface="新細明體" pitchFamily="18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70AC28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3200">
          <a:solidFill>
            <a:srgbClr val="737373"/>
          </a:solidFill>
          <a:latin typeface="+mn-lt"/>
          <a:ea typeface="+mn-ea"/>
          <a:cs typeface="新細明體" charset="0"/>
        </a:defRPr>
      </a:lvl1pPr>
      <a:lvl2pPr marL="742950" indent="-285750" algn="ctr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010000"/>
          </a:solidFill>
          <a:latin typeface="+mn-lt"/>
          <a:ea typeface="+mn-ea"/>
        </a:defRPr>
      </a:lvl2pPr>
      <a:lvl3pPr marL="1143000" indent="-228600" algn="ctr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1E1E1E"/>
          </a:solidFill>
          <a:latin typeface="+mn-lt"/>
          <a:ea typeface="+mn-ea"/>
        </a:defRPr>
      </a:lvl3pPr>
      <a:lvl4pPr marL="1600200" indent="-228600" algn="ctr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3D3D3D"/>
          </a:solidFill>
          <a:latin typeface="+mn-lt"/>
          <a:ea typeface="+mn-ea"/>
        </a:defRPr>
      </a:lvl4pPr>
      <a:lvl5pPr marL="2057400" indent="-228600" algn="ctr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5C5C5C"/>
          </a:solidFill>
          <a:latin typeface="+mn-lt"/>
          <a:ea typeface="+mn-ea"/>
        </a:defRPr>
      </a:lvl5pPr>
      <a:lvl6pPr marL="2514600" indent="-228600" algn="ctr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5C5C5C"/>
          </a:solidFill>
          <a:latin typeface="+mn-lt"/>
          <a:ea typeface="+mn-ea"/>
        </a:defRPr>
      </a:lvl6pPr>
      <a:lvl7pPr marL="2971800" indent="-228600" algn="ctr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5C5C5C"/>
          </a:solidFill>
          <a:latin typeface="+mn-lt"/>
          <a:ea typeface="+mn-ea"/>
        </a:defRPr>
      </a:lvl7pPr>
      <a:lvl8pPr marL="3429000" indent="-228600" algn="ctr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5C5C5C"/>
          </a:solidFill>
          <a:latin typeface="+mn-lt"/>
          <a:ea typeface="+mn-ea"/>
        </a:defRPr>
      </a:lvl8pPr>
      <a:lvl9pPr marL="3886200" indent="-228600" algn="ctr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60350"/>
            <a:ext cx="1562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388" y="274638"/>
            <a:ext cx="6946900" cy="4206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請按一下滑鼠，編輯題名文字格式。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49325"/>
            <a:ext cx="8599488" cy="527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457200" y="63404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553200"/>
            <a:ext cx="21224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000">
                <a:solidFill>
                  <a:srgbClr val="A6A6A6"/>
                </a:solidFill>
                <a:latin typeface="Calibri" charset="0"/>
                <a:ea typeface="新細明體" charset="0"/>
              </a:defRPr>
            </a:lvl1pPr>
          </a:lstStyle>
          <a:p>
            <a:fld id="{17578C87-4A13-384B-8B40-EF0A3A6D8FE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70AC28"/>
          </a:solidFill>
          <a:latin typeface="+mj-lt"/>
          <a:ea typeface="+mj-ea"/>
          <a:cs typeface="新細明體" charset="0"/>
        </a:defRPr>
      </a:lvl1pPr>
      <a:lvl2pPr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70AC28"/>
          </a:solidFill>
          <a:latin typeface="Calibri" pitchFamily="34" charset="0"/>
          <a:ea typeface="新細明體" pitchFamily="18" charset="-120"/>
          <a:cs typeface="新細明體" charset="0"/>
        </a:defRPr>
      </a:lvl2pPr>
      <a:lvl3pPr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70AC28"/>
          </a:solidFill>
          <a:latin typeface="Calibri" pitchFamily="34" charset="0"/>
          <a:ea typeface="新細明體" pitchFamily="18" charset="-120"/>
          <a:cs typeface="新細明體" charset="0"/>
        </a:defRPr>
      </a:lvl3pPr>
      <a:lvl4pPr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70AC28"/>
          </a:solidFill>
          <a:latin typeface="Calibri" pitchFamily="34" charset="0"/>
          <a:ea typeface="新細明體" pitchFamily="18" charset="-120"/>
          <a:cs typeface="新細明體" charset="0"/>
        </a:defRPr>
      </a:lvl4pPr>
      <a:lvl5pPr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70AC28"/>
          </a:solidFill>
          <a:latin typeface="Calibri" pitchFamily="34" charset="0"/>
          <a:ea typeface="新細明體" pitchFamily="18" charset="-120"/>
          <a:cs typeface="新細明體" charset="0"/>
        </a:defRPr>
      </a:lvl5pPr>
      <a:lvl6pPr marL="2514600" indent="-228600"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70AC28"/>
          </a:solidFill>
          <a:latin typeface="Calibri" pitchFamily="34" charset="0"/>
          <a:ea typeface="新細明體" pitchFamily="18" charset="-120"/>
        </a:defRPr>
      </a:lvl6pPr>
      <a:lvl7pPr marL="2971800" indent="-228600"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70AC28"/>
          </a:solidFill>
          <a:latin typeface="Calibri" pitchFamily="34" charset="0"/>
          <a:ea typeface="新細明體" pitchFamily="18" charset="-120"/>
        </a:defRPr>
      </a:lvl7pPr>
      <a:lvl8pPr marL="3429000" indent="-228600"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70AC28"/>
          </a:solidFill>
          <a:latin typeface="Calibri" pitchFamily="34" charset="0"/>
          <a:ea typeface="新細明體" pitchFamily="18" charset="-120"/>
        </a:defRPr>
      </a:lvl8pPr>
      <a:lvl9pPr marL="3886200" indent="-228600"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70AC28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555555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555555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555555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600">
          <a:solidFill>
            <a:srgbClr val="3D3D3D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1400">
          <a:solidFill>
            <a:srgbClr val="5C5C5C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5C5C5C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5C5C5C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5C5C5C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5C5C5C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4" Type="http://schemas.openxmlformats.org/officeDocument/2006/relationships/image" Target="../media/image21.gif"/><Relationship Id="rId5" Type="http://schemas.openxmlformats.org/officeDocument/2006/relationships/image" Target="../media/image22.gi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5.gi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tweenie.com/listings/fft-zero-padding/" TargetMode="External"/><Relationship Id="rId4" Type="http://schemas.openxmlformats.org/officeDocument/2006/relationships/hyperlink" Target="http://users.rowan.edu/~polikar/WAVELETS/WTtutorial.html" TargetMode="External"/><Relationship Id="rId5" Type="http://schemas.openxmlformats.org/officeDocument/2006/relationships/hyperlink" Target="https://www.zhihu.com/question/22864189" TargetMode="External"/><Relationship Id="rId6" Type="http://schemas.openxmlformats.org/officeDocument/2006/relationships/hyperlink" Target="http://blog.csdn.net/jbb0523/article/details/42554693" TargetMode="External"/><Relationship Id="rId7" Type="http://schemas.openxmlformats.org/officeDocument/2006/relationships/hyperlink" Target="http://blog.csdn.net/jbb0523/article/details/42470103" TargetMode="External"/><Relationship Id="rId8" Type="http://schemas.openxmlformats.org/officeDocument/2006/relationships/hyperlink" Target="https://pywavelets.readthedocs.io/en/latest/ref/index.html" TargetMode="External"/><Relationship Id="rId9" Type="http://schemas.openxmlformats.org/officeDocument/2006/relationships/hyperlink" Target="https://librosa.github.io/librosa/index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sp.stackexchange.com/questions/741/why-should-i-zero-pad-a-signal-before-taking-the-fourier-trans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jpg"/><Relationship Id="rId5" Type="http://schemas.openxmlformats.org/officeDocument/2006/relationships/image" Target="../media/image12.gi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5562600" y="6172200"/>
            <a:ext cx="3276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-128"/>
              </a:defRPr>
            </a:lvl9pPr>
          </a:lstStyle>
          <a:p>
            <a:pPr algn="r">
              <a:buClrTx/>
              <a:buFontTx/>
              <a:buNone/>
            </a:pPr>
            <a:endParaRPr lang="en-US" altLang="zh-TW" sz="1000" dirty="0">
              <a:solidFill>
                <a:srgbClr val="555555"/>
              </a:solidFill>
              <a:latin typeface="Calibri" charset="0"/>
            </a:endParaRP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4500563" y="5791200"/>
            <a:ext cx="43386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MS PGothic" charset="0"/>
              <a:cs typeface="MS PGothic" charset="0"/>
            </a:endParaRP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304800" y="522922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ClrTx/>
              <a:defRPr/>
            </a:pPr>
            <a:r>
              <a:rPr lang="en-US" altLang="zh-TW" sz="2800" dirty="0" smtClean="0">
                <a:solidFill>
                  <a:schemeClr val="tx1"/>
                </a:solidFill>
                <a:latin typeface="Calibri" charset="0"/>
                <a:ea typeface="微軟正黑體" charset="0"/>
                <a:cs typeface="微軟正黑體" charset="0"/>
              </a:rPr>
              <a:t>FFT, STFT and Wavelet 101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 smtClean="0">
                <a:solidFill>
                  <a:srgbClr val="70AC27"/>
                </a:solidFill>
              </a:rPr>
              <a:t>CWT</a:t>
            </a:r>
            <a:endParaRPr lang="en-US" altLang="zh-TW" sz="2800" dirty="0">
              <a:solidFill>
                <a:srgbClr val="70AC27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68" y="2816702"/>
            <a:ext cx="4824332" cy="40051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4680209" cy="39899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26" y="1162661"/>
            <a:ext cx="3771900" cy="11303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28378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 smtClean="0">
                <a:solidFill>
                  <a:srgbClr val="70AC27"/>
                </a:solidFill>
              </a:rPr>
              <a:t>CWT</a:t>
            </a:r>
            <a:endParaRPr lang="en-US" altLang="zh-TW" sz="2800" dirty="0">
              <a:solidFill>
                <a:srgbClr val="70AC2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7188200" cy="552450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8288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>
                <a:solidFill>
                  <a:srgbClr val="70AC27"/>
                </a:solidFill>
              </a:rPr>
              <a:t>CWT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18" y="2908300"/>
            <a:ext cx="4237088" cy="33910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" y="1289844"/>
            <a:ext cx="7950200" cy="102870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2819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>
                <a:solidFill>
                  <a:srgbClr val="70AC27"/>
                </a:solidFill>
              </a:rPr>
              <a:t>CWT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6146800" cy="38735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5031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 smtClean="0">
                <a:solidFill>
                  <a:srgbClr val="70AC27"/>
                </a:solidFill>
              </a:rPr>
              <a:t>DWT</a:t>
            </a:r>
            <a:endParaRPr lang="en-US" altLang="zh-TW" sz="2800" dirty="0">
              <a:solidFill>
                <a:srgbClr val="70AC27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5832648" cy="203464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899105" y="4149080"/>
            <a:ext cx="327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 err="1" smtClean="0">
                <a:solidFill>
                  <a:schemeClr val="tx1"/>
                </a:solidFill>
              </a:rPr>
              <a:t>pywt</a:t>
            </a:r>
            <a:r>
              <a:rPr lang="en-US" altLang="zh-TW" b="0" dirty="0" smtClean="0">
                <a:solidFill>
                  <a:schemeClr val="tx1"/>
                </a:solidFill>
              </a:rPr>
              <a:t>:</a:t>
            </a:r>
            <a:endParaRPr lang="en-US" altLang="zh-TW" b="0" dirty="0">
              <a:solidFill>
                <a:schemeClr val="tx1"/>
              </a:solidFill>
            </a:endParaRPr>
          </a:p>
          <a:p>
            <a:r>
              <a:rPr lang="mr-IN" altLang="zh-TW" b="0" dirty="0">
                <a:solidFill>
                  <a:schemeClr val="tx1"/>
                </a:solidFill>
              </a:rPr>
              <a:t>	</a:t>
            </a:r>
            <a:r>
              <a:rPr lang="mr-IN" altLang="zh-TW" b="0" dirty="0" smtClean="0">
                <a:solidFill>
                  <a:schemeClr val="tx1"/>
                </a:solidFill>
              </a:rPr>
              <a:t>CWT</a:t>
            </a:r>
            <a:r>
              <a:rPr lang="en-US" altLang="zh-TW" b="0" dirty="0" smtClean="0">
                <a:solidFill>
                  <a:schemeClr val="tx1"/>
                </a:solidFill>
              </a:rPr>
              <a:t>: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mr-IN" altLang="zh-TW" b="0" dirty="0" smtClean="0">
                <a:solidFill>
                  <a:schemeClr val="tx1"/>
                </a:solidFill>
              </a:rPr>
              <a:t>21</a:t>
            </a:r>
            <a:r>
              <a:rPr lang="zh-TW" altLang="en-US" b="0" dirty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wavelets</a:t>
            </a:r>
            <a:endParaRPr lang="mr-IN" altLang="zh-TW" b="0" dirty="0">
              <a:solidFill>
                <a:schemeClr val="tx1"/>
              </a:solidFill>
            </a:endParaRPr>
          </a:p>
          <a:p>
            <a:r>
              <a:rPr lang="mr-IN" altLang="zh-TW" b="0" dirty="0">
                <a:solidFill>
                  <a:schemeClr val="tx1"/>
                </a:solidFill>
              </a:rPr>
              <a:t>	</a:t>
            </a:r>
            <a:r>
              <a:rPr lang="mr-IN" altLang="zh-TW" b="0" dirty="0" smtClean="0">
                <a:solidFill>
                  <a:schemeClr val="tx1"/>
                </a:solidFill>
              </a:rPr>
              <a:t>DWT</a:t>
            </a:r>
            <a:r>
              <a:rPr lang="en-US" altLang="zh-TW" b="0" dirty="0" smtClean="0">
                <a:solidFill>
                  <a:schemeClr val="tx1"/>
                </a:solidFill>
              </a:rPr>
              <a:t>: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106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wavelets</a:t>
            </a:r>
            <a:endParaRPr kumimoji="1" lang="zh-TW" altLang="en-US" b="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5253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補充資料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kumimoji="1" lang="en-US" altLang="zh-TW" sz="1600" dirty="0" smtClean="0"/>
              <a:t>1.</a:t>
            </a:r>
            <a:r>
              <a:rPr kumimoji="1" lang="zh-TW" altLang="en-US" sz="1600" dirty="0" smtClean="0"/>
              <a:t> </a:t>
            </a:r>
            <a:r>
              <a:rPr kumimoji="1" lang="en-US" altLang="zh-TW" sz="1600" dirty="0" smtClean="0"/>
              <a:t>FFT</a:t>
            </a:r>
            <a:endParaRPr kumimoji="1" lang="zh-TW" altLang="en-US" sz="1600" dirty="0" smtClean="0"/>
          </a:p>
          <a:p>
            <a:pPr marL="0" indent="0"/>
            <a:r>
              <a:rPr kumimoji="1" lang="en-US" altLang="zh-TW" sz="1600" dirty="0" smtClean="0">
                <a:hlinkClick r:id="rId2"/>
              </a:rPr>
              <a:t>https</a:t>
            </a:r>
            <a:r>
              <a:rPr kumimoji="1" lang="en-US" altLang="zh-TW" sz="1600" dirty="0">
                <a:hlinkClick r:id="rId2"/>
              </a:rPr>
              <a:t>://</a:t>
            </a:r>
            <a:r>
              <a:rPr kumimoji="1" lang="en-US" altLang="zh-TW" sz="1600" dirty="0" smtClean="0">
                <a:hlinkClick r:id="rId2"/>
              </a:rPr>
              <a:t>dsp.stackexchange.com/questions/741/why-should-i-zero-pad-a-signal-before-taking-the-fourier-transform</a:t>
            </a:r>
            <a:endParaRPr kumimoji="1" lang="zh-TW" altLang="en-US" sz="1600" dirty="0" smtClean="0"/>
          </a:p>
          <a:p>
            <a:pPr marL="0" indent="0"/>
            <a:r>
              <a:rPr kumimoji="1" lang="en-US" altLang="zh-TW" sz="1600" dirty="0">
                <a:hlinkClick r:id="rId3"/>
              </a:rPr>
              <a:t>http://www.bitweenie.com/listings/fft-zero-padding</a:t>
            </a:r>
            <a:r>
              <a:rPr kumimoji="1" lang="en-US" altLang="zh-TW" sz="1600" dirty="0" smtClean="0">
                <a:hlinkClick r:id="rId3"/>
              </a:rPr>
              <a:t>/</a:t>
            </a:r>
            <a:endParaRPr kumimoji="1" lang="zh-TW" altLang="en-US" sz="1600" dirty="0" smtClean="0"/>
          </a:p>
          <a:p>
            <a:pPr marL="0" indent="0"/>
            <a:endParaRPr kumimoji="1" lang="zh-TW" altLang="en-US" sz="1600" dirty="0" smtClean="0"/>
          </a:p>
          <a:p>
            <a:r>
              <a:rPr kumimoji="1" lang="en-US" altLang="zh-TW" sz="1600" dirty="0"/>
              <a:t>2</a:t>
            </a:r>
            <a:r>
              <a:rPr kumimoji="1" lang="en-US" altLang="zh-TW" sz="1600" dirty="0" smtClean="0"/>
              <a:t>.</a:t>
            </a:r>
            <a:r>
              <a:rPr kumimoji="1" lang="zh-TW" altLang="en-US" sz="1600" dirty="0" smtClean="0"/>
              <a:t> </a:t>
            </a:r>
            <a:r>
              <a:rPr kumimoji="1" lang="en-US" altLang="zh-TW" sz="1600" dirty="0" smtClean="0"/>
              <a:t>wavelet</a:t>
            </a:r>
            <a:endParaRPr kumimoji="1" lang="zh-TW" altLang="en-US" sz="1600" dirty="0" smtClean="0"/>
          </a:p>
          <a:p>
            <a:r>
              <a:rPr kumimoji="1" lang="en-US" altLang="zh-TW" sz="1600" dirty="0">
                <a:hlinkClick r:id="rId4"/>
              </a:rPr>
              <a:t>http://users.rowan.edu/~</a:t>
            </a:r>
            <a:r>
              <a:rPr kumimoji="1" lang="en-US" altLang="zh-TW" sz="1600" dirty="0" smtClean="0">
                <a:hlinkClick r:id="rId4"/>
              </a:rPr>
              <a:t>polikar/WAVELETS/WTtutorial.html</a:t>
            </a:r>
            <a:endParaRPr kumimoji="1" lang="zh-TW" altLang="en-US" sz="1600" dirty="0" smtClean="0"/>
          </a:p>
          <a:p>
            <a:r>
              <a:rPr kumimoji="1" lang="en-US" altLang="zh-TW" sz="1600" dirty="0">
                <a:hlinkClick r:id="rId5"/>
              </a:rPr>
              <a:t>https://</a:t>
            </a:r>
            <a:r>
              <a:rPr kumimoji="1" lang="en-US" altLang="zh-TW" sz="1600" dirty="0" err="1" smtClean="0">
                <a:hlinkClick r:id="rId5"/>
              </a:rPr>
              <a:t>www.zhihu.com</a:t>
            </a:r>
            <a:r>
              <a:rPr kumimoji="1" lang="en-US" altLang="zh-TW" sz="1600" dirty="0" smtClean="0">
                <a:hlinkClick r:id="rId5"/>
              </a:rPr>
              <a:t>/question/22864189</a:t>
            </a:r>
            <a:endParaRPr kumimoji="1" lang="zh-TW" altLang="en-US" sz="1600" dirty="0" smtClean="0"/>
          </a:p>
          <a:p>
            <a:r>
              <a:rPr kumimoji="1" lang="en-US" altLang="zh-TW" sz="1600" dirty="0" smtClean="0">
                <a:hlinkClick r:id="rId6"/>
              </a:rPr>
              <a:t>http</a:t>
            </a:r>
            <a:r>
              <a:rPr kumimoji="1" lang="en-US" altLang="zh-TW" sz="1600" dirty="0">
                <a:hlinkClick r:id="rId6"/>
              </a:rPr>
              <a:t>://</a:t>
            </a:r>
            <a:r>
              <a:rPr kumimoji="1" lang="en-US" altLang="zh-TW" sz="1600" dirty="0" smtClean="0">
                <a:hlinkClick r:id="rId6"/>
              </a:rPr>
              <a:t>blog.csdn.net/jbb0523/article/details/42554693</a:t>
            </a:r>
            <a:endParaRPr kumimoji="1" lang="zh-TW" altLang="en-US" sz="1600" dirty="0" smtClean="0"/>
          </a:p>
          <a:p>
            <a:r>
              <a:rPr kumimoji="1" lang="en-US" altLang="zh-TW" sz="1600" dirty="0">
                <a:hlinkClick r:id="rId7"/>
              </a:rPr>
              <a:t>http://</a:t>
            </a:r>
            <a:r>
              <a:rPr kumimoji="1" lang="en-US" altLang="zh-TW" sz="1600" dirty="0" smtClean="0">
                <a:hlinkClick r:id="rId7"/>
              </a:rPr>
              <a:t>blog.csdn.net/jbb0523/article/details/42470103</a:t>
            </a:r>
            <a:endParaRPr kumimoji="1" lang="zh-TW" altLang="en-US" sz="1600" dirty="0" smtClean="0"/>
          </a:p>
          <a:p>
            <a:endParaRPr kumimoji="1" lang="zh-TW" altLang="en-US" sz="1600" dirty="0" smtClean="0"/>
          </a:p>
          <a:p>
            <a:r>
              <a:rPr kumimoji="1" lang="en-US" altLang="zh-TW" sz="1600" dirty="0" smtClean="0"/>
              <a:t>3.</a:t>
            </a:r>
            <a:r>
              <a:rPr kumimoji="1" lang="zh-TW" altLang="en-US" sz="1600" dirty="0" smtClean="0"/>
              <a:t> </a:t>
            </a:r>
            <a:r>
              <a:rPr kumimoji="1" lang="en-US" altLang="zh-TW" sz="1600" dirty="0" smtClean="0"/>
              <a:t>API</a:t>
            </a:r>
            <a:endParaRPr kumimoji="1" lang="zh-TW" altLang="en-US" sz="1600" dirty="0" smtClean="0"/>
          </a:p>
          <a:p>
            <a:r>
              <a:rPr kumimoji="1" lang="en-US" altLang="zh-TW" sz="1600" dirty="0">
                <a:hlinkClick r:id="rId8"/>
              </a:rPr>
              <a:t>https://</a:t>
            </a:r>
            <a:r>
              <a:rPr kumimoji="1" lang="en-US" altLang="zh-TW" sz="1600" dirty="0" smtClean="0">
                <a:hlinkClick r:id="rId8"/>
              </a:rPr>
              <a:t>pywavelets.readthedocs.io/en/latest/ref/index.html</a:t>
            </a:r>
            <a:endParaRPr kumimoji="1" lang="zh-TW" altLang="en-US" sz="1600" dirty="0" smtClean="0"/>
          </a:p>
          <a:p>
            <a:r>
              <a:rPr kumimoji="1" lang="en-US" altLang="zh-TW" sz="1600" dirty="0">
                <a:hlinkClick r:id="rId9"/>
              </a:rPr>
              <a:t>https://</a:t>
            </a:r>
            <a:r>
              <a:rPr kumimoji="1" lang="en-US" altLang="zh-TW" sz="1600" dirty="0" smtClean="0">
                <a:hlinkClick r:id="rId9"/>
              </a:rPr>
              <a:t>librosa.github.io/librosa/index.html</a:t>
            </a:r>
            <a:endParaRPr kumimoji="1" lang="zh-TW" altLang="en-US" sz="1600" dirty="0" smtClean="0"/>
          </a:p>
          <a:p>
            <a:endParaRPr kumimoji="1"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87F5C17-35DD-7D45-B875-556D993F7F09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350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altLang="zh-TW" sz="2800" dirty="0" smtClean="0">
                <a:solidFill>
                  <a:srgbClr val="70AC27"/>
                </a:solidFill>
              </a:rPr>
              <a:t>Outline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949325"/>
            <a:ext cx="8604250" cy="528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1E1E1E"/>
              </a:buClr>
              <a:buFont typeface="Arial" charset="0"/>
              <a:buChar char="•"/>
              <a:defRPr/>
            </a:pPr>
            <a:r>
              <a:rPr lang="en-US" altLang="zh-TW" b="0" dirty="0" smtClean="0">
                <a:solidFill>
                  <a:schemeClr val="tx1"/>
                </a:solidFill>
                <a:latin typeface="Calibri" charset="0"/>
              </a:rPr>
              <a:t>Nyquist-Shannon Sampling Theorem</a:t>
            </a:r>
          </a:p>
          <a:p>
            <a:pPr marL="342900" indent="-342900">
              <a:lnSpc>
                <a:spcPct val="150000"/>
              </a:lnSpc>
              <a:buClr>
                <a:srgbClr val="1E1E1E"/>
              </a:buClr>
              <a:buFont typeface="Arial" charset="0"/>
              <a:buChar char="•"/>
              <a:defRPr/>
            </a:pPr>
            <a:r>
              <a:rPr lang="en-US" altLang="zh-TW" b="0" dirty="0" smtClean="0">
                <a:solidFill>
                  <a:schemeClr val="tx1"/>
                </a:solidFill>
                <a:latin typeface="Calibri" charset="0"/>
              </a:rPr>
              <a:t>Fourier Transform</a:t>
            </a:r>
          </a:p>
          <a:p>
            <a:pPr marL="342900" indent="-342900">
              <a:lnSpc>
                <a:spcPct val="150000"/>
              </a:lnSpc>
              <a:buClr>
                <a:srgbClr val="1E1E1E"/>
              </a:buClr>
              <a:buFont typeface="Arial" charset="0"/>
              <a:buChar char="•"/>
              <a:defRPr/>
            </a:pPr>
            <a:r>
              <a:rPr lang="en-US" altLang="zh-TW" b="0" dirty="0" smtClean="0">
                <a:solidFill>
                  <a:schemeClr val="tx1"/>
                </a:solidFill>
                <a:latin typeface="Calibri" charset="0"/>
              </a:rPr>
              <a:t>DTFT, DFT and FFT</a:t>
            </a:r>
          </a:p>
          <a:p>
            <a:pPr marL="342900" indent="-342900">
              <a:lnSpc>
                <a:spcPct val="150000"/>
              </a:lnSpc>
              <a:buClr>
                <a:srgbClr val="1E1E1E"/>
              </a:buClr>
              <a:buFont typeface="Arial" charset="0"/>
              <a:buChar char="•"/>
              <a:defRPr/>
            </a:pPr>
            <a:r>
              <a:rPr lang="en-US" altLang="zh-TW" b="0" dirty="0" smtClean="0">
                <a:solidFill>
                  <a:schemeClr val="tx1"/>
                </a:solidFill>
                <a:latin typeface="Calibri" charset="0"/>
              </a:rPr>
              <a:t>STFT</a:t>
            </a:r>
          </a:p>
          <a:p>
            <a:pPr marL="342900" indent="-342900">
              <a:lnSpc>
                <a:spcPct val="150000"/>
              </a:lnSpc>
              <a:buClr>
                <a:srgbClr val="1E1E1E"/>
              </a:buClr>
              <a:buFont typeface="Arial" charset="0"/>
              <a:buChar char="•"/>
              <a:defRPr/>
            </a:pPr>
            <a:r>
              <a:rPr lang="en-US" altLang="zh-TW" b="0" dirty="0" smtClean="0">
                <a:solidFill>
                  <a:schemeClr val="tx1"/>
                </a:solidFill>
                <a:latin typeface="Calibri" charset="0"/>
              </a:rPr>
              <a:t>CWT and DWT</a:t>
            </a:r>
          </a:p>
          <a:p>
            <a:pPr marL="342900" indent="-342900">
              <a:lnSpc>
                <a:spcPct val="90000"/>
              </a:lnSpc>
              <a:buClr>
                <a:srgbClr val="1E1E1E"/>
              </a:buClr>
              <a:buFont typeface="Arial" charset="0"/>
              <a:buChar char="•"/>
              <a:defRPr/>
            </a:pPr>
            <a:endParaRPr lang="zh-TW" altLang="en-US" b="0" dirty="0" smtClean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>
                <a:solidFill>
                  <a:srgbClr val="70AC27"/>
                </a:solidFill>
              </a:rPr>
              <a:t>Nyquist-Shannon Sampling </a:t>
            </a:r>
            <a:r>
              <a:rPr lang="en-US" altLang="zh-TW" sz="2800" dirty="0" smtClean="0">
                <a:solidFill>
                  <a:srgbClr val="70AC27"/>
                </a:solidFill>
              </a:rPr>
              <a:t>Theorem</a:t>
            </a:r>
            <a:endParaRPr lang="en-US" altLang="zh-TW" sz="2800" dirty="0">
              <a:solidFill>
                <a:srgbClr val="70AC27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37" y="970285"/>
            <a:ext cx="6156176" cy="361111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74668" y="5085184"/>
            <a:ext cx="6019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 smtClean="0">
                <a:solidFill>
                  <a:schemeClr val="tx1"/>
                </a:solidFill>
              </a:rPr>
              <a:t>sample-rate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fs &gt;=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2</a:t>
            </a:r>
            <a:r>
              <a:rPr lang="en-US" altLang="zh-TW" b="0" i="1" dirty="0" smtClean="0">
                <a:solidFill>
                  <a:schemeClr val="tx1"/>
                </a:solidFill>
              </a:rPr>
              <a:t>B</a:t>
            </a:r>
            <a:r>
              <a:rPr lang="en-US" altLang="zh-TW" b="0" dirty="0">
                <a:solidFill>
                  <a:schemeClr val="tx1"/>
                </a:solidFill>
              </a:rPr>
              <a:t> </a:t>
            </a:r>
            <a:r>
              <a:rPr lang="en-US" altLang="zh-TW" b="0" dirty="0" smtClean="0">
                <a:solidFill>
                  <a:schemeClr val="tx1"/>
                </a:solidFill>
              </a:rPr>
              <a:t>samples/second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(Hz)</a:t>
            </a:r>
            <a:endParaRPr lang="zh-TW" altLang="en-US" b="0" dirty="0" smtClean="0">
              <a:solidFill>
                <a:schemeClr val="tx1"/>
              </a:solidFill>
            </a:endParaRPr>
          </a:p>
          <a:p>
            <a:r>
              <a:rPr kumimoji="1" lang="en-US" altLang="zh-TW" sz="2000" b="0" dirty="0" smtClean="0">
                <a:solidFill>
                  <a:schemeClr val="tx1"/>
                </a:solidFill>
              </a:rPr>
              <a:t>e.g.</a:t>
            </a:r>
            <a:r>
              <a:rPr kumimoji="1" lang="zh-TW" altLang="en-US" sz="2000" b="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b="0" dirty="0" smtClean="0">
                <a:solidFill>
                  <a:schemeClr val="tx1"/>
                </a:solidFill>
              </a:rPr>
              <a:t>44.1kHz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2452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>
                <a:solidFill>
                  <a:srgbClr val="70AC27"/>
                </a:solidFill>
              </a:rPr>
              <a:t>Fourier Transform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9" y="2132856"/>
            <a:ext cx="3259336" cy="7675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9" y="924705"/>
            <a:ext cx="4920258" cy="34441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797152"/>
            <a:ext cx="5451525" cy="78830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5162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>
                <a:solidFill>
                  <a:srgbClr val="70AC27"/>
                </a:solidFill>
              </a:rPr>
              <a:t>DTFT, DFT and FFT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55576" y="1566267"/>
            <a:ext cx="4459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 smtClean="0">
                <a:solidFill>
                  <a:schemeClr val="tx1"/>
                </a:solidFill>
              </a:rPr>
              <a:t>(X) DTFT: 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for continuous input.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5575" y="2605645"/>
            <a:ext cx="144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 smtClean="0">
                <a:solidFill>
                  <a:schemeClr val="tx1"/>
                </a:solidFill>
              </a:rPr>
              <a:t>(O) DFT: 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5576" y="3645024"/>
            <a:ext cx="452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 smtClean="0">
                <a:solidFill>
                  <a:schemeClr val="tx1"/>
                </a:solidFill>
              </a:rPr>
              <a:t>(O) FFT:</a:t>
            </a:r>
            <a:r>
              <a:rPr lang="zh-TW" altLang="en-US" b="0" dirty="0" smtClean="0">
                <a:solidFill>
                  <a:schemeClr val="tx1"/>
                </a:solidFill>
              </a:rPr>
              <a:t>  </a:t>
            </a:r>
            <a:r>
              <a:rPr lang="en-US" altLang="zh-TW" b="0" dirty="0" smtClean="0">
                <a:solidFill>
                  <a:schemeClr val="tx1"/>
                </a:solidFill>
              </a:rPr>
              <a:t>fast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DFT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for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2^n</a:t>
            </a:r>
            <a:r>
              <a:rPr lang="zh-TW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input 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15" y="2387042"/>
            <a:ext cx="5256584" cy="96912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3375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 smtClean="0">
                <a:solidFill>
                  <a:srgbClr val="70AC27"/>
                </a:solidFill>
              </a:rPr>
              <a:t>STFT</a:t>
            </a:r>
            <a:endParaRPr lang="en-US" altLang="zh-TW" sz="2800" dirty="0">
              <a:solidFill>
                <a:srgbClr val="70AC27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984776" cy="86601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6964536" cy="265681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668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 smtClean="0">
                <a:solidFill>
                  <a:srgbClr val="70AC27"/>
                </a:solidFill>
              </a:rPr>
              <a:t>STFT</a:t>
            </a:r>
            <a:endParaRPr lang="en-US" altLang="zh-TW" sz="2800" dirty="0">
              <a:solidFill>
                <a:srgbClr val="70AC27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984776" cy="86601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075591"/>
            <a:ext cx="5364088" cy="28536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3096"/>
            <a:ext cx="2955404" cy="23762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96374" y="49292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0" dirty="0" smtClean="0">
                <a:solidFill>
                  <a:schemeClr val="tx1"/>
                </a:solidFill>
              </a:rPr>
              <a:t>時間上間隔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43359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 smtClean="0">
                <a:solidFill>
                  <a:srgbClr val="70AC27"/>
                </a:solidFill>
              </a:rPr>
              <a:t>STFT</a:t>
            </a:r>
            <a:endParaRPr lang="en-US" altLang="zh-TW" sz="2800" dirty="0">
              <a:solidFill>
                <a:srgbClr val="70AC27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4180045" cy="31950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41" y="3284984"/>
            <a:ext cx="4447505" cy="337397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00497" y="980728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800" dirty="0" smtClean="0">
                <a:solidFill>
                  <a:schemeClr val="tx1"/>
                </a:solidFill>
              </a:rPr>
              <a:t>Narrow window</a:t>
            </a:r>
            <a:endParaRPr kumimoji="1" lang="zh-TW" altLang="en-US" sz="1800" dirty="0" smtClean="0">
              <a:solidFill>
                <a:schemeClr val="tx1"/>
              </a:solidFill>
            </a:endParaRPr>
          </a:p>
          <a:p>
            <a:r>
              <a:rPr kumimoji="1" lang="en-US" altLang="zh-TW" sz="1800" dirty="0" smtClean="0">
                <a:solidFill>
                  <a:schemeClr val="tx1"/>
                </a:solidFill>
              </a:rPr>
              <a:t>=good </a:t>
            </a:r>
            <a:r>
              <a:rPr kumimoji="1" lang="en-US" altLang="zh-TW" sz="1800" dirty="0">
                <a:solidFill>
                  <a:schemeClr val="tx1"/>
                </a:solidFill>
              </a:rPr>
              <a:t>time </a:t>
            </a:r>
            <a:r>
              <a:rPr kumimoji="1" lang="en-US" altLang="zh-TW" sz="1800" dirty="0" smtClean="0">
                <a:solidFill>
                  <a:schemeClr val="tx1"/>
                </a:solidFill>
              </a:rPr>
              <a:t>resolution</a:t>
            </a:r>
            <a:endParaRPr kumimoji="1" lang="zh-TW" altLang="en-US" sz="1800" dirty="0" smtClean="0">
              <a:solidFill>
                <a:schemeClr val="tx1"/>
              </a:solidFill>
            </a:endParaRPr>
          </a:p>
          <a:p>
            <a:r>
              <a:rPr kumimoji="1" lang="en-US" altLang="zh-TW" sz="1800" dirty="0" smtClean="0">
                <a:solidFill>
                  <a:schemeClr val="tx1"/>
                </a:solidFill>
              </a:rPr>
              <a:t>=poor </a:t>
            </a:r>
            <a:r>
              <a:rPr kumimoji="1" lang="en-US" altLang="zh-TW" sz="1800" dirty="0">
                <a:solidFill>
                  <a:schemeClr val="tx1"/>
                </a:solidFill>
              </a:rPr>
              <a:t>frequency </a:t>
            </a:r>
            <a:r>
              <a:rPr kumimoji="1" lang="en-US" altLang="zh-TW" sz="1800" dirty="0" smtClean="0">
                <a:solidFill>
                  <a:schemeClr val="tx1"/>
                </a:solidFill>
              </a:rPr>
              <a:t>resolution</a:t>
            </a:r>
            <a:endParaRPr kumimoji="1"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9592" y="4943617"/>
            <a:ext cx="2662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0" dirty="0" smtClean="0">
                <a:solidFill>
                  <a:schemeClr val="tx1"/>
                </a:solidFill>
              </a:rPr>
              <a:t>對於時變非穩定訊號，</a:t>
            </a:r>
          </a:p>
          <a:p>
            <a:r>
              <a:rPr lang="zh-TW" altLang="en-US" sz="2000" b="0" dirty="0" smtClean="0">
                <a:solidFill>
                  <a:schemeClr val="tx1"/>
                </a:solidFill>
              </a:rPr>
              <a:t>高頻適合小窗</a:t>
            </a:r>
            <a:endParaRPr lang="zh-TW" altLang="en-US" sz="2000" b="0" dirty="0">
              <a:solidFill>
                <a:schemeClr val="tx1"/>
              </a:solidFill>
            </a:endParaRPr>
          </a:p>
          <a:p>
            <a:r>
              <a:rPr kumimoji="1" lang="zh-TW" altLang="en-US" sz="2000" b="0" dirty="0" smtClean="0">
                <a:solidFill>
                  <a:schemeClr val="tx1"/>
                </a:solidFill>
              </a:rPr>
              <a:t>低頻適合大窗</a:t>
            </a:r>
            <a:endParaRPr kumimoji="1" lang="zh-TW" altLang="en-US" sz="2000" b="0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0421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57388" y="274638"/>
            <a:ext cx="69516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 b="1">
                <a:solidFill>
                  <a:srgbClr val="555555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555555"/>
                </a:solidFill>
                <a:latin typeface="Calibri" charset="0"/>
                <a:ea typeface="新細明體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555555"/>
                </a:solidFill>
                <a:latin typeface="Calibri" charset="0"/>
                <a:ea typeface="新細明體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600">
                <a:solidFill>
                  <a:srgbClr val="3D3D3D"/>
                </a:solidFill>
                <a:latin typeface="Calibri" charset="0"/>
                <a:ea typeface="新細明體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5pPr>
            <a:lvl6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6pPr>
            <a:lvl7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7pPr>
            <a:lvl8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8pPr>
            <a:lvl9pPr>
              <a:buFont typeface="Times New Roman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5C5C5C"/>
                </a:solidFill>
                <a:latin typeface="Calibri" charset="0"/>
                <a:ea typeface="新細明體" charset="0"/>
              </a:defRPr>
            </a:lvl9pPr>
          </a:lstStyle>
          <a:p>
            <a:pPr algn="r">
              <a:buClrTx/>
              <a:defRPr/>
            </a:pPr>
            <a:r>
              <a:rPr lang="en-US" altLang="zh-TW" sz="2800" dirty="0" smtClean="0">
                <a:solidFill>
                  <a:srgbClr val="70AC27"/>
                </a:solidFill>
              </a:rPr>
              <a:t>CWT</a:t>
            </a:r>
            <a:endParaRPr lang="en-US" altLang="zh-TW" sz="2800" dirty="0">
              <a:solidFill>
                <a:srgbClr val="70AC2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7950200" cy="10287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8" y="2622479"/>
            <a:ext cx="3114379" cy="188158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9" y="5606569"/>
            <a:ext cx="1659012" cy="55873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813117"/>
            <a:ext cx="1409730" cy="55013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 t="14142"/>
          <a:stretch/>
        </p:blipFill>
        <p:spPr>
          <a:xfrm>
            <a:off x="3851920" y="2532425"/>
            <a:ext cx="4827952" cy="3074144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6D25D50-F8CE-6B45-8183-BAC519E8FA8E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2651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TW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TW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mpal" id="{AEEA5B5B-9FB5-1546-9222-BA7E019D7659}" vid="{E4E070FF-182F-6A4D-9004-47E3AB9524FF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TW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TW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mpal" id="{AEEA5B5B-9FB5-1546-9222-BA7E019D7659}" vid="{87876231-4E80-9146-9144-8597DEE95E03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Compal</Template>
  <TotalTime>584</TotalTime>
  <Words>240</Words>
  <Application>Microsoft Macintosh PowerPoint</Application>
  <PresentationFormat>如螢幕大小 (4:3)</PresentationFormat>
  <Paragraphs>152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Calibri</vt:lpstr>
      <vt:lpstr>MS PGothic</vt:lpstr>
      <vt:lpstr>Times New Roman</vt:lpstr>
      <vt:lpstr>微軟正黑體</vt:lpstr>
      <vt:lpstr>新細明體</vt:lpstr>
      <vt:lpstr>Arial</vt:lpstr>
      <vt:lpstr>Office 佈景主題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補充資料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Ryk</dc:creator>
  <cp:keywords/>
  <dc:description/>
  <cp:lastModifiedBy>Ryk</cp:lastModifiedBy>
  <cp:revision>30</cp:revision>
  <cp:lastPrinted>2014-05-27T03:36:48Z</cp:lastPrinted>
  <dcterms:created xsi:type="dcterms:W3CDTF">2017-12-17T20:46:42Z</dcterms:created>
  <dcterms:modified xsi:type="dcterms:W3CDTF">2017-12-18T09:24:13Z</dcterms:modified>
</cp:coreProperties>
</file>