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4A2E-C3FA-4A92-8048-E441CA621F00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AEB8-D442-483D-B8E9-AE88150E6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62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4A2E-C3FA-4A92-8048-E441CA621F00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AEB8-D442-483D-B8E9-AE88150E6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29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4A2E-C3FA-4A92-8048-E441CA621F00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AEB8-D442-483D-B8E9-AE88150E6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72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4A2E-C3FA-4A92-8048-E441CA621F00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AEB8-D442-483D-B8E9-AE88150E6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85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4A2E-C3FA-4A92-8048-E441CA621F00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AEB8-D442-483D-B8E9-AE88150E6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04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4A2E-C3FA-4A92-8048-E441CA621F00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AEB8-D442-483D-B8E9-AE88150E6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28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4A2E-C3FA-4A92-8048-E441CA621F00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AEB8-D442-483D-B8E9-AE88150E6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60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4A2E-C3FA-4A92-8048-E441CA621F00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AEB8-D442-483D-B8E9-AE88150E6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4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4A2E-C3FA-4A92-8048-E441CA621F00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AEB8-D442-483D-B8E9-AE88150E6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32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4A2E-C3FA-4A92-8048-E441CA621F00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AEB8-D442-483D-B8E9-AE88150E6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14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4A2E-C3FA-4A92-8048-E441CA621F00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AEB8-D442-483D-B8E9-AE88150E6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66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F4A2E-C3FA-4A92-8048-E441CA621F00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3AEB8-D442-483D-B8E9-AE88150E6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70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oM0QYr323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ZzPlOfbib3E&amp;t=7s" TargetMode="External"/><Relationship Id="rId4" Type="http://schemas.openxmlformats.org/officeDocument/2006/relationships/hyperlink" Target="https://www.youtube.com/watch?v=Dk2GRq_tKQA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Support Vector Machine</a:t>
            </a:r>
            <a:br>
              <a:rPr lang="en-US" altLang="zh-TW" dirty="0" smtClean="0"/>
            </a:br>
            <a:r>
              <a:rPr lang="en-US" altLang="zh-TW" dirty="0" smtClean="0"/>
              <a:t>(SVM)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Alvin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867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25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60690" y="33265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Linear Kernel</a:t>
            </a:r>
            <a:endParaRPr lang="zh-TW" altLang="en-US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標題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18781" y="1700808"/>
                <a:ext cx="6400800" cy="648072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TW" alt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zh-TW" alt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副標題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18781" y="1700808"/>
                <a:ext cx="6400800" cy="64807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副標題 2"/>
              <p:cNvSpPr txBox="1">
                <a:spLocks/>
              </p:cNvSpPr>
              <p:nvPr/>
            </p:nvSpPr>
            <p:spPr>
              <a:xfrm>
                <a:off x="1331640" y="5229200"/>
                <a:ext cx="6400800" cy="6480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zh-TW" altLang="en-US" b="0" i="1" smtClean="0">
                              <a:latin typeface="Cambria Math"/>
                            </a:rPr>
                            <m:t>０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zh-TW" alt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０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zh-TW" altLang="en-US" b="0" i="1" smtClean="0">
                              <a:latin typeface="Cambria Math"/>
                            </a:rPr>
                            <m:t>１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zh-TW" alt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１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zh-TW" altLang="en-US" b="0" i="1" smtClean="0">
                              <a:latin typeface="Cambria Math"/>
                            </a:rPr>
                            <m:t>２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zh-TW" alt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２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zh-TW" alt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zh-TW" alt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副標題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229200"/>
                <a:ext cx="6400800" cy="648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副標題 2"/>
              <p:cNvSpPr txBox="1">
                <a:spLocks/>
              </p:cNvSpPr>
              <p:nvPr/>
            </p:nvSpPr>
            <p:spPr>
              <a:xfrm>
                <a:off x="1246490" y="3390083"/>
                <a:ext cx="6400800" cy="6480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zh-TW" altLang="en-US" b="0" i="1" smtClean="0">
                              <a:latin typeface="Cambria Math"/>
                            </a:rPr>
                            <m:t>０</m:t>
                          </m:r>
                        </m:sub>
                      </m:sSub>
                      <m:r>
                        <a:rPr lang="zh-TW" alt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０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zh-TW" altLang="en-US" b="0" i="1" smtClean="0">
                              <a:latin typeface="Cambria Math"/>
                            </a:rPr>
                            <m:t>１</m:t>
                          </m:r>
                        </m:sub>
                      </m:sSub>
                      <m:r>
                        <a:rPr lang="zh-TW" alt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１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zh-TW" altLang="en-US" b="0" i="1" smtClean="0">
                              <a:latin typeface="Cambria Math"/>
                            </a:rPr>
                            <m:t>２</m:t>
                          </m:r>
                        </m:sub>
                      </m:sSub>
                      <m:r>
                        <a:rPr lang="zh-TW" alt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２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zh-TW" alt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zh-TW" alt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副標題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490" y="3390083"/>
                <a:ext cx="6400800" cy="64807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向下箭號 5"/>
          <p:cNvSpPr/>
          <p:nvPr/>
        </p:nvSpPr>
        <p:spPr>
          <a:xfrm>
            <a:off x="3707904" y="4293096"/>
            <a:ext cx="1080120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57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885825"/>
            <a:ext cx="8447087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0" y="5733256"/>
                <a:ext cx="9144000" cy="18523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600" dirty="0" smtClean="0"/>
                  <a:t>平面上直線的方向向量、斜率和法向量</a:t>
                </a:r>
                <a:r>
                  <a:rPr lang="en-US" altLang="zh-TW" sz="1600" dirty="0" smtClean="0">
                    <a:hlinkClick r:id="rId3"/>
                  </a:rPr>
                  <a:t>https://www.youtube.com/watch?v=AoM0QYr323o</a:t>
                </a:r>
                <a:r>
                  <a:rPr lang="zh-TW" altLang="en-US" sz="1600" dirty="0" smtClean="0"/>
                  <a:t>　</a:t>
                </a:r>
                <a:endParaRPr lang="en-US" altLang="zh-TW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600" dirty="0" smtClean="0"/>
                  <a:t>兩向量垂直　</a:t>
                </a:r>
                <a14:m>
                  <m:oMath xmlns:m="http://schemas.openxmlformats.org/officeDocument/2006/math">
                    <m:r>
                      <a:rPr lang="zh-TW" altLang="en-US" sz="1600" b="0" i="1" smtClean="0">
                        <a:latin typeface="Cambria Math"/>
                      </a:rPr>
                      <m:t>𝑖𝑛𝑛𝑒𝑟</m:t>
                    </m:r>
                    <m:r>
                      <a:rPr lang="en-US" altLang="zh-TW" sz="1600" b="0" i="1" smtClean="0">
                        <a:latin typeface="Cambria Math"/>
                      </a:rPr>
                      <m:t> </m:t>
                    </m:r>
                    <m:r>
                      <a:rPr lang="zh-TW" altLang="en-US" sz="1600" b="0" i="1" smtClean="0">
                        <a:latin typeface="Cambria Math"/>
                      </a:rPr>
                      <m:t>𝑝𝑟𝑜𝑑𝑢𝑐𝑡</m:t>
                    </m:r>
                    <m:r>
                      <a:rPr lang="en-US" altLang="zh-TW" sz="1600" b="0" i="1" smtClean="0">
                        <a:latin typeface="Cambria Math"/>
                      </a:rPr>
                      <m:t> </m:t>
                    </m:r>
                    <m:acc>
                      <m:accPr>
                        <m:chr m:val="⃑"/>
                        <m:ctrlPr>
                          <a:rPr lang="en-US" altLang="zh-TW" sz="16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altLang="zh-TW" sz="1600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TW" sz="1600" b="0" i="1" smtClean="0">
                        <a:latin typeface="Cambria Math"/>
                      </a:rPr>
                      <m:t> </m:t>
                    </m:r>
                    <m:acc>
                      <m:accPr>
                        <m:chr m:val="⃑"/>
                        <m:ctrlPr>
                          <a:rPr lang="en-US" altLang="zh-TW" sz="16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altLang="zh-TW" sz="1600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TW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𝑏</m:t>
                        </m:r>
                      </m:e>
                    </m:d>
                    <m:func>
                      <m:funcPr>
                        <m:ctrlPr>
                          <a:rPr lang="en-US" altLang="zh-TW" sz="1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zh-TW" altLang="en-US" sz="1600" b="0" i="1" smtClean="0">
                            <a:latin typeface="Cambria Math"/>
                          </a:rPr>
                          <m:t>𝜃</m:t>
                        </m:r>
                        <m:r>
                          <a:rPr lang="en-US" altLang="zh-TW" sz="1600" b="0" i="1" smtClean="0">
                            <a:latin typeface="Cambria Math"/>
                          </a:rPr>
                          <m:t>=</m:t>
                        </m:r>
                      </m:e>
                    </m:func>
                    <m:d>
                      <m:dPr>
                        <m:begChr m:val="|"/>
                        <m:endChr m:val="|"/>
                        <m:ctrlPr>
                          <a:rPr lang="en-US" altLang="zh-TW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TW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𝑏</m:t>
                        </m:r>
                      </m:e>
                    </m:d>
                    <m:func>
                      <m:funcPr>
                        <m:ctrlPr>
                          <a:rPr lang="en-US" altLang="zh-TW" sz="1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sSup>
                          <m:sSupPr>
                            <m:ctrlPr>
                              <a:rPr lang="en-US" altLang="zh-TW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latin typeface="Cambria Math"/>
                              </a:rPr>
                              <m:t>90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latin typeface="Cambria Math"/>
                              </a:rPr>
                              <m:t>𝑜</m:t>
                            </m:r>
                          </m:sup>
                        </m:sSup>
                        <m:r>
                          <a:rPr lang="en-US" altLang="zh-TW" sz="1600" b="0" i="1" smtClean="0">
                            <a:latin typeface="Cambria Math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altLang="zh-TW" sz="1600" dirty="0" smtClean="0"/>
                  <a:t>0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zh-TW" altLang="en-US" sz="1600" dirty="0"/>
                  <a:t>利用向量之內積推求平面上之單位法線</a:t>
                </a:r>
                <a:r>
                  <a:rPr lang="zh-TW" altLang="en-US" sz="1600" dirty="0" smtClean="0"/>
                  <a:t>向量 </a:t>
                </a:r>
                <a:r>
                  <a:rPr lang="en-US" altLang="zh-TW" sz="1600" dirty="0" smtClean="0">
                    <a:hlinkClick r:id="rId4"/>
                  </a:rPr>
                  <a:t>https://www.youtube.com/watch?v=Dk2GRq_tKQA</a:t>
                </a:r>
                <a:endParaRPr lang="en-US" altLang="zh-TW" sz="1600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zh-TW" altLang="en-US" sz="1600" dirty="0"/>
                  <a:t>平面向量的內積</a:t>
                </a:r>
                <a:r>
                  <a:rPr lang="en-US" altLang="zh-TW" sz="1600" dirty="0"/>
                  <a:t>-</a:t>
                </a:r>
                <a:r>
                  <a:rPr lang="zh-TW" altLang="en-US" sz="1600" dirty="0"/>
                  <a:t>正射影公式的</a:t>
                </a:r>
                <a:r>
                  <a:rPr lang="zh-TW" altLang="en-US" sz="1600" dirty="0" smtClean="0"/>
                  <a:t>說明 </a:t>
                </a:r>
                <a:r>
                  <a:rPr lang="en-US" altLang="zh-TW" sz="1600" dirty="0" smtClean="0">
                    <a:hlinkClick r:id="rId5"/>
                  </a:rPr>
                  <a:t>https://www.youtube.com/watch?v=ZzPlOfbib3E&amp;t=7s</a:t>
                </a:r>
                <a:endParaRPr lang="zh-TW" altLang="en-US" sz="1600" dirty="0"/>
              </a:p>
              <a:p>
                <a:pPr marL="285750" indent="-285750">
                  <a:buFont typeface="Arial" charset="0"/>
                  <a:buChar char="•"/>
                </a:pPr>
                <a:endParaRPr lang="en-US" altLang="zh-TW" sz="1600" dirty="0" smtClean="0"/>
              </a:p>
              <a:p>
                <a:endParaRPr lang="zh-TW" altLang="en-US" sz="1600" dirty="0"/>
              </a:p>
              <a:p>
                <a:endParaRPr lang="zh-TW" altLang="en-US" sz="16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33256"/>
                <a:ext cx="9144000" cy="1852302"/>
              </a:xfrm>
              <a:prstGeom prst="rect">
                <a:avLst/>
              </a:prstGeom>
              <a:blipFill rotWithShape="1">
                <a:blip r:embed="rId6"/>
                <a:stretch>
                  <a:fillRect l="-200" t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90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17" y="2348880"/>
            <a:ext cx="2813334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537" y="2348880"/>
            <a:ext cx="2813334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857" y="2356164"/>
            <a:ext cx="2813334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17" y="4833376"/>
            <a:ext cx="2813334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537" y="4833376"/>
            <a:ext cx="2813334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857" y="4833376"/>
            <a:ext cx="2813334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39" y="332656"/>
            <a:ext cx="5619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555913" y="2740278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913" y="2740278"/>
                <a:ext cx="46609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4321935" y="3573016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935" y="3573016"/>
                <a:ext cx="46608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6698199" y="3212976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199" y="3212976"/>
                <a:ext cx="46608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827584" y="5013176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013176"/>
                <a:ext cx="46128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4249926" y="6084004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926" y="6084004"/>
                <a:ext cx="46609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/>
              <p:cNvSpPr txBox="1"/>
              <p:nvPr/>
            </p:nvSpPr>
            <p:spPr>
              <a:xfrm>
                <a:off x="6732240" y="5723964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5723964"/>
                <a:ext cx="466089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867" y="60967"/>
            <a:ext cx="2432324" cy="171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/>
              <p:cNvSpPr txBox="1"/>
              <p:nvPr/>
            </p:nvSpPr>
            <p:spPr>
              <a:xfrm>
                <a:off x="7020272" y="764704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764704"/>
                <a:ext cx="46608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/>
              <p:cNvSpPr txBox="1"/>
              <p:nvPr/>
            </p:nvSpPr>
            <p:spPr>
              <a:xfrm>
                <a:off x="7020272" y="188640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188640"/>
                <a:ext cx="46128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/>
              <p:cNvSpPr txBox="1"/>
              <p:nvPr/>
            </p:nvSpPr>
            <p:spPr>
              <a:xfrm>
                <a:off x="7346271" y="1124744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271" y="1124744"/>
                <a:ext cx="466089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/>
              <p:cNvSpPr txBox="1"/>
              <p:nvPr/>
            </p:nvSpPr>
            <p:spPr>
              <a:xfrm>
                <a:off x="7524328" y="46738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467380"/>
                <a:ext cx="46609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215360" y="1836000"/>
                <a:ext cx="2739724" cy="541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14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4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1400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altLang="zh-TW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sz="1400" b="0" i="1" smtClean="0">
                                  <a:latin typeface="Cambria Math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1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TW" sz="1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4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</m: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TW" sz="1400" b="0" i="1" smtClean="0">
                                          <a:latin typeface="Cambria Math"/>
                                        </a:rPr>
                                        <m:t>5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1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14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1400" b="0" i="1" smtClean="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1400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altLang="zh-TW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∅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TW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TW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60" y="1836000"/>
                <a:ext cx="2739724" cy="541046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/>
              <p:cNvSpPr txBox="1"/>
              <p:nvPr/>
            </p:nvSpPr>
            <p:spPr>
              <a:xfrm>
                <a:off x="3123136" y="1836000"/>
                <a:ext cx="2815066" cy="541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14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4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1400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altLang="zh-TW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sz="1400" b="0" i="1" smtClean="0">
                                  <a:latin typeface="Cambria Math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1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TW" sz="1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4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</m: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TW" sz="1400" b="0" i="1" smtClean="0">
                                          <a:latin typeface="Cambria Math"/>
                                        </a:rPr>
                                        <m:t>8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1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14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1400" b="0" i="1" smtClean="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1400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altLang="zh-TW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∅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8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TW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TW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136" y="1836000"/>
                <a:ext cx="2815066" cy="54104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/>
              <p:cNvSpPr txBox="1"/>
              <p:nvPr/>
            </p:nvSpPr>
            <p:spPr>
              <a:xfrm>
                <a:off x="6009512" y="1836000"/>
                <a:ext cx="2815066" cy="541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14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4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1400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altLang="zh-TW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sz="1400" b="0" i="1" smtClean="0">
                                  <a:latin typeface="Cambria Math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1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TW" sz="1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4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</m: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TW" sz="1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1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14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1400" b="0" i="1" smtClean="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1400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altLang="zh-TW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∅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TW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TW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512" y="1836000"/>
                <a:ext cx="2815066" cy="541046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/>
              <p:cNvSpPr txBox="1"/>
              <p:nvPr/>
            </p:nvSpPr>
            <p:spPr>
              <a:xfrm>
                <a:off x="211254" y="4328114"/>
                <a:ext cx="2787237" cy="541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14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4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1400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altLang="zh-TW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sz="1400" b="0" i="1" smtClean="0">
                                  <a:latin typeface="Cambria Math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1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TW" sz="1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4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</m: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TW" sz="1400" b="0" i="1" smtClean="0">
                                          <a:latin typeface="Cambria Math"/>
                                        </a:rPr>
                                        <m:t>9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1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14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1400" b="0" i="1" smtClean="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1400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altLang="zh-TW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∅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9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TW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TW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54" y="4328114"/>
                <a:ext cx="2787237" cy="541046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/>
              <p:cNvSpPr txBox="1"/>
              <p:nvPr/>
            </p:nvSpPr>
            <p:spPr>
              <a:xfrm>
                <a:off x="3119030" y="4328114"/>
                <a:ext cx="2815066" cy="541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14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4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1400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altLang="zh-TW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sz="1400" b="0" i="1" smtClean="0">
                                  <a:latin typeface="Cambria Math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1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TW" sz="1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4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</m: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TW" sz="1400" b="0" i="1" smtClean="0">
                                          <a:latin typeface="Cambria Math"/>
                                        </a:rPr>
                                        <m:t>8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1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14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1400" b="0" i="1" smtClean="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1400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altLang="zh-TW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∅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8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TW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TW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030" y="4328114"/>
                <a:ext cx="2815066" cy="541046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6005406" y="4328114"/>
                <a:ext cx="2815066" cy="541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14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4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1400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altLang="zh-TW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sz="1400" b="0" i="1" smtClean="0">
                                  <a:latin typeface="Cambria Math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1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TW" sz="1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4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</m: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TW" sz="1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1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14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1400" b="0" i="1" smtClean="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1400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altLang="zh-TW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∅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TW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TW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406" y="4328114"/>
                <a:ext cx="2815066" cy="541046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09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323</Words>
  <Application>Microsoft Office PowerPoint</Application>
  <PresentationFormat>如螢幕大小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Support Vector Machine (SVM)</vt:lpstr>
      <vt:lpstr>PowerPoint 簡報</vt:lpstr>
      <vt:lpstr>Linear Kernel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 (SVM)</dc:title>
  <dc:creator>Chen. AlvinYC (GSM)</dc:creator>
  <cp:lastModifiedBy>Chen. AlvinYC (GSM)</cp:lastModifiedBy>
  <cp:revision>11</cp:revision>
  <dcterms:created xsi:type="dcterms:W3CDTF">2017-05-04T03:33:33Z</dcterms:created>
  <dcterms:modified xsi:type="dcterms:W3CDTF">2017-05-04T06:49:26Z</dcterms:modified>
</cp:coreProperties>
</file>