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484AE7-73FB-4D02-AB78-66CB583EC377}">
  <a:tblStyle styleId="{50484AE7-73FB-4D02-AB78-66CB583E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ldsntu2017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www.tensorflow.org/api_docs/python/tf/nn/nce_los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nclass.kaggle.com/c/hw1-language-model" TargetMode="External"/><Relationship Id="rId4" Type="http://schemas.openxmlformats.org/officeDocument/2006/relationships/hyperlink" Target="https://goo.gl/9jIYDd" TargetMode="External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forms/d/1N_XCzCH5ZqPXJp70cGEyGw3DpuoaB7a69XCLhs9KX1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1PC3etgLwVc&amp;list=PLXO45tsB95cIRP5gCi8AlYwQ1uFO2aQBw" TargetMode="External"/><Relationship Id="rId4" Type="http://schemas.openxmlformats.org/officeDocument/2006/relationships/hyperlink" Target="https://www.tensorflow.org/install/" TargetMode="External"/><Relationship Id="rId5" Type="http://schemas.openxmlformats.org/officeDocument/2006/relationships/hyperlink" Target="https://drive.google.com/file/d/0B27ghKdkaWv-amZDQWtQRElsUDA/view" TargetMode="External"/><Relationship Id="rId6" Type="http://schemas.openxmlformats.org/officeDocument/2006/relationships/hyperlink" Target="https://developer.nvidia.com/cuda-downloa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MLDS 2017 Spring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HW1 - Language Model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50" y="3992151"/>
            <a:ext cx="4870500" cy="48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mldsntu2017@gmail.com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Sampling Method - Noise Contrastive Estimation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284" name="Shape 284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285" name="Shape 285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286" name="Shape 286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287" name="Shape 287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288" name="Shape 288"/>
          <p:cNvCxnSpPr>
            <a:stCxn id="279" idx="6"/>
            <a:endCxn id="283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>
            <a:stCxn id="279" idx="6"/>
            <a:endCxn id="284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79" idx="6"/>
            <a:endCxn id="285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stCxn id="279" idx="6"/>
            <a:endCxn id="286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79" idx="6"/>
            <a:endCxn id="287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>
            <a:endCxn id="283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80" idx="6"/>
            <a:endCxn id="284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stCxn id="280" idx="6"/>
            <a:endCxn id="285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80" idx="6"/>
            <a:endCxn id="286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>
            <a:stCxn id="280" idx="6"/>
            <a:endCxn id="287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stCxn id="281" idx="6"/>
            <a:endCxn id="283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9" name="Shape 299"/>
          <p:cNvCxnSpPr>
            <a:endCxn id="284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281" idx="6"/>
            <a:endCxn id="285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stCxn id="281" idx="6"/>
            <a:endCxn id="286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" name="Shape 302"/>
          <p:cNvCxnSpPr>
            <a:stCxn id="281" idx="6"/>
            <a:endCxn id="287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 u="sng"/>
              <a:t>softmax</a:t>
            </a:r>
          </a:p>
        </p:txBody>
      </p:sp>
      <p:cxnSp>
        <p:nvCxnSpPr>
          <p:cNvPr id="304" name="Shape 304"/>
          <p:cNvCxnSpPr>
            <a:stCxn id="283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P(A)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P(B)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P(D)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P(C)</a:t>
            </a:r>
          </a:p>
        </p:txBody>
      </p:sp>
      <p:cxnSp>
        <p:nvCxnSpPr>
          <p:cNvPr id="312" name="Shape 312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P(E)</a:t>
            </a:r>
          </a:p>
        </p:txBody>
      </p:sp>
      <p:sp>
        <p:nvSpPr>
          <p:cNvPr id="314" name="Shape 314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316" name="Shape 316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17" name="Shape 317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18" name="Shape 318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19" name="Shape 319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cxnSp>
        <p:nvCxnSpPr>
          <p:cNvPr id="320" name="Shape 320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322" name="Shape 322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323" name="Shape 323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If target is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Sampling Method - Noise Contrastive Estimation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341" name="Shape 341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342" name="Shape 342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343" name="Shape 343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344" name="Shape 344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345" name="Shape 345"/>
          <p:cNvCxnSpPr>
            <a:stCxn id="336" idx="6"/>
            <a:endCxn id="340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6" name="Shape 346"/>
          <p:cNvCxnSpPr>
            <a:stCxn id="336" idx="6"/>
            <a:endCxn id="341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>
            <a:stCxn id="336" idx="6"/>
            <a:endCxn id="342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stCxn id="336" idx="6"/>
            <a:endCxn id="343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36" idx="6"/>
            <a:endCxn id="344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>
            <a:endCxn id="340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37" idx="6"/>
            <a:endCxn id="341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37" idx="6"/>
            <a:endCxn id="342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37" idx="6"/>
            <a:endCxn id="343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37" idx="6"/>
            <a:endCxn id="344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38" idx="6"/>
            <a:endCxn id="340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endCxn id="341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38" idx="6"/>
            <a:endCxn id="342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38" idx="6"/>
            <a:endCxn id="343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9" name="Shape 359"/>
          <p:cNvCxnSpPr>
            <a:stCxn id="338" idx="6"/>
            <a:endCxn id="344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0" name="Shape 360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 u="sng"/>
              <a:t>softmax</a:t>
            </a:r>
          </a:p>
        </p:txBody>
      </p:sp>
      <p:cxnSp>
        <p:nvCxnSpPr>
          <p:cNvPr id="361" name="Shape 361"/>
          <p:cNvCxnSpPr>
            <a:stCxn id="340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2" name="Shape 362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P(A)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P(B)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6" name="Shape 366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P(D)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P(C)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P(E)</a:t>
            </a:r>
          </a:p>
        </p:txBody>
      </p:sp>
      <p:sp>
        <p:nvSpPr>
          <p:cNvPr id="371" name="Shape 371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373" name="Shape 373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74" name="Shape 374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376" name="Shape 376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cxnSp>
        <p:nvCxnSpPr>
          <p:cNvPr id="377" name="Shape 377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378" name="Shape 378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379" name="Shape 379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380" name="Shape 380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If target is 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096000" y="3401250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072675" y="4731513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0651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Sampling Method - Noise Contrastive Estimation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399" name="Shape 399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400" name="Shape 400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401" name="Shape 401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402" name="Shape 402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403" name="Shape 403"/>
          <p:cNvCxnSpPr>
            <a:stCxn id="394" idx="6"/>
            <a:endCxn id="398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4" name="Shape 404"/>
          <p:cNvCxnSpPr>
            <a:stCxn id="394" idx="6"/>
            <a:endCxn id="400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>
            <a:stCxn id="394" idx="6"/>
            <a:endCxn id="402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>
            <a:endCxn id="398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7" name="Shape 407"/>
          <p:cNvCxnSpPr>
            <a:stCxn id="395" idx="6"/>
            <a:endCxn id="400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8" name="Shape 408"/>
          <p:cNvCxnSpPr>
            <a:stCxn id="395" idx="6"/>
            <a:endCxn id="402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396" idx="6"/>
            <a:endCxn id="398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0" name="Shape 410"/>
          <p:cNvCxnSpPr>
            <a:stCxn id="396" idx="6"/>
            <a:endCxn id="400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>
            <a:stCxn id="396" idx="6"/>
            <a:endCxn id="402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 u="sng"/>
              <a:t>softmax</a:t>
            </a:r>
          </a:p>
        </p:txBody>
      </p:sp>
      <p:cxnSp>
        <p:nvCxnSpPr>
          <p:cNvPr id="413" name="Shape 413"/>
          <p:cNvCxnSpPr>
            <a:stCxn id="398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P(A)</a:t>
            </a:r>
          </a:p>
        </p:txBody>
      </p:sp>
      <p:cxnSp>
        <p:nvCxnSpPr>
          <p:cNvPr id="415" name="Shape 415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P(B)</a:t>
            </a:r>
          </a:p>
        </p:txBody>
      </p:sp>
      <p:cxnSp>
        <p:nvCxnSpPr>
          <p:cNvPr id="417" name="Shape 417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8" name="Shape 418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P(D)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0" name="Shape 420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P(C)</a:t>
            </a:r>
          </a:p>
        </p:txBody>
      </p:sp>
      <p:cxnSp>
        <p:nvCxnSpPr>
          <p:cNvPr id="421" name="Shape 421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2" name="Shape 422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P(E)</a:t>
            </a:r>
          </a:p>
        </p:txBody>
      </p:sp>
      <p:sp>
        <p:nvSpPr>
          <p:cNvPr id="423" name="Shape 423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425" name="Shape 425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426" name="Shape 426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427" name="Shape 427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428" name="Shape 428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cxnSp>
        <p:nvCxnSpPr>
          <p:cNvPr id="429" name="Shape 429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430" name="Shape 430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431" name="Shape 431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432" name="Shape 432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If target is A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096000" y="3401250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072675" y="4731513"/>
            <a:ext cx="1131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309275"/>
            <a:ext cx="8520600" cy="49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Noise Contrastive Estimation (NCE)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Randomly sample some words to suppress the probability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zh-TW">
                <a:solidFill>
                  <a:srgbClr val="000000"/>
                </a:solidFill>
              </a:rPr>
              <a:t>Only part of the weights would be updated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Softmax-based</a:t>
            </a:r>
            <a:r>
              <a:rPr lang="zh-TW"/>
              <a:t> Method - Hierarchical Softmax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37375" y="1417274"/>
            <a:ext cx="8580900" cy="51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Hierarchical Softmax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453" name="Shape 453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454" name="Shape 454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455" name="Shape 455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456" name="Shape 456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457" name="Shape 457"/>
          <p:cNvCxnSpPr>
            <a:stCxn id="448" idx="6"/>
            <a:endCxn id="452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8" name="Shape 458"/>
          <p:cNvCxnSpPr>
            <a:stCxn id="448" idx="6"/>
            <a:endCxn id="453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9" name="Shape 459"/>
          <p:cNvCxnSpPr>
            <a:stCxn id="448" idx="6"/>
            <a:endCxn id="454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0" name="Shape 460"/>
          <p:cNvCxnSpPr>
            <a:stCxn id="448" idx="6"/>
            <a:endCxn id="455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1" name="Shape 461"/>
          <p:cNvCxnSpPr>
            <a:stCxn id="448" idx="6"/>
            <a:endCxn id="456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2" name="Shape 462"/>
          <p:cNvCxnSpPr>
            <a:endCxn id="452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49" idx="6"/>
            <a:endCxn id="453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4" name="Shape 464"/>
          <p:cNvCxnSpPr>
            <a:stCxn id="449" idx="6"/>
            <a:endCxn id="454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5" name="Shape 465"/>
          <p:cNvCxnSpPr>
            <a:stCxn id="449" idx="6"/>
            <a:endCxn id="455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6" name="Shape 466"/>
          <p:cNvCxnSpPr>
            <a:stCxn id="449" idx="6"/>
            <a:endCxn id="456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7" name="Shape 467"/>
          <p:cNvCxnSpPr>
            <a:stCxn id="450" idx="6"/>
            <a:endCxn id="452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8" name="Shape 468"/>
          <p:cNvCxnSpPr>
            <a:endCxn id="453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9" name="Shape 469"/>
          <p:cNvCxnSpPr>
            <a:stCxn id="450" idx="6"/>
            <a:endCxn id="454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>
            <a:stCxn id="450" idx="6"/>
            <a:endCxn id="455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450" idx="6"/>
            <a:endCxn id="456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2" name="Shape 472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473" name="Shape 473"/>
          <p:cNvCxnSpPr>
            <a:stCxn id="452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" name="Shape 474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Pw(A)</a:t>
            </a:r>
          </a:p>
        </p:txBody>
      </p:sp>
      <p:cxnSp>
        <p:nvCxnSpPr>
          <p:cNvPr id="475" name="Shape 475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6" name="Shape 476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Pw(B)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8" name="Shape 478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Pw(D)</a:t>
            </a:r>
          </a:p>
        </p:txBody>
      </p:sp>
      <p:cxnSp>
        <p:nvCxnSpPr>
          <p:cNvPr id="479" name="Shape 479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0" name="Shape 480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Pw(C)</a:t>
            </a:r>
          </a:p>
        </p:txBody>
      </p:sp>
      <p:cxnSp>
        <p:nvCxnSpPr>
          <p:cNvPr id="481" name="Shape 481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2" name="Shape 482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Pw(E)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485" name="Shape 485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487" name="Shape 487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word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489" name="Shape 489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0" name="Shape 490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Pc(1)</a:t>
            </a:r>
          </a:p>
        </p:txBody>
      </p:sp>
      <p:cxnSp>
        <p:nvCxnSpPr>
          <p:cNvPr id="491" name="Shape 491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Pc(2)</a:t>
            </a:r>
          </a:p>
        </p:txBody>
      </p:sp>
      <p:cxnSp>
        <p:nvCxnSpPr>
          <p:cNvPr id="493" name="Shape 493"/>
          <p:cNvCxnSpPr>
            <a:endCxn id="487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4" name="Shape 494"/>
          <p:cNvCxnSpPr>
            <a:stCxn id="448" idx="6"/>
            <a:endCxn id="486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5" name="Shape 495"/>
          <p:cNvCxnSpPr>
            <a:stCxn id="449" idx="6"/>
            <a:endCxn id="487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6" name="Shape 496"/>
          <p:cNvCxnSpPr>
            <a:stCxn id="449" idx="6"/>
            <a:endCxn id="486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7" name="Shape 497"/>
          <p:cNvCxnSpPr>
            <a:stCxn id="450" idx="6"/>
            <a:endCxn id="487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8" name="Shape 498"/>
          <p:cNvCxnSpPr>
            <a:stCxn id="450" idx="6"/>
            <a:endCxn id="486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499" name="Shape 499"/>
          <p:cNvGraphicFramePr/>
          <p:nvPr/>
        </p:nvGraphicFramePr>
        <p:xfrm>
          <a:off x="6791875" y="17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{50484AE7-73FB-4D02-AB78-66CB583EC377}</a:tableStyleId>
              </a:tblPr>
              <a:tblGrid>
                <a:gridCol w="883100"/>
                <a:gridCol w="883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Class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Shape 500"/>
          <p:cNvSpPr txBox="1"/>
          <p:nvPr/>
        </p:nvSpPr>
        <p:spPr>
          <a:xfrm>
            <a:off x="6504500" y="4524875"/>
            <a:ext cx="19377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P(A) = Pw(A) x Pc(1)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…….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P(D) = Pw(D) x Pc(2)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…</a:t>
            </a:r>
            <a:r>
              <a:rPr lang="zh-TW"/>
              <a:t>...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16450" y="1347274"/>
            <a:ext cx="8580900" cy="51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Hierarchical Softmax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determine class first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513" name="Shape 513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514" name="Shape 514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515" name="Shape 515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516" name="Shape 516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517" name="Shape 517"/>
          <p:cNvCxnSpPr>
            <a:stCxn id="508" idx="6"/>
            <a:endCxn id="512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8" name="Shape 518"/>
          <p:cNvCxnSpPr>
            <a:stCxn id="508" idx="6"/>
            <a:endCxn id="513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9" name="Shape 519"/>
          <p:cNvCxnSpPr>
            <a:stCxn id="508" idx="6"/>
            <a:endCxn id="514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0" name="Shape 520"/>
          <p:cNvCxnSpPr>
            <a:stCxn id="508" idx="6"/>
            <a:endCxn id="515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1" name="Shape 521"/>
          <p:cNvCxnSpPr>
            <a:stCxn id="508" idx="6"/>
            <a:endCxn id="516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2" name="Shape 522"/>
          <p:cNvCxnSpPr>
            <a:endCxn id="512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3" name="Shape 523"/>
          <p:cNvCxnSpPr>
            <a:stCxn id="509" idx="6"/>
            <a:endCxn id="513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4" name="Shape 524"/>
          <p:cNvCxnSpPr>
            <a:stCxn id="509" idx="6"/>
            <a:endCxn id="514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5" name="Shape 525"/>
          <p:cNvCxnSpPr>
            <a:stCxn id="509" idx="6"/>
            <a:endCxn id="515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6" name="Shape 526"/>
          <p:cNvCxnSpPr>
            <a:stCxn id="509" idx="6"/>
            <a:endCxn id="516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7" name="Shape 527"/>
          <p:cNvCxnSpPr>
            <a:stCxn id="510" idx="6"/>
            <a:endCxn id="512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8" name="Shape 528"/>
          <p:cNvCxnSpPr>
            <a:endCxn id="513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9" name="Shape 529"/>
          <p:cNvCxnSpPr>
            <a:stCxn id="510" idx="6"/>
            <a:endCxn id="514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0" name="Shape 530"/>
          <p:cNvCxnSpPr>
            <a:stCxn id="510" idx="6"/>
            <a:endCxn id="515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1" name="Shape 531"/>
          <p:cNvCxnSpPr>
            <a:stCxn id="510" idx="6"/>
            <a:endCxn id="516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2" name="Shape 532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533" name="Shape 533"/>
          <p:cNvCxnSpPr>
            <a:stCxn id="512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4" name="Shape 534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Pw(A)</a:t>
            </a:r>
          </a:p>
        </p:txBody>
      </p:sp>
      <p:cxnSp>
        <p:nvCxnSpPr>
          <p:cNvPr id="535" name="Shape 535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6" name="Shape 536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Pw(B)</a:t>
            </a:r>
          </a:p>
        </p:txBody>
      </p:sp>
      <p:cxnSp>
        <p:nvCxnSpPr>
          <p:cNvPr id="537" name="Shape 537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8" name="Shape 538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Pw(D)</a:t>
            </a:r>
          </a:p>
        </p:txBody>
      </p:sp>
      <p:cxnSp>
        <p:nvCxnSpPr>
          <p:cNvPr id="539" name="Shape 539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0" name="Shape 540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Pw(C)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2" name="Shape 542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Pw(E)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545" name="Shape 545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547" name="Shape 547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word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549" name="Shape 549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0" name="Shape 550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Pc(1)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2" name="Shape 552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Pc(2)</a:t>
            </a:r>
          </a:p>
        </p:txBody>
      </p:sp>
      <p:cxnSp>
        <p:nvCxnSpPr>
          <p:cNvPr id="553" name="Shape 553"/>
          <p:cNvCxnSpPr>
            <a:endCxn id="547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>
            <a:stCxn id="508" idx="6"/>
            <a:endCxn id="546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5" name="Shape 555"/>
          <p:cNvCxnSpPr>
            <a:stCxn id="509" idx="6"/>
            <a:endCxn id="547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6" name="Shape 556"/>
          <p:cNvCxnSpPr>
            <a:stCxn id="509" idx="6"/>
            <a:endCxn id="546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7" name="Shape 557"/>
          <p:cNvCxnSpPr>
            <a:stCxn id="510" idx="6"/>
            <a:endCxn id="547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8" name="Shape 558"/>
          <p:cNvCxnSpPr>
            <a:stCxn id="510" idx="6"/>
            <a:endCxn id="546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9" name="Shape 559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437375" y="1417275"/>
            <a:ext cx="8394900" cy="51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Hierarchical Softmax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determine class first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574" name="Shape 574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575" name="Shape 575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576" name="Shape 576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577" name="Shape 577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578" name="Shape 578"/>
          <p:cNvCxnSpPr>
            <a:stCxn id="569" idx="6"/>
            <a:endCxn id="573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69" idx="6"/>
            <a:endCxn id="574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69" idx="6"/>
            <a:endCxn id="575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1" name="Shape 581"/>
          <p:cNvCxnSpPr>
            <a:stCxn id="569" idx="6"/>
            <a:endCxn id="576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2" name="Shape 582"/>
          <p:cNvCxnSpPr>
            <a:stCxn id="569" idx="6"/>
            <a:endCxn id="577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3" name="Shape 583"/>
          <p:cNvCxnSpPr>
            <a:endCxn id="573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4" name="Shape 584"/>
          <p:cNvCxnSpPr>
            <a:stCxn id="570" idx="6"/>
            <a:endCxn id="574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5" name="Shape 585"/>
          <p:cNvCxnSpPr>
            <a:stCxn id="570" idx="6"/>
            <a:endCxn id="575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6" name="Shape 586"/>
          <p:cNvCxnSpPr>
            <a:stCxn id="570" idx="6"/>
            <a:endCxn id="576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7" name="Shape 587"/>
          <p:cNvCxnSpPr>
            <a:stCxn id="570" idx="6"/>
            <a:endCxn id="577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8" name="Shape 588"/>
          <p:cNvCxnSpPr>
            <a:stCxn id="571" idx="6"/>
            <a:endCxn id="573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9" name="Shape 589"/>
          <p:cNvCxnSpPr>
            <a:endCxn id="574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0" name="Shape 590"/>
          <p:cNvCxnSpPr>
            <a:stCxn id="571" idx="6"/>
            <a:endCxn id="575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1" name="Shape 591"/>
          <p:cNvCxnSpPr>
            <a:stCxn id="571" idx="6"/>
            <a:endCxn id="576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2" name="Shape 592"/>
          <p:cNvCxnSpPr>
            <a:stCxn id="571" idx="6"/>
            <a:endCxn id="577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3" name="Shape 593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594" name="Shape 594"/>
          <p:cNvCxnSpPr>
            <a:stCxn id="573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5" name="Shape 595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Pw(A)</a:t>
            </a:r>
          </a:p>
        </p:txBody>
      </p:sp>
      <p:cxnSp>
        <p:nvCxnSpPr>
          <p:cNvPr id="596" name="Shape 596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7" name="Shape 597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Pw(B)</a:t>
            </a:r>
          </a:p>
        </p:txBody>
      </p:sp>
      <p:cxnSp>
        <p:nvCxnSpPr>
          <p:cNvPr id="598" name="Shape 598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9" name="Shape 599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Pw(D)</a:t>
            </a:r>
          </a:p>
        </p:txBody>
      </p:sp>
      <p:cxnSp>
        <p:nvCxnSpPr>
          <p:cNvPr id="600" name="Shape 600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Pw(C)</a:t>
            </a:r>
          </a:p>
        </p:txBody>
      </p:sp>
      <p:cxnSp>
        <p:nvCxnSpPr>
          <p:cNvPr id="602" name="Shape 602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3" name="Shape 603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Pw(E)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606" name="Shape 606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608" name="Shape 608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word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610" name="Shape 610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1" name="Shape 611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Pc(1)</a:t>
            </a:r>
          </a:p>
        </p:txBody>
      </p:sp>
      <p:cxnSp>
        <p:nvCxnSpPr>
          <p:cNvPr id="612" name="Shape 612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Pc(2)</a:t>
            </a:r>
          </a:p>
        </p:txBody>
      </p:sp>
      <p:cxnSp>
        <p:nvCxnSpPr>
          <p:cNvPr id="614" name="Shape 614"/>
          <p:cNvCxnSpPr>
            <a:endCxn id="608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5" name="Shape 615"/>
          <p:cNvCxnSpPr>
            <a:stCxn id="569" idx="6"/>
            <a:endCxn id="607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6" name="Shape 616"/>
          <p:cNvCxnSpPr>
            <a:stCxn id="570" idx="6"/>
            <a:endCxn id="608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7" name="Shape 617"/>
          <p:cNvCxnSpPr>
            <a:stCxn id="570" idx="6"/>
            <a:endCxn id="607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8" name="Shape 618"/>
          <p:cNvCxnSpPr>
            <a:stCxn id="571" idx="6"/>
            <a:endCxn id="608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9" name="Shape 619"/>
          <p:cNvCxnSpPr>
            <a:stCxn id="571" idx="6"/>
            <a:endCxn id="607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0" name="Shape 620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6237075" y="220261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274075" y="3417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274075" y="28372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437375" y="1417275"/>
            <a:ext cx="8394900" cy="51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Hierarchical Softmax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determine the class first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1382625" y="27105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471575" y="2888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471575" y="35333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1471575" y="41780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221125" y="1998300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310075" y="21763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638" name="Shape 638"/>
          <p:cNvSpPr/>
          <p:nvPr/>
        </p:nvSpPr>
        <p:spPr>
          <a:xfrm>
            <a:off x="4310075" y="28144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639" name="Shape 639"/>
          <p:cNvSpPr/>
          <p:nvPr/>
        </p:nvSpPr>
        <p:spPr>
          <a:xfrm>
            <a:off x="4310075" y="34205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640" name="Shape 640"/>
          <p:cNvSpPr/>
          <p:nvPr/>
        </p:nvSpPr>
        <p:spPr>
          <a:xfrm>
            <a:off x="4310075" y="40266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641" name="Shape 641"/>
          <p:cNvSpPr/>
          <p:nvPr/>
        </p:nvSpPr>
        <p:spPr>
          <a:xfrm>
            <a:off x="4310075" y="46327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642" name="Shape 642"/>
          <p:cNvCxnSpPr>
            <a:stCxn id="633" idx="6"/>
            <a:endCxn id="637" idx="2"/>
          </p:cNvCxnSpPr>
          <p:nvPr/>
        </p:nvCxnSpPr>
        <p:spPr>
          <a:xfrm flipH="1" rot="10800000">
            <a:off x="1869675" y="2375475"/>
            <a:ext cx="2440500" cy="71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3" name="Shape 643"/>
          <p:cNvCxnSpPr>
            <a:stCxn id="633" idx="6"/>
            <a:endCxn id="638" idx="2"/>
          </p:cNvCxnSpPr>
          <p:nvPr/>
        </p:nvCxnSpPr>
        <p:spPr>
          <a:xfrm flipH="1" rot="10800000">
            <a:off x="1869675" y="3013575"/>
            <a:ext cx="2440500" cy="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4" name="Shape 644"/>
          <p:cNvCxnSpPr>
            <a:stCxn id="633" idx="6"/>
            <a:endCxn id="639" idx="2"/>
          </p:cNvCxnSpPr>
          <p:nvPr/>
        </p:nvCxnSpPr>
        <p:spPr>
          <a:xfrm>
            <a:off x="1869675" y="3087675"/>
            <a:ext cx="2440500" cy="5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5" name="Shape 645"/>
          <p:cNvCxnSpPr>
            <a:stCxn id="633" idx="6"/>
            <a:endCxn id="640" idx="2"/>
          </p:cNvCxnSpPr>
          <p:nvPr/>
        </p:nvCxnSpPr>
        <p:spPr>
          <a:xfrm>
            <a:off x="1869675" y="3087675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46" name="Shape 646"/>
          <p:cNvCxnSpPr>
            <a:stCxn id="633" idx="6"/>
            <a:endCxn id="641" idx="2"/>
          </p:cNvCxnSpPr>
          <p:nvPr/>
        </p:nvCxnSpPr>
        <p:spPr>
          <a:xfrm>
            <a:off x="1869675" y="3087675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47" name="Shape 647"/>
          <p:cNvCxnSpPr>
            <a:endCxn id="637" idx="2"/>
          </p:cNvCxnSpPr>
          <p:nvPr/>
        </p:nvCxnSpPr>
        <p:spPr>
          <a:xfrm flipH="1" rot="10800000">
            <a:off x="1869575" y="2375425"/>
            <a:ext cx="244050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8" name="Shape 648"/>
          <p:cNvCxnSpPr>
            <a:stCxn id="634" idx="6"/>
            <a:endCxn id="638" idx="2"/>
          </p:cNvCxnSpPr>
          <p:nvPr/>
        </p:nvCxnSpPr>
        <p:spPr>
          <a:xfrm flipH="1" rot="10800000">
            <a:off x="1869675" y="3013575"/>
            <a:ext cx="2440500" cy="71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9" name="Shape 649"/>
          <p:cNvCxnSpPr>
            <a:stCxn id="634" idx="6"/>
            <a:endCxn id="639" idx="2"/>
          </p:cNvCxnSpPr>
          <p:nvPr/>
        </p:nvCxnSpPr>
        <p:spPr>
          <a:xfrm flipH="1" rot="10800000">
            <a:off x="1869675" y="3619575"/>
            <a:ext cx="2440500" cy="1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0" name="Shape 650"/>
          <p:cNvCxnSpPr>
            <a:stCxn id="634" idx="6"/>
            <a:endCxn id="640" idx="2"/>
          </p:cNvCxnSpPr>
          <p:nvPr/>
        </p:nvCxnSpPr>
        <p:spPr>
          <a:xfrm>
            <a:off x="1869675" y="3732375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51" name="Shape 651"/>
          <p:cNvCxnSpPr>
            <a:stCxn id="634" idx="6"/>
            <a:endCxn id="641" idx="2"/>
          </p:cNvCxnSpPr>
          <p:nvPr/>
        </p:nvCxnSpPr>
        <p:spPr>
          <a:xfrm>
            <a:off x="1869675" y="3732375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52" name="Shape 652"/>
          <p:cNvCxnSpPr>
            <a:stCxn id="635" idx="6"/>
            <a:endCxn id="637" idx="2"/>
          </p:cNvCxnSpPr>
          <p:nvPr/>
        </p:nvCxnSpPr>
        <p:spPr>
          <a:xfrm flipH="1" rot="10800000">
            <a:off x="1869675" y="2375475"/>
            <a:ext cx="2440500" cy="200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3" name="Shape 653"/>
          <p:cNvCxnSpPr>
            <a:endCxn id="638" idx="2"/>
          </p:cNvCxnSpPr>
          <p:nvPr/>
        </p:nvCxnSpPr>
        <p:spPr>
          <a:xfrm flipH="1" rot="10800000">
            <a:off x="1869575" y="3013463"/>
            <a:ext cx="2440500" cy="13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4" name="Shape 654"/>
          <p:cNvCxnSpPr>
            <a:stCxn id="635" idx="6"/>
            <a:endCxn id="639" idx="2"/>
          </p:cNvCxnSpPr>
          <p:nvPr/>
        </p:nvCxnSpPr>
        <p:spPr>
          <a:xfrm flipH="1" rot="10800000">
            <a:off x="1869675" y="3619575"/>
            <a:ext cx="2440500" cy="7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5" name="Shape 655"/>
          <p:cNvCxnSpPr>
            <a:stCxn id="635" idx="6"/>
            <a:endCxn id="640" idx="2"/>
          </p:cNvCxnSpPr>
          <p:nvPr/>
        </p:nvCxnSpPr>
        <p:spPr>
          <a:xfrm flipH="1" rot="10800000">
            <a:off x="1869675" y="4225575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656" name="Shape 656"/>
          <p:cNvCxnSpPr>
            <a:stCxn id="635" idx="6"/>
            <a:endCxn id="641" idx="2"/>
          </p:cNvCxnSpPr>
          <p:nvPr/>
        </p:nvCxnSpPr>
        <p:spPr>
          <a:xfrm>
            <a:off x="1869675" y="4377075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657" name="Shape 657"/>
          <p:cNvSpPr txBox="1"/>
          <p:nvPr/>
        </p:nvSpPr>
        <p:spPr>
          <a:xfrm>
            <a:off x="4640000" y="5066775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658" name="Shape 658"/>
          <p:cNvCxnSpPr>
            <a:stCxn id="637" idx="6"/>
          </p:cNvCxnSpPr>
          <p:nvPr/>
        </p:nvCxnSpPr>
        <p:spPr>
          <a:xfrm>
            <a:off x="4708175" y="23754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9" name="Shape 659"/>
          <p:cNvSpPr txBox="1"/>
          <p:nvPr/>
        </p:nvSpPr>
        <p:spPr>
          <a:xfrm>
            <a:off x="5289475" y="21763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Pw(A)</a:t>
            </a:r>
          </a:p>
        </p:txBody>
      </p:sp>
      <p:cxnSp>
        <p:nvCxnSpPr>
          <p:cNvPr id="660" name="Shape 660"/>
          <p:cNvCxnSpPr/>
          <p:nvPr/>
        </p:nvCxnSpPr>
        <p:spPr>
          <a:xfrm>
            <a:off x="4708175" y="302757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1" name="Shape 661"/>
          <p:cNvSpPr txBox="1"/>
          <p:nvPr/>
        </p:nvSpPr>
        <p:spPr>
          <a:xfrm>
            <a:off x="5289475" y="2828525"/>
            <a:ext cx="87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Pw(B)</a:t>
            </a:r>
          </a:p>
        </p:txBody>
      </p:sp>
      <p:cxnSp>
        <p:nvCxnSpPr>
          <p:cNvPr id="662" name="Shape 662"/>
          <p:cNvCxnSpPr/>
          <p:nvPr/>
        </p:nvCxnSpPr>
        <p:spPr>
          <a:xfrm>
            <a:off x="4708175" y="42519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3" name="Shape 663"/>
          <p:cNvSpPr txBox="1"/>
          <p:nvPr/>
        </p:nvSpPr>
        <p:spPr>
          <a:xfrm>
            <a:off x="5289475" y="40528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Pw(D)</a:t>
            </a:r>
          </a:p>
        </p:txBody>
      </p:sp>
      <p:cxnSp>
        <p:nvCxnSpPr>
          <p:cNvPr id="664" name="Shape 664"/>
          <p:cNvCxnSpPr/>
          <p:nvPr/>
        </p:nvCxnSpPr>
        <p:spPr>
          <a:xfrm>
            <a:off x="4708175" y="36167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5" name="Shape 665"/>
          <p:cNvSpPr txBox="1"/>
          <p:nvPr/>
        </p:nvSpPr>
        <p:spPr>
          <a:xfrm>
            <a:off x="5289475" y="3417675"/>
            <a:ext cx="884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Pw(C)</a:t>
            </a:r>
          </a:p>
        </p:txBody>
      </p:sp>
      <p:cxnSp>
        <p:nvCxnSpPr>
          <p:cNvPr id="666" name="Shape 666"/>
          <p:cNvCxnSpPr/>
          <p:nvPr/>
        </p:nvCxnSpPr>
        <p:spPr>
          <a:xfrm>
            <a:off x="4708175" y="485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7" name="Shape 667"/>
          <p:cNvSpPr txBox="1"/>
          <p:nvPr/>
        </p:nvSpPr>
        <p:spPr>
          <a:xfrm>
            <a:off x="5289475" y="465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Pw(E)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1178325" y="48227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016825" y="62639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670" name="Shape 670"/>
          <p:cNvSpPr/>
          <p:nvPr/>
        </p:nvSpPr>
        <p:spPr>
          <a:xfrm>
            <a:off x="4221125" y="5354624"/>
            <a:ext cx="576000" cy="1022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4310075" y="5931175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672" name="Shape 672"/>
          <p:cNvSpPr/>
          <p:nvPr/>
        </p:nvSpPr>
        <p:spPr>
          <a:xfrm>
            <a:off x="4310075" y="5448338"/>
            <a:ext cx="398100" cy="3981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4912375" y="1604163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TW" sz="1800" u="sng"/>
              <a:t>word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cxnSp>
        <p:nvCxnSpPr>
          <p:cNvPr id="674" name="Shape 674"/>
          <p:cNvCxnSpPr/>
          <p:nvPr/>
        </p:nvCxnSpPr>
        <p:spPr>
          <a:xfrm>
            <a:off x="4708175" y="56980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5" name="Shape 675"/>
          <p:cNvSpPr txBox="1"/>
          <p:nvPr/>
        </p:nvSpPr>
        <p:spPr>
          <a:xfrm>
            <a:off x="5289475" y="54989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Pc(1)</a:t>
            </a:r>
          </a:p>
        </p:txBody>
      </p:sp>
      <p:cxnSp>
        <p:nvCxnSpPr>
          <p:cNvPr id="676" name="Shape 676"/>
          <p:cNvCxnSpPr/>
          <p:nvPr/>
        </p:nvCxnSpPr>
        <p:spPr>
          <a:xfrm>
            <a:off x="4708175" y="6193225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7" name="Shape 677"/>
          <p:cNvSpPr txBox="1"/>
          <p:nvPr/>
        </p:nvSpPr>
        <p:spPr>
          <a:xfrm>
            <a:off x="5289475" y="5994175"/>
            <a:ext cx="984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Pc(2)</a:t>
            </a:r>
          </a:p>
        </p:txBody>
      </p:sp>
      <p:cxnSp>
        <p:nvCxnSpPr>
          <p:cNvPr id="678" name="Shape 678"/>
          <p:cNvCxnSpPr>
            <a:endCxn id="672" idx="2"/>
          </p:cNvCxnSpPr>
          <p:nvPr/>
        </p:nvCxnSpPr>
        <p:spPr>
          <a:xfrm>
            <a:off x="1874975" y="3089888"/>
            <a:ext cx="2435100" cy="25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9" name="Shape 679"/>
          <p:cNvCxnSpPr>
            <a:stCxn id="633" idx="6"/>
            <a:endCxn id="671" idx="2"/>
          </p:cNvCxnSpPr>
          <p:nvPr/>
        </p:nvCxnSpPr>
        <p:spPr>
          <a:xfrm>
            <a:off x="1869675" y="3087675"/>
            <a:ext cx="2440500" cy="30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0" name="Shape 680"/>
          <p:cNvCxnSpPr>
            <a:stCxn id="634" idx="6"/>
            <a:endCxn id="672" idx="2"/>
          </p:cNvCxnSpPr>
          <p:nvPr/>
        </p:nvCxnSpPr>
        <p:spPr>
          <a:xfrm>
            <a:off x="1869675" y="3732375"/>
            <a:ext cx="2440500" cy="19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1" name="Shape 681"/>
          <p:cNvCxnSpPr>
            <a:stCxn id="634" idx="6"/>
            <a:endCxn id="671" idx="2"/>
          </p:cNvCxnSpPr>
          <p:nvPr/>
        </p:nvCxnSpPr>
        <p:spPr>
          <a:xfrm>
            <a:off x="1869675" y="3732375"/>
            <a:ext cx="2440500" cy="23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2" name="Shape 682"/>
          <p:cNvCxnSpPr>
            <a:stCxn id="635" idx="6"/>
            <a:endCxn id="672" idx="2"/>
          </p:cNvCxnSpPr>
          <p:nvPr/>
        </p:nvCxnSpPr>
        <p:spPr>
          <a:xfrm>
            <a:off x="1869675" y="4377075"/>
            <a:ext cx="2440500" cy="127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3" name="Shape 683"/>
          <p:cNvCxnSpPr>
            <a:stCxn id="635" idx="6"/>
            <a:endCxn id="671" idx="2"/>
          </p:cNvCxnSpPr>
          <p:nvPr/>
        </p:nvCxnSpPr>
        <p:spPr>
          <a:xfrm>
            <a:off x="1869675" y="4377075"/>
            <a:ext cx="2440500" cy="17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4" name="Shape 684"/>
          <p:cNvSpPr txBox="1"/>
          <p:nvPr/>
        </p:nvSpPr>
        <p:spPr>
          <a:xfrm>
            <a:off x="6274075" y="1305375"/>
            <a:ext cx="2435100" cy="9432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If target is A,</a:t>
            </a:r>
            <a:br>
              <a:rPr lang="zh-TW" sz="1800"/>
            </a:br>
            <a:r>
              <a:rPr lang="zh-TW" sz="1800"/>
              <a:t>A belongs to class 1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6336975" y="553046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6237075" y="2202613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6274075" y="3417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6336975" y="6025675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6274075" y="28372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341850" y="3997675"/>
            <a:ext cx="2162700" cy="1137900"/>
          </a:xfrm>
          <a:prstGeom prst="rect">
            <a:avLst/>
          </a:prstGeom>
          <a:solidFill>
            <a:srgbClr val="B7B7B7">
              <a:alpha val="41540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zh-TW" sz="1800"/>
              <a:t>Don’t care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311700" y="1476100"/>
            <a:ext cx="8283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balanced binary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if |vocabulary| = 10000, cost from 10000 to 13.3 </a:t>
            </a:r>
            <a:br>
              <a:rPr lang="zh-TW"/>
            </a:br>
            <a:br>
              <a:rPr lang="zh-TW"/>
            </a:br>
          </a:p>
        </p:txBody>
      </p:sp>
      <p:sp>
        <p:nvSpPr>
          <p:cNvPr id="697" name="Shape 697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0" name="Shape 700"/>
          <p:cNvCxnSpPr>
            <a:stCxn id="697" idx="5"/>
            <a:endCxn id="699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>
            <a:stCxn id="698" idx="3"/>
            <a:endCxn id="699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02" name="Shape 702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5" name="Shape 705"/>
          <p:cNvCxnSpPr>
            <a:stCxn id="702" idx="5"/>
            <a:endCxn id="704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>
            <a:stCxn id="703" idx="3"/>
            <a:endCxn id="704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07" name="Shape 707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8" name="Shape 708"/>
          <p:cNvCxnSpPr>
            <a:stCxn id="699" idx="5"/>
            <a:endCxn id="707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09" name="Shape 709"/>
          <p:cNvCxnSpPr>
            <a:stCxn id="704" idx="3"/>
            <a:endCxn id="707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10" name="Shape 710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machine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learning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and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having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it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deep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structured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OOV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8" name="Shape 718"/>
          <p:cNvCxnSpPr>
            <a:endCxn id="710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19" name="Shape 719"/>
          <p:cNvCxnSpPr>
            <a:endCxn id="711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0" name="Shape 720"/>
          <p:cNvCxnSpPr>
            <a:endCxn id="712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1" name="Shape 721"/>
          <p:cNvCxnSpPr>
            <a:stCxn id="702" idx="1"/>
            <a:endCxn id="713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2" name="Shape 722"/>
          <p:cNvCxnSpPr>
            <a:endCxn id="714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3" name="Shape 723"/>
          <p:cNvCxnSpPr>
            <a:stCxn id="698" idx="1"/>
            <a:endCxn id="715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4" name="Shape 724"/>
          <p:cNvCxnSpPr>
            <a:stCxn id="697" idx="7"/>
            <a:endCxn id="716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>
            <a:endCxn id="717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26" name="Shape 726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</a:p>
        </p:txBody>
      </p:sp>
      <p:cxnSp>
        <p:nvCxnSpPr>
          <p:cNvPr id="732" name="Shape 732"/>
          <p:cNvCxnSpPr>
            <a:stCxn id="731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311700" y="1476100"/>
            <a:ext cx="8283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balanced binary tree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if |vocabulary| = 10000, cost from 10000 to 13.3 </a:t>
            </a:r>
            <a:br>
              <a:rPr lang="zh-TW"/>
            </a:br>
            <a:br>
              <a:rPr lang="zh-TW"/>
            </a:br>
          </a:p>
        </p:txBody>
      </p:sp>
      <p:sp>
        <p:nvSpPr>
          <p:cNvPr id="739" name="Shape 739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2" name="Shape 742"/>
          <p:cNvCxnSpPr>
            <a:stCxn id="739" idx="5"/>
            <a:endCxn id="741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43" name="Shape 743"/>
          <p:cNvCxnSpPr>
            <a:stCxn id="740" idx="3"/>
            <a:endCxn id="741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44" name="Shape 744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7" name="Shape 747"/>
          <p:cNvCxnSpPr>
            <a:stCxn id="744" idx="5"/>
            <a:endCxn id="746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>
            <a:stCxn id="745" idx="3"/>
            <a:endCxn id="746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49" name="Shape 749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0" name="Shape 750"/>
          <p:cNvCxnSpPr>
            <a:stCxn id="741" idx="5"/>
            <a:endCxn id="749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51" name="Shape 751"/>
          <p:cNvCxnSpPr>
            <a:stCxn id="746" idx="3"/>
            <a:endCxn id="749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52" name="Shape 752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learning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and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having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it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deep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structured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OOV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0" name="Shape 760"/>
          <p:cNvCxnSpPr>
            <a:endCxn id="752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1" name="Shape 761"/>
          <p:cNvCxnSpPr>
            <a:endCxn id="753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2" name="Shape 762"/>
          <p:cNvCxnSpPr>
            <a:endCxn id="754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3" name="Shape 763"/>
          <p:cNvCxnSpPr>
            <a:stCxn id="744" idx="1"/>
            <a:endCxn id="755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4" name="Shape 764"/>
          <p:cNvCxnSpPr>
            <a:endCxn id="756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5" name="Shape 765"/>
          <p:cNvCxnSpPr>
            <a:stCxn id="740" idx="1"/>
            <a:endCxn id="757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6" name="Shape 766"/>
          <p:cNvCxnSpPr>
            <a:stCxn id="739" idx="7"/>
            <a:endCxn id="758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767" name="Shape 767"/>
          <p:cNvCxnSpPr>
            <a:endCxn id="759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768" name="Shape 768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</a:p>
        </p:txBody>
      </p:sp>
      <p:cxnSp>
        <p:nvCxnSpPr>
          <p:cNvPr id="774" name="Shape 774"/>
          <p:cNvCxnSpPr>
            <a:stCxn id="773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311700" y="1476100"/>
            <a:ext cx="8520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 ( “having” | context ) = ( 1 - p ( branch right at node 1 | context 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p ( branch right at node 2 | context ) 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p ( branch right at node 3 | context ) </a:t>
            </a:r>
            <a:br>
              <a:rPr lang="zh-TW"/>
            </a:br>
          </a:p>
        </p:txBody>
      </p:sp>
      <p:sp>
        <p:nvSpPr>
          <p:cNvPr id="781" name="Shape 781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4" name="Shape 784"/>
          <p:cNvCxnSpPr>
            <a:stCxn id="781" idx="5"/>
            <a:endCxn id="783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85" name="Shape 785"/>
          <p:cNvCxnSpPr>
            <a:stCxn id="782" idx="3"/>
            <a:endCxn id="783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86" name="Shape 786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9" name="Shape 789"/>
          <p:cNvCxnSpPr>
            <a:stCxn id="786" idx="5"/>
            <a:endCxn id="788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90" name="Shape 790"/>
          <p:cNvCxnSpPr>
            <a:stCxn id="787" idx="3"/>
            <a:endCxn id="788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91" name="Shape 791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2" name="Shape 792"/>
          <p:cNvCxnSpPr>
            <a:stCxn id="783" idx="5"/>
            <a:endCxn id="791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93" name="Shape 793"/>
          <p:cNvCxnSpPr>
            <a:stCxn id="788" idx="3"/>
            <a:endCxn id="791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94" name="Shape 794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learning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and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having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it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deep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structured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OOV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2" name="Shape 802"/>
          <p:cNvCxnSpPr>
            <a:endCxn id="794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3" name="Shape 803"/>
          <p:cNvCxnSpPr>
            <a:endCxn id="795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4" name="Shape 804"/>
          <p:cNvCxnSpPr>
            <a:endCxn id="796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5" name="Shape 805"/>
          <p:cNvCxnSpPr>
            <a:stCxn id="786" idx="1"/>
            <a:endCxn id="797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6" name="Shape 806"/>
          <p:cNvCxnSpPr>
            <a:endCxn id="798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7" name="Shape 807"/>
          <p:cNvCxnSpPr>
            <a:stCxn id="782" idx="1"/>
            <a:endCxn id="799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8" name="Shape 808"/>
          <p:cNvCxnSpPr>
            <a:stCxn id="781" idx="7"/>
            <a:endCxn id="800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09" name="Shape 809"/>
          <p:cNvCxnSpPr>
            <a:endCxn id="801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810" name="Shape 810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</a:p>
        </p:txBody>
      </p:sp>
      <p:cxnSp>
        <p:nvCxnSpPr>
          <p:cNvPr id="816" name="Shape 816"/>
          <p:cNvCxnSpPr>
            <a:stCxn id="815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7" name="Shape 817"/>
          <p:cNvSpPr txBox="1"/>
          <p:nvPr/>
        </p:nvSpPr>
        <p:spPr>
          <a:xfrm>
            <a:off x="5339175" y="283167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4120575" y="4068700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4718688" y="503442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Introduction - The Microsoft Sentence Completion Challenge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How to solve this task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Output layer issue and the solutions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How to use NCE in tensorflow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How to reach the baseline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Submission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311700" y="1476100"/>
            <a:ext cx="8244600" cy="4616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p ( “having” | context ) = ( 1 - sigmoid( b1 + v1・ h(x) 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sigmoid( b2 + v2・ h(x) )</a:t>
            </a:r>
            <a:br>
              <a:rPr lang="zh-TW"/>
            </a:br>
            <a:r>
              <a:rPr lang="zh-TW"/>
              <a:t>						x </a:t>
            </a:r>
            <a:r>
              <a:rPr lang="zh-TW"/>
              <a:t>sigmoid( b3 + v3・ h(x) )</a:t>
            </a:r>
            <a:br>
              <a:rPr lang="zh-TW"/>
            </a:br>
          </a:p>
        </p:txBody>
      </p:sp>
      <p:sp>
        <p:nvSpPr>
          <p:cNvPr id="826" name="Shape 826"/>
          <p:cNvSpPr/>
          <p:nvPr/>
        </p:nvSpPr>
        <p:spPr>
          <a:xfrm rot="10800000">
            <a:off x="6967151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 rot="10800000">
            <a:off x="5611676" y="4886616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 rot="10800000">
            <a:off x="6357830" y="3920890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9" name="Shape 829"/>
          <p:cNvCxnSpPr>
            <a:stCxn id="826" idx="5"/>
            <a:endCxn id="828" idx="0"/>
          </p:cNvCxnSpPr>
          <p:nvPr/>
        </p:nvCxnSpPr>
        <p:spPr>
          <a:xfrm rot="10800000">
            <a:off x="6662480" y="4551466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0" name="Shape 830"/>
          <p:cNvCxnSpPr>
            <a:stCxn id="827" idx="3"/>
            <a:endCxn id="828" idx="0"/>
          </p:cNvCxnSpPr>
          <p:nvPr/>
        </p:nvCxnSpPr>
        <p:spPr>
          <a:xfrm flipH="1" rot="10800000">
            <a:off x="6131746" y="4551466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31" name="Shape 831"/>
          <p:cNvSpPr/>
          <p:nvPr/>
        </p:nvSpPr>
        <p:spPr>
          <a:xfrm rot="10800000">
            <a:off x="4640949" y="4932875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 rot="10800000">
            <a:off x="3285475" y="4932875"/>
            <a:ext cx="609300" cy="6306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 rot="10800000">
            <a:off x="4031628" y="396714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4" name="Shape 834"/>
          <p:cNvCxnSpPr>
            <a:stCxn id="831" idx="5"/>
            <a:endCxn id="833" idx="0"/>
          </p:cNvCxnSpPr>
          <p:nvPr/>
        </p:nvCxnSpPr>
        <p:spPr>
          <a:xfrm rot="10800000">
            <a:off x="4336279" y="4597724"/>
            <a:ext cx="3939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5" name="Shape 835"/>
          <p:cNvCxnSpPr>
            <a:stCxn id="832" idx="3"/>
            <a:endCxn id="833" idx="0"/>
          </p:cNvCxnSpPr>
          <p:nvPr/>
        </p:nvCxnSpPr>
        <p:spPr>
          <a:xfrm flipH="1" rot="10800000">
            <a:off x="3805545" y="4597724"/>
            <a:ext cx="5307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36" name="Shape 836"/>
          <p:cNvSpPr/>
          <p:nvPr/>
        </p:nvSpPr>
        <p:spPr>
          <a:xfrm flipH="1" rot="10800000">
            <a:off x="5250270" y="2730128"/>
            <a:ext cx="609300" cy="630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7" name="Shape 837"/>
          <p:cNvCxnSpPr>
            <a:stCxn id="828" idx="5"/>
            <a:endCxn id="836" idx="0"/>
          </p:cNvCxnSpPr>
          <p:nvPr/>
        </p:nvCxnSpPr>
        <p:spPr>
          <a:xfrm rot="10800000">
            <a:off x="5554860" y="3360739"/>
            <a:ext cx="8922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838" name="Shape 838"/>
          <p:cNvCxnSpPr>
            <a:stCxn id="833" idx="3"/>
            <a:endCxn id="836" idx="0"/>
          </p:cNvCxnSpPr>
          <p:nvPr/>
        </p:nvCxnSpPr>
        <p:spPr>
          <a:xfrm flipH="1" rot="10800000">
            <a:off x="4551698" y="3360798"/>
            <a:ext cx="10032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39" name="Shape 839"/>
          <p:cNvSpPr txBox="1"/>
          <p:nvPr/>
        </p:nvSpPr>
        <p:spPr>
          <a:xfrm>
            <a:off x="2607950" y="5694025"/>
            <a:ext cx="939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3581025" y="5694025"/>
            <a:ext cx="835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learning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4312350" y="5694025"/>
            <a:ext cx="519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and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4831650" y="5694025"/>
            <a:ext cx="913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having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5428475" y="5694025"/>
            <a:ext cx="346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it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5936975" y="5670175"/>
            <a:ext cx="716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deep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6372125" y="5694025"/>
            <a:ext cx="104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structured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7419725" y="5694025"/>
            <a:ext cx="835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OOV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47" name="Shape 847"/>
          <p:cNvCxnSpPr>
            <a:endCxn id="839" idx="0"/>
          </p:cNvCxnSpPr>
          <p:nvPr/>
        </p:nvCxnSpPr>
        <p:spPr>
          <a:xfrm flipH="1">
            <a:off x="3077450" y="5471125"/>
            <a:ext cx="2973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48" name="Shape 848"/>
          <p:cNvCxnSpPr>
            <a:endCxn id="840" idx="0"/>
          </p:cNvCxnSpPr>
          <p:nvPr/>
        </p:nvCxnSpPr>
        <p:spPr>
          <a:xfrm>
            <a:off x="3805425" y="5471125"/>
            <a:ext cx="1932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49" name="Shape 849"/>
          <p:cNvCxnSpPr>
            <a:endCxn id="841" idx="0"/>
          </p:cNvCxnSpPr>
          <p:nvPr/>
        </p:nvCxnSpPr>
        <p:spPr>
          <a:xfrm flipH="1">
            <a:off x="4572000" y="5471125"/>
            <a:ext cx="1581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50" name="Shape 850"/>
          <p:cNvCxnSpPr>
            <a:stCxn id="831" idx="1"/>
            <a:endCxn id="842" idx="0"/>
          </p:cNvCxnSpPr>
          <p:nvPr/>
        </p:nvCxnSpPr>
        <p:spPr>
          <a:xfrm>
            <a:off x="5161019" y="5471126"/>
            <a:ext cx="127500" cy="2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51" name="Shape 851"/>
          <p:cNvCxnSpPr>
            <a:endCxn id="843" idx="0"/>
          </p:cNvCxnSpPr>
          <p:nvPr/>
        </p:nvCxnSpPr>
        <p:spPr>
          <a:xfrm flipH="1">
            <a:off x="5601875" y="5424925"/>
            <a:ext cx="9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52" name="Shape 852"/>
          <p:cNvCxnSpPr>
            <a:stCxn id="827" idx="1"/>
            <a:endCxn id="844" idx="0"/>
          </p:cNvCxnSpPr>
          <p:nvPr/>
        </p:nvCxnSpPr>
        <p:spPr>
          <a:xfrm>
            <a:off x="6131746" y="5424867"/>
            <a:ext cx="1635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53" name="Shape 853"/>
          <p:cNvCxnSpPr>
            <a:stCxn id="826" idx="7"/>
            <a:endCxn id="845" idx="0"/>
          </p:cNvCxnSpPr>
          <p:nvPr/>
        </p:nvCxnSpPr>
        <p:spPr>
          <a:xfrm flipH="1">
            <a:off x="6895880" y="5424867"/>
            <a:ext cx="160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54" name="Shape 854"/>
          <p:cNvCxnSpPr>
            <a:endCxn id="846" idx="0"/>
          </p:cNvCxnSpPr>
          <p:nvPr/>
        </p:nvCxnSpPr>
        <p:spPr>
          <a:xfrm>
            <a:off x="7487225" y="5424925"/>
            <a:ext cx="3501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855" name="Shape 855"/>
          <p:cNvSpPr/>
          <p:nvPr/>
        </p:nvSpPr>
        <p:spPr>
          <a:xfrm>
            <a:off x="2165025" y="2730125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2253975" y="29082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2253975" y="35529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2253975" y="4197625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 txBox="1"/>
          <p:nvPr/>
        </p:nvSpPr>
        <p:spPr>
          <a:xfrm>
            <a:off x="1960725" y="4842325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733600" y="3344075"/>
            <a:ext cx="835200" cy="82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and </a:t>
            </a:r>
          </a:p>
        </p:txBody>
      </p:sp>
      <p:cxnSp>
        <p:nvCxnSpPr>
          <p:cNvPr id="861" name="Shape 861"/>
          <p:cNvCxnSpPr>
            <a:stCxn id="860" idx="3"/>
          </p:cNvCxnSpPr>
          <p:nvPr/>
        </p:nvCxnSpPr>
        <p:spPr>
          <a:xfrm flipH="1" rot="10800000">
            <a:off x="1568800" y="3735875"/>
            <a:ext cx="4038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2" name="Shape 862"/>
          <p:cNvCxnSpPr>
            <a:stCxn id="855" idx="3"/>
            <a:endCxn id="836" idx="2"/>
          </p:cNvCxnSpPr>
          <p:nvPr/>
        </p:nvCxnSpPr>
        <p:spPr>
          <a:xfrm flipH="1" rot="10800000">
            <a:off x="2741025" y="3045575"/>
            <a:ext cx="2509200" cy="7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3" name="Shape 863"/>
          <p:cNvCxnSpPr>
            <a:endCxn id="833" idx="6"/>
          </p:cNvCxnSpPr>
          <p:nvPr/>
        </p:nvCxnSpPr>
        <p:spPr>
          <a:xfrm>
            <a:off x="2741028" y="3756548"/>
            <a:ext cx="1290600" cy="5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4" name="Shape 864"/>
          <p:cNvCxnSpPr>
            <a:stCxn id="855" idx="3"/>
            <a:endCxn id="831" idx="6"/>
          </p:cNvCxnSpPr>
          <p:nvPr/>
        </p:nvCxnSpPr>
        <p:spPr>
          <a:xfrm>
            <a:off x="2741025" y="3756575"/>
            <a:ext cx="1899900" cy="149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5" name="Shape 865"/>
          <p:cNvSpPr txBox="1"/>
          <p:nvPr/>
        </p:nvSpPr>
        <p:spPr>
          <a:xfrm>
            <a:off x="3383275" y="2808525"/>
            <a:ext cx="519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600"/>
              <a:t>V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339175" y="283167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4120575" y="4068700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2</a:t>
            </a:r>
          </a:p>
        </p:txBody>
      </p:sp>
      <p:sp>
        <p:nvSpPr>
          <p:cNvPr id="868" name="Shape 868"/>
          <p:cNvSpPr txBox="1"/>
          <p:nvPr/>
        </p:nvSpPr>
        <p:spPr>
          <a:xfrm>
            <a:off x="4718688" y="5034425"/>
            <a:ext cx="403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Hierarchical Softmax</a:t>
            </a:r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311700" y="1658975"/>
            <a:ext cx="8453400" cy="443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How to define the word hierarchy?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zh-TW" sz="2200"/>
              <a:t>randomly generated tree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zh-TW" sz="2200"/>
              <a:t>existing linguistic resources, ex: WordNet</a:t>
            </a:r>
          </a:p>
          <a:p>
            <a:pPr indent="-368300" lvl="1" marL="914400" rtl="0">
              <a:spcBef>
                <a:spcPts val="0"/>
              </a:spcBef>
              <a:buSzPct val="100000"/>
              <a:buChar char="○"/>
            </a:pPr>
            <a:r>
              <a:rPr lang="zh-TW" sz="2200"/>
              <a:t>hierarchical clustering</a:t>
            </a:r>
            <a:br>
              <a:rPr lang="zh-TW" sz="2200"/>
            </a:b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Softmax-based Method - Differentiated Softmax</a:t>
            </a:r>
          </a:p>
        </p:txBody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As many words will only require comparatively few parameters, the complexity of computing the softmax is reduced, which speeds up training. In contrast to H-Softmax, this speed-up persists during testing.</a:t>
            </a:r>
            <a:br>
              <a:rPr lang="zh-TW"/>
            </a:br>
          </a:p>
        </p:txBody>
      </p:sp>
      <p:pic>
        <p:nvPicPr>
          <p:cNvPr descr="Screen Shot 2017-02-28 at 10.25.54 PM.png" id="881" name="Shape 8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950" y="2752588"/>
            <a:ext cx="32575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Softmax-based Method - CNN-softmax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zh-TW"/>
            </a:br>
          </a:p>
        </p:txBody>
      </p:sp>
      <p:sp>
        <p:nvSpPr>
          <p:cNvPr id="888" name="Shape 888"/>
          <p:cNvSpPr/>
          <p:nvPr/>
        </p:nvSpPr>
        <p:spPr>
          <a:xfrm>
            <a:off x="3398850" y="3455575"/>
            <a:ext cx="2346300" cy="974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LSTM</a:t>
            </a:r>
          </a:p>
        </p:txBody>
      </p:sp>
      <p:cxnSp>
        <p:nvCxnSpPr>
          <p:cNvPr id="889" name="Shape 889"/>
          <p:cNvCxnSpPr>
            <a:endCxn id="888" idx="1"/>
          </p:cNvCxnSpPr>
          <p:nvPr/>
        </p:nvCxnSpPr>
        <p:spPr>
          <a:xfrm>
            <a:off x="2733750" y="3927625"/>
            <a:ext cx="665100" cy="1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890" name="Shape 890"/>
          <p:cNvCxnSpPr/>
          <p:nvPr/>
        </p:nvCxnSpPr>
        <p:spPr>
          <a:xfrm flipH="1" rot="10800000">
            <a:off x="5745150" y="3959225"/>
            <a:ext cx="7383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891" name="Shape 891"/>
          <p:cNvSpPr/>
          <p:nvPr/>
        </p:nvSpPr>
        <p:spPr>
          <a:xfrm>
            <a:off x="2765250" y="1588925"/>
            <a:ext cx="2168100" cy="94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/>
              <a:t>Char CNN</a:t>
            </a:r>
          </a:p>
        </p:txBody>
      </p:sp>
      <p:sp>
        <p:nvSpPr>
          <p:cNvPr id="892" name="Shape 892"/>
          <p:cNvSpPr/>
          <p:nvPr/>
        </p:nvSpPr>
        <p:spPr>
          <a:xfrm>
            <a:off x="3487950" y="4960050"/>
            <a:ext cx="2168100" cy="94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/>
              <a:t>Char CNN</a:t>
            </a:r>
          </a:p>
        </p:txBody>
      </p:sp>
      <p:sp>
        <p:nvSpPr>
          <p:cNvPr id="893" name="Shape 893"/>
          <p:cNvSpPr/>
          <p:nvPr/>
        </p:nvSpPr>
        <p:spPr>
          <a:xfrm>
            <a:off x="36345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T</a:t>
            </a:r>
          </a:p>
        </p:txBody>
      </p:sp>
      <p:sp>
        <p:nvSpPr>
          <p:cNvPr id="894" name="Shape 894"/>
          <p:cNvSpPr/>
          <p:nvPr/>
        </p:nvSpPr>
        <p:spPr>
          <a:xfrm>
            <a:off x="41692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H</a:t>
            </a:r>
          </a:p>
        </p:txBody>
      </p:sp>
      <p:sp>
        <p:nvSpPr>
          <p:cNvPr id="895" name="Shape 895"/>
          <p:cNvSpPr/>
          <p:nvPr/>
        </p:nvSpPr>
        <p:spPr>
          <a:xfrm>
            <a:off x="4703950" y="6169325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896" name="Shape 896"/>
          <p:cNvCxnSpPr>
            <a:stCxn id="893" idx="0"/>
            <a:endCxn id="892" idx="2"/>
          </p:cNvCxnSpPr>
          <p:nvPr/>
        </p:nvCxnSpPr>
        <p:spPr>
          <a:xfrm flipH="1" rot="10800000">
            <a:off x="3791600" y="5903225"/>
            <a:ext cx="780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7" name="Shape 897"/>
          <p:cNvCxnSpPr>
            <a:stCxn id="894" idx="0"/>
            <a:endCxn id="892" idx="2"/>
          </p:cNvCxnSpPr>
          <p:nvPr/>
        </p:nvCxnSpPr>
        <p:spPr>
          <a:xfrm flipH="1" rot="10800000">
            <a:off x="4326300" y="5903225"/>
            <a:ext cx="245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8" name="Shape 898"/>
          <p:cNvCxnSpPr>
            <a:stCxn id="895" idx="0"/>
            <a:endCxn id="892" idx="2"/>
          </p:cNvCxnSpPr>
          <p:nvPr/>
        </p:nvCxnSpPr>
        <p:spPr>
          <a:xfrm rot="10800000">
            <a:off x="4572100" y="5903225"/>
            <a:ext cx="288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9" name="Shape 899"/>
          <p:cNvCxnSpPr>
            <a:stCxn id="892" idx="0"/>
            <a:endCxn id="888" idx="2"/>
          </p:cNvCxnSpPr>
          <p:nvPr/>
        </p:nvCxnSpPr>
        <p:spPr>
          <a:xfrm rot="10800000">
            <a:off x="4572000" y="4429650"/>
            <a:ext cx="0" cy="53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0" name="Shape 900"/>
          <p:cNvSpPr/>
          <p:nvPr/>
        </p:nvSpPr>
        <p:spPr>
          <a:xfrm>
            <a:off x="28698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901" name="Shape 901"/>
          <p:cNvSpPr/>
          <p:nvPr/>
        </p:nvSpPr>
        <p:spPr>
          <a:xfrm>
            <a:off x="34045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902" name="Shape 902"/>
          <p:cNvSpPr/>
          <p:nvPr/>
        </p:nvSpPr>
        <p:spPr>
          <a:xfrm>
            <a:off x="3939275" y="2798213"/>
            <a:ext cx="314100" cy="366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T</a:t>
            </a:r>
          </a:p>
        </p:txBody>
      </p:sp>
      <p:cxnSp>
        <p:nvCxnSpPr>
          <p:cNvPr id="903" name="Shape 903"/>
          <p:cNvCxnSpPr>
            <a:stCxn id="900" idx="0"/>
          </p:cNvCxnSpPr>
          <p:nvPr/>
        </p:nvCxnSpPr>
        <p:spPr>
          <a:xfrm flipH="1" rot="10800000">
            <a:off x="3026925" y="2532113"/>
            <a:ext cx="780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4" name="Shape 904"/>
          <p:cNvCxnSpPr>
            <a:stCxn id="901" idx="0"/>
          </p:cNvCxnSpPr>
          <p:nvPr/>
        </p:nvCxnSpPr>
        <p:spPr>
          <a:xfrm flipH="1" rot="10800000">
            <a:off x="3561625" y="2532113"/>
            <a:ext cx="245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5" name="Shape 905"/>
          <p:cNvCxnSpPr>
            <a:stCxn id="902" idx="0"/>
          </p:cNvCxnSpPr>
          <p:nvPr/>
        </p:nvCxnSpPr>
        <p:spPr>
          <a:xfrm rot="10800000">
            <a:off x="3807425" y="2532113"/>
            <a:ext cx="2889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6" name="Shape 906"/>
          <p:cNvCxnSpPr>
            <a:stCxn id="888" idx="0"/>
            <a:endCxn id="891" idx="3"/>
          </p:cNvCxnSpPr>
          <p:nvPr/>
        </p:nvCxnSpPr>
        <p:spPr>
          <a:xfrm rot="-5400000">
            <a:off x="4055250" y="2577325"/>
            <a:ext cx="1395000" cy="361500"/>
          </a:xfrm>
          <a:prstGeom prst="curvedConnector4">
            <a:avLst>
              <a:gd fmla="val 14952" name="adj1"/>
              <a:gd fmla="val 16583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Output Layer Issue - Note</a:t>
            </a:r>
          </a:p>
        </p:txBody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some techniques can only apply in training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choose a technique regarding your computing resource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out of memory / too slow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to use NCE in tensorflow</a:t>
            </a:r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311700" y="3537576"/>
            <a:ext cx="8520600" cy="183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Returns: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A </a:t>
            </a:r>
            <a:r>
              <a:rPr b="1" lang="zh-TW" sz="2400"/>
              <a:t>batch_size </a:t>
            </a:r>
            <a:r>
              <a:rPr lang="zh-TW" sz="2400"/>
              <a:t>1-D tensor of per-example NCE losses.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/>
              <a:t>Be careful to the shape of weights and labels</a:t>
            </a:r>
          </a:p>
        </p:txBody>
      </p:sp>
      <p:pic>
        <p:nvPicPr>
          <p:cNvPr id="919" name="Shape 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3" y="2158775"/>
            <a:ext cx="8602975" cy="10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 txBox="1"/>
          <p:nvPr/>
        </p:nvSpPr>
        <p:spPr>
          <a:xfrm>
            <a:off x="0" y="6331025"/>
            <a:ext cx="7335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https://www.tensorflow.org/api_docs/python/tf/nn/nce_loss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reach the baseline?</a:t>
            </a:r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Method 1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BasicLSTM with hidden state dimension 256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Standard softmax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AdamOptimizer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12000 words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2 epochs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Training time = 76 mins, by using TITAN X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sz="2400"/>
              <a:t>Accuracy = 0.3317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on Kaggle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311700" y="1688425"/>
            <a:ext cx="62202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[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Kaggle link</a:t>
            </a:r>
            <a:r>
              <a:rPr lang="zh-TW" sz="2400"/>
              <a:t>] will be published a few days later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Data: </a:t>
            </a:r>
            <a:r>
              <a:rPr lang="zh-TW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https://goo.gl/9jIYDd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3/25(Sat.) 23:59:59 (UTC+8)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Number of submissions per day : 5</a:t>
            </a:r>
            <a:br>
              <a:rPr lang="zh-TW" sz="2400"/>
            </a:br>
            <a:r>
              <a:rPr lang="zh-TW" sz="2400"/>
              <a:t>Refresh at 8:00:00 (UTC+8) every day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You need to choose two submissions before deadline</a:t>
            </a:r>
          </a:p>
        </p:txBody>
      </p:sp>
      <p:pic>
        <p:nvPicPr>
          <p:cNvPr id="933" name="Shape 9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000" y="750225"/>
            <a:ext cx="22288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on Github</a:t>
            </a:r>
          </a:p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Source Code Pro"/>
            </a:pPr>
            <a:r>
              <a:rPr lang="zh-TW" sz="2400">
                <a:solidFill>
                  <a:srgbClr val="FF0000"/>
                </a:solidFill>
              </a:rPr>
              <a:t>Only </a:t>
            </a:r>
            <a:r>
              <a:rPr b="1" lang="zh-TW" sz="2400">
                <a:solidFill>
                  <a:srgbClr val="FF0000"/>
                </a:solidFill>
              </a:rPr>
              <a:t>Python</a:t>
            </a:r>
            <a:r>
              <a:rPr lang="zh-TW" sz="2400">
                <a:solidFill>
                  <a:srgbClr val="FF0000"/>
                </a:solidFill>
              </a:rPr>
              <a:t> with </a:t>
            </a:r>
            <a:r>
              <a:rPr b="1" lang="zh-TW" sz="2400">
                <a:solidFill>
                  <a:srgbClr val="FF0000"/>
                </a:solidFill>
              </a:rPr>
              <a:t>Tensorflow r1.0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lang="zh-TW" sz="2400"/>
              <a:t>(TAs will run your code in Tensorflow-only environment).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Deadline: </a:t>
            </a:r>
            <a:r>
              <a:rPr b="1" lang="zh-TW" sz="2400">
                <a:solidFill>
                  <a:srgbClr val="FF0000"/>
                </a:solidFill>
              </a:rPr>
              <a:t>3/26(Sun.) 23:59:59 (UTC+8)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>
                <a:solidFill>
                  <a:srgbClr val="4A86E8"/>
                </a:solidFill>
              </a:rPr>
              <a:t>MLDS2017/hw1</a:t>
            </a:r>
            <a:r>
              <a:rPr lang="zh-TW" sz="2400"/>
              <a:t> should contain all the things you use.</a:t>
            </a:r>
            <a:br>
              <a:rPr lang="zh-TW" sz="2400"/>
            </a:br>
            <a:r>
              <a:rPr lang="zh-TW" sz="2400"/>
              <a:t>Ex. </a:t>
            </a:r>
            <a:r>
              <a:rPr b="1" lang="zh-TW" sz="2400">
                <a:solidFill>
                  <a:srgbClr val="FF0000"/>
                </a:solidFill>
              </a:rPr>
              <a:t>run.sh</a:t>
            </a:r>
            <a:r>
              <a:rPr lang="zh-TW" sz="2400"/>
              <a:t>, model,</a:t>
            </a:r>
            <a:r>
              <a:rPr lang="zh-TW" sz="2400">
                <a:solidFill>
                  <a:srgbClr val="FF0000"/>
                </a:solidFill>
              </a:rPr>
              <a:t> </a:t>
            </a:r>
            <a:r>
              <a:rPr b="1" lang="zh-TW" sz="2400">
                <a:solidFill>
                  <a:srgbClr val="FF0000"/>
                </a:solidFill>
              </a:rPr>
              <a:t>report.pdf</a:t>
            </a:r>
            <a:r>
              <a:rPr lang="zh-TW" sz="2400"/>
              <a:t>, pre-trained word embedding, etc.</a:t>
            </a:r>
            <a:br>
              <a:rPr lang="zh-TW" sz="2400"/>
            </a:br>
            <a:r>
              <a:rPr lang="zh-TW" sz="2400"/>
              <a:t>If some files are too big, upload to your cloud and write a script to download them. Remember to call the download script in run.sh.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Usage:</a:t>
            </a:r>
            <a:br>
              <a:rPr lang="zh-TW" sz="2400"/>
            </a:br>
            <a:r>
              <a:rPr lang="zh-TW" sz="2400"/>
              <a:t>bash run.sh [path to testing data] [output path]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Submission on Github</a:t>
            </a:r>
          </a:p>
        </p:txBody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Y</a:t>
            </a:r>
            <a:r>
              <a:rPr lang="zh-TW" sz="2400"/>
              <a:t>ou must create two branches </a:t>
            </a:r>
            <a:r>
              <a:rPr b="1" lang="zh-TW" sz="2400">
                <a:solidFill>
                  <a:srgbClr val="FF0000"/>
                </a:solidFill>
              </a:rPr>
              <a:t>master </a:t>
            </a:r>
            <a:r>
              <a:rPr lang="zh-TW" sz="2400"/>
              <a:t>and </a:t>
            </a:r>
            <a:r>
              <a:rPr b="1" lang="zh-TW" sz="2400">
                <a:solidFill>
                  <a:srgbClr val="FF0000"/>
                </a:solidFill>
              </a:rPr>
              <a:t>best</a:t>
            </a:r>
            <a:r>
              <a:rPr lang="zh-TW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/>
              <a:t>master</a:t>
            </a:r>
            <a:r>
              <a:rPr lang="zh-TW" sz="2400"/>
              <a:t> stores the model by </a:t>
            </a:r>
            <a:r>
              <a:rPr b="1" lang="zh-TW" sz="2400">
                <a:solidFill>
                  <a:srgbClr val="FF0000"/>
                </a:solidFill>
              </a:rPr>
              <a:t>using only RNN </a:t>
            </a:r>
            <a:r>
              <a:rPr lang="zh-TW" sz="2400"/>
              <a:t>(external data is not allowed except for pre-trained word embeddings)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zh-TW" sz="2400"/>
              <a:t>best</a:t>
            </a:r>
            <a:r>
              <a:rPr lang="zh-TW" sz="2400"/>
              <a:t> stores your best model. If your best model is the same as your baseline model, just copy all files in master to this branch.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The format is mentioned in the previous slide.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You have to specify the best performance you achieved by using only RNN in the experiment part of your report.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77"/>
            <a:ext cx="8520600" cy="120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 Microsoft Research Sentence Completion Challenge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885350"/>
            <a:ext cx="8520600" cy="420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The task is to complete the sentence with multiple choices given the contextual information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Each sentence contains a underline indicating the missing word in the real-world literature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Testing data source: Sherlock Holmes novels by Sir Arthur Conan Doyle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zh-TW" sz="2400" u="sng"/>
              <a:t>Accuracy as evaluation metric</a:t>
            </a:r>
            <a:r>
              <a:rPr lang="zh-TW" sz="240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Grading Policy (20%)</a:t>
            </a:r>
          </a:p>
        </p:txBody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</a:t>
            </a:r>
            <a:r>
              <a:rPr lang="zh-TW" sz="2400"/>
              <a:t>eport (10%)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Code (6%)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You </a:t>
            </a:r>
            <a:r>
              <a:rPr b="1" lang="zh-TW" sz="2400"/>
              <a:t>have to</a:t>
            </a:r>
            <a:r>
              <a:rPr lang="zh-TW" sz="2400"/>
              <a:t> use RNN and your model should output in </a:t>
            </a:r>
            <a:r>
              <a:rPr lang="zh-TW" sz="2400">
                <a:solidFill>
                  <a:srgbClr val="FF0000"/>
                </a:solidFill>
              </a:rPr>
              <a:t>10 minutes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Baseline (2%+2%)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Bonus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First place (10%)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Second place (5%)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Third place (3%)</a:t>
            </a:r>
            <a:br>
              <a:rPr lang="zh-TW"/>
            </a:br>
            <a:r>
              <a:rPr lang="zh-TW" sz="2400"/>
              <a:t>You have to present how you beat other teams to get your bonus at 3/31.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What report should cover?</a:t>
            </a:r>
          </a:p>
        </p:txBody>
      </p:sp>
      <p:sp>
        <p:nvSpPr>
          <p:cNvPr id="957" name="Shape 95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Environment (1%)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Ex. OS, CPU, GPU, Memory, libraries you used and version,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Model description (3%)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How do you improve your performance (3%)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Experiment settings and results (2%)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zh-TW" sz="2400"/>
              <a:t>Ex. Epochs, training time, hyperparameters,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Team division (1%)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No more than </a:t>
            </a:r>
            <a:r>
              <a:rPr lang="zh-TW" sz="2400">
                <a:solidFill>
                  <a:srgbClr val="FF0000"/>
                </a:solidFill>
              </a:rPr>
              <a:t>3 pages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Please written in Chinese (unless you don’t know how to type Chinese)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Other Policy</a:t>
            </a:r>
          </a:p>
        </p:txBody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Incompatible format will not be graded.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Late policy: 30% off per day late afterwards.</a:t>
            </a:r>
            <a:br>
              <a:rPr lang="zh-TW" sz="2400"/>
            </a:br>
            <a:r>
              <a:rPr lang="zh-TW" sz="2400"/>
              <a:t>[Delay form will be announced afterwards]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You must register Kaggle using </a:t>
            </a:r>
            <a:r>
              <a:rPr lang="zh-TW" sz="2400">
                <a:solidFill>
                  <a:srgbClr val="FF0000"/>
                </a:solidFill>
              </a:rPr>
              <a:t>NTU account</a:t>
            </a:r>
            <a:r>
              <a:rPr lang="zh-TW" sz="2400"/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Remember to fill the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group form</a:t>
            </a:r>
            <a:r>
              <a:rPr lang="zh-TW" sz="2400"/>
              <a:t>, and add MLDS2017TA as github collaborator.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No plagiarism is allowed.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Use the given data only, except for pre-trained word embedding (you should specify the source in your report).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For Tensorflow tutorial</a:t>
            </a: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Install python3 shell on your laptop [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demo</a:t>
            </a:r>
            <a:r>
              <a:rPr lang="zh-TW" sz="2400"/>
              <a:t>]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Install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Tensorflow r1.0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Download 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dataset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TW" sz="2400"/>
              <a:t>Install </a:t>
            </a:r>
            <a:r>
              <a:rPr lang="zh-TW" sz="2400" u="sng">
                <a:solidFill>
                  <a:schemeClr val="hlink"/>
                </a:solidFill>
                <a:hlinkClick r:id="rId6"/>
              </a:rPr>
              <a:t>CUDA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76"/>
            <a:ext cx="8520600" cy="109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 Microsoft Research Sentence Completion Challenge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958676"/>
            <a:ext cx="8520600" cy="413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example of training data: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3-02 16-47-55.png" id="86" name="Shape 86"/>
          <p:cNvPicPr preferRelativeResize="0"/>
          <p:nvPr/>
        </p:nvPicPr>
        <p:blipFill rotWithShape="1">
          <a:blip r:embed="rId3">
            <a:alphaModFix/>
          </a:blip>
          <a:srcRect b="53890" l="4552" r="50684" t="8005"/>
          <a:stretch/>
        </p:blipFill>
        <p:spPr>
          <a:xfrm>
            <a:off x="956262" y="2631150"/>
            <a:ext cx="7231474" cy="3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76"/>
            <a:ext cx="8520600" cy="109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 Microsoft Research Sentence Completion Challenge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958676"/>
            <a:ext cx="8520600" cy="413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 of testing data: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output format: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3-02 16-51-33.png" id="93" name="Shape 93"/>
          <p:cNvPicPr preferRelativeResize="0"/>
          <p:nvPr/>
        </p:nvPicPr>
        <p:blipFill rotWithShape="1">
          <a:blip r:embed="rId3">
            <a:alphaModFix/>
          </a:blip>
          <a:srcRect b="66873" l="17715" r="47000" t="15575"/>
          <a:stretch/>
        </p:blipFill>
        <p:spPr>
          <a:xfrm>
            <a:off x="754800" y="2397425"/>
            <a:ext cx="7634400" cy="213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02 16-47-25.png" id="94" name="Shape 94"/>
          <p:cNvPicPr preferRelativeResize="0"/>
          <p:nvPr/>
        </p:nvPicPr>
        <p:blipFill rotWithShape="1">
          <a:blip r:embed="rId4">
            <a:alphaModFix/>
          </a:blip>
          <a:srcRect b="82092" l="4797" r="89097" t="6602"/>
          <a:stretch/>
        </p:blipFill>
        <p:spPr>
          <a:xfrm>
            <a:off x="754800" y="5109525"/>
            <a:ext cx="1188249" cy="1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To Solve This Task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425"/>
            <a:ext cx="8520600" cy="456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 data: Today is ________ hot.  (a) very (b) was</a:t>
            </a:r>
          </a:p>
          <a:p>
            <a:pPr lvl="0">
              <a:spcBef>
                <a:spcPts val="0"/>
              </a:spcBef>
              <a:buNone/>
            </a:pPr>
            <a:r>
              <a:rPr b="1" lang="zh-TW"/>
              <a:t>method1:</a:t>
            </a:r>
          </a:p>
        </p:txBody>
      </p:sp>
      <p:sp>
        <p:nvSpPr>
          <p:cNvPr id="101" name="Shape 101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5657125" y="308466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657125" y="404307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657125" y="544188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285475" y="36424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285475" y="504128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(Start)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“Today”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657125" y="609396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“is”</a:t>
            </a:r>
          </a:p>
        </p:txBody>
      </p:sp>
      <p:cxnSp>
        <p:nvCxnSpPr>
          <p:cNvPr id="123" name="Shape 123"/>
          <p:cNvCxnSpPr/>
          <p:nvPr/>
        </p:nvCxnSpPr>
        <p:spPr>
          <a:xfrm flipH="1" rot="10800000">
            <a:off x="6148375" y="2346325"/>
            <a:ext cx="157200" cy="9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6562625" y="2430025"/>
            <a:ext cx="455100" cy="84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25" name="Shape 125"/>
          <p:cNvSpPr txBox="1"/>
          <p:nvPr/>
        </p:nvSpPr>
        <p:spPr>
          <a:xfrm>
            <a:off x="5657125" y="1920488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</a:t>
            </a:r>
            <a:r>
              <a:rPr lang="zh-TW"/>
              <a:t>“very”)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789375" y="20007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</a:t>
            </a:r>
            <a:r>
              <a:rPr lang="zh-TW"/>
              <a:t>“was”)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Solve This Task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688425"/>
            <a:ext cx="8520600" cy="65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Testing data: Today is ________ hot.  (a) very (b) was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TW"/>
              <a:t>method2: Assume the answer is (a) very</a:t>
            </a:r>
          </a:p>
        </p:txBody>
      </p:sp>
      <p:sp>
        <p:nvSpPr>
          <p:cNvPr id="133" name="Shape 133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5436125" y="308461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436125" y="404302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436125" y="544183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rot="10800000">
            <a:off x="6064475" y="364241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6064475" y="50412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(Start)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“Today”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3612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“is”</a:t>
            </a:r>
          </a:p>
        </p:txBody>
      </p:sp>
      <p:cxnSp>
        <p:nvCxnSpPr>
          <p:cNvPr id="155" name="Shape 155"/>
          <p:cNvCxnSpPr/>
          <p:nvPr/>
        </p:nvCxnSpPr>
        <p:spPr>
          <a:xfrm flipH="1" rot="10800000">
            <a:off x="5927375" y="2346275"/>
            <a:ext cx="157200" cy="9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56" name="Shape 156"/>
          <p:cNvSpPr txBox="1"/>
          <p:nvPr/>
        </p:nvSpPr>
        <p:spPr>
          <a:xfrm>
            <a:off x="5436125" y="1941388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</a:t>
            </a:r>
            <a:r>
              <a:rPr lang="zh-TW">
                <a:solidFill>
                  <a:srgbClr val="FF0000"/>
                </a:solidFill>
              </a:rPr>
              <a:t>“very”</a:t>
            </a:r>
            <a:r>
              <a:rPr lang="zh-TW"/>
              <a:t>)</a:t>
            </a:r>
          </a:p>
        </p:txBody>
      </p:sp>
      <p:sp>
        <p:nvSpPr>
          <p:cNvPr id="157" name="Shape 157"/>
          <p:cNvSpPr/>
          <p:nvPr/>
        </p:nvSpPr>
        <p:spPr>
          <a:xfrm>
            <a:off x="7612875" y="3139600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612875" y="4098013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612875" y="5496825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8241225" y="369740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8241225" y="50962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6807200" y="4507725"/>
            <a:ext cx="5817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7612875" y="6148875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“very”</a:t>
            </a:r>
          </a:p>
        </p:txBody>
      </p:sp>
      <p:cxnSp>
        <p:nvCxnSpPr>
          <p:cNvPr id="164" name="Shape 164"/>
          <p:cNvCxnSpPr/>
          <p:nvPr/>
        </p:nvCxnSpPr>
        <p:spPr>
          <a:xfrm flipH="1" rot="10800000">
            <a:off x="8198775" y="2463725"/>
            <a:ext cx="84900" cy="78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65" name="Shape 165"/>
          <p:cNvSpPr txBox="1"/>
          <p:nvPr/>
        </p:nvSpPr>
        <p:spPr>
          <a:xfrm>
            <a:off x="7726250" y="20483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P(“hot”)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169325" y="1536575"/>
            <a:ext cx="58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612875" y="1688425"/>
            <a:ext cx="581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How To Solve This Task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688425"/>
            <a:ext cx="8520600" cy="456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Testing data: Today is ________ hot.  (a) very (b) was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TW"/>
              <a:t>method2: Assume the answer is (b) was</a:t>
            </a:r>
          </a:p>
        </p:txBody>
      </p:sp>
      <p:sp>
        <p:nvSpPr>
          <p:cNvPr id="174" name="Shape 174"/>
          <p:cNvSpPr/>
          <p:nvPr/>
        </p:nvSpPr>
        <p:spPr>
          <a:xfrm>
            <a:off x="743675" y="3084625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43675" y="4043038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43675" y="5441850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 rot="10800000">
            <a:off x="1372025" y="36424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1372025" y="504125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2105325" y="4514650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3142375" y="3084638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142375" y="4043050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142375" y="5441863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3770725" y="36424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3770725" y="504126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4504025" y="4514663"/>
            <a:ext cx="93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5436125" y="3084613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436125" y="4043025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436125" y="5441838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6064475" y="3642413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6064475" y="5041238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796050" y="26170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984425" y="606667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(Start)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42375" y="2617000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(Don’t care)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4237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“Today”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436125" y="60939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“is”</a:t>
            </a:r>
          </a:p>
        </p:txBody>
      </p:sp>
      <p:cxnSp>
        <p:nvCxnSpPr>
          <p:cNvPr id="196" name="Shape 196"/>
          <p:cNvCxnSpPr/>
          <p:nvPr/>
        </p:nvCxnSpPr>
        <p:spPr>
          <a:xfrm flipH="1" rot="10800000">
            <a:off x="6341625" y="2429975"/>
            <a:ext cx="455100" cy="84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197" name="Shape 197"/>
          <p:cNvSpPr txBox="1"/>
          <p:nvPr/>
        </p:nvSpPr>
        <p:spPr>
          <a:xfrm>
            <a:off x="6568375" y="200066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</a:t>
            </a:r>
            <a:r>
              <a:rPr lang="zh-TW">
                <a:solidFill>
                  <a:srgbClr val="FF0000"/>
                </a:solidFill>
              </a:rPr>
              <a:t>“was”</a:t>
            </a:r>
            <a:r>
              <a:rPr lang="zh-TW"/>
              <a:t>)</a:t>
            </a:r>
          </a:p>
        </p:txBody>
      </p:sp>
      <p:sp>
        <p:nvSpPr>
          <p:cNvPr id="198" name="Shape 198"/>
          <p:cNvSpPr/>
          <p:nvPr/>
        </p:nvSpPr>
        <p:spPr>
          <a:xfrm>
            <a:off x="7612875" y="3139600"/>
            <a:ext cx="12567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612875" y="4098013"/>
            <a:ext cx="1256700" cy="943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612875" y="5496825"/>
            <a:ext cx="1256700" cy="502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8241225" y="3697400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8241225" y="5096225"/>
            <a:ext cx="0" cy="34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6796725" y="4507725"/>
            <a:ext cx="581700" cy="1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7612875" y="6148875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“was”</a:t>
            </a:r>
          </a:p>
        </p:txBody>
      </p:sp>
      <p:cxnSp>
        <p:nvCxnSpPr>
          <p:cNvPr id="205" name="Shape 205"/>
          <p:cNvCxnSpPr/>
          <p:nvPr/>
        </p:nvCxnSpPr>
        <p:spPr>
          <a:xfrm flipH="1" rot="10800000">
            <a:off x="8198775" y="2463725"/>
            <a:ext cx="84900" cy="78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sp>
        <p:nvSpPr>
          <p:cNvPr id="206" name="Shape 206"/>
          <p:cNvSpPr txBox="1"/>
          <p:nvPr/>
        </p:nvSpPr>
        <p:spPr>
          <a:xfrm>
            <a:off x="7726250" y="2048313"/>
            <a:ext cx="125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P(“hot”)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399075" y="1421375"/>
            <a:ext cx="73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0.03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796725" y="1688425"/>
            <a:ext cx="775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0.002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063750" y="1688425"/>
            <a:ext cx="733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0.08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055375" y="1421375"/>
            <a:ext cx="1097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0.00016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Output Layer Issue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</a:pPr>
            <a:r>
              <a:rPr lang="zh-TW">
                <a:solidFill>
                  <a:srgbClr val="FF0000"/>
                </a:solidFill>
              </a:rPr>
              <a:t>output layer dimension = |vocabulary|</a:t>
            </a:r>
            <a:r>
              <a:rPr lang="zh-TW">
                <a:solidFill>
                  <a:srgbClr val="FF0000"/>
                </a:solidFill>
              </a:rPr>
              <a:t> ----&gt;   super high computing cost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09300" y="3362200"/>
            <a:ext cx="576000" cy="205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398250" y="35403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398250" y="41850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398250" y="4829700"/>
            <a:ext cx="398100" cy="3981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147800" y="2649975"/>
            <a:ext cx="576000" cy="3236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236750" y="282805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A</a:t>
            </a:r>
          </a:p>
        </p:txBody>
      </p:sp>
      <p:sp>
        <p:nvSpPr>
          <p:cNvPr id="223" name="Shape 223"/>
          <p:cNvSpPr/>
          <p:nvPr/>
        </p:nvSpPr>
        <p:spPr>
          <a:xfrm>
            <a:off x="4236750" y="3466088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</a:t>
            </a:r>
          </a:p>
        </p:txBody>
      </p:sp>
      <p:sp>
        <p:nvSpPr>
          <p:cNvPr id="224" name="Shape 224"/>
          <p:cNvSpPr/>
          <p:nvPr/>
        </p:nvSpPr>
        <p:spPr>
          <a:xfrm>
            <a:off x="4236750" y="40722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</a:t>
            </a:r>
          </a:p>
        </p:txBody>
      </p:sp>
      <p:sp>
        <p:nvSpPr>
          <p:cNvPr id="225" name="Shape 225"/>
          <p:cNvSpPr/>
          <p:nvPr/>
        </p:nvSpPr>
        <p:spPr>
          <a:xfrm>
            <a:off x="4236750" y="46783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</a:t>
            </a:r>
          </a:p>
        </p:txBody>
      </p:sp>
      <p:sp>
        <p:nvSpPr>
          <p:cNvPr id="226" name="Shape 226"/>
          <p:cNvSpPr/>
          <p:nvPr/>
        </p:nvSpPr>
        <p:spPr>
          <a:xfrm>
            <a:off x="4236750" y="5284400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</a:t>
            </a:r>
          </a:p>
        </p:txBody>
      </p:sp>
      <p:cxnSp>
        <p:nvCxnSpPr>
          <p:cNvPr id="227" name="Shape 227"/>
          <p:cNvCxnSpPr>
            <a:stCxn id="218" idx="6"/>
            <a:endCxn id="222" idx="2"/>
          </p:cNvCxnSpPr>
          <p:nvPr/>
        </p:nvCxnSpPr>
        <p:spPr>
          <a:xfrm flipH="1" rot="10800000">
            <a:off x="1796350" y="3027150"/>
            <a:ext cx="2440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>
            <a:stCxn id="218" idx="6"/>
            <a:endCxn id="223" idx="2"/>
          </p:cNvCxnSpPr>
          <p:nvPr/>
        </p:nvCxnSpPr>
        <p:spPr>
          <a:xfrm flipH="1" rot="10800000">
            <a:off x="1796350" y="3665250"/>
            <a:ext cx="2440500" cy="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stCxn id="218" idx="6"/>
            <a:endCxn id="224" idx="2"/>
          </p:cNvCxnSpPr>
          <p:nvPr/>
        </p:nvCxnSpPr>
        <p:spPr>
          <a:xfrm>
            <a:off x="1796350" y="3739350"/>
            <a:ext cx="24405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stCxn id="218" idx="6"/>
            <a:endCxn id="225" idx="2"/>
          </p:cNvCxnSpPr>
          <p:nvPr/>
        </p:nvCxnSpPr>
        <p:spPr>
          <a:xfrm>
            <a:off x="1796350" y="3739350"/>
            <a:ext cx="244050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>
            <a:stCxn id="218" idx="6"/>
            <a:endCxn id="226" idx="2"/>
          </p:cNvCxnSpPr>
          <p:nvPr/>
        </p:nvCxnSpPr>
        <p:spPr>
          <a:xfrm>
            <a:off x="1796350" y="3739350"/>
            <a:ext cx="2440500" cy="17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endCxn id="222" idx="2"/>
          </p:cNvCxnSpPr>
          <p:nvPr/>
        </p:nvCxnSpPr>
        <p:spPr>
          <a:xfrm flipH="1" rot="10800000">
            <a:off x="1796250" y="3027100"/>
            <a:ext cx="2440500" cy="13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19" idx="6"/>
            <a:endCxn id="223" idx="2"/>
          </p:cNvCxnSpPr>
          <p:nvPr/>
        </p:nvCxnSpPr>
        <p:spPr>
          <a:xfrm flipH="1" rot="10800000">
            <a:off x="1796350" y="3665250"/>
            <a:ext cx="2440500" cy="7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19" idx="6"/>
            <a:endCxn id="224" idx="2"/>
          </p:cNvCxnSpPr>
          <p:nvPr/>
        </p:nvCxnSpPr>
        <p:spPr>
          <a:xfrm flipH="1" rot="10800000">
            <a:off x="1796350" y="4271250"/>
            <a:ext cx="24405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19" idx="6"/>
            <a:endCxn id="225" idx="2"/>
          </p:cNvCxnSpPr>
          <p:nvPr/>
        </p:nvCxnSpPr>
        <p:spPr>
          <a:xfrm>
            <a:off x="1796350" y="4384050"/>
            <a:ext cx="24405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stCxn id="219" idx="6"/>
            <a:endCxn id="226" idx="2"/>
          </p:cNvCxnSpPr>
          <p:nvPr/>
        </p:nvCxnSpPr>
        <p:spPr>
          <a:xfrm>
            <a:off x="1796350" y="4384050"/>
            <a:ext cx="24405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>
            <a:stCxn id="220" idx="6"/>
            <a:endCxn id="222" idx="2"/>
          </p:cNvCxnSpPr>
          <p:nvPr/>
        </p:nvCxnSpPr>
        <p:spPr>
          <a:xfrm flipH="1" rot="10800000">
            <a:off x="1796350" y="3027150"/>
            <a:ext cx="2440500" cy="20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>
            <a:endCxn id="223" idx="2"/>
          </p:cNvCxnSpPr>
          <p:nvPr/>
        </p:nvCxnSpPr>
        <p:spPr>
          <a:xfrm flipH="1" rot="10800000">
            <a:off x="1796250" y="3665138"/>
            <a:ext cx="24405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220" idx="6"/>
            <a:endCxn id="224" idx="2"/>
          </p:cNvCxnSpPr>
          <p:nvPr/>
        </p:nvCxnSpPr>
        <p:spPr>
          <a:xfrm flipH="1" rot="10800000">
            <a:off x="1796350" y="4271250"/>
            <a:ext cx="2440500" cy="7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20" idx="6"/>
            <a:endCxn id="225" idx="2"/>
          </p:cNvCxnSpPr>
          <p:nvPr/>
        </p:nvCxnSpPr>
        <p:spPr>
          <a:xfrm flipH="1" rot="10800000">
            <a:off x="1796350" y="4877250"/>
            <a:ext cx="24405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1" name="Shape 241"/>
          <p:cNvCxnSpPr>
            <a:stCxn id="220" idx="6"/>
            <a:endCxn id="226" idx="2"/>
          </p:cNvCxnSpPr>
          <p:nvPr/>
        </p:nvCxnSpPr>
        <p:spPr>
          <a:xfrm>
            <a:off x="1796350" y="5028750"/>
            <a:ext cx="24405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" name="Shape 242"/>
          <p:cNvSpPr txBox="1"/>
          <p:nvPr/>
        </p:nvSpPr>
        <p:spPr>
          <a:xfrm>
            <a:off x="3870150" y="2188250"/>
            <a:ext cx="113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 u="sng"/>
              <a:t>softmax</a:t>
            </a:r>
          </a:p>
        </p:txBody>
      </p:sp>
      <p:cxnSp>
        <p:nvCxnSpPr>
          <p:cNvPr id="243" name="Shape 243"/>
          <p:cNvCxnSpPr>
            <a:stCxn id="222" idx="6"/>
          </p:cNvCxnSpPr>
          <p:nvPr/>
        </p:nvCxnSpPr>
        <p:spPr>
          <a:xfrm>
            <a:off x="4634850" y="30271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5216150" y="28280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P(A)</a:t>
            </a:r>
          </a:p>
        </p:txBody>
      </p:sp>
      <p:cxnSp>
        <p:nvCxnSpPr>
          <p:cNvPr id="245" name="Shape 245"/>
          <p:cNvCxnSpPr/>
          <p:nvPr/>
        </p:nvCxnSpPr>
        <p:spPr>
          <a:xfrm>
            <a:off x="4634850" y="367925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5216150" y="348020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P(B)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4634850" y="49036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5216150" y="47045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P(D)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634850" y="42684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5216150" y="40693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P(C)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x="4634850" y="5509700"/>
            <a:ext cx="518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x="5216150" y="5310650"/>
            <a:ext cx="754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P(E)</a:t>
            </a:r>
          </a:p>
        </p:txBody>
      </p:sp>
      <p:sp>
        <p:nvSpPr>
          <p:cNvPr id="253" name="Shape 253"/>
          <p:cNvSpPr/>
          <p:nvPr/>
        </p:nvSpPr>
        <p:spPr>
          <a:xfrm>
            <a:off x="7306300" y="2623800"/>
            <a:ext cx="576000" cy="323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395250" y="280187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TW"/>
              <a:t>1</a:t>
            </a:r>
          </a:p>
        </p:txBody>
      </p:sp>
      <p:sp>
        <p:nvSpPr>
          <p:cNvPr id="255" name="Shape 255"/>
          <p:cNvSpPr/>
          <p:nvPr/>
        </p:nvSpPr>
        <p:spPr>
          <a:xfrm>
            <a:off x="7395250" y="3439913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256" name="Shape 256"/>
          <p:cNvSpPr/>
          <p:nvPr/>
        </p:nvSpPr>
        <p:spPr>
          <a:xfrm>
            <a:off x="7395250" y="40460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7395250" y="46521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sp>
        <p:nvSpPr>
          <p:cNvPr id="258" name="Shape 258"/>
          <p:cNvSpPr/>
          <p:nvPr/>
        </p:nvSpPr>
        <p:spPr>
          <a:xfrm>
            <a:off x="7395250" y="5258225"/>
            <a:ext cx="398100" cy="398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0</a:t>
            </a:r>
          </a:p>
        </p:txBody>
      </p:sp>
      <p:cxnSp>
        <p:nvCxnSpPr>
          <p:cNvPr id="259" name="Shape 259"/>
          <p:cNvCxnSpPr/>
          <p:nvPr/>
        </p:nvCxnSpPr>
        <p:spPr>
          <a:xfrm flipH="1" rot="10800000">
            <a:off x="6062325" y="3029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260" name="Shape 260"/>
          <p:cNvCxnSpPr/>
          <p:nvPr/>
        </p:nvCxnSpPr>
        <p:spPr>
          <a:xfrm flipH="1" rot="10800000">
            <a:off x="6062325" y="37368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6062325" y="4343625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262" name="Shape 262"/>
          <p:cNvCxnSpPr/>
          <p:nvPr/>
        </p:nvCxnSpPr>
        <p:spPr>
          <a:xfrm flipH="1" rot="10800000">
            <a:off x="6062325" y="495045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6062325" y="5512400"/>
            <a:ext cx="11520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264" name="Shape 264"/>
          <p:cNvSpPr txBox="1"/>
          <p:nvPr/>
        </p:nvSpPr>
        <p:spPr>
          <a:xfrm>
            <a:off x="1105000" y="547440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Hidden Layer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943500" y="5938150"/>
            <a:ext cx="984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Output</a:t>
            </a:r>
            <a:br>
              <a:rPr lang="zh-TW"/>
            </a:br>
            <a:r>
              <a:rPr lang="zh-TW"/>
              <a:t>Layer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004575" y="257573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4A86E8"/>
                </a:solidFill>
              </a:rPr>
              <a:t>increase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049050" y="3319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</a:t>
            </a:r>
            <a:r>
              <a:rPr lang="zh-TW" sz="1800">
                <a:solidFill>
                  <a:srgbClr val="FF0000"/>
                </a:solidFill>
              </a:rPr>
              <a:t>crease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004575" y="393655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004575" y="4476788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004575" y="5128800"/>
            <a:ext cx="1267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829900" y="2163825"/>
            <a:ext cx="152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/>
              <a:t>If target is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