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===</a:t>
            </a:r>
            <a:r>
              <a:rPr lang="zh-TW"/>
              <a:t>戴===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Introduction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Seq2seq : S2VT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===</a:t>
            </a:r>
            <a:r>
              <a:rPr lang="zh-TW"/>
              <a:t>施&amp;陳===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Training Tips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===棋&amp;袁===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How to reach the baseline?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Format Submission &amp; Rules = testing時間，兩份run.sh格式 , 評分方式（ranking included）, 互評表單連結,禁止使用pre-trained model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===========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我會負責和各位確認報告內容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" name="Shape 57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58" name="Shape 5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" name="Shape 60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61" name="Shape 6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ldsntu2017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arxiv.org/pdf/1509.06664.pdf" TargetMode="External"/><Relationship Id="rId5" Type="http://schemas.openxmlformats.org/officeDocument/2006/relationships/hyperlink" Target="http://www.aclweb.org/anthology/D15-116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arxiv.org/abs/1506.0309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bs.cloudcv.org/caption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://www.cs.utexas.edu/users/ml/papers/venugopalan.iccv15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hyperlink" Target="http://www1.cs.columbia.edu/nlp/sgd/bleu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0B27ghKdkaWv-dExaSjZNTmIwNjQ/vie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0B27ghKdkaWv-ZmloLXV4UTBUcE0/view" TargetMode="External"/><Relationship Id="rId4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peech.ee.ntu.edu.tw/~yangchiyi/MLDS_hw2/MLDS_hw2_data.tar.gz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utexas.edu/users/ml/papers/venugopalan.iccv15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004150" y="695984"/>
            <a:ext cx="7136700" cy="302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MLDS 2017 Spring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HW2 - Seq2seq &amp; Attention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137250" y="3992151"/>
            <a:ext cx="4870500" cy="48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mldsntu2017@gmail.com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Training Tips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67850" y="1467457"/>
            <a:ext cx="23622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Attention </a:t>
            </a:r>
            <a:r>
              <a:rPr lang="zh-TW"/>
              <a:t>Model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75" y="1892182"/>
            <a:ext cx="8391525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49100" y="6080675"/>
            <a:ext cx="735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https://arxiv.org/pdf/1509.06664.pdf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http://www.aclweb.org/anthology/D15-1166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Training Tips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767850" y="1467457"/>
            <a:ext cx="23622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Schedule Sampling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350" y="2072357"/>
            <a:ext cx="6159725" cy="399014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6200" y="6523900"/>
            <a:ext cx="3561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u="sng">
                <a:solidFill>
                  <a:srgbClr val="0097A7"/>
                </a:solidFill>
                <a:hlinkClick r:id="rId4"/>
              </a:rPr>
              <a:t>https://arxiv.org/abs/1506.03099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Training Tips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67850" y="1619828"/>
            <a:ext cx="7554300" cy="40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Beamsearch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13" y="2200776"/>
            <a:ext cx="7955574" cy="36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Training Tips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67850" y="1619828"/>
            <a:ext cx="7554300" cy="40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Beamsearch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Demo 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http://dbs.cloudcv.org/captioning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Normal beamsearch : (Groups=1)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How to reach the baseline?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459832"/>
            <a:ext cx="8520600" cy="60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S2VT model :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134" y="2187150"/>
            <a:ext cx="6878117" cy="217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0" y="6320725"/>
            <a:ext cx="103032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http://www.cs.utexas.edu/users/ml/papers/venugopalan.iccv15.pdf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64100" y="4507813"/>
            <a:ext cx="8520600" cy="16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zh-TW" sz="1400"/>
              <a:t>Training Epoch = 2000	-   AdamOptimizer	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zh-TW" sz="1400"/>
              <a:t>LSTM dimension = 256	</a:t>
            </a:r>
            <a:r>
              <a:rPr lang="zh-TW" sz="1400"/>
              <a:t>-   Training time = 72 mins, by using 960 TX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zh-TW" sz="1400"/>
              <a:t>Learning rate = 0.001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zh-TW" sz="1400"/>
              <a:t>vocab size = 3000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TW"/>
              <a:t>Baseline   BLEU@1=  0.25 (Captions Avg.)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Evaluation - BLEU@1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2216850" y="5080766"/>
            <a:ext cx="4710300" cy="66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/>
              <a:t>BLEU@1 = BP * Precision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513" y="3081423"/>
            <a:ext cx="3986975" cy="10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idx="1" type="body"/>
          </p:nvPr>
        </p:nvSpPr>
        <p:spPr>
          <a:xfrm>
            <a:off x="1130701" y="2154525"/>
            <a:ext cx="6882600" cy="72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Precision = correct words / candidate length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0" y="6320725"/>
            <a:ext cx="103032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http://www1.cs.columbia.edu/nlp/sgd/bleu.pdf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578525" y="4221075"/>
            <a:ext cx="4346100" cy="4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400"/>
              <a:t>where c = candidate length, r = reference length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How to reach the baseline?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643507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Demo :</a:t>
            </a:r>
          </a:p>
        </p:txBody>
      </p:sp>
      <p:sp>
        <p:nvSpPr>
          <p:cNvPr id="221" name="Shape 221" title="xPR0xFgCAZY_17_27.avi">
            <a:hlinkClick r:id="rId3"/>
          </p:cNvPr>
          <p:cNvSpPr/>
          <p:nvPr/>
        </p:nvSpPr>
        <p:spPr>
          <a:xfrm>
            <a:off x="2119050" y="1736175"/>
            <a:ext cx="5263025" cy="3947275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Shape 222"/>
          <p:cNvSpPr txBox="1"/>
          <p:nvPr/>
        </p:nvSpPr>
        <p:spPr>
          <a:xfrm>
            <a:off x="2760150" y="5683450"/>
            <a:ext cx="4117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Ground Truth :   </a:t>
            </a:r>
            <a:r>
              <a:rPr b="1" i="1" lang="zh-TW"/>
              <a:t>a person is slicing a tomato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Prediction : </a:t>
            </a:r>
            <a:r>
              <a:rPr b="1" i="1" lang="zh-TW"/>
              <a:t>a man is slicing a tomato  pieces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BLEU@1 : 1 * 5/7 = 0.714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How to reach the baseline?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643507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Demo :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776500" y="5738950"/>
            <a:ext cx="6555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Ground Truth :   </a:t>
            </a:r>
            <a:r>
              <a:rPr b="1" i="1" lang="zh-TW"/>
              <a:t>a man is mowing a lawn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Prediction : </a:t>
            </a:r>
            <a:r>
              <a:rPr b="1" i="1" lang="zh-TW"/>
              <a:t>a man is riding a man on a woman is riding a motorcycle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BLEU : 1 * 4/13 = 0.308</a:t>
            </a:r>
            <a:r>
              <a:rPr b="1" i="1" lang="zh-TW"/>
              <a:t> </a:t>
            </a:r>
          </a:p>
        </p:txBody>
      </p:sp>
      <p:sp>
        <p:nvSpPr>
          <p:cNvPr id="230" name="Shape 230" title="xfRIRSWy0y0_10_20.avi">
            <a:hlinkClick r:id="rId3"/>
          </p:cNvPr>
          <p:cNvSpPr/>
          <p:nvPr/>
        </p:nvSpPr>
        <p:spPr>
          <a:xfrm>
            <a:off x="2110150" y="1757223"/>
            <a:ext cx="5133350" cy="385002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Homework 2 package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515724"/>
            <a:ext cx="8520600" cy="498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MSVD Dataset 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training_data/  : 1450 films’s frame feature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testing_data/  :   50 public testing film’s frame feature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i="1" lang="zh-TW" sz="1200"/>
              <a:t>Dimension of each frame = 80*4096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training_label.json : 1450 films’s id and corresponding captions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testing_public_label.json : 50 public testing films’s id and captions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testing_id.txt : the example file will input to testing script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/>
              <a:t>Evaluation tool 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bleu_eval.py 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usage :  python bleu_eval.py  &lt;candidate_sentence&gt;  &lt;reference_sentence&gt;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/>
              <a:t>Download link :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http://speech.ee.ntu.edu.tw/~yangchiyi/MLDS_hw2/MLDS_hw2_data.tar.gz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Submission on Github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Source Code Pro"/>
            </a:pPr>
            <a:r>
              <a:rPr lang="zh-TW" sz="2400">
                <a:solidFill>
                  <a:srgbClr val="FF0000"/>
                </a:solidFill>
              </a:rPr>
              <a:t>Only </a:t>
            </a:r>
            <a:r>
              <a:rPr b="1" lang="zh-TW" sz="2400">
                <a:solidFill>
                  <a:srgbClr val="FF0000"/>
                </a:solidFill>
              </a:rPr>
              <a:t>Python</a:t>
            </a:r>
            <a:r>
              <a:rPr lang="zh-TW" sz="2400">
                <a:solidFill>
                  <a:srgbClr val="FF0000"/>
                </a:solidFill>
              </a:rPr>
              <a:t> with </a:t>
            </a:r>
            <a:r>
              <a:rPr b="1" lang="zh-TW" sz="2400">
                <a:solidFill>
                  <a:srgbClr val="FF0000"/>
                </a:solidFill>
              </a:rPr>
              <a:t>Tensorflow r1.0</a:t>
            </a:r>
            <a:r>
              <a:rPr lang="zh-TW" sz="2400">
                <a:solidFill>
                  <a:srgbClr val="FF0000"/>
                </a:solidFill>
              </a:rPr>
              <a:t> </a:t>
            </a:r>
            <a:r>
              <a:rPr lang="zh-TW" sz="2400"/>
              <a:t>(TAs will run your code in Tensorflow-only environment).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Deadline: </a:t>
            </a:r>
            <a:r>
              <a:rPr b="1" lang="zh-TW" sz="2400">
                <a:solidFill>
                  <a:srgbClr val="FF0000"/>
                </a:solidFill>
              </a:rPr>
              <a:t>4/27(Thu.) 23:59:59 (UTC+8)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zh-TW" sz="2400">
                <a:solidFill>
                  <a:srgbClr val="4A86E8"/>
                </a:solidFill>
              </a:rPr>
              <a:t>MLDS2017/hw2</a:t>
            </a:r>
            <a:r>
              <a:rPr lang="zh-TW" sz="2400"/>
              <a:t> should contain all the things you use.</a:t>
            </a:r>
            <a:br>
              <a:rPr lang="zh-TW" sz="2400"/>
            </a:br>
            <a:r>
              <a:rPr lang="zh-TW" sz="2400"/>
              <a:t>Ex. </a:t>
            </a:r>
            <a:r>
              <a:rPr b="1" lang="zh-TW" sz="2400">
                <a:solidFill>
                  <a:srgbClr val="FF0000"/>
                </a:solidFill>
              </a:rPr>
              <a:t>run.sh</a:t>
            </a:r>
            <a:r>
              <a:rPr lang="zh-TW" sz="2400"/>
              <a:t>, model,</a:t>
            </a:r>
            <a:r>
              <a:rPr lang="zh-TW" sz="2400">
                <a:solidFill>
                  <a:srgbClr val="FF0000"/>
                </a:solidFill>
              </a:rPr>
              <a:t> </a:t>
            </a:r>
            <a:r>
              <a:rPr b="1" lang="zh-TW" sz="2400">
                <a:solidFill>
                  <a:srgbClr val="FF0000"/>
                </a:solidFill>
              </a:rPr>
              <a:t>report.pdf</a:t>
            </a:r>
            <a:r>
              <a:rPr lang="zh-TW" sz="2400"/>
              <a:t>, etc.</a:t>
            </a:r>
            <a:br>
              <a:rPr lang="zh-TW" sz="2400"/>
            </a:br>
            <a:r>
              <a:rPr lang="zh-TW" sz="2400"/>
              <a:t>If some files are too big, upload to your cloud and write a script to download them. Remember to call the download script in run.sh.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run.sh must output in </a:t>
            </a:r>
            <a:r>
              <a:rPr b="1" lang="zh-TW" sz="2400">
                <a:solidFill>
                  <a:srgbClr val="FF0000"/>
                </a:solidFill>
              </a:rPr>
              <a:t>10 minutes</a:t>
            </a:r>
            <a:r>
              <a:rPr lang="zh-TW" sz="2400"/>
              <a:t>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Usage:</a:t>
            </a:r>
            <a:br>
              <a:rPr lang="zh-TW" sz="2400"/>
            </a:br>
            <a:r>
              <a:rPr lang="zh-TW" sz="2400"/>
              <a:t>bash run.sh [testing id file] [feature path]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Outline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383633"/>
            <a:ext cx="8520600" cy="516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Introduction : Video Caption Generation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Sequence-to-sequence based model : S2VT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Training Tips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Attention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zh-TW" sz="1400"/>
              <a:t>Schedule Sampling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zh-TW" sz="1400"/>
              <a:t>Beamsearch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How to reach the baseline 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Format &amp; Submission Rules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Dataset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Rules &amp; Format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Output format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459824"/>
            <a:ext cx="8520600" cy="490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Command :  ‘ bash run.sh  &lt;testing_list.txt&gt;  &lt;feature path&gt;  ‘ 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Your captions of videos should be saved as a json file named</a:t>
            </a:r>
            <a:r>
              <a:rPr b="1" lang="zh-TW"/>
              <a:t> </a:t>
            </a:r>
            <a:r>
              <a:rPr lang="zh-TW"/>
              <a:t>‘ </a:t>
            </a:r>
            <a:r>
              <a:rPr b="1" lang="zh-TW"/>
              <a:t>output.json </a:t>
            </a:r>
            <a:r>
              <a:rPr lang="zh-TW"/>
              <a:t>’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Format of </a:t>
            </a:r>
            <a:r>
              <a:rPr i="1" lang="zh-TW"/>
              <a:t>output.json</a:t>
            </a:r>
            <a:r>
              <a:rPr lang="zh-TW"/>
              <a:t> :  list of dictionary with two keys  ‘caption’ and  ‘id’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Your caption should be separated by the space among words and no need to output ‘&lt;EOS&gt;’ or ‘ . ‘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i="1" lang="zh-TW"/>
              <a:t>output.json</a:t>
            </a:r>
            <a:r>
              <a:rPr lang="zh-TW"/>
              <a:t> should be placed at the </a:t>
            </a:r>
            <a:r>
              <a:rPr b="1" lang="zh-TW"/>
              <a:t>same path</a:t>
            </a:r>
            <a:r>
              <a:rPr lang="zh-TW"/>
              <a:t> as </a:t>
            </a:r>
            <a:r>
              <a:rPr i="1" lang="zh-TW"/>
              <a:t>run.sh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/>
              <a:t>Every steps including downloading your model and testing process should be written in </a:t>
            </a:r>
            <a:r>
              <a:rPr i="1" lang="zh-TW"/>
              <a:t>run.sh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3812163"/>
            <a:ext cx="55816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Submission on Github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You must create two branches </a:t>
            </a:r>
            <a:r>
              <a:rPr b="1" lang="zh-TW" sz="2400">
                <a:solidFill>
                  <a:srgbClr val="FF0000"/>
                </a:solidFill>
              </a:rPr>
              <a:t>master </a:t>
            </a:r>
            <a:r>
              <a:rPr lang="zh-TW" sz="2400"/>
              <a:t>and </a:t>
            </a:r>
            <a:r>
              <a:rPr b="1" lang="zh-TW" sz="2400">
                <a:solidFill>
                  <a:srgbClr val="FF0000"/>
                </a:solidFill>
              </a:rPr>
              <a:t>best</a:t>
            </a:r>
            <a:r>
              <a:rPr lang="zh-TW" sz="2400"/>
              <a:t>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zh-TW" sz="2400"/>
              <a:t>master</a:t>
            </a:r>
            <a:r>
              <a:rPr lang="zh-TW" sz="2400"/>
              <a:t> stores the model by </a:t>
            </a:r>
            <a:r>
              <a:rPr b="1" lang="zh-TW" sz="2400">
                <a:solidFill>
                  <a:srgbClr val="FF0000"/>
                </a:solidFill>
              </a:rPr>
              <a:t>using only S2S with attention </a:t>
            </a:r>
            <a:r>
              <a:rPr lang="zh-TW" sz="2400"/>
              <a:t>(external data is not allowed)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zh-TW" sz="2400"/>
              <a:t>best</a:t>
            </a:r>
            <a:r>
              <a:rPr lang="zh-TW" sz="2400"/>
              <a:t> stores your best model. If your best model is the same as your baseline model, just copy all files in master to this branch.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The format is mentioned in the previous slide.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You have to specify the best performance you achieved by using only S2S with attention in the experiment part of your report.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Grading Policy (30%)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Format 2%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Code 4% (S2S 2% + attention 2%)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Baseline 4% (public 2% + private 2%)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Report 15%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各組互評 5%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Bonus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互評前三名 (5%  3%  1%)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zh-TW" sz="2400"/>
              <a:t>You have to present how you beat other teams to get bonus.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zh-TW" sz="2400"/>
              <a:t>限時任務  1%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What report should cover?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Environment (1%)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Ex. OS, CPU, GPU, Memory, libraries you used and version, etc.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Model description (3%)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How do you improve your performance (5%)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Experiment settings and observation (5%)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Team division (1%)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No more than </a:t>
            </a:r>
            <a:r>
              <a:rPr lang="zh-TW" sz="2400">
                <a:solidFill>
                  <a:srgbClr val="FF0000"/>
                </a:solidFill>
              </a:rPr>
              <a:t>4 pages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Please written in Chinese (unless you don’t know how to type Chinese)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Other Policy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Late policy: 30% off per day late afterwards.</a:t>
            </a:r>
            <a:br>
              <a:rPr lang="zh-TW" sz="2400"/>
            </a:br>
            <a:r>
              <a:rPr lang="zh-TW" sz="2400"/>
              <a:t>[Delay form will be announced afterwards]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No plagiarism is allowed.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Use the given data only, except for pre-trained word embedding (you should specify the source in your report).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Video Caption Generation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TW" sz="2400"/>
              <a:t>Input: A short video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TW" sz="2400"/>
              <a:t>Output: The corresponding caption that depicts the video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     </a:t>
            </a:r>
            <a:r>
              <a:rPr lang="zh-TW" sz="2400">
                <a:solidFill>
                  <a:srgbClr val="E06666"/>
                </a:solidFill>
              </a:rPr>
              <a:t>(There are some demos later!!)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TW" sz="2400"/>
              <a:t>There are several difficulties including: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      (1) Variable length of I/O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      (2) Distinct attributes of videos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      </a:t>
            </a:r>
            <a:r>
              <a:rPr lang="zh-TW" sz="2400">
                <a:solidFill>
                  <a:srgbClr val="E06666"/>
                </a:solidFill>
              </a:rPr>
              <a:t>(In this task, CNN features will be provided!)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Video Caption Generation - Example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                                                                            </a:t>
            </a: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                                                                          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38" y="2271725"/>
            <a:ext cx="404812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084950" y="1688425"/>
            <a:ext cx="31446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Output: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man is playing a song on the piano 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18525" y="1605775"/>
            <a:ext cx="2826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Input:</a:t>
            </a:r>
            <a:r>
              <a:rPr lang="zh-TW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Sequence-to-Sequence Based Model: S2VT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TW" sz="2400"/>
              <a:t>You can refer to the following paper for detailed info: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http://www.cs.utexas.edu/users/ml/papers/venugopalan.iccv15.pdf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zh-TW" sz="2400"/>
              <a:t>The original task includes CNN and LSTM, but you can only focus on the structure of LSTM, since the CNN features will be provided.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Sequence-to-Sequence Based Model: S2VT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zh-TW" sz="2400"/>
              <a:t>The LSTM structure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9063"/>
            <a:ext cx="91440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Sequence-to-Sequence Based Model: S2VT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688424"/>
            <a:ext cx="8520600" cy="493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TW" sz="2400"/>
              <a:t>There are 2 LSTM stacks, the upper one is for encoding, and the bottom one is for decoding.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TW" sz="2400"/>
              <a:t>Encoding stage: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      features→</a:t>
            </a:r>
            <a:r>
              <a:rPr lang="zh-TW" sz="2400">
                <a:solidFill>
                  <a:srgbClr val="0000FF"/>
                </a:solidFill>
              </a:rPr>
              <a:t>LSTM1</a:t>
            </a:r>
            <a:r>
              <a:rPr lang="zh-TW" sz="2400"/>
              <a:t>→state h</a:t>
            </a:r>
            <a:r>
              <a:rPr baseline="-25000" lang="zh-TW" sz="2400"/>
              <a:t>t</a:t>
            </a:r>
            <a:r>
              <a:rPr lang="zh-TW" sz="2400"/>
              <a:t>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TW" sz="2400"/>
              <a:t>Decoding stage: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      state h</a:t>
            </a:r>
            <a:r>
              <a:rPr baseline="-25000" lang="zh-TW" sz="2400"/>
              <a:t>t</a:t>
            </a:r>
            <a:r>
              <a:rPr lang="zh-TW" sz="2400"/>
              <a:t>→</a:t>
            </a:r>
            <a:r>
              <a:rPr lang="zh-TW" sz="2400">
                <a:solidFill>
                  <a:srgbClr val="0000FF"/>
                </a:solidFill>
              </a:rPr>
              <a:t>LSTM2</a:t>
            </a:r>
            <a:r>
              <a:rPr lang="zh-TW" sz="2400"/>
              <a:t>→word y</a:t>
            </a:r>
            <a:r>
              <a:rPr baseline="-25000" lang="zh-TW" sz="2400"/>
              <a:t>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TW" sz="2400">
                <a:solidFill>
                  <a:srgbClr val="0000FF"/>
                </a:solidFill>
              </a:rPr>
              <a:t>Parameter sharing</a:t>
            </a:r>
            <a:r>
              <a:rPr lang="zh-TW" sz="2400"/>
              <a:t> between 2 LSTM stacks can help reduce the complexity.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/>
              <a:t>     </a:t>
            </a:r>
            <a:r>
              <a:rPr lang="zh-TW" sz="2400">
                <a:solidFill>
                  <a:srgbClr val="E06666"/>
                </a:solidFill>
              </a:rPr>
              <a:t>(Remember to use variable scope in Tensorflow!)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Sequence-to-Sequence Based Model: S2VT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Text Input</a:t>
            </a:r>
          </a:p>
          <a:p>
            <a:pPr indent="-381000" lvl="0" marL="457200" rtl="0">
              <a:spcBef>
                <a:spcPts val="0"/>
              </a:spcBef>
              <a:buClr>
                <a:srgbClr val="0000FF"/>
              </a:buClr>
              <a:buSzPct val="100000"/>
              <a:buChar char="-"/>
            </a:pPr>
            <a:r>
              <a:rPr lang="zh-TW" sz="2400">
                <a:solidFill>
                  <a:srgbClr val="0000FF"/>
                </a:solidFill>
              </a:rPr>
              <a:t>One-hot Vector encoding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(a.k.a. 1-to-N coding, where N is the size of the vocabulary)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TW" sz="2400"/>
              <a:t>e.g.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     neural = [0, 0, 0, …, 1, 0, 0, …, 0, 0, 0]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     network = [0, 0, 0, …, 0, 0, 1, …, 0, 0, 0]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Sequence-to-Sequence Based Model: S2VT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zh-TW" sz="2400"/>
              <a:t>LSTM unit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79" y="2375800"/>
            <a:ext cx="3338750" cy="39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663" y="2375800"/>
            <a:ext cx="39528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