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7445"/>
  </p:normalViewPr>
  <p:slideViewPr>
    <p:cSldViewPr snapToGrid="0" snapToObjects="1">
      <p:cViewPr varScale="1">
        <p:scale>
          <a:sx n="111" d="100"/>
          <a:sy n="111" d="100"/>
        </p:scale>
        <p:origin x="16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lnSpc>
                <a:spcPct val="120000"/>
              </a:lnSpc>
              <a:spcBef>
                <a:spcPts val="0"/>
              </a:spcBef>
              <a:spcAft>
                <a:spcPts val="1800"/>
              </a:spcAft>
              <a:buNone/>
            </a:pPr>
            <a:r>
              <a:rPr lang="en-GB" sz="1500" b="1"/>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lnSpc>
                <a:spcPct val="115000"/>
              </a:lnSpc>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sz="1050" baseline="0" dirty="0" smtClean="0">
                <a:solidFill>
                  <a:srgbClr val="333333"/>
                </a:solidFill>
                <a:highlight>
                  <a:srgbClr val="FFFFFF"/>
                </a:highlight>
              </a:rPr>
              <a:t>In short, we want to automatically classify genetic mutation based on clinical evidence.</a:t>
            </a:r>
            <a:endParaRPr lang="en-GB" sz="1050" dirty="0" smtClean="0">
              <a:solidFill>
                <a:srgbClr val="333333"/>
              </a:solidFill>
              <a:highlight>
                <a:srgbClr val="FFFFFF"/>
              </a:highlight>
            </a:endParaRPr>
          </a:p>
          <a:p>
            <a:pPr marL="0" lvl="0" indent="0" rtl="0">
              <a:lnSpc>
                <a:spcPct val="115000"/>
              </a:lnSpc>
              <a:spcBef>
                <a:spcPts val="0"/>
              </a:spcBef>
              <a:buNone/>
            </a:pPr>
            <a:r>
              <a:rPr lang="en-GB" dirty="0" smtClean="0"/>
              <a:t>A </a:t>
            </a:r>
            <a:r>
              <a:rPr lang="en-GB" dirty="0"/>
              <a:t>cancer </a:t>
            </a:r>
            <a:r>
              <a:rPr lang="en-GB" dirty="0" err="1"/>
              <a:t>tumor</a:t>
            </a:r>
            <a:r>
              <a:rPr lang="en-GB" dirty="0"/>
              <a:t> can have thousands of </a:t>
            </a:r>
            <a:r>
              <a:rPr lang="en-GB" dirty="0" smtClean="0"/>
              <a:t>genetic</a:t>
            </a:r>
            <a:r>
              <a:rPr lang="en-GB" baseline="0" dirty="0" smtClean="0"/>
              <a:t> </a:t>
            </a:r>
            <a:r>
              <a:rPr lang="en-GB" dirty="0" smtClean="0"/>
              <a:t>mutation,</a:t>
            </a:r>
            <a:r>
              <a:rPr lang="en-GB" baseline="0" dirty="0" smtClean="0"/>
              <a:t> </a:t>
            </a:r>
            <a:r>
              <a:rPr lang="en-GB" dirty="0" smtClean="0"/>
              <a:t>some </a:t>
            </a:r>
            <a:r>
              <a:rPr lang="en-GB" dirty="0"/>
              <a:t>lead to </a:t>
            </a:r>
            <a:r>
              <a:rPr lang="en-GB" dirty="0" err="1"/>
              <a:t>tumor</a:t>
            </a:r>
            <a:r>
              <a:rPr lang="en-GB" dirty="0"/>
              <a:t> </a:t>
            </a:r>
            <a:r>
              <a:rPr lang="en-GB" dirty="0" smtClean="0"/>
              <a:t>growing</a:t>
            </a:r>
            <a:r>
              <a:rPr lang="en-GB" baseline="0" dirty="0" smtClean="0"/>
              <a:t> while</a:t>
            </a:r>
            <a:r>
              <a:rPr lang="en-GB" dirty="0" smtClean="0"/>
              <a:t> </a:t>
            </a:r>
            <a:r>
              <a:rPr lang="en-GB" dirty="0" smtClean="0"/>
              <a:t>others </a:t>
            </a:r>
            <a:r>
              <a:rPr lang="en-GB" dirty="0" smtClean="0"/>
              <a:t>not</a:t>
            </a:r>
            <a:r>
              <a:rPr lang="en-GB" dirty="0"/>
              <a:t>. This makes personalized medicine for cancer treatment very difficult because experts have to </a:t>
            </a:r>
            <a:r>
              <a:rPr lang="en-GB" dirty="0" smtClean="0"/>
              <a:t>read </a:t>
            </a:r>
            <a:r>
              <a:rPr lang="en-GB" dirty="0"/>
              <a:t>pages of clinical literature to classify each genetic mutation type and its effects. Although we already have advanced genetic testing technology, this process is very time </a:t>
            </a:r>
            <a:r>
              <a:rPr lang="en-GB" dirty="0" smtClean="0"/>
              <a:t>consuming and low efficiency </a:t>
            </a:r>
            <a:r>
              <a:rPr lang="en-GB" dirty="0"/>
              <a:t>even for </a:t>
            </a:r>
            <a:r>
              <a:rPr lang="en-GB" dirty="0" smtClean="0"/>
              <a:t>expert.</a:t>
            </a:r>
            <a:r>
              <a:rPr lang="en-GB" baseline="0" dirty="0" smtClean="0"/>
              <a:t> </a:t>
            </a:r>
            <a:r>
              <a:rPr lang="en-GB" dirty="0" smtClean="0"/>
              <a:t>So, it </a:t>
            </a:r>
            <a:r>
              <a:rPr lang="en-GB" dirty="0"/>
              <a:t>is of great </a:t>
            </a:r>
            <a:r>
              <a:rPr lang="en-GB" dirty="0" smtClean="0"/>
              <a:t>importance if </a:t>
            </a:r>
            <a:r>
              <a:rPr lang="en-GB" dirty="0"/>
              <a:t>we are able to easily judge whether a genetic mutation is malignant without or with little human work</a:t>
            </a:r>
            <a:r>
              <a:rPr lang="en-GB" dirty="0" smtClean="0"/>
              <a:t>.</a:t>
            </a:r>
            <a:endParaRPr dirty="0"/>
          </a:p>
          <a:p>
            <a:pPr marL="0" lvl="0" indent="0" rtl="0">
              <a:lnSpc>
                <a:spcPct val="115000"/>
              </a:lnSpc>
              <a:spcBef>
                <a:spcPts val="0"/>
              </a:spcBef>
              <a:buNone/>
            </a:pPr>
            <a:r>
              <a:rPr lang="en-GB" dirty="0"/>
              <a:t>How is it possible?</a:t>
            </a:r>
          </a:p>
          <a:p>
            <a:pPr marL="0" lvl="0" indent="0" rtl="0">
              <a:lnSpc>
                <a:spcPct val="115000"/>
              </a:lnSpc>
              <a:spcBef>
                <a:spcPts val="0"/>
              </a:spcBef>
              <a:buNone/>
            </a:pPr>
            <a:r>
              <a:rPr lang="en-GB" dirty="0"/>
              <a:t>Luckily, we have a </a:t>
            </a:r>
            <a:r>
              <a:rPr lang="en-GB" dirty="0" smtClean="0"/>
              <a:t>dataset </a:t>
            </a:r>
            <a:r>
              <a:rPr lang="en-GB" dirty="0" smtClean="0"/>
              <a:t>of clinical </a:t>
            </a:r>
            <a:r>
              <a:rPr lang="en-GB" dirty="0" smtClean="0"/>
              <a:t>records labelled</a:t>
            </a:r>
            <a:r>
              <a:rPr lang="en-GB" baseline="0" dirty="0" smtClean="0"/>
              <a:t> by experts</a:t>
            </a:r>
            <a:r>
              <a:rPr lang="en-GB" dirty="0" smtClean="0"/>
              <a:t>. </a:t>
            </a:r>
            <a:r>
              <a:rPr lang="en-GB" dirty="0"/>
              <a:t>And we know the knowledge of NLP and machine learning. In the next few minutes, I will show </a:t>
            </a:r>
            <a:r>
              <a:rPr lang="en-GB" dirty="0" smtClean="0"/>
              <a:t>how it </a:t>
            </a:r>
            <a:r>
              <a:rPr lang="en-GB" dirty="0"/>
              <a:t>is possible and how we do it.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dirty="0" smtClean="0"/>
              <a:t>Let’s first look at the data.</a:t>
            </a:r>
          </a:p>
          <a:p>
            <a:pPr marL="0" lvl="0" indent="0">
              <a:spcBef>
                <a:spcPts val="0"/>
              </a:spcBef>
              <a:buNone/>
            </a:pPr>
            <a:r>
              <a:rPr lang="en-GB" dirty="0" smtClean="0"/>
              <a:t>The </a:t>
            </a:r>
            <a:r>
              <a:rPr lang="en-GB" dirty="0"/>
              <a:t>dataset consists of three parts, the genetic type, the </a:t>
            </a:r>
            <a:r>
              <a:rPr lang="en-GB" dirty="0" smtClean="0"/>
              <a:t>variation</a:t>
            </a:r>
            <a:r>
              <a:rPr lang="en-GB" dirty="0"/>
              <a:t>, and the clinical evidence </a:t>
            </a:r>
            <a:r>
              <a:rPr lang="en-GB" dirty="0" smtClean="0"/>
              <a:t>in</a:t>
            </a:r>
            <a:r>
              <a:rPr lang="en-GB" baseline="0" dirty="0" smtClean="0"/>
              <a:t> English.</a:t>
            </a:r>
            <a:endParaRPr lang="en-GB" dirty="0" smtClean="0"/>
          </a:p>
          <a:p>
            <a:pPr marL="0" lvl="0" indent="0">
              <a:spcBef>
                <a:spcPts val="0"/>
              </a:spcBef>
              <a:buNone/>
            </a:pPr>
            <a:r>
              <a:rPr lang="en-GB" dirty="0" smtClean="0"/>
              <a:t>A </a:t>
            </a:r>
            <a:r>
              <a:rPr lang="en-GB" dirty="0"/>
              <a:t>label type is provided for each record in training set, each records belongs to 1 of the 9 classes.</a:t>
            </a:r>
          </a:p>
          <a:p>
            <a:pPr marL="0" lvl="0" indent="0">
              <a:spcBef>
                <a:spcPts val="0"/>
              </a:spcBef>
              <a:buNone/>
            </a:pPr>
            <a:r>
              <a:rPr lang="en-GB" dirty="0"/>
              <a:t>In test set, there is no label.</a:t>
            </a:r>
          </a:p>
          <a:p>
            <a:pPr marL="0" lvl="0" indent="0">
              <a:spcBef>
                <a:spcPts val="0"/>
              </a:spcBef>
              <a:buNone/>
            </a:pPr>
            <a:endParaRPr lang="en-US" dirty="0" smtClean="0"/>
          </a:p>
          <a:p>
            <a:pPr marL="0" lvl="0" indent="0">
              <a:spcBef>
                <a:spcPts val="0"/>
              </a:spcBef>
              <a:buNone/>
            </a:pPr>
            <a:r>
              <a:rPr lang="en-US" dirty="0" smtClean="0"/>
              <a:t>There</a:t>
            </a:r>
            <a:r>
              <a:rPr lang="en-US" baseline="0" dirty="0" smtClean="0"/>
              <a:t> are plenty of things to discover in the dataset.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ts val="1100"/>
              <a:buFontTx/>
              <a:buNone/>
              <a:tabLst/>
              <a:defRPr/>
            </a:pPr>
            <a:r>
              <a:rPr lang="en-GB" dirty="0" smtClean="0"/>
              <a:t>This one, is the gene distribution in training</a:t>
            </a:r>
            <a:r>
              <a:rPr lang="en-GB" baseline="0" dirty="0" smtClean="0"/>
              <a:t> set and test set.</a:t>
            </a:r>
            <a:r>
              <a:rPr lang="en-GB" dirty="0" smtClean="0"/>
              <a:t> Most genes appear with very very little probability, we can see that from this long tailed distribution. </a:t>
            </a:r>
          </a:p>
          <a:p>
            <a:pPr marL="0" lvl="0" indent="0">
              <a:spcBef>
                <a:spcPts val="0"/>
              </a:spcBef>
              <a:buNone/>
            </a:pPr>
            <a:endParaRPr lang="en-GB" dirty="0" smtClean="0"/>
          </a:p>
          <a:p>
            <a:pPr marL="0" lvl="0" indent="0">
              <a:spcBef>
                <a:spcPts val="0"/>
              </a:spcBef>
              <a:buNone/>
            </a:pPr>
            <a:r>
              <a:rPr lang="en-GB" dirty="0" smtClean="0"/>
              <a:t>In </a:t>
            </a:r>
            <a:r>
              <a:rPr lang="en-GB" dirty="0"/>
              <a:t>training set, there are </a:t>
            </a:r>
            <a:r>
              <a:rPr lang="en-GB" dirty="0" smtClean="0"/>
              <a:t>264</a:t>
            </a:r>
            <a:r>
              <a:rPr lang="en-GB" baseline="0" dirty="0" smtClean="0"/>
              <a:t> genes</a:t>
            </a:r>
            <a:r>
              <a:rPr lang="en-GB" dirty="0" smtClean="0"/>
              <a:t>,</a:t>
            </a:r>
          </a:p>
          <a:p>
            <a:pPr marL="0" lvl="0" indent="0">
              <a:spcBef>
                <a:spcPts val="0"/>
              </a:spcBef>
              <a:buNone/>
            </a:pPr>
            <a:r>
              <a:rPr lang="en-GB" baseline="0" dirty="0" smtClean="0"/>
              <a:t> the top 10 genes already covers more than 30% of the supports in training set.</a:t>
            </a:r>
          </a:p>
          <a:p>
            <a:pPr marL="0" lvl="0" indent="0">
              <a:spcBef>
                <a:spcPts val="0"/>
              </a:spcBef>
              <a:buNone/>
            </a:pPr>
            <a:r>
              <a:rPr lang="en-GB" baseline="0" dirty="0" smtClean="0"/>
              <a:t>And it is almost the same in test set.</a:t>
            </a:r>
          </a:p>
          <a:p>
            <a:pPr marL="0" lvl="0" indent="0">
              <a:spcBef>
                <a:spcPts val="0"/>
              </a:spcBef>
              <a:buNone/>
            </a:pP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And</a:t>
            </a:r>
            <a:r>
              <a:rPr lang="en-US" baseline="0" dirty="0" smtClean="0"/>
              <a:t> here, left hand side is the top frequent genes that classified into each class</a:t>
            </a:r>
          </a:p>
          <a:p>
            <a:pPr marL="0" lvl="0" indent="0">
              <a:spcBef>
                <a:spcPts val="0"/>
              </a:spcBef>
              <a:buNone/>
            </a:pPr>
            <a:r>
              <a:rPr lang="en-US" baseline="0" dirty="0" smtClean="0"/>
              <a:t>On the right is the top variation type that classified into each class.</a:t>
            </a:r>
          </a:p>
          <a:p>
            <a:pPr marL="0" lvl="0" indent="0">
              <a:spcBef>
                <a:spcPts val="0"/>
              </a:spcBef>
              <a:buNone/>
            </a:pPr>
            <a:r>
              <a:rPr lang="en-US" baseline="0" dirty="0" smtClean="0"/>
              <a:t>Together with the previous one, they </a:t>
            </a:r>
            <a:r>
              <a:rPr lang="en-US" baseline="0" dirty="0" smtClean="0"/>
              <a:t>show something </a:t>
            </a:r>
            <a:r>
              <a:rPr lang="en-US" baseline="0" dirty="0" smtClean="0"/>
              <a:t>interesting, </a:t>
            </a:r>
          </a:p>
          <a:p>
            <a:pPr marL="0" lvl="0" indent="0">
              <a:spcBef>
                <a:spcPts val="0"/>
              </a:spcBef>
              <a:buNone/>
            </a:pPr>
            <a:r>
              <a:rPr lang="en-US" baseline="0" dirty="0" smtClean="0"/>
              <a:t>First, it is hard to classify only through gene or variation, and we have to consider their combination and use the clinical evidence.</a:t>
            </a:r>
          </a:p>
          <a:p>
            <a:pPr marL="0" lvl="0" indent="0">
              <a:spcBef>
                <a:spcPts val="0"/>
              </a:spcBef>
              <a:buNone/>
            </a:pPr>
            <a:r>
              <a:rPr lang="en-US" baseline="0" dirty="0" smtClean="0"/>
              <a:t>Second, there are no popular genes that leads to class 8 and 9, which means that the data is greatly </a:t>
            </a:r>
            <a:r>
              <a:rPr lang="en-US" baseline="0" dirty="0" err="1" smtClean="0"/>
              <a:t>inballanced</a:t>
            </a:r>
            <a:r>
              <a:rPr lang="en-US" baseline="0" dirty="0" smtClean="0"/>
              <a:t> through </a:t>
            </a:r>
            <a:r>
              <a:rPr lang="en-US" baseline="0" dirty="0" smtClean="0"/>
              <a:t>the 9 classes.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dirty="0" smtClean="0"/>
              <a:t>Since we have a</a:t>
            </a:r>
            <a:r>
              <a:rPr lang="en-GB" baseline="0" dirty="0" smtClean="0"/>
              <a:t> basic idea of the dataset, let’s discuss the evaluation.</a:t>
            </a:r>
            <a:endParaRPr lang="en-GB" dirty="0" smtClean="0"/>
          </a:p>
          <a:p>
            <a:pPr marL="0" lvl="0" indent="0">
              <a:spcBef>
                <a:spcPts val="0"/>
              </a:spcBef>
              <a:buNone/>
            </a:pPr>
            <a:r>
              <a:rPr lang="en-GB" dirty="0" smtClean="0"/>
              <a:t>The </a:t>
            </a:r>
            <a:r>
              <a:rPr lang="en-GB" dirty="0"/>
              <a:t>official evaluation </a:t>
            </a:r>
            <a:r>
              <a:rPr lang="en-GB" dirty="0" smtClean="0"/>
              <a:t>is</a:t>
            </a:r>
            <a:r>
              <a:rPr lang="en-GB" baseline="0" dirty="0" smtClean="0"/>
              <a:t> the log score, it computes </a:t>
            </a:r>
            <a:r>
              <a:rPr lang="en-GB" dirty="0" smtClean="0"/>
              <a:t>cross </a:t>
            </a:r>
            <a:r>
              <a:rPr lang="en-GB" dirty="0"/>
              <a:t>entropy between the prediction and the ground truth. The lower the score, the better the prediction. </a:t>
            </a:r>
            <a:endParaRPr dirty="0"/>
          </a:p>
          <a:p>
            <a:pPr marL="0" lvl="0" indent="0">
              <a:spcBef>
                <a:spcPts val="0"/>
              </a:spcBef>
              <a:buNone/>
            </a:pPr>
            <a:r>
              <a:rPr lang="en-GB" dirty="0"/>
              <a:t>One point I have to mention is that, the dataset where the official score is </a:t>
            </a:r>
            <a:r>
              <a:rPr lang="en-GB" dirty="0" smtClean="0"/>
              <a:t>computed, </a:t>
            </a:r>
            <a:r>
              <a:rPr lang="en-GB" dirty="0"/>
              <a:t>is unknown to us. We don’t have the label of test set so we get nothing except the late submission </a:t>
            </a:r>
            <a:r>
              <a:rPr lang="en-GB" dirty="0" smtClean="0"/>
              <a:t>score.</a:t>
            </a:r>
            <a:r>
              <a:rPr lang="en-GB" baseline="0" dirty="0" smtClean="0"/>
              <a:t> This is a problem when we want to evaluate our model. </a:t>
            </a:r>
            <a:r>
              <a:rPr lang="en-US" dirty="0" smtClean="0"/>
              <a:t>I</a:t>
            </a:r>
            <a:r>
              <a:rPr lang="en-GB" dirty="0" smtClean="0"/>
              <a:t>n this case, we</a:t>
            </a:r>
            <a:r>
              <a:rPr lang="en-GB" baseline="0" dirty="0" smtClean="0"/>
              <a:t> </a:t>
            </a:r>
            <a:r>
              <a:rPr lang="en-GB" dirty="0" smtClean="0"/>
              <a:t>come </a:t>
            </a:r>
            <a:r>
              <a:rPr lang="en-GB" dirty="0"/>
              <a:t>up </a:t>
            </a:r>
            <a:r>
              <a:rPr lang="en-GB" dirty="0" smtClean="0"/>
              <a:t>with</a:t>
            </a:r>
            <a:r>
              <a:rPr lang="en-GB" baseline="0" dirty="0" smtClean="0"/>
              <a:t> these metrics </a:t>
            </a:r>
            <a:r>
              <a:rPr lang="en-GB" dirty="0" smtClean="0"/>
              <a:t>using ten-fold validation during</a:t>
            </a:r>
            <a:r>
              <a:rPr lang="en-GB" baseline="0" dirty="0" smtClean="0"/>
              <a:t> developing phase.</a:t>
            </a:r>
            <a:r>
              <a:rPr lang="en-GB" dirty="0" smtClean="0"/>
              <a:t> </a:t>
            </a:r>
            <a:r>
              <a:rPr lang="en-US" dirty="0" smtClean="0"/>
              <a:t>(click)</a:t>
            </a:r>
          </a:p>
          <a:p>
            <a:pPr marL="0" lvl="0" indent="0">
              <a:spcBef>
                <a:spcPts val="0"/>
              </a:spcBef>
              <a:buNone/>
            </a:pPr>
            <a:r>
              <a:rPr lang="en-US" dirty="0" smtClean="0"/>
              <a:t>This is one</a:t>
            </a:r>
            <a:r>
              <a:rPr lang="en-US" baseline="0" dirty="0" smtClean="0"/>
              <a:t> </a:t>
            </a:r>
            <a:r>
              <a:rPr lang="en-US" dirty="0" smtClean="0"/>
              <a:t>Confusion matrix</a:t>
            </a:r>
            <a:r>
              <a:rPr lang="en-US" baseline="0" dirty="0" smtClean="0"/>
              <a:t> of our experiment, we visualize it in this way.</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The</a:t>
            </a:r>
            <a:r>
              <a:rPr lang="en-US" baseline="0" dirty="0" smtClean="0"/>
              <a:t> primary idea is to </a:t>
            </a:r>
            <a:r>
              <a:rPr lang="en-US" baseline="0" dirty="0" smtClean="0"/>
              <a:t>concatenate </a:t>
            </a:r>
            <a:r>
              <a:rPr lang="en-US" baseline="0" dirty="0" smtClean="0"/>
              <a:t>features of 3 parts of data together.</a:t>
            </a:r>
          </a:p>
          <a:p>
            <a:pPr marL="0" lvl="0" indent="0">
              <a:spcBef>
                <a:spcPts val="0"/>
              </a:spcBef>
              <a:buNone/>
            </a:pPr>
            <a:endParaRPr dirty="0"/>
          </a:p>
          <a:p>
            <a:pPr marL="0" lvl="0" indent="0">
              <a:spcBef>
                <a:spcPts val="0"/>
              </a:spcBef>
              <a:buNone/>
            </a:pPr>
            <a:r>
              <a:rPr lang="en-GB" dirty="0"/>
              <a:t>Concretely, we use one-hot encoding for gene and variation, </a:t>
            </a:r>
          </a:p>
          <a:p>
            <a:pPr marL="0" lvl="0" indent="0">
              <a:spcBef>
                <a:spcPts val="0"/>
              </a:spcBef>
              <a:buNone/>
            </a:pPr>
            <a:r>
              <a:rPr lang="en-GB" dirty="0"/>
              <a:t>And </a:t>
            </a:r>
            <a:r>
              <a:rPr lang="en-GB" dirty="0" smtClean="0"/>
              <a:t>extract</a:t>
            </a:r>
            <a:r>
              <a:rPr lang="en-GB" baseline="0" dirty="0" smtClean="0"/>
              <a:t> features from </a:t>
            </a:r>
            <a:r>
              <a:rPr lang="en-GB" dirty="0" smtClean="0"/>
              <a:t>clinical evidence using</a:t>
            </a:r>
            <a:r>
              <a:rPr lang="en-GB" baseline="0" dirty="0" smtClean="0"/>
              <a:t> NLP models</a:t>
            </a:r>
            <a:r>
              <a:rPr lang="en-GB" dirty="0" smtClean="0"/>
              <a:t>, </a:t>
            </a:r>
            <a:r>
              <a:rPr lang="en-GB" dirty="0"/>
              <a:t>including Bag of words, TF-IDF and word embedding. </a:t>
            </a:r>
          </a:p>
          <a:p>
            <a:pPr marL="0" lvl="0" indent="0">
              <a:spcBef>
                <a:spcPts val="0"/>
              </a:spcBef>
              <a:buNone/>
            </a:pPr>
            <a:endParaRPr lang="en-GB" dirty="0" smtClean="0"/>
          </a:p>
          <a:p>
            <a:pPr marL="0" lvl="0" indent="0">
              <a:spcBef>
                <a:spcPts val="0"/>
              </a:spcBef>
              <a:buNone/>
            </a:pPr>
            <a:r>
              <a:rPr lang="en-GB" dirty="0" smtClean="0"/>
              <a:t>But, there are so many questions</a:t>
            </a:r>
            <a:r>
              <a:rPr lang="en-GB" baseline="0" dirty="0" smtClean="0"/>
              <a:t> to be solved.</a:t>
            </a:r>
            <a:endParaRPr lang="en-GB" dirty="0" smtClean="0"/>
          </a:p>
          <a:p>
            <a:pPr marL="0" lvl="0" indent="0">
              <a:spcBef>
                <a:spcPts val="0"/>
              </a:spcBef>
              <a:buNone/>
            </a:pPr>
            <a:r>
              <a:rPr lang="en-GB" dirty="0" smtClean="0"/>
              <a:t>How </a:t>
            </a:r>
            <a:r>
              <a:rPr lang="en-GB" dirty="0"/>
              <a:t>do we determine the length of the feature?</a:t>
            </a:r>
          </a:p>
          <a:p>
            <a:pPr marL="0" lvl="0" indent="0">
              <a:spcBef>
                <a:spcPts val="0"/>
              </a:spcBef>
              <a:buNone/>
            </a:pPr>
            <a:r>
              <a:rPr lang="en-GB" dirty="0"/>
              <a:t>How do we select the NLP models? </a:t>
            </a:r>
          </a:p>
          <a:p>
            <a:pPr marL="0" lvl="0" indent="0">
              <a:spcBef>
                <a:spcPts val="0"/>
              </a:spcBef>
              <a:buNone/>
            </a:pPr>
            <a:r>
              <a:rPr lang="en-GB" dirty="0"/>
              <a:t>And inspired by our presented paper, the author take use of social science theory in their study, what if we somehow take use of some background medical theory in this problem? </a:t>
            </a:r>
          </a:p>
          <a:p>
            <a:pPr marL="0" lvl="0" indent="0">
              <a:spcBef>
                <a:spcPts val="0"/>
              </a:spcBef>
              <a:buNone/>
            </a:pPr>
            <a:endParaRPr dirty="0"/>
          </a:p>
          <a:p>
            <a:pPr marL="0" lvl="0" indent="0">
              <a:spcBef>
                <a:spcPts val="0"/>
              </a:spcBef>
              <a:buNone/>
            </a:pPr>
            <a:r>
              <a:rPr lang="en-GB" dirty="0"/>
              <a:t>I’m not going to discuss these in this presentation, but we tackled with these problems during the experiment and more details will be covered in the report.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Here</a:t>
            </a:r>
            <a:r>
              <a:rPr lang="en-US" baseline="0" dirty="0" smtClean="0"/>
              <a:t> the task is to classify a feature vector into a class.</a:t>
            </a:r>
            <a:endParaRPr dirty="0"/>
          </a:p>
          <a:p>
            <a:pPr marL="0" lvl="0" indent="0">
              <a:spcBef>
                <a:spcPts val="0"/>
              </a:spcBef>
              <a:buNone/>
            </a:pPr>
            <a:r>
              <a:rPr lang="en-GB" dirty="0" smtClean="0"/>
              <a:t>in </a:t>
            </a:r>
            <a:r>
              <a:rPr lang="en-GB" dirty="0"/>
              <a:t>our view, the primary concern is to deal with </a:t>
            </a:r>
            <a:r>
              <a:rPr lang="en-GB" dirty="0" smtClean="0"/>
              <a:t>overfitting</a:t>
            </a:r>
            <a:r>
              <a:rPr lang="en-GB" baseline="0" dirty="0" smtClean="0"/>
              <a:t> problem, since we only have 3K training data.</a:t>
            </a:r>
            <a:endParaRPr lang="en-GB" dirty="0" smtClean="0"/>
          </a:p>
          <a:p>
            <a:pPr marL="0" lvl="0" indent="0">
              <a:spcBef>
                <a:spcPts val="0"/>
              </a:spcBef>
              <a:buNone/>
            </a:pPr>
            <a:r>
              <a:rPr lang="en-GB" dirty="0" smtClean="0"/>
              <a:t>(click)</a:t>
            </a:r>
            <a:endParaRPr lang="en-GB" dirty="0"/>
          </a:p>
          <a:p>
            <a:pPr marL="0" lvl="0" indent="0">
              <a:spcBef>
                <a:spcPts val="0"/>
              </a:spcBef>
              <a:buNone/>
            </a:pPr>
            <a:r>
              <a:rPr lang="en-GB" dirty="0" smtClean="0"/>
              <a:t>This is a </a:t>
            </a:r>
            <a:r>
              <a:rPr lang="en-GB" baseline="0" dirty="0" smtClean="0"/>
              <a:t>training curve when we tried to fit a shallow neural network as a baseline. It is an indication that we have to find other models that work well with small dataset and avoid overfitting.</a:t>
            </a:r>
          </a:p>
          <a:p>
            <a:pPr marL="0" lvl="0" indent="0">
              <a:spcBef>
                <a:spcPts val="0"/>
              </a:spcBef>
              <a:buNone/>
            </a:pPr>
            <a:r>
              <a:rPr lang="en-GB" baseline="0" dirty="0" smtClean="0"/>
              <a:t>The result is good with </a:t>
            </a:r>
            <a:r>
              <a:rPr lang="en-GB" baseline="0" dirty="0" err="1" smtClean="0"/>
              <a:t>xgboost</a:t>
            </a:r>
            <a:r>
              <a:rPr lang="en-GB" baseline="0" dirty="0" smtClean="0"/>
              <a:t>, and we will explain it in detail in the report, together with the comparison among other models.</a:t>
            </a:r>
            <a:endParaRPr lang="en-GB" dirty="0"/>
          </a:p>
          <a:p>
            <a:pPr marL="0" lvl="0" indent="0">
              <a:spcBef>
                <a:spcPts val="0"/>
              </a:spcBef>
              <a:buNone/>
            </a:pPr>
            <a:endParaRPr lang="en-US" dirty="0" smtClean="0"/>
          </a:p>
          <a:p>
            <a:pPr marL="0" lvl="0" indent="0">
              <a:spcBef>
                <a:spcPts val="0"/>
              </a:spcBef>
              <a:buNone/>
            </a:pPr>
            <a:r>
              <a:rPr lang="en-US" dirty="0" smtClean="0"/>
              <a:t>So</a:t>
            </a:r>
            <a:r>
              <a:rPr lang="en-US" baseline="0" dirty="0" smtClean="0"/>
              <a:t> far, we ranked among 140 / 1400 teams in this contest, which is top 10%.</a:t>
            </a:r>
          </a:p>
          <a:p>
            <a:pPr marL="0" lvl="0" indent="0">
              <a:spcBef>
                <a:spcPts val="0"/>
              </a:spcBef>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5" y="3158252"/>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9"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8"/>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wrap="square" lIns="91425" tIns="91425" rIns="91425" bIns="91425" anchor="b" anchorCtr="0"/>
          <a:lstStyle>
            <a:lvl1pPr lvl="0" algn="ctr">
              <a:spcBef>
                <a:spcPts val="0"/>
              </a:spcBef>
              <a:buSzPts val="5400"/>
              <a:buNone/>
              <a:defRPr sz="5400"/>
            </a:lvl1pPr>
            <a:lvl2pPr lvl="1" algn="ctr">
              <a:spcBef>
                <a:spcPts val="0"/>
              </a:spcBef>
              <a:buSzPts val="5400"/>
              <a:buNone/>
              <a:defRPr sz="5400"/>
            </a:lvl2pPr>
            <a:lvl3pPr lvl="2" algn="ctr">
              <a:spcBef>
                <a:spcPts val="0"/>
              </a:spcBef>
              <a:buSzPts val="5400"/>
              <a:buNone/>
              <a:defRPr sz="5400"/>
            </a:lvl3pPr>
            <a:lvl4pPr lvl="3" algn="ctr">
              <a:spcBef>
                <a:spcPts val="0"/>
              </a:spcBef>
              <a:buSzPts val="5400"/>
              <a:buNone/>
              <a:defRPr sz="5400"/>
            </a:lvl4pPr>
            <a:lvl5pPr lvl="4" algn="ctr">
              <a:spcBef>
                <a:spcPts val="0"/>
              </a:spcBef>
              <a:buSzPts val="5400"/>
              <a:buNone/>
              <a:defRPr sz="5400"/>
            </a:lvl5pPr>
            <a:lvl6pPr lvl="5" algn="ctr">
              <a:spcBef>
                <a:spcPts val="0"/>
              </a:spcBef>
              <a:buSzPts val="5400"/>
              <a:buNone/>
              <a:defRPr sz="5400"/>
            </a:lvl6pPr>
            <a:lvl7pPr lvl="6" algn="ctr">
              <a:spcBef>
                <a:spcPts val="0"/>
              </a:spcBef>
              <a:buSzPts val="5400"/>
              <a:buNone/>
              <a:defRPr sz="5400"/>
            </a:lvl7pPr>
            <a:lvl8pPr lvl="7" algn="ctr">
              <a:spcBef>
                <a:spcPts val="0"/>
              </a:spcBef>
              <a:buSzPts val="5400"/>
              <a:buNone/>
              <a:defRPr sz="5400"/>
            </a:lvl8pPr>
            <a:lvl9pPr lvl="8" algn="ctr">
              <a:spcBef>
                <a:spcPts val="0"/>
              </a:spcBef>
              <a:buSzPts val="5400"/>
              <a:buNone/>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Shape 2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wrap="square" lIns="91425" tIns="91425" rIns="91425" bIns="91425" anchor="ctr" anchorCtr="0"/>
          <a:lstStyle>
            <a:lvl1pPr lvl="0" algn="ctr">
              <a:spcBef>
                <a:spcPts val="0"/>
              </a:spcBef>
              <a:buClr>
                <a:schemeClr val="accent3"/>
              </a:buClr>
              <a:buSzPts val="13000"/>
              <a:buNone/>
              <a:defRPr sz="13000">
                <a:solidFill>
                  <a:schemeClr val="accent3"/>
                </a:solidFill>
              </a:defRPr>
            </a:lvl1pPr>
            <a:lvl2pPr lvl="1" algn="ctr">
              <a:spcBef>
                <a:spcPts val="0"/>
              </a:spcBef>
              <a:buClr>
                <a:schemeClr val="accent3"/>
              </a:buClr>
              <a:buSzPts val="13000"/>
              <a:buNone/>
              <a:defRPr sz="13000">
                <a:solidFill>
                  <a:schemeClr val="accent3"/>
                </a:solidFill>
              </a:defRPr>
            </a:lvl2pPr>
            <a:lvl3pPr lvl="2" algn="ctr">
              <a:spcBef>
                <a:spcPts val="0"/>
              </a:spcBef>
              <a:buClr>
                <a:schemeClr val="accent3"/>
              </a:buClr>
              <a:buSzPts val="13000"/>
              <a:buNone/>
              <a:defRPr sz="13000">
                <a:solidFill>
                  <a:schemeClr val="accent3"/>
                </a:solidFill>
              </a:defRPr>
            </a:lvl3pPr>
            <a:lvl4pPr lvl="3" algn="ctr">
              <a:spcBef>
                <a:spcPts val="0"/>
              </a:spcBef>
              <a:buClr>
                <a:schemeClr val="accent3"/>
              </a:buClr>
              <a:buSzPts val="13000"/>
              <a:buNone/>
              <a:defRPr sz="13000">
                <a:solidFill>
                  <a:schemeClr val="accent3"/>
                </a:solidFill>
              </a:defRPr>
            </a:lvl4pPr>
            <a:lvl5pPr lvl="4" algn="ctr">
              <a:spcBef>
                <a:spcPts val="0"/>
              </a:spcBef>
              <a:buClr>
                <a:schemeClr val="accent3"/>
              </a:buClr>
              <a:buSzPts val="13000"/>
              <a:buNone/>
              <a:defRPr sz="13000">
                <a:solidFill>
                  <a:schemeClr val="accent3"/>
                </a:solidFill>
              </a:defRPr>
            </a:lvl5pPr>
            <a:lvl6pPr lvl="5" algn="ctr">
              <a:spcBef>
                <a:spcPts val="0"/>
              </a:spcBef>
              <a:buClr>
                <a:schemeClr val="accent3"/>
              </a:buClr>
              <a:buSzPts val="13000"/>
              <a:buNone/>
              <a:defRPr sz="13000">
                <a:solidFill>
                  <a:schemeClr val="accent3"/>
                </a:solidFill>
              </a:defRPr>
            </a:lvl6pPr>
            <a:lvl7pPr lvl="6" algn="ctr">
              <a:spcBef>
                <a:spcPts val="0"/>
              </a:spcBef>
              <a:buClr>
                <a:schemeClr val="accent3"/>
              </a:buClr>
              <a:buSzPts val="13000"/>
              <a:buNone/>
              <a:defRPr sz="13000">
                <a:solidFill>
                  <a:schemeClr val="accent3"/>
                </a:solidFill>
              </a:defRPr>
            </a:lvl7pPr>
            <a:lvl8pPr lvl="7" algn="ctr">
              <a:spcBef>
                <a:spcPts val="0"/>
              </a:spcBef>
              <a:buClr>
                <a:schemeClr val="accent3"/>
              </a:buClr>
              <a:buSzPts val="13000"/>
              <a:buNone/>
              <a:defRPr sz="13000">
                <a:solidFill>
                  <a:schemeClr val="accent3"/>
                </a:solidFill>
              </a:defRPr>
            </a:lvl8pPr>
            <a:lvl9pPr lvl="8" algn="ctr">
              <a:spcBef>
                <a:spcPts val="0"/>
              </a:spcBef>
              <a:buClr>
                <a:schemeClr val="accent3"/>
              </a:buClr>
              <a:buSzPts val="13000"/>
              <a:buNone/>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59" name="Shape 5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wrap="square" lIns="91425" tIns="91425" rIns="91425" bIns="91425" anchor="ctr" anchorCtr="0"/>
          <a:lstStyle>
            <a:lvl1pPr lvl="0" algn="ctr">
              <a:spcBef>
                <a:spcPts val="0"/>
              </a:spcBef>
              <a:buSzPts val="3600"/>
              <a:buNone/>
              <a:defRPr/>
            </a:lvl1pPr>
            <a:lvl2pPr lvl="1" algn="ctr">
              <a:spcBef>
                <a:spcPts val="0"/>
              </a:spcBef>
              <a:buSzPts val="3600"/>
              <a:buNone/>
              <a:defRPr/>
            </a:lvl2pPr>
            <a:lvl3pPr lvl="2" algn="ctr">
              <a:spcBef>
                <a:spcPts val="0"/>
              </a:spcBef>
              <a:buSzPts val="3600"/>
              <a:buNone/>
              <a:defRPr/>
            </a:lvl3pPr>
            <a:lvl4pPr lvl="3" algn="ctr">
              <a:spcBef>
                <a:spcPts val="0"/>
              </a:spcBef>
              <a:buSzPts val="3600"/>
              <a:buNone/>
              <a:defRPr/>
            </a:lvl4pPr>
            <a:lvl5pPr lvl="4" algn="ctr">
              <a:spcBef>
                <a:spcPts val="0"/>
              </a:spcBef>
              <a:buSzPts val="3600"/>
              <a:buNone/>
              <a:defRPr/>
            </a:lvl5pPr>
            <a:lvl6pPr lvl="5" algn="ctr">
              <a:spcBef>
                <a:spcPts val="0"/>
              </a:spcBef>
              <a:buSzPts val="3600"/>
              <a:buNone/>
              <a:defRPr/>
            </a:lvl6pPr>
            <a:lvl7pPr lvl="6" algn="ctr">
              <a:spcBef>
                <a:spcPts val="0"/>
              </a:spcBef>
              <a:buSzPts val="3600"/>
              <a:buNone/>
              <a:defRPr/>
            </a:lvl7pPr>
            <a:lvl8pPr lvl="7" algn="ctr">
              <a:spcBef>
                <a:spcPts val="0"/>
              </a:spcBef>
              <a:buSzPts val="3600"/>
              <a:buNone/>
              <a:defRPr/>
            </a:lvl8pPr>
            <a:lvl9pPr lvl="8" algn="ctr">
              <a:spcBef>
                <a:spcPts val="0"/>
              </a:spcBef>
              <a:buSzPts val="3600"/>
              <a:buNone/>
              <a:defRPr/>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solidFill>
                  <a:schemeClr val="lt1"/>
                </a:solidFill>
              </a:rPr>
              <a:t>‹#›</a:t>
            </a:fld>
            <a:endParaRPr lang="en-GB">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wrap="square" lIns="91425" tIns="91425" rIns="91425" bIns="91425" anchor="t" anchorCtr="0"/>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29" name="Shape 2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wrap="square" lIns="91425" tIns="91425" rIns="91425" bIns="91425" anchor="t" anchorCtr="0"/>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wrap="square" lIns="91425" tIns="91425" rIns="91425" bIns="91425" anchor="t" anchorCtr="0"/>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a:endParaRPr/>
          </a:p>
        </p:txBody>
      </p:sp>
      <p:sp>
        <p:nvSpPr>
          <p:cNvPr id="37" name="Shape 3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41" name="Shape 4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wrap="square" lIns="91425" tIns="91425" rIns="91425" bIns="91425" anchor="ctr" anchorCtr="0"/>
          <a:lstStyle>
            <a:lvl1pPr lvl="0">
              <a:spcBef>
                <a:spcPts val="0"/>
              </a:spcBef>
              <a:buClr>
                <a:schemeClr val="dk2"/>
              </a:buClr>
              <a:buSzPts val="5400"/>
              <a:buNone/>
              <a:defRPr sz="5400" b="0">
                <a:solidFill>
                  <a:schemeClr val="dk2"/>
                </a:solidFill>
              </a:defRPr>
            </a:lvl1pPr>
            <a:lvl2pPr lvl="1">
              <a:spcBef>
                <a:spcPts val="0"/>
              </a:spcBef>
              <a:buClr>
                <a:schemeClr val="dk2"/>
              </a:buClr>
              <a:buSzPts val="5400"/>
              <a:buNone/>
              <a:defRPr sz="5400" b="0">
                <a:solidFill>
                  <a:schemeClr val="dk2"/>
                </a:solidFill>
              </a:defRPr>
            </a:lvl2pPr>
            <a:lvl3pPr lvl="2">
              <a:spcBef>
                <a:spcPts val="0"/>
              </a:spcBef>
              <a:buClr>
                <a:schemeClr val="dk2"/>
              </a:buClr>
              <a:buSzPts val="5400"/>
              <a:buNone/>
              <a:defRPr sz="5400" b="0">
                <a:solidFill>
                  <a:schemeClr val="dk2"/>
                </a:solidFill>
              </a:defRPr>
            </a:lvl3pPr>
            <a:lvl4pPr lvl="3">
              <a:spcBef>
                <a:spcPts val="0"/>
              </a:spcBef>
              <a:buClr>
                <a:schemeClr val="dk2"/>
              </a:buClr>
              <a:buSzPts val="5400"/>
              <a:buNone/>
              <a:defRPr sz="5400" b="0">
                <a:solidFill>
                  <a:schemeClr val="dk2"/>
                </a:solidFill>
              </a:defRPr>
            </a:lvl4pPr>
            <a:lvl5pPr lvl="4">
              <a:spcBef>
                <a:spcPts val="0"/>
              </a:spcBef>
              <a:buClr>
                <a:schemeClr val="dk2"/>
              </a:buClr>
              <a:buSzPts val="5400"/>
              <a:buNone/>
              <a:defRPr sz="5400" b="0">
                <a:solidFill>
                  <a:schemeClr val="dk2"/>
                </a:solidFill>
              </a:defRPr>
            </a:lvl5pPr>
            <a:lvl6pPr lvl="5">
              <a:spcBef>
                <a:spcPts val="0"/>
              </a:spcBef>
              <a:buClr>
                <a:schemeClr val="dk2"/>
              </a:buClr>
              <a:buSzPts val="5400"/>
              <a:buNone/>
              <a:defRPr sz="5400" b="0">
                <a:solidFill>
                  <a:schemeClr val="dk2"/>
                </a:solidFill>
              </a:defRPr>
            </a:lvl6pPr>
            <a:lvl7pPr lvl="6">
              <a:spcBef>
                <a:spcPts val="0"/>
              </a:spcBef>
              <a:buClr>
                <a:schemeClr val="dk2"/>
              </a:buClr>
              <a:buSzPts val="5400"/>
              <a:buNone/>
              <a:defRPr sz="5400" b="0">
                <a:solidFill>
                  <a:schemeClr val="dk2"/>
                </a:solidFill>
              </a:defRPr>
            </a:lvl7pPr>
            <a:lvl8pPr lvl="7">
              <a:spcBef>
                <a:spcPts val="0"/>
              </a:spcBef>
              <a:buClr>
                <a:schemeClr val="dk2"/>
              </a:buClr>
              <a:buSzPts val="5400"/>
              <a:buNone/>
              <a:defRPr sz="5400" b="0">
                <a:solidFill>
                  <a:schemeClr val="dk2"/>
                </a:solidFill>
              </a:defRPr>
            </a:lvl8pPr>
            <a:lvl9pPr lvl="8">
              <a:spcBef>
                <a:spcPts val="0"/>
              </a:spcBef>
              <a:buClr>
                <a:schemeClr val="dk2"/>
              </a:buClr>
              <a:buSzPts val="5400"/>
              <a:buNone/>
              <a:defRPr sz="5400" b="0">
                <a:solidFill>
                  <a:schemeClr val="dk2"/>
                </a:solidFill>
              </a:defRPr>
            </a:lvl9pPr>
          </a:lstStyle>
          <a:p>
            <a:endParaRPr/>
          </a:p>
        </p:txBody>
      </p:sp>
      <p:sp>
        <p:nvSpPr>
          <p:cNvPr id="44" name="Shape 4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wrap="square" lIns="91425" tIns="91425" rIns="91425" bIns="91425" anchor="ctr" anchorCtr="0">
            <a:noAutofit/>
          </a:bodyPr>
          <a:lstStyle/>
          <a:p>
            <a:pPr marL="0" lvl="0" indent="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a:endParaRPr/>
          </a:p>
        </p:txBody>
      </p:sp>
      <p:sp>
        <p:nvSpPr>
          <p:cNvPr id="51" name="Shape 5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solidFill>
                  <a:schemeClr val="lt1"/>
                </a:solidFill>
              </a:rPr>
              <a:t>‹#›</a:t>
            </a:fld>
            <a:endParaRPr lang="en-GB">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wrap="square" lIns="91425" tIns="91425" rIns="91425" bIns="91425" anchor="ctr" anchorCtr="0"/>
          <a:lstStyle>
            <a:lvl1pPr lv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wrap="square" lIns="91425" tIns="91425" rIns="91425" bIns="91425" anchor="t" anchorCtr="0"/>
          <a:lstStyle>
            <a:lvl1pPr lvl="0">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Font typeface="Open Sans"/>
              <a:buChar char="●"/>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GB" sz="1000">
                <a:solidFill>
                  <a:schemeClr val="dk2"/>
                </a:solidFill>
                <a:latin typeface="Open Sans"/>
                <a:ea typeface="Open Sans"/>
                <a:cs typeface="Open Sans"/>
                <a:sym typeface="Open Sans"/>
              </a:rPr>
              <a:t>‹#›</a:t>
            </a:fld>
            <a:endParaRPr lang="en-GB"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tiff"/><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546950" y="1751775"/>
            <a:ext cx="8215500" cy="1022400"/>
          </a:xfrm>
          <a:prstGeom prst="rect">
            <a:avLst/>
          </a:prstGeom>
        </p:spPr>
        <p:txBody>
          <a:bodyPr wrap="square" lIns="91425" tIns="91425" rIns="91425" bIns="91425" anchor="b" anchorCtr="0">
            <a:noAutofit/>
          </a:bodyPr>
          <a:lstStyle/>
          <a:p>
            <a:pPr marL="0" lvl="0" indent="0" rtl="0">
              <a:spcBef>
                <a:spcPts val="0"/>
              </a:spcBef>
              <a:buNone/>
            </a:pPr>
            <a:r>
              <a:rPr lang="en-GB" dirty="0"/>
              <a:t>Personalized Medicine: </a:t>
            </a:r>
            <a:r>
              <a:rPr lang="en-GB" dirty="0" smtClean="0"/>
              <a:t>Redefining </a:t>
            </a:r>
            <a:r>
              <a:rPr lang="en-GB" dirty="0"/>
              <a:t>Cancer Treatment</a:t>
            </a:r>
          </a:p>
        </p:txBody>
      </p:sp>
      <p:sp>
        <p:nvSpPr>
          <p:cNvPr id="67" name="Shape 67"/>
          <p:cNvSpPr txBox="1">
            <a:spLocks noGrp="1"/>
          </p:cNvSpPr>
          <p:nvPr>
            <p:ph type="subTitle" idx="1"/>
          </p:nvPr>
        </p:nvSpPr>
        <p:spPr>
          <a:xfrm>
            <a:off x="340075" y="2926250"/>
            <a:ext cx="8803800" cy="792600"/>
          </a:xfrm>
          <a:prstGeom prst="rect">
            <a:avLst/>
          </a:prstGeom>
        </p:spPr>
        <p:txBody>
          <a:bodyPr wrap="square" lIns="91425" tIns="91425" rIns="91425" bIns="91425" anchor="t" anchorCtr="0">
            <a:noAutofit/>
          </a:bodyPr>
          <a:lstStyle/>
          <a:p>
            <a:pPr marL="0" lvl="0" indent="0">
              <a:spcBef>
                <a:spcPts val="0"/>
              </a:spcBef>
              <a:buNone/>
            </a:pPr>
            <a:r>
              <a:rPr lang="en-GB"/>
              <a:t>SQLZW</a:t>
            </a:r>
          </a:p>
          <a:p>
            <a:pPr marL="0" lvl="0" indent="0" rtl="0">
              <a:spcBef>
                <a:spcPts val="0"/>
              </a:spcBef>
              <a:buNone/>
            </a:pPr>
            <a:r>
              <a:rPr lang="en-GB" sz="1800"/>
              <a:t>Jiyuan </a:t>
            </a:r>
            <a:r>
              <a:rPr lang="en-GB" sz="1800" b="1"/>
              <a:t>S</a:t>
            </a:r>
            <a:r>
              <a:rPr lang="en-GB" sz="1800"/>
              <a:t>hen, Quincy </a:t>
            </a:r>
            <a:r>
              <a:rPr lang="en-GB" sz="1800" b="1"/>
              <a:t>Q</a:t>
            </a:r>
            <a:r>
              <a:rPr lang="en-GB" sz="1800"/>
              <a:t>u, Don </a:t>
            </a:r>
            <a:r>
              <a:rPr lang="en-GB" sz="1800" b="1"/>
              <a:t>L</a:t>
            </a:r>
            <a:r>
              <a:rPr lang="en-GB" sz="1800"/>
              <a:t>ee, Yaxuan </a:t>
            </a:r>
            <a:r>
              <a:rPr lang="en-GB" sz="1800" b="1"/>
              <a:t>Z</a:t>
            </a:r>
            <a:r>
              <a:rPr lang="en-GB" sz="1800"/>
              <a:t>hu, Yiming </a:t>
            </a:r>
            <a:r>
              <a:rPr lang="en-GB" sz="1800" b="1"/>
              <a:t>W</a:t>
            </a:r>
            <a:r>
              <a:rPr lang="en-GB" sz="1800"/>
              <a:t>ang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1450125"/>
            <a:ext cx="8520600" cy="707400"/>
          </a:xfrm>
          <a:prstGeom prst="rect">
            <a:avLst/>
          </a:prstGeom>
        </p:spPr>
        <p:txBody>
          <a:bodyPr wrap="square" lIns="91425" tIns="91425" rIns="91425" bIns="91425" anchor="t" anchorCtr="0">
            <a:noAutofit/>
          </a:bodyPr>
          <a:lstStyle/>
          <a:p>
            <a:pPr marL="0" lvl="0" indent="0" algn="ctr">
              <a:spcBef>
                <a:spcPts val="0"/>
              </a:spcBef>
              <a:buNone/>
            </a:pPr>
            <a:r>
              <a:rPr lang="en-GB" sz="4800"/>
              <a:t>Thank you!</a:t>
            </a:r>
          </a:p>
        </p:txBody>
      </p:sp>
      <p:sp>
        <p:nvSpPr>
          <p:cNvPr id="126" name="Shape 126"/>
          <p:cNvSpPr txBox="1">
            <a:spLocks noGrp="1"/>
          </p:cNvSpPr>
          <p:nvPr>
            <p:ph type="body" idx="1"/>
          </p:nvPr>
        </p:nvSpPr>
        <p:spPr>
          <a:xfrm>
            <a:off x="311700" y="3060600"/>
            <a:ext cx="8520600" cy="806100"/>
          </a:xfrm>
          <a:prstGeom prst="rect">
            <a:avLst/>
          </a:prstGeom>
        </p:spPr>
        <p:txBody>
          <a:bodyPr wrap="square" lIns="91425" tIns="91425" rIns="91425" bIns="91425" anchor="t" anchorCtr="0">
            <a:noAutofit/>
          </a:bodyPr>
          <a:lstStyle/>
          <a:p>
            <a:pPr marL="0" lvl="0" indent="0">
              <a:spcBef>
                <a:spcPts val="0"/>
              </a:spcBef>
              <a:buNone/>
            </a:pPr>
            <a:r>
              <a:rPr lang="en-GB">
                <a:solidFill>
                  <a:srgbClr val="695D46"/>
                </a:solidFill>
              </a:rPr>
              <a:t>https://github.com/AlvinZhuyx/Personalized-Medicine-Redefining-Cancer-Treatment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buNone/>
            </a:pPr>
            <a:r>
              <a:rPr lang="en-GB"/>
              <a:t>Overview</a:t>
            </a:r>
          </a:p>
        </p:txBody>
      </p:sp>
      <p:sp>
        <p:nvSpPr>
          <p:cNvPr id="73" name="Shape 73"/>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GB" dirty="0"/>
              <a:t>Introduction</a:t>
            </a:r>
          </a:p>
          <a:p>
            <a:pPr marL="914400" lvl="1" indent="-342900" rtl="0">
              <a:spcBef>
                <a:spcPts val="0"/>
              </a:spcBef>
              <a:spcAft>
                <a:spcPts val="0"/>
              </a:spcAft>
              <a:buSzPts val="1800"/>
              <a:buChar char="○"/>
            </a:pPr>
            <a:r>
              <a:rPr lang="en-GB" sz="1800" dirty="0" smtClean="0"/>
              <a:t>Motivation</a:t>
            </a:r>
            <a:endParaRPr lang="en-GB" sz="1800" dirty="0"/>
          </a:p>
          <a:p>
            <a:pPr marL="914400" lvl="1" indent="-342900" rtl="0">
              <a:spcBef>
                <a:spcPts val="0"/>
              </a:spcBef>
              <a:spcAft>
                <a:spcPts val="0"/>
              </a:spcAft>
              <a:buSzPts val="1800"/>
              <a:buChar char="○"/>
            </a:pPr>
            <a:r>
              <a:rPr lang="en-GB" sz="1800" dirty="0"/>
              <a:t>Problem statement</a:t>
            </a:r>
          </a:p>
          <a:p>
            <a:pPr marL="914400" lvl="1" indent="-342900" rtl="0">
              <a:spcBef>
                <a:spcPts val="0"/>
              </a:spcBef>
              <a:spcAft>
                <a:spcPts val="0"/>
              </a:spcAft>
              <a:buSzPts val="1800"/>
              <a:buChar char="○"/>
            </a:pPr>
            <a:r>
              <a:rPr lang="en-GB" sz="1800" dirty="0"/>
              <a:t>Dataset</a:t>
            </a:r>
          </a:p>
          <a:p>
            <a:pPr marL="457200" lvl="0" indent="-342900" rtl="0">
              <a:spcBef>
                <a:spcPts val="0"/>
              </a:spcBef>
              <a:spcAft>
                <a:spcPts val="0"/>
              </a:spcAft>
              <a:buSzPts val="1800"/>
              <a:buChar char="●"/>
            </a:pPr>
            <a:r>
              <a:rPr lang="en-GB" dirty="0"/>
              <a:t>Evaluation</a:t>
            </a:r>
          </a:p>
          <a:p>
            <a:pPr marL="457200" lvl="0" indent="-342900" rtl="0">
              <a:spcBef>
                <a:spcPts val="0"/>
              </a:spcBef>
              <a:spcAft>
                <a:spcPts val="0"/>
              </a:spcAft>
              <a:buSzPts val="1800"/>
              <a:buChar char="●"/>
            </a:pPr>
            <a:r>
              <a:rPr lang="en-GB" dirty="0"/>
              <a:t>Approach</a:t>
            </a:r>
          </a:p>
          <a:p>
            <a:pPr marL="914400" lvl="1" indent="-342900" rtl="0">
              <a:spcBef>
                <a:spcPts val="0"/>
              </a:spcBef>
              <a:spcAft>
                <a:spcPts val="0"/>
              </a:spcAft>
              <a:buSzPts val="1800"/>
              <a:buChar char="○"/>
            </a:pPr>
            <a:r>
              <a:rPr lang="en-GB" sz="1800" dirty="0"/>
              <a:t>Feature </a:t>
            </a:r>
            <a:r>
              <a:rPr lang="en-GB" sz="1800" dirty="0" smtClean="0"/>
              <a:t>extraction</a:t>
            </a:r>
          </a:p>
          <a:p>
            <a:pPr marL="914400" lvl="1" indent="-342900" rtl="0">
              <a:spcBef>
                <a:spcPts val="0"/>
              </a:spcBef>
              <a:spcAft>
                <a:spcPts val="0"/>
              </a:spcAft>
              <a:buSzPts val="1800"/>
              <a:buChar char="○"/>
            </a:pPr>
            <a:r>
              <a:rPr lang="en-GB" sz="1800" dirty="0" smtClean="0"/>
              <a:t>Classification</a:t>
            </a:r>
            <a:endParaRPr lang="en-GB"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buNone/>
            </a:pPr>
            <a:r>
              <a:rPr lang="en-GB"/>
              <a:t>Classifying Clinically Actionable Genetic Mutations</a:t>
            </a:r>
          </a:p>
          <a:p>
            <a:pPr marL="0" lvl="0" indent="0">
              <a:spcBef>
                <a:spcPts val="0"/>
              </a:spcBef>
              <a:buNone/>
            </a:pPr>
            <a:r>
              <a:rPr lang="en-GB"/>
              <a:t> </a:t>
            </a:r>
          </a:p>
        </p:txBody>
      </p:sp>
      <p:sp>
        <p:nvSpPr>
          <p:cNvPr id="79" name="Shape 79"/>
          <p:cNvSpPr txBox="1">
            <a:spLocks noGrp="1"/>
          </p:cNvSpPr>
          <p:nvPr>
            <p:ph type="body" idx="1"/>
          </p:nvPr>
        </p:nvSpPr>
        <p:spPr>
          <a:xfrm>
            <a:off x="311700" y="1231450"/>
            <a:ext cx="8520600" cy="3302700"/>
          </a:xfrm>
          <a:prstGeom prst="rect">
            <a:avLst/>
          </a:prstGeom>
        </p:spPr>
        <p:txBody>
          <a:bodyPr wrap="square" lIns="91425" tIns="91425" rIns="91425" bIns="91425" anchor="t" anchorCtr="0">
            <a:noAutofit/>
          </a:bodyPr>
          <a:lstStyle/>
          <a:p>
            <a:pPr marL="457200" lvl="0" indent="-342900">
              <a:spcBef>
                <a:spcPts val="0"/>
              </a:spcBef>
              <a:buSzPts val="1800"/>
              <a:buChar char="●"/>
            </a:pPr>
            <a:r>
              <a:rPr lang="en-GB" dirty="0"/>
              <a:t>What </a:t>
            </a:r>
            <a:r>
              <a:rPr lang="en-GB" smtClean="0"/>
              <a:t>is it?</a:t>
            </a:r>
            <a:endParaRPr lang="en-GB" dirty="0"/>
          </a:p>
          <a:p>
            <a:pPr marL="0" lvl="0" indent="0">
              <a:spcBef>
                <a:spcPts val="0"/>
              </a:spcBef>
              <a:buNone/>
            </a:pPr>
            <a:r>
              <a:rPr lang="en-GB" dirty="0"/>
              <a:t>Automatically classify genetic mutation based on clinical evidence.</a:t>
            </a:r>
          </a:p>
          <a:p>
            <a:pPr marL="457200" lvl="0" indent="-342900">
              <a:spcBef>
                <a:spcPts val="0"/>
              </a:spcBef>
              <a:buSzPts val="1800"/>
              <a:buChar char="●"/>
            </a:pPr>
            <a:r>
              <a:rPr lang="en-GB" dirty="0"/>
              <a:t>Why important?</a:t>
            </a:r>
          </a:p>
          <a:p>
            <a:pPr marL="0" lvl="0" indent="0">
              <a:spcBef>
                <a:spcPts val="0"/>
              </a:spcBef>
              <a:buNone/>
            </a:pPr>
            <a:r>
              <a:rPr lang="en-GB" dirty="0"/>
              <a:t>Thousands of genetic mutations! Manual work required for treatment.</a:t>
            </a:r>
          </a:p>
          <a:p>
            <a:pPr marL="457200" lvl="0" indent="-342900">
              <a:spcBef>
                <a:spcPts val="0"/>
              </a:spcBef>
              <a:buSzPts val="1800"/>
              <a:buChar char="●"/>
            </a:pPr>
            <a:r>
              <a:rPr lang="en-GB" dirty="0"/>
              <a:t>How it possible?</a:t>
            </a:r>
          </a:p>
          <a:p>
            <a:pPr marL="0" lvl="0" indent="0">
              <a:spcBef>
                <a:spcPts val="0"/>
              </a:spcBef>
              <a:buNone/>
            </a:pPr>
            <a:r>
              <a:rPr lang="en-GB" dirty="0"/>
              <a:t>Let’s see what we have...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buNone/>
            </a:pPr>
            <a:r>
              <a:rPr lang="en-GB"/>
              <a:t>Expert-annotated Dataset</a:t>
            </a:r>
          </a:p>
        </p:txBody>
      </p:sp>
      <p:sp>
        <p:nvSpPr>
          <p:cNvPr id="85" name="Shape 85"/>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GB" dirty="0"/>
              <a:t>[</a:t>
            </a:r>
            <a:r>
              <a:rPr lang="en-GB" b="1" dirty="0"/>
              <a:t>Gene</a:t>
            </a:r>
            <a:r>
              <a:rPr lang="en-GB" dirty="0"/>
              <a:t>, </a:t>
            </a:r>
            <a:r>
              <a:rPr lang="en-GB" b="1" dirty="0"/>
              <a:t>Variation</a:t>
            </a:r>
            <a:r>
              <a:rPr lang="en-GB" dirty="0"/>
              <a:t>, </a:t>
            </a:r>
            <a:r>
              <a:rPr lang="en-GB" b="1" dirty="0"/>
              <a:t>Clinical evidence</a:t>
            </a:r>
            <a:r>
              <a:rPr lang="en-GB" dirty="0"/>
              <a:t>] -&gt; type label </a:t>
            </a:r>
            <a:r>
              <a:rPr lang="en-GB" dirty="0" smtClean="0"/>
              <a:t>(1 in 9 classes)</a:t>
            </a:r>
            <a:endParaRPr lang="en-GB" dirty="0"/>
          </a:p>
          <a:p>
            <a:pPr marL="457200" lvl="0" indent="-342900" rtl="0">
              <a:spcBef>
                <a:spcPts val="0"/>
              </a:spcBef>
              <a:spcAft>
                <a:spcPts val="0"/>
              </a:spcAft>
              <a:buSzPts val="1800"/>
              <a:buChar char="●"/>
            </a:pPr>
            <a:endParaRPr dirty="0"/>
          </a:p>
          <a:p>
            <a:pPr marL="457200" lvl="0" indent="-342900" rtl="0">
              <a:spcBef>
                <a:spcPts val="0"/>
              </a:spcBef>
              <a:spcAft>
                <a:spcPts val="0"/>
              </a:spcAft>
              <a:buSzPts val="1800"/>
              <a:buChar char="●"/>
            </a:pPr>
            <a:r>
              <a:rPr lang="en-GB" dirty="0"/>
              <a:t>3000+ in training</a:t>
            </a:r>
          </a:p>
          <a:p>
            <a:pPr marL="457200" lvl="0" indent="-342900" rtl="0">
              <a:spcBef>
                <a:spcPts val="0"/>
              </a:spcBef>
              <a:buSzPts val="1800"/>
              <a:buChar char="●"/>
            </a:pPr>
            <a:r>
              <a:rPr lang="en-GB" dirty="0"/>
              <a:t>900+ in test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91" name="Shape 91"/>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0" lvl="0" indent="0">
              <a:spcBef>
                <a:spcPts val="0"/>
              </a:spcBef>
              <a:buNone/>
            </a:pPr>
            <a:endParaRPr/>
          </a:p>
        </p:txBody>
      </p:sp>
      <p:pic>
        <p:nvPicPr>
          <p:cNvPr id="92" name="Shape 92"/>
          <p:cNvPicPr preferRelativeResize="0"/>
          <p:nvPr/>
        </p:nvPicPr>
        <p:blipFill>
          <a:blip r:embed="rId3">
            <a:alphaModFix/>
          </a:blip>
          <a:stretch>
            <a:fillRect/>
          </a:stretch>
        </p:blipFill>
        <p:spPr>
          <a:xfrm>
            <a:off x="935875" y="80125"/>
            <a:ext cx="6828050" cy="487717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buNone/>
            </a:pPr>
            <a:endParaRPr dirty="0"/>
          </a:p>
        </p:txBody>
      </p:sp>
      <p:sp>
        <p:nvSpPr>
          <p:cNvPr id="98" name="Shape 98"/>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0" lvl="0" indent="0">
              <a:spcBef>
                <a:spcPts val="0"/>
              </a:spcBef>
              <a:buNone/>
            </a:pPr>
            <a:endParaRPr/>
          </a:p>
        </p:txBody>
      </p:sp>
      <p:pic>
        <p:nvPicPr>
          <p:cNvPr id="99" name="Shape 99"/>
          <p:cNvPicPr preferRelativeResize="0"/>
          <p:nvPr/>
        </p:nvPicPr>
        <p:blipFill>
          <a:blip r:embed="rId3">
            <a:alphaModFix/>
          </a:blip>
          <a:stretch>
            <a:fillRect/>
          </a:stretch>
        </p:blipFill>
        <p:spPr>
          <a:xfrm>
            <a:off x="0" y="1152425"/>
            <a:ext cx="4570101" cy="3211231"/>
          </a:xfrm>
          <a:prstGeom prst="rect">
            <a:avLst/>
          </a:prstGeom>
          <a:noFill/>
          <a:ln>
            <a:noFill/>
          </a:ln>
        </p:spPr>
      </p:pic>
      <p:pic>
        <p:nvPicPr>
          <p:cNvPr id="2" name="Picture 1"/>
          <p:cNvPicPr>
            <a:picLocks noChangeAspect="1"/>
          </p:cNvPicPr>
          <p:nvPr/>
        </p:nvPicPr>
        <p:blipFill>
          <a:blip r:embed="rId4"/>
          <a:stretch>
            <a:fillRect/>
          </a:stretch>
        </p:blipFill>
        <p:spPr>
          <a:xfrm>
            <a:off x="4570101" y="1201989"/>
            <a:ext cx="4262199" cy="304442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buNone/>
            </a:pPr>
            <a:r>
              <a:rPr lang="en-GB"/>
              <a:t>Evaluation</a:t>
            </a:r>
          </a:p>
        </p:txBody>
      </p:sp>
      <p:sp>
        <p:nvSpPr>
          <p:cNvPr id="105" name="Shape 105"/>
          <p:cNvSpPr txBox="1">
            <a:spLocks noGrp="1"/>
          </p:cNvSpPr>
          <p:nvPr>
            <p:ph type="body" idx="1"/>
          </p:nvPr>
        </p:nvSpPr>
        <p:spPr>
          <a:xfrm>
            <a:off x="311700" y="1266325"/>
            <a:ext cx="8520600" cy="3670800"/>
          </a:xfrm>
          <a:prstGeom prst="rect">
            <a:avLst/>
          </a:prstGeom>
        </p:spPr>
        <p:txBody>
          <a:bodyPr wrap="square" lIns="91425" tIns="91425" rIns="91425" bIns="91425" anchor="t" anchorCtr="0">
            <a:noAutofit/>
          </a:bodyPr>
          <a:lstStyle/>
          <a:p>
            <a:pPr marL="0" lvl="0" indent="0">
              <a:spcBef>
                <a:spcPts val="0"/>
              </a:spcBef>
              <a:buNone/>
            </a:pPr>
            <a:r>
              <a:rPr lang="en-GB" b="1" dirty="0"/>
              <a:t>Log score</a:t>
            </a:r>
            <a:r>
              <a:rPr lang="en-GB" dirty="0"/>
              <a:t> (cross-entropy), on test set through submission, </a:t>
            </a:r>
            <a:r>
              <a:rPr lang="en-GB" b="1" dirty="0"/>
              <a:t>w/o label.</a:t>
            </a:r>
          </a:p>
          <a:p>
            <a:pPr marL="0" lvl="0" indent="0">
              <a:spcBef>
                <a:spcPts val="0"/>
              </a:spcBef>
              <a:buNone/>
            </a:pPr>
            <a:endParaRPr dirty="0"/>
          </a:p>
          <a:p>
            <a:pPr marL="0" lvl="0" indent="0">
              <a:spcBef>
                <a:spcPts val="0"/>
              </a:spcBef>
              <a:buNone/>
            </a:pPr>
            <a:r>
              <a:rPr lang="en-GB" b="1" dirty="0"/>
              <a:t>Ten-fold validation</a:t>
            </a:r>
            <a:r>
              <a:rPr lang="en-GB" dirty="0"/>
              <a:t> on training/validation set, </a:t>
            </a:r>
            <a:r>
              <a:rPr lang="en-GB" b="1" dirty="0"/>
              <a:t>w/ label</a:t>
            </a:r>
            <a:r>
              <a:rPr lang="en-GB" dirty="0"/>
              <a:t>, using:</a:t>
            </a:r>
          </a:p>
          <a:p>
            <a:pPr marL="457200" lvl="0" indent="0">
              <a:spcBef>
                <a:spcPts val="0"/>
              </a:spcBef>
              <a:buNone/>
            </a:pPr>
            <a:r>
              <a:rPr lang="en-GB" dirty="0" smtClean="0"/>
              <a:t>Log score,</a:t>
            </a:r>
            <a:endParaRPr lang="en-GB" dirty="0"/>
          </a:p>
          <a:p>
            <a:pPr marL="457200" lvl="0" indent="0">
              <a:spcBef>
                <a:spcPts val="0"/>
              </a:spcBef>
              <a:buNone/>
            </a:pPr>
            <a:r>
              <a:rPr lang="en-GB" dirty="0" smtClean="0"/>
              <a:t>Confusion </a:t>
            </a:r>
            <a:r>
              <a:rPr lang="en-GB" dirty="0"/>
              <a:t>matrix,</a:t>
            </a:r>
          </a:p>
          <a:p>
            <a:pPr marL="457200" lvl="0" indent="0">
              <a:spcBef>
                <a:spcPts val="0"/>
              </a:spcBef>
              <a:buNone/>
            </a:pPr>
            <a:r>
              <a:rPr lang="en-GB" dirty="0"/>
              <a:t>Accuracy,</a:t>
            </a:r>
          </a:p>
          <a:p>
            <a:pPr marL="457200" lvl="0" indent="0">
              <a:spcBef>
                <a:spcPts val="0"/>
              </a:spcBef>
              <a:buNone/>
            </a:pPr>
            <a:r>
              <a:rPr lang="en-GB" dirty="0"/>
              <a:t>Normalized Mutual Information (NMI)</a:t>
            </a:r>
          </a:p>
          <a:p>
            <a:pPr marL="0" lvl="0" indent="0">
              <a:spcBef>
                <a:spcPts val="0"/>
              </a:spcBef>
              <a:buNone/>
            </a:pPr>
            <a:endParaRPr dirty="0"/>
          </a:p>
          <a:p>
            <a:pPr marL="0" lvl="0" indent="0">
              <a:spcBef>
                <a:spcPts val="0"/>
              </a:spcBef>
              <a:buNone/>
            </a:pPr>
            <a:endParaRPr dirty="0"/>
          </a:p>
          <a:p>
            <a:pPr marL="0" lvl="0" indent="0">
              <a:spcBef>
                <a:spcPts val="0"/>
              </a:spcBef>
              <a:buNone/>
            </a:pPr>
            <a:endParaRPr dirty="0"/>
          </a:p>
        </p:txBody>
      </p:sp>
      <p:pic>
        <p:nvPicPr>
          <p:cNvPr id="106" name="Shape 106"/>
          <p:cNvPicPr preferRelativeResize="0"/>
          <p:nvPr/>
        </p:nvPicPr>
        <p:blipFill>
          <a:blip r:embed="rId3">
            <a:alphaModFix/>
          </a:blip>
          <a:stretch>
            <a:fillRect/>
          </a:stretch>
        </p:blipFill>
        <p:spPr>
          <a:xfrm>
            <a:off x="1373950" y="1636250"/>
            <a:ext cx="3633464" cy="707400"/>
          </a:xfrm>
          <a:prstGeom prst="rect">
            <a:avLst/>
          </a:prstGeom>
          <a:noFill/>
          <a:ln>
            <a:noFill/>
          </a:ln>
        </p:spPr>
      </p:pic>
      <p:pic>
        <p:nvPicPr>
          <p:cNvPr id="107" name="Shape 107" descr="textModel_win=2_no_outside.png"/>
          <p:cNvPicPr preferRelativeResize="0"/>
          <p:nvPr/>
        </p:nvPicPr>
        <p:blipFill>
          <a:blip r:embed="rId4">
            <a:alphaModFix/>
          </a:blip>
          <a:stretch>
            <a:fillRect/>
          </a:stretch>
        </p:blipFill>
        <p:spPr>
          <a:xfrm>
            <a:off x="6338475" y="2747425"/>
            <a:ext cx="2493825" cy="2189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checkerboard(across)">
                                      <p:cBhvr>
                                        <p:cTn id="7"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buNone/>
            </a:pPr>
            <a:r>
              <a:rPr lang="en-GB" dirty="0" smtClean="0"/>
              <a:t>Approach: Feature </a:t>
            </a:r>
            <a:r>
              <a:rPr lang="en-GB" dirty="0"/>
              <a:t>extraction</a:t>
            </a:r>
          </a:p>
        </p:txBody>
      </p:sp>
      <p:sp>
        <p:nvSpPr>
          <p:cNvPr id="113" name="Shape 113"/>
          <p:cNvSpPr txBox="1">
            <a:spLocks noGrp="1"/>
          </p:cNvSpPr>
          <p:nvPr>
            <p:ph type="body" idx="1"/>
          </p:nvPr>
        </p:nvSpPr>
        <p:spPr>
          <a:xfrm>
            <a:off x="311700" y="1113925"/>
            <a:ext cx="8520600" cy="3645600"/>
          </a:xfrm>
          <a:prstGeom prst="rect">
            <a:avLst/>
          </a:prstGeom>
        </p:spPr>
        <p:txBody>
          <a:bodyPr wrap="square" lIns="91425" tIns="91425" rIns="91425" bIns="91425" anchor="t" anchorCtr="0">
            <a:noAutofit/>
          </a:bodyPr>
          <a:lstStyle/>
          <a:p>
            <a:pPr marL="0" lvl="0" indent="0" rtl="0">
              <a:spcBef>
                <a:spcPts val="0"/>
              </a:spcBef>
              <a:buNone/>
            </a:pPr>
            <a:r>
              <a:rPr lang="en-GB" dirty="0"/>
              <a:t>Concatenate features of three parts of data</a:t>
            </a:r>
          </a:p>
          <a:p>
            <a:pPr marL="457200" lvl="0" indent="-342900" rtl="0">
              <a:spcBef>
                <a:spcPts val="0"/>
              </a:spcBef>
              <a:spcAft>
                <a:spcPts val="0"/>
              </a:spcAft>
              <a:buSzPts val="1800"/>
              <a:buChar char="●"/>
            </a:pPr>
            <a:r>
              <a:rPr lang="en-GB" dirty="0"/>
              <a:t>Gene: one-hot-encoding</a:t>
            </a:r>
          </a:p>
          <a:p>
            <a:pPr marL="457200" lvl="0" indent="-342900" rtl="0">
              <a:spcBef>
                <a:spcPts val="0"/>
              </a:spcBef>
              <a:spcAft>
                <a:spcPts val="0"/>
              </a:spcAft>
              <a:buSzPts val="1800"/>
              <a:buChar char="●"/>
            </a:pPr>
            <a:r>
              <a:rPr lang="en-GB" dirty="0"/>
              <a:t>Variation: </a:t>
            </a:r>
            <a:r>
              <a:rPr lang="en-GB" dirty="0" smtClean="0"/>
              <a:t>one-hot-encoding</a:t>
            </a:r>
            <a:endParaRPr lang="en-GB" dirty="0"/>
          </a:p>
          <a:p>
            <a:pPr marL="457200" lvl="0" indent="-342900" rtl="0">
              <a:spcBef>
                <a:spcPts val="0"/>
              </a:spcBef>
              <a:buSzPts val="1800"/>
              <a:buChar char="●"/>
            </a:pPr>
            <a:r>
              <a:rPr lang="en-GB" dirty="0"/>
              <a:t>Clinical Evidence (Text): NLP models (Bag of words, TF-IDF, word-embedding)</a:t>
            </a:r>
          </a:p>
          <a:p>
            <a:pPr marL="0" lvl="0" indent="0" rtl="0">
              <a:spcBef>
                <a:spcPts val="0"/>
              </a:spcBef>
              <a:buNone/>
            </a:pPr>
            <a:r>
              <a:rPr lang="en-GB" dirty="0"/>
              <a:t>But...</a:t>
            </a:r>
          </a:p>
          <a:p>
            <a:pPr marL="0" lvl="0" indent="0">
              <a:spcBef>
                <a:spcPts val="0"/>
              </a:spcBef>
              <a:buNone/>
            </a:pPr>
            <a:r>
              <a:rPr lang="en-GB" dirty="0"/>
              <a:t>Feature length?</a:t>
            </a:r>
          </a:p>
          <a:p>
            <a:pPr marL="0" lvl="0" indent="0">
              <a:spcBef>
                <a:spcPts val="0"/>
              </a:spcBef>
              <a:buNone/>
            </a:pPr>
            <a:r>
              <a:rPr lang="en-GB" dirty="0"/>
              <a:t>Model selection?</a:t>
            </a:r>
          </a:p>
          <a:p>
            <a:pPr marL="0" lvl="0" indent="0" rtl="0">
              <a:spcBef>
                <a:spcPts val="0"/>
              </a:spcBef>
              <a:buNone/>
            </a:pPr>
            <a:r>
              <a:rPr lang="en-GB" dirty="0"/>
              <a:t>Use background knowledge?</a:t>
            </a:r>
          </a:p>
          <a:p>
            <a:pPr marL="0" lvl="0" indent="0">
              <a:spcBef>
                <a:spcPts val="0"/>
              </a:spcBef>
              <a:buNone/>
            </a:pP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445025"/>
            <a:ext cx="8520600" cy="707400"/>
          </a:xfrm>
          <a:prstGeom prst="rect">
            <a:avLst/>
          </a:prstGeom>
        </p:spPr>
        <p:txBody>
          <a:bodyPr wrap="square" lIns="91425" tIns="91425" rIns="91425" bIns="91425" anchor="t" anchorCtr="0">
            <a:noAutofit/>
          </a:bodyPr>
          <a:lstStyle/>
          <a:p>
            <a:pPr marL="0" lvl="0" indent="0">
              <a:spcBef>
                <a:spcPts val="0"/>
              </a:spcBef>
              <a:buNone/>
            </a:pPr>
            <a:r>
              <a:rPr lang="en-GB" dirty="0" smtClean="0"/>
              <a:t>Approach: Multi-class </a:t>
            </a:r>
            <a:r>
              <a:rPr lang="en-GB" dirty="0"/>
              <a:t>Classification</a:t>
            </a:r>
          </a:p>
        </p:txBody>
      </p:sp>
      <p:sp>
        <p:nvSpPr>
          <p:cNvPr id="119" name="Shape 119"/>
          <p:cNvSpPr txBox="1">
            <a:spLocks noGrp="1"/>
          </p:cNvSpPr>
          <p:nvPr>
            <p:ph type="body" idx="1"/>
          </p:nvPr>
        </p:nvSpPr>
        <p:spPr>
          <a:xfrm>
            <a:off x="311700" y="1266325"/>
            <a:ext cx="8520600" cy="3302700"/>
          </a:xfrm>
          <a:prstGeom prst="rect">
            <a:avLst/>
          </a:prstGeom>
        </p:spPr>
        <p:txBody>
          <a:bodyPr wrap="square" lIns="91425" tIns="91425" rIns="91425" bIns="91425" anchor="t" anchorCtr="0">
            <a:noAutofit/>
          </a:bodyPr>
          <a:lstStyle/>
          <a:p>
            <a:pPr marL="0" lvl="0" indent="0">
              <a:spcBef>
                <a:spcPts val="0"/>
              </a:spcBef>
              <a:buNone/>
            </a:pPr>
            <a:r>
              <a:rPr lang="en-GB" dirty="0"/>
              <a:t>Neural Network, SVM, Naive Bayes, decision tree…</a:t>
            </a:r>
          </a:p>
          <a:p>
            <a:pPr marL="0" lvl="0" indent="0">
              <a:spcBef>
                <a:spcPts val="0"/>
              </a:spcBef>
              <a:buNone/>
            </a:pPr>
            <a:r>
              <a:rPr lang="en-GB" dirty="0"/>
              <a:t>Tons of them…</a:t>
            </a:r>
          </a:p>
          <a:p>
            <a:pPr marL="0" lvl="0" indent="0">
              <a:spcBef>
                <a:spcPts val="0"/>
              </a:spcBef>
              <a:buNone/>
            </a:pPr>
            <a:r>
              <a:rPr lang="en-GB" dirty="0"/>
              <a:t>How do we choose?</a:t>
            </a:r>
          </a:p>
          <a:p>
            <a:pPr marL="0" lvl="0" indent="0">
              <a:spcBef>
                <a:spcPts val="0"/>
              </a:spcBef>
              <a:buNone/>
            </a:pPr>
            <a:endParaRPr dirty="0"/>
          </a:p>
          <a:p>
            <a:pPr marL="0" lvl="0" indent="0">
              <a:spcBef>
                <a:spcPts val="0"/>
              </a:spcBef>
              <a:buNone/>
            </a:pPr>
            <a:r>
              <a:rPr lang="en-GB" dirty="0" err="1" smtClean="0"/>
              <a:t>Xgboost</a:t>
            </a:r>
            <a:r>
              <a:rPr lang="en-GB" dirty="0" smtClean="0"/>
              <a:t> has the best performance.</a:t>
            </a:r>
          </a:p>
          <a:p>
            <a:pPr marL="0" lvl="0" indent="0">
              <a:spcBef>
                <a:spcPts val="0"/>
              </a:spcBef>
              <a:buNone/>
            </a:pPr>
            <a:r>
              <a:rPr lang="en-GB" dirty="0" smtClean="0"/>
              <a:t>Results </a:t>
            </a:r>
            <a:r>
              <a:rPr lang="en-GB" dirty="0"/>
              <a:t>of {</a:t>
            </a:r>
            <a:r>
              <a:rPr lang="en-GB" dirty="0" err="1"/>
              <a:t>Xgboost</a:t>
            </a:r>
            <a:r>
              <a:rPr lang="en-GB" dirty="0"/>
              <a:t>, Neural Network, Naive Bayes, GBDT} will be showed in the report.</a:t>
            </a:r>
          </a:p>
        </p:txBody>
      </p:sp>
      <p:pic>
        <p:nvPicPr>
          <p:cNvPr id="120" name="Shape 120" descr="nntrying_carve_loss（win30_load）.png"/>
          <p:cNvPicPr preferRelativeResize="0"/>
          <p:nvPr/>
        </p:nvPicPr>
        <p:blipFill>
          <a:blip r:embed="rId3">
            <a:alphaModFix/>
          </a:blip>
          <a:stretch>
            <a:fillRect/>
          </a:stretch>
        </p:blipFill>
        <p:spPr>
          <a:xfrm>
            <a:off x="5583334" y="1152425"/>
            <a:ext cx="3479277" cy="2572102"/>
          </a:xfrm>
          <a:prstGeom prst="rect">
            <a:avLst/>
          </a:prstGeom>
          <a:noFill/>
          <a:ln>
            <a:noFill/>
          </a:ln>
        </p:spPr>
      </p:pic>
      <p:pic>
        <p:nvPicPr>
          <p:cNvPr id="1026" name="Picture 2" descr="https://lh4.googleusercontent.com/GVguPzfuNCgVih_HiToOzuz0zxYxcxAUPvKeLbHgFHNJ5_MHBJs1_1gRyuH9bY0JZFtVZrLFN_Z3rxPzgZ84uQFQVq8URiC-rgRXWSmbxfxLdnRROGxjJwVbZdDQrGMrwEj6hr9032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0448" y="1075793"/>
            <a:ext cx="3813552" cy="27253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500" fill="hold"/>
                                        <p:tgtEl>
                                          <p:spTgt spid="1026"/>
                                        </p:tgtEl>
                                        <p:attrNameLst>
                                          <p:attrName>ppt_x</p:attrName>
                                        </p:attrNameLst>
                                      </p:cBhvr>
                                      <p:tavLst>
                                        <p:tav tm="0">
                                          <p:val>
                                            <p:strVal val="#ppt_x"/>
                                          </p:val>
                                        </p:tav>
                                        <p:tav tm="100000">
                                          <p:val>
                                            <p:strVal val="#ppt_x"/>
                                          </p:val>
                                        </p:tav>
                                      </p:tavLst>
                                    </p:anim>
                                    <p:anim calcmode="lin" valueType="num">
                                      <p:cBhvr additive="base">
                                        <p:cTn id="1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1033</Words>
  <Application>Microsoft Macintosh PowerPoint</Application>
  <PresentationFormat>On-screen Show (16:9)</PresentationFormat>
  <Paragraphs>95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Open Sans</vt:lpstr>
      <vt:lpstr>PT Sans Narrow</vt:lpstr>
      <vt:lpstr>Arial</vt:lpstr>
      <vt:lpstr>Tropic</vt:lpstr>
      <vt:lpstr>Personalized Medicine: Redefining Cancer Treatment</vt:lpstr>
      <vt:lpstr>Overview</vt:lpstr>
      <vt:lpstr>Classifying Clinically Actionable Genetic Mutations  </vt:lpstr>
      <vt:lpstr>Expert-annotated Dataset</vt:lpstr>
      <vt:lpstr>PowerPoint Presentation</vt:lpstr>
      <vt:lpstr>PowerPoint Presentation</vt:lpstr>
      <vt:lpstr>Evaluation</vt:lpstr>
      <vt:lpstr>Approach: Feature extraction</vt:lpstr>
      <vt:lpstr>Approach: Multi-class Classification</vt:lpstr>
      <vt:lpstr>Thank you!</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Personalized Medicine: Redefining Cancer Treatment</dc:title>
  <cp:lastModifiedBy>Qi Qu</cp:lastModifiedBy>
  <cp:revision>23</cp:revision>
  <dcterms:modified xsi:type="dcterms:W3CDTF">2017-12-05T18:45:07Z</dcterms:modified>
</cp:coreProperties>
</file>