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0" r:id="rId3"/>
    <p:sldId id="261" r:id="rId4"/>
    <p:sldId id="282" r:id="rId5"/>
    <p:sldId id="283" r:id="rId6"/>
    <p:sldId id="262" r:id="rId7"/>
    <p:sldId id="323" r:id="rId8"/>
    <p:sldId id="322" r:id="rId9"/>
    <p:sldId id="325" r:id="rId10"/>
    <p:sldId id="324" r:id="rId11"/>
    <p:sldId id="327" r:id="rId12"/>
    <p:sldId id="263" r:id="rId13"/>
    <p:sldId id="275" r:id="rId14"/>
    <p:sldId id="276" r:id="rId15"/>
    <p:sldId id="277" r:id="rId16"/>
    <p:sldId id="278" r:id="rId17"/>
    <p:sldId id="266" r:id="rId18"/>
    <p:sldId id="267" r:id="rId19"/>
    <p:sldId id="279" r:id="rId20"/>
    <p:sldId id="280" r:id="rId21"/>
    <p:sldId id="268" r:id="rId22"/>
    <p:sldId id="273" r:id="rId23"/>
    <p:sldId id="328" r:id="rId24"/>
    <p:sldId id="284" r:id="rId25"/>
    <p:sldId id="285" r:id="rId26"/>
    <p:sldId id="294" r:id="rId27"/>
    <p:sldId id="307" r:id="rId28"/>
    <p:sldId id="286" r:id="rId29"/>
    <p:sldId id="287" r:id="rId30"/>
    <p:sldId id="288" r:id="rId31"/>
    <p:sldId id="329" r:id="rId32"/>
    <p:sldId id="309" r:id="rId33"/>
    <p:sldId id="31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47515-4436-4463-9BE6-1AC509C8C73F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FDDE-1C69-4BC7-92E7-926DBD286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717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5C5198C-B3F9-4B2D-9CF4-395FAC465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AF2303-C06C-4E03-9D11-F689EF989FA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C0DD4F7-0750-4213-A41E-51C960AA1E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A05117F-F624-4032-9F60-6E0971CD7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60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8055D3B-79AB-4074-8F0C-DD00230F4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0E93C9-18C8-42BE-89D8-CE8A1701592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9E7EF08-8E4D-4C3A-AD15-A932D25D2F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E063528-A336-4DD8-8DBC-8E4F39433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648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B6A28E6-C49B-4509-95FD-CB7D3C5502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AC4461-252F-4588-B3E2-C2B0205E458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1DD73D2-3D56-4A62-9D48-23437130E5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8A5DBD6-9B0D-4DE9-A849-C0D735AE1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243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833AA4C-B9E7-498A-B0F4-B1A007A46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3561796-E521-4044-BEB9-E27CB46B038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5598A59-9B31-4894-8748-613C4D949F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E34B67E-E249-4959-9773-9DB18DF6E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843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23BC014-322D-4676-BB4C-DDCDFDE218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5BAC24-0201-4C95-9A91-EB46ABE3877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E5B56F0-5CFA-446A-B492-73CD725F6C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897DA12-DACA-4B49-8047-F268AE106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789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13630D0-A10D-4E4D-99A8-946E38ED8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702AC8-02E8-4A13-9813-199270160B5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988DA6C-E1FE-457A-A20B-8D0CC8F7F4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1EE9EA7-1119-42E3-9F26-8C0884FAE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645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1291629-A8EA-4DFD-B74F-2B0C59679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8BBE821-5607-4D4D-BB7C-9101F953298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D2F0906-2D79-4676-8581-46ACBE5AAE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2548EB4-B03F-438E-8D93-59FD7D72E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952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C7EFF6A-0B38-482B-91DE-709A90BDC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8136E8C-1DE8-436B-B325-68D23A48F4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68BDFC0-79C8-4AF4-B1BE-68B94D8218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C6D340C-5045-45A0-AA06-A5FBA426B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808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4F6631-B869-4609-A2F3-B2AF0BD5B3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4A3EDB-E4F3-4A3D-B808-12849E105C9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2BB6E6D-6607-4687-A82C-B8E37716A7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2DCA44D-6D6D-483B-BBE7-32E570618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0392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72012E7-29E6-4D74-88AB-2A4B181D7F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D82F3F-3F0C-4980-80E4-28AE80773D1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616EEEF-48D1-47D2-8DC3-50E4B75EDD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7C1DB62-DA8C-4063-AD51-F25887CF6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317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E7055F8-D352-48CA-A0C7-E8340C4DC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F6E8C3-CC36-431F-BAEF-02185A87FA4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3473665-8A10-433C-BB3F-CCE1753247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49C9AB4-4B75-4C75-804A-449DC74FD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408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A31506F-7E68-44C3-96AE-78016F337B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717766-2635-4BFB-93B9-9B02F4907CF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03153E2-0A75-423B-ABC0-9756FEFF4C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F0786A5-CE8B-4C21-A8C8-4120B2D24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294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D1E14D5-75AD-49F5-9AC3-2045577FD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A85309-D369-4FBE-A44F-38D0F3C4EE0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F450849-584F-455E-A25C-D84109334C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8D5ED2E-1E64-4B7F-88E0-CB2DB2967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255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EF50427-7189-4D39-B842-1E2E02ABC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D537CF-5E30-485A-9780-94A61E797FB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DAA1520-5AC6-4670-9184-BFD219C9E6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731FCDC-A263-40ED-8105-1DD71F19C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271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DE808-37CD-4132-A47C-ECBE81781FB0}"/>
              </a:ext>
            </a:extLst>
          </p:cNvPr>
          <p:cNvSpPr/>
          <p:nvPr userDrawn="1"/>
        </p:nvSpPr>
        <p:spPr>
          <a:xfrm>
            <a:off x="0" y="0"/>
            <a:ext cx="461639" cy="365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24E30-61C2-4F84-88CF-97C96F6BD1DD}"/>
              </a:ext>
            </a:extLst>
          </p:cNvPr>
          <p:cNvSpPr/>
          <p:nvPr userDrawn="1"/>
        </p:nvSpPr>
        <p:spPr>
          <a:xfrm>
            <a:off x="755435" y="0"/>
            <a:ext cx="461639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855BB-0C53-4419-A71A-306A654E0872}"/>
              </a:ext>
            </a:extLst>
          </p:cNvPr>
          <p:cNvSpPr/>
          <p:nvPr userDrawn="1"/>
        </p:nvSpPr>
        <p:spPr>
          <a:xfrm>
            <a:off x="1497554" y="0"/>
            <a:ext cx="461639" cy="3651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586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575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9D998-D974-4A78-BC30-BC643FE70987}"/>
              </a:ext>
            </a:extLst>
          </p:cNvPr>
          <p:cNvSpPr/>
          <p:nvPr userDrawn="1"/>
        </p:nvSpPr>
        <p:spPr>
          <a:xfrm>
            <a:off x="0" y="0"/>
            <a:ext cx="461639" cy="365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BB3340-A190-43E3-8D39-7810912016E7}"/>
              </a:ext>
            </a:extLst>
          </p:cNvPr>
          <p:cNvSpPr/>
          <p:nvPr userDrawn="1"/>
        </p:nvSpPr>
        <p:spPr>
          <a:xfrm>
            <a:off x="755435" y="0"/>
            <a:ext cx="461639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2DDFF-425E-4CC7-BE5A-8D5586982354}"/>
              </a:ext>
            </a:extLst>
          </p:cNvPr>
          <p:cNvSpPr/>
          <p:nvPr userDrawn="1"/>
        </p:nvSpPr>
        <p:spPr>
          <a:xfrm>
            <a:off x="1497554" y="0"/>
            <a:ext cx="461639" cy="3651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57A4A-0478-4283-8B1B-CEA1855145CA}"/>
              </a:ext>
            </a:extLst>
          </p:cNvPr>
          <p:cNvSpPr/>
          <p:nvPr userDrawn="1"/>
        </p:nvSpPr>
        <p:spPr>
          <a:xfrm>
            <a:off x="2239673" y="0"/>
            <a:ext cx="6904327" cy="36512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4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95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9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439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06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67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263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713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E3FA-FD83-4E1D-AA08-76AAB89737AE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5920-B815-40D0-95FE-DA0ED74197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4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530D-D337-4FEA-AF31-65A74155F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 &amp; Array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E396B-107E-4B83-86E4-A464476DC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077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Akses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Structure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b="1" dirty="0" err="1">
                <a:solidFill>
                  <a:srgbClr val="002060"/>
                </a:solidFill>
                <a:sym typeface="Wingdings" pitchFamily="2" charset="2"/>
              </a:rPr>
              <a:t>Elemen</a:t>
            </a:r>
            <a:r>
              <a:rPr lang="en-GB" sz="2200" b="1" dirty="0">
                <a:solidFill>
                  <a:srgbClr val="002060"/>
                </a:solidFill>
                <a:sym typeface="Wingdings" pitchFamily="2" charset="2"/>
              </a:rPr>
              <a:t> (field) structure </a:t>
            </a:r>
            <a:r>
              <a:rPr lang="en-GB" sz="2200" b="1" dirty="0" err="1">
                <a:solidFill>
                  <a:srgbClr val="002060"/>
                </a:solidFill>
                <a:sym typeface="Wingdings" pitchFamily="2" charset="2"/>
              </a:rPr>
              <a:t>diakses</a:t>
            </a:r>
            <a:r>
              <a:rPr lang="en-GB" sz="2200" b="1" dirty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002060"/>
                </a:solidFill>
                <a:sym typeface="Wingdings" pitchFamily="2" charset="2"/>
              </a:rPr>
              <a:t>dengan</a:t>
            </a:r>
            <a:r>
              <a:rPr lang="en-GB" sz="2200" b="1" dirty="0">
                <a:solidFill>
                  <a:srgbClr val="002060"/>
                </a:solidFill>
                <a:sym typeface="Wingdings" pitchFamily="2" charset="2"/>
              </a:rPr>
              <a:t> operator </a:t>
            </a:r>
            <a:r>
              <a:rPr lang="en-GB" sz="2200" b="1" dirty="0" err="1">
                <a:solidFill>
                  <a:srgbClr val="002060"/>
                </a:solidFill>
                <a:sym typeface="Wingdings" pitchFamily="2" charset="2"/>
              </a:rPr>
              <a:t>titik</a:t>
            </a:r>
            <a:r>
              <a:rPr lang="en-GB" sz="2200" b="1" dirty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002060"/>
                </a:solidFill>
                <a:sym typeface="Wingdings" pitchFamily="2" charset="2"/>
              </a:rPr>
              <a:t>dari</a:t>
            </a:r>
            <a:r>
              <a:rPr lang="en-GB" sz="2200" b="1" dirty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002060"/>
                </a:solidFill>
                <a:sym typeface="Wingdings" pitchFamily="2" charset="2"/>
              </a:rPr>
              <a:t>sebuah</a:t>
            </a:r>
            <a:r>
              <a:rPr lang="en-GB" sz="2200" b="1" dirty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002060"/>
                </a:solidFill>
                <a:sym typeface="Wingdings" pitchFamily="2" charset="2"/>
              </a:rPr>
              <a:t>variabel</a:t>
            </a:r>
            <a:r>
              <a:rPr lang="en-GB" sz="2200" b="1" dirty="0">
                <a:solidFill>
                  <a:srgbClr val="002060"/>
                </a:solidFill>
                <a:sym typeface="Wingdings" pitchFamily="2" charset="2"/>
              </a:rPr>
              <a:t> structure.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7EC7-4619-42FB-BA50-C8BF003D87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8200" y="2590800"/>
            <a:ext cx="3352800" cy="2086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# include &lt;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stdio.h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# include &lt;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string.h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90000"/>
              </a:lnSpc>
            </a:pPr>
            <a:endParaRPr lang="en-GB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</a:pPr>
            <a:r>
              <a:rPr lang="en-GB" b="1" dirty="0" err="1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struct</a:t>
            </a:r>
            <a:r>
              <a:rPr lang="en-GB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b="1" dirty="0" err="1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mhs</a:t>
            </a:r>
            <a:r>
              <a:rPr lang="en-GB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{</a:t>
            </a:r>
            <a:endParaRPr lang="en-GB" b="1" dirty="0">
              <a:solidFill>
                <a:srgbClr val="FF0000"/>
              </a:solidFill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nim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[9];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nama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[26];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float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ipk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67200" y="2895600"/>
            <a:ext cx="4419600" cy="333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GB" b="1" dirty="0" err="1">
                <a:latin typeface="Courier New" pitchFamily="49" charset="0"/>
                <a:sym typeface="Wingdings" pitchFamily="2" charset="2"/>
              </a:rPr>
              <a:t>int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 main (){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GB" b="1" dirty="0" err="1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struct</a:t>
            </a:r>
            <a:r>
              <a:rPr lang="en-GB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b="1" dirty="0" err="1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mhs</a:t>
            </a:r>
            <a:r>
              <a:rPr lang="en-GB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b="1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lia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;</a:t>
            </a:r>
            <a:endParaRPr lang="en-GB" b="1" dirty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float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wipk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endParaRPr lang="en-GB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scanf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%s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, &amp;lia.nim);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fflush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stdin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gets(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lia.nama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scanf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%f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, &amp;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wipk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lia.ipk =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wipk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printf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%s %s %.2f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,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lia.nim, </a:t>
            </a:r>
            <a:r>
              <a:rPr lang="en-GB" b="1" dirty="0" err="1">
                <a:latin typeface="Courier New" pitchFamily="49" charset="0"/>
                <a:sym typeface="Wingdings" pitchFamily="2" charset="2"/>
              </a:rPr>
              <a:t>lia.nama</a:t>
            </a:r>
            <a:r>
              <a:rPr lang="en-GB" b="1" dirty="0">
                <a:latin typeface="Courier New" pitchFamily="49" charset="0"/>
                <a:sym typeface="Wingdings" pitchFamily="2" charset="2"/>
              </a:rPr>
              <a:t>, lia.ipk);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  return 1;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03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</a:rPr>
              <a:t>Deklarasi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</a:rPr>
              <a:t> Structure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itchFamily="34" charset="0"/>
              </a:rPr>
              <a:t>Lokal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7EC7-4619-42FB-BA50-C8BF003D87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676400"/>
            <a:ext cx="6705600" cy="48359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# include &lt;</a:t>
            </a:r>
            <a:r>
              <a:rPr lang="en-GB" b="1" dirty="0" err="1">
                <a:latin typeface="Courier New" pitchFamily="49" charset="0"/>
              </a:rPr>
              <a:t>stdio.h</a:t>
            </a:r>
            <a:r>
              <a:rPr lang="en-GB" b="1" dirty="0">
                <a:latin typeface="Courier New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# include &lt;</a:t>
            </a:r>
            <a:r>
              <a:rPr lang="en-GB" b="1" dirty="0" err="1">
                <a:latin typeface="Courier New" pitchFamily="49" charset="0"/>
              </a:rPr>
              <a:t>math.h</a:t>
            </a:r>
            <a:r>
              <a:rPr lang="en-GB" b="1" dirty="0">
                <a:latin typeface="Courier New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</a:pPr>
            <a:endParaRPr lang="en-GB" b="1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void main() {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</a:t>
            </a:r>
            <a:r>
              <a:rPr lang="en-GB" b="1" dirty="0" err="1">
                <a:solidFill>
                  <a:srgbClr val="002060"/>
                </a:solidFill>
                <a:latin typeface="Courier New" pitchFamily="49" charset="0"/>
              </a:rPr>
              <a:t>struct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</a:rPr>
              <a:t>{  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GB" b="1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</a:rPr>
              <a:t> x, y;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solidFill>
                  <a:srgbClr val="C00000"/>
                </a:solidFill>
                <a:latin typeface="Courier New" pitchFamily="49" charset="0"/>
              </a:rPr>
              <a:t>  } </a:t>
            </a:r>
            <a:r>
              <a:rPr lang="en-GB" b="1" dirty="0" err="1">
                <a:solidFill>
                  <a:srgbClr val="C00000"/>
                </a:solidFill>
                <a:latin typeface="Courier New" pitchFamily="49" charset="0"/>
              </a:rPr>
              <a:t>tA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GB" b="1" dirty="0" err="1">
                <a:solidFill>
                  <a:srgbClr val="C00000"/>
                </a:solidFill>
                <a:latin typeface="Courier New" pitchFamily="49" charset="0"/>
              </a:rPr>
              <a:t>tB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float dist;</a:t>
            </a:r>
          </a:p>
          <a:p>
            <a:pPr eaLnBrk="0" hangingPunct="0">
              <a:lnSpc>
                <a:spcPct val="90000"/>
              </a:lnSpc>
            </a:pPr>
            <a:endParaRPr lang="en-GB" b="1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</a:t>
            </a:r>
            <a:r>
              <a:rPr lang="en-GB" b="1" dirty="0" err="1">
                <a:latin typeface="Courier New" pitchFamily="49" charset="0"/>
              </a:rPr>
              <a:t>printf</a:t>
            </a:r>
            <a:r>
              <a:rPr lang="en-GB" b="1" dirty="0">
                <a:latin typeface="Courier New" pitchFamily="49" charset="0"/>
              </a:rPr>
              <a:t>("</a:t>
            </a:r>
            <a:r>
              <a:rPr lang="en-GB" b="1" dirty="0" err="1">
                <a:latin typeface="Courier New" pitchFamily="49" charset="0"/>
              </a:rPr>
              <a:t>Titik</a:t>
            </a:r>
            <a:r>
              <a:rPr lang="en-GB" b="1" dirty="0">
                <a:latin typeface="Courier New" pitchFamily="49" charset="0"/>
              </a:rPr>
              <a:t> A : \n   ");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</a:t>
            </a:r>
            <a:r>
              <a:rPr lang="en-GB" b="1" dirty="0" err="1">
                <a:latin typeface="Courier New" pitchFamily="49" charset="0"/>
              </a:rPr>
              <a:t>printf</a:t>
            </a:r>
            <a:r>
              <a:rPr lang="en-GB" b="1" dirty="0">
                <a:latin typeface="Courier New" pitchFamily="49" charset="0"/>
              </a:rPr>
              <a:t>("</a:t>
            </a:r>
            <a:r>
              <a:rPr lang="en-GB" b="1" dirty="0" err="1">
                <a:latin typeface="Courier New" pitchFamily="49" charset="0"/>
              </a:rPr>
              <a:t>posisi</a:t>
            </a:r>
            <a:r>
              <a:rPr lang="en-GB" b="1" dirty="0">
                <a:latin typeface="Courier New" pitchFamily="49" charset="0"/>
              </a:rPr>
              <a:t> x </a:t>
            </a:r>
            <a:r>
              <a:rPr lang="en-GB" b="1" dirty="0" err="1">
                <a:latin typeface="Courier New" pitchFamily="49" charset="0"/>
              </a:rPr>
              <a:t>dan</a:t>
            </a:r>
            <a:r>
              <a:rPr lang="en-GB" b="1" dirty="0">
                <a:latin typeface="Courier New" pitchFamily="49" charset="0"/>
              </a:rPr>
              <a:t> y ? "); 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</a:t>
            </a:r>
            <a:r>
              <a:rPr lang="en-GB" b="1" dirty="0" err="1">
                <a:latin typeface="Courier New" pitchFamily="49" charset="0"/>
              </a:rPr>
              <a:t>scanf</a:t>
            </a:r>
            <a:r>
              <a:rPr lang="en-GB" b="1" dirty="0">
                <a:latin typeface="Courier New" pitchFamily="49" charset="0"/>
              </a:rPr>
              <a:t>("%d %d", &amp;</a:t>
            </a:r>
            <a:r>
              <a:rPr lang="en-GB" b="1" dirty="0" err="1">
                <a:latin typeface="Courier New" pitchFamily="49" charset="0"/>
              </a:rPr>
              <a:t>tA.x</a:t>
            </a:r>
            <a:r>
              <a:rPr lang="en-GB" b="1" dirty="0">
                <a:latin typeface="Courier New" pitchFamily="49" charset="0"/>
              </a:rPr>
              <a:t>, &amp;</a:t>
            </a:r>
            <a:r>
              <a:rPr lang="en-GB" b="1" dirty="0" err="1">
                <a:latin typeface="Courier New" pitchFamily="49" charset="0"/>
              </a:rPr>
              <a:t>tA.y</a:t>
            </a:r>
            <a:r>
              <a:rPr lang="en-GB" b="1" dirty="0"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</a:t>
            </a:r>
            <a:r>
              <a:rPr lang="en-GB" b="1" dirty="0" err="1">
                <a:latin typeface="Courier New" pitchFamily="49" charset="0"/>
              </a:rPr>
              <a:t>printf</a:t>
            </a:r>
            <a:r>
              <a:rPr lang="en-GB" b="1" dirty="0">
                <a:latin typeface="Courier New" pitchFamily="49" charset="0"/>
              </a:rPr>
              <a:t>("\</a:t>
            </a:r>
            <a:r>
              <a:rPr lang="en-GB" b="1" dirty="0" err="1">
                <a:latin typeface="Courier New" pitchFamily="49" charset="0"/>
              </a:rPr>
              <a:t>nTitik</a:t>
            </a:r>
            <a:r>
              <a:rPr lang="en-GB" b="1" dirty="0">
                <a:latin typeface="Courier New" pitchFamily="49" charset="0"/>
              </a:rPr>
              <a:t> B : \n   ");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</a:t>
            </a:r>
            <a:r>
              <a:rPr lang="en-GB" b="1" dirty="0" err="1">
                <a:latin typeface="Courier New" pitchFamily="49" charset="0"/>
              </a:rPr>
              <a:t>printf</a:t>
            </a:r>
            <a:r>
              <a:rPr lang="en-GB" b="1" dirty="0">
                <a:latin typeface="Courier New" pitchFamily="49" charset="0"/>
              </a:rPr>
              <a:t>("</a:t>
            </a:r>
            <a:r>
              <a:rPr lang="en-GB" b="1" dirty="0" err="1">
                <a:latin typeface="Courier New" pitchFamily="49" charset="0"/>
              </a:rPr>
              <a:t>posisi</a:t>
            </a:r>
            <a:r>
              <a:rPr lang="en-GB" b="1" dirty="0">
                <a:latin typeface="Courier New" pitchFamily="49" charset="0"/>
              </a:rPr>
              <a:t> x </a:t>
            </a:r>
            <a:r>
              <a:rPr lang="en-GB" b="1" dirty="0" err="1">
                <a:latin typeface="Courier New" pitchFamily="49" charset="0"/>
              </a:rPr>
              <a:t>dan</a:t>
            </a:r>
            <a:r>
              <a:rPr lang="en-GB" b="1" dirty="0">
                <a:latin typeface="Courier New" pitchFamily="49" charset="0"/>
              </a:rPr>
              <a:t> y ? "); 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</a:t>
            </a:r>
            <a:r>
              <a:rPr lang="en-GB" b="1" dirty="0" err="1">
                <a:latin typeface="Courier New" pitchFamily="49" charset="0"/>
              </a:rPr>
              <a:t>scanf</a:t>
            </a:r>
            <a:r>
              <a:rPr lang="en-GB" b="1" dirty="0">
                <a:latin typeface="Courier New" pitchFamily="49" charset="0"/>
              </a:rPr>
              <a:t>("%d %d", &amp;</a:t>
            </a:r>
            <a:r>
              <a:rPr lang="en-GB" b="1" dirty="0" err="1">
                <a:latin typeface="Courier New" pitchFamily="49" charset="0"/>
              </a:rPr>
              <a:t>tB.x</a:t>
            </a:r>
            <a:r>
              <a:rPr lang="en-GB" b="1" dirty="0">
                <a:latin typeface="Courier New" pitchFamily="49" charset="0"/>
              </a:rPr>
              <a:t>, &amp;</a:t>
            </a:r>
            <a:r>
              <a:rPr lang="en-GB" b="1" dirty="0" err="1">
                <a:latin typeface="Courier New" pitchFamily="49" charset="0"/>
              </a:rPr>
              <a:t>tB.y</a:t>
            </a:r>
            <a:r>
              <a:rPr lang="en-GB" b="1" dirty="0"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dist = </a:t>
            </a:r>
            <a:r>
              <a:rPr lang="en-GB" b="1" dirty="0" err="1">
                <a:latin typeface="Courier New" pitchFamily="49" charset="0"/>
              </a:rPr>
              <a:t>sqrt</a:t>
            </a:r>
            <a:r>
              <a:rPr lang="en-GB" b="1" dirty="0">
                <a:latin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</a:rPr>
              <a:t>pow</a:t>
            </a:r>
            <a:r>
              <a:rPr lang="en-GB" b="1" dirty="0">
                <a:latin typeface="Courier New" pitchFamily="49" charset="0"/>
              </a:rPr>
              <a:t>((</a:t>
            </a:r>
            <a:r>
              <a:rPr lang="en-GB" b="1" dirty="0" err="1">
                <a:latin typeface="Courier New" pitchFamily="49" charset="0"/>
              </a:rPr>
              <a:t>tA.x</a:t>
            </a:r>
            <a:r>
              <a:rPr lang="en-GB" b="1" dirty="0">
                <a:latin typeface="Courier New" pitchFamily="49" charset="0"/>
              </a:rPr>
              <a:t> - </a:t>
            </a:r>
            <a:r>
              <a:rPr lang="en-GB" b="1" dirty="0" err="1">
                <a:latin typeface="Courier New" pitchFamily="49" charset="0"/>
              </a:rPr>
              <a:t>tB.x</a:t>
            </a:r>
            <a:r>
              <a:rPr lang="en-GB" b="1" dirty="0">
                <a:latin typeface="Courier New" pitchFamily="49" charset="0"/>
              </a:rPr>
              <a:t>), 2) + 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       </a:t>
            </a:r>
            <a:r>
              <a:rPr lang="en-GB" b="1" dirty="0" err="1">
                <a:latin typeface="Courier New" pitchFamily="49" charset="0"/>
              </a:rPr>
              <a:t>pow</a:t>
            </a:r>
            <a:r>
              <a:rPr lang="en-GB" b="1" dirty="0">
                <a:latin typeface="Courier New" pitchFamily="49" charset="0"/>
              </a:rPr>
              <a:t>((</a:t>
            </a:r>
            <a:r>
              <a:rPr lang="en-GB" b="1" dirty="0" err="1">
                <a:latin typeface="Courier New" pitchFamily="49" charset="0"/>
              </a:rPr>
              <a:t>tA.y</a:t>
            </a:r>
            <a:r>
              <a:rPr lang="en-GB" b="1" dirty="0">
                <a:latin typeface="Courier New" pitchFamily="49" charset="0"/>
              </a:rPr>
              <a:t> - </a:t>
            </a:r>
            <a:r>
              <a:rPr lang="en-GB" b="1" dirty="0" err="1">
                <a:latin typeface="Courier New" pitchFamily="49" charset="0"/>
              </a:rPr>
              <a:t>tB.y</a:t>
            </a:r>
            <a:r>
              <a:rPr lang="en-GB" b="1" dirty="0">
                <a:latin typeface="Courier New" pitchFamily="49" charset="0"/>
              </a:rPr>
              <a:t>), 2));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  </a:t>
            </a:r>
            <a:r>
              <a:rPr lang="en-GB" b="1" dirty="0" err="1">
                <a:latin typeface="Courier New" pitchFamily="49" charset="0"/>
              </a:rPr>
              <a:t>printf</a:t>
            </a:r>
            <a:r>
              <a:rPr lang="en-GB" b="1" dirty="0">
                <a:latin typeface="Courier New" pitchFamily="49" charset="0"/>
              </a:rPr>
              <a:t>("\</a:t>
            </a:r>
            <a:r>
              <a:rPr lang="en-GB" b="1" dirty="0" err="1">
                <a:latin typeface="Courier New" pitchFamily="49" charset="0"/>
              </a:rPr>
              <a:t>nJarak</a:t>
            </a:r>
            <a:r>
              <a:rPr lang="en-GB" b="1" dirty="0">
                <a:latin typeface="Courier New" pitchFamily="49" charset="0"/>
              </a:rPr>
              <a:t> A </a:t>
            </a:r>
            <a:r>
              <a:rPr lang="en-GB" b="1" dirty="0" err="1">
                <a:latin typeface="Courier New" pitchFamily="49" charset="0"/>
              </a:rPr>
              <a:t>dan</a:t>
            </a:r>
            <a:r>
              <a:rPr lang="en-GB" b="1" dirty="0">
                <a:latin typeface="Courier New" pitchFamily="49" charset="0"/>
              </a:rPr>
              <a:t> B = %.2f unit", dist);</a:t>
            </a:r>
          </a:p>
          <a:p>
            <a:pPr eaLnBrk="0" hangingPunct="0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}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24400" y="1828800"/>
            <a:ext cx="3733800" cy="20313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square" lIns="45720" rIns="45720">
            <a:spAutoFit/>
            <a:flatTx/>
          </a:bodyPr>
          <a:lstStyle/>
          <a:p>
            <a:pPr eaLnBrk="0" hangingPunct="0"/>
            <a:r>
              <a:rPr lang="en-US" b="1" dirty="0" err="1">
                <a:latin typeface="Courier New" pitchFamily="49" charset="0"/>
              </a:rPr>
              <a:t>Titik</a:t>
            </a:r>
            <a:r>
              <a:rPr lang="en-US" b="1" dirty="0">
                <a:latin typeface="Courier New" pitchFamily="49" charset="0"/>
              </a:rPr>
              <a:t> A :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posisi</a:t>
            </a:r>
            <a:r>
              <a:rPr lang="en-US" b="1" dirty="0">
                <a:latin typeface="Courier New" pitchFamily="49" charset="0"/>
              </a:rPr>
              <a:t> x </a:t>
            </a:r>
            <a:r>
              <a:rPr lang="en-US" b="1" dirty="0" err="1">
                <a:latin typeface="Courier New" pitchFamily="49" charset="0"/>
              </a:rPr>
              <a:t>dan</a:t>
            </a:r>
            <a:r>
              <a:rPr lang="en-US" b="1" dirty="0">
                <a:latin typeface="Courier New" pitchFamily="49" charset="0"/>
              </a:rPr>
              <a:t> y ? 5 10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 err="1">
                <a:latin typeface="Courier New" pitchFamily="49" charset="0"/>
              </a:rPr>
              <a:t>Titik</a:t>
            </a:r>
            <a:r>
              <a:rPr lang="en-US" b="1" dirty="0">
                <a:latin typeface="Courier New" pitchFamily="49" charset="0"/>
              </a:rPr>
              <a:t> B :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posisi</a:t>
            </a:r>
            <a:r>
              <a:rPr lang="en-US" b="1" dirty="0">
                <a:latin typeface="Courier New" pitchFamily="49" charset="0"/>
              </a:rPr>
              <a:t> x </a:t>
            </a:r>
            <a:r>
              <a:rPr lang="en-US" b="1" dirty="0" err="1">
                <a:latin typeface="Courier New" pitchFamily="49" charset="0"/>
              </a:rPr>
              <a:t>dan</a:t>
            </a:r>
            <a:r>
              <a:rPr lang="en-US" b="1" dirty="0">
                <a:latin typeface="Courier New" pitchFamily="49" charset="0"/>
              </a:rPr>
              <a:t> y ? 15 15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 err="1">
                <a:latin typeface="Courier New" pitchFamily="49" charset="0"/>
              </a:rPr>
              <a:t>Jarak</a:t>
            </a:r>
            <a:r>
              <a:rPr lang="en-US" b="1" dirty="0">
                <a:latin typeface="Courier New" pitchFamily="49" charset="0"/>
              </a:rPr>
              <a:t> A </a:t>
            </a:r>
            <a:r>
              <a:rPr lang="en-US" b="1" dirty="0" err="1">
                <a:latin typeface="Courier New" pitchFamily="49" charset="0"/>
              </a:rPr>
              <a:t>dan</a:t>
            </a:r>
            <a:r>
              <a:rPr lang="en-US" b="1" dirty="0">
                <a:latin typeface="Courier New" pitchFamily="49" charset="0"/>
              </a:rPr>
              <a:t> B = 11.18 unit</a:t>
            </a:r>
          </a:p>
        </p:txBody>
      </p:sp>
    </p:spTree>
    <p:extLst>
      <p:ext uri="{BB962C8B-B14F-4D97-AF65-F5344CB8AC3E}">
        <p14:creationId xmlns:p14="http://schemas.microsoft.com/office/powerpoint/2010/main" val="17777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F7C825D-16FD-43FA-BBEF-AB2BBB382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Struct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BB0E744-1989-4CB3-A362-3771BCEE3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E.g., 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struct motor 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float volts;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float amps;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int phases;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float rpm;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};		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typedef struct motor motor;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2AE246B5-FDAF-4317-BD9C-D477F0D5C71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743200"/>
            <a:ext cx="4037013" cy="1066800"/>
            <a:chOff x="2160" y="2064"/>
            <a:chExt cx="2543" cy="672"/>
          </a:xfrm>
        </p:grpSpPr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A80777A5-A818-4AB3-9416-9040B2DB4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289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70" name="Text Box 6">
              <a:extLst>
                <a:ext uri="{FF2B5EF4-FFF2-40B4-BE49-F238E27FC236}">
                  <a16:creationId xmlns:a16="http://schemas.microsoft.com/office/drawing/2014/main" id="{4DFE6F66-9AAE-47DF-822C-3AEBA2D85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064"/>
              <a:ext cx="1536" cy="44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Members of the </a:t>
              </a:r>
              <a:r>
                <a:rPr lang="en-US" altLang="en-US" sz="2200" b="1" dirty="0">
                  <a:latin typeface="Courier New" panose="02070309020205020404" pitchFamily="49" charset="0"/>
                </a:rPr>
                <a:t>struct</a:t>
              </a:r>
            </a:p>
          </p:txBody>
        </p:sp>
        <p:sp>
          <p:nvSpPr>
            <p:cNvPr id="11271" name="Line 7">
              <a:extLst>
                <a:ext uri="{FF2B5EF4-FFF2-40B4-BE49-F238E27FC236}">
                  <a16:creationId xmlns:a16="http://schemas.microsoft.com/office/drawing/2014/main" id="{3E2D82A3-3537-4B39-BA49-3B49E87F2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8" y="2064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72" name="Line 8">
              <a:extLst>
                <a:ext uri="{FF2B5EF4-FFF2-40B4-BE49-F238E27FC236}">
                  <a16:creationId xmlns:a16="http://schemas.microsoft.com/office/drawing/2014/main" id="{8E414CF8-5562-44B0-A4F0-C134477E5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30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73" name="Line 9">
              <a:extLst>
                <a:ext uri="{FF2B5EF4-FFF2-40B4-BE49-F238E27FC236}">
                  <a16:creationId xmlns:a16="http://schemas.microsoft.com/office/drawing/2014/main" id="{E440D586-ABB0-40B9-AECA-48DE1E3AF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352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08651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1CFD076-BEF3-4001-8D84-85A54208A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Struct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05FD545-56FD-4BFF-BE00-05564941B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/>
              <a:t>Mendefinisikan tipe data baru</a:t>
            </a:r>
            <a:endParaRPr lang="en-US" altLang="en-US" sz="3600" i="1"/>
          </a:p>
          <a:p>
            <a:pPr eaLnBrk="1" hangingPunct="1">
              <a:lnSpc>
                <a:spcPct val="90000"/>
              </a:lnSpc>
            </a:pPr>
            <a:r>
              <a:rPr lang="en-US" altLang="en-US" sz="3600"/>
              <a:t>E.g.,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struct motor {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float volts;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float amps;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int phases;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float rpm;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typedef struct motor motor;</a:t>
            </a:r>
            <a:endParaRPr lang="en-US" altLang="en-US" sz="3200"/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CF691835-4E3B-4309-94EC-12F01D7577E9}"/>
              </a:ext>
            </a:extLst>
          </p:cNvPr>
          <p:cNvGrpSpPr>
            <a:grpSpLocks/>
          </p:cNvGrpSpPr>
          <p:nvPr/>
        </p:nvGrpSpPr>
        <p:grpSpPr bwMode="auto">
          <a:xfrm rot="-1286168">
            <a:off x="3657600" y="3657600"/>
            <a:ext cx="4624388" cy="1136650"/>
            <a:chOff x="2256" y="1685"/>
            <a:chExt cx="1942" cy="30"/>
          </a:xfrm>
        </p:grpSpPr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AA28FE1F-EC09-45AE-88D3-415696707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7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318" name="Text Box 6">
              <a:extLst>
                <a:ext uri="{FF2B5EF4-FFF2-40B4-BE49-F238E27FC236}">
                  <a16:creationId xmlns:a16="http://schemas.microsoft.com/office/drawing/2014/main" id="{FBF91364-5B88-4F5A-A17D-B138BBFC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1685"/>
              <a:ext cx="1535" cy="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Agar pada </a:t>
              </a:r>
              <a:r>
                <a:rPr lang="en-US" altLang="en-US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saat</a:t>
              </a:r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en-US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deklarasi</a:t>
              </a:r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en-US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variabel</a:t>
              </a:r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en-US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cukup</a:t>
              </a:r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en-US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dengan</a:t>
              </a:r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en-US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memanggil</a:t>
              </a:r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motor </a:t>
              </a:r>
              <a:r>
                <a:rPr lang="en-US" altLang="en-US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saja</a:t>
              </a:r>
              <a:endPara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38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07C8578-81A7-4E6E-A99C-648B0131B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Menggunakan tipe data baru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6E51F1E-3C18-495E-8F79-136E6653D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motor p, q, r;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/>
              <a:t>Mendefinisikan tiga variable – </a:t>
            </a:r>
            <a:r>
              <a:rPr lang="en-US" altLang="en-US" b="1">
                <a:latin typeface="Courier New" panose="02070309020205020404" pitchFamily="49" charset="0"/>
              </a:rPr>
              <a:t>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q</a:t>
            </a:r>
            <a:r>
              <a:rPr lang="en-US" altLang="en-US"/>
              <a:t>, dan </a:t>
            </a:r>
            <a:r>
              <a:rPr lang="en-US" altLang="en-US" b="1">
                <a:latin typeface="Courier New" panose="02070309020205020404" pitchFamily="49" charset="0"/>
              </a:rPr>
              <a:t>r</a:t>
            </a:r>
            <a:r>
              <a:rPr lang="en-US" altLang="en-US"/>
              <a:t> – masing masing bertipe data </a:t>
            </a:r>
            <a:r>
              <a:rPr lang="en-US" altLang="en-US" b="1">
                <a:latin typeface="Courier New" panose="02070309020205020404" pitchFamily="49" charset="0"/>
              </a:rPr>
              <a:t>motor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motor M[25];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/>
              <a:t>Mendeklarasikan array M berisi 25 data bertipe motor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motor *m;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/>
              <a:t>Mendeklarasikan variabel pointer yang menyimpan alamat slot memori yang berisi data bertipe </a:t>
            </a:r>
            <a:r>
              <a:rPr lang="en-US" altLang="en-US" b="1">
                <a:latin typeface="Courier New" panose="02070309020205020404" pitchFamily="49" charset="0"/>
              </a:rPr>
              <a:t>motor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36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F3F0963-512F-451A-AD76-5BC7E6EDD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Mengakses anggota </a:t>
            </a:r>
            <a:r>
              <a:rPr lang="en-US" altLang="en-US" sz="4000" b="1">
                <a:latin typeface="Courier New" panose="02070309020205020404" pitchFamily="49" charset="0"/>
              </a:rPr>
              <a:t>struct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65DB22D-D6A8-4465-92E4-A4CE6B1DD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Deklarasi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motor p;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motor q[10]; 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Maka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p.volts 	</a:t>
            </a:r>
            <a:r>
              <a:rPr lang="en-US" altLang="en-US" sz="2400"/>
              <a:t>— is the voltage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p.amps 		</a:t>
            </a:r>
            <a:r>
              <a:rPr lang="en-US" altLang="en-US" sz="2400"/>
              <a:t>— is the amperage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p.phases 	</a:t>
            </a:r>
            <a:r>
              <a:rPr lang="en-US" altLang="en-US" sz="2400"/>
              <a:t>— is the number of phases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p.rpm	 	</a:t>
            </a:r>
            <a:r>
              <a:rPr lang="en-US" altLang="en-US" sz="2400"/>
              <a:t>— is the rotational speed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q[i].volts 	</a:t>
            </a:r>
            <a:r>
              <a:rPr lang="en-US" altLang="en-US" sz="2400"/>
              <a:t>— is the voltage of the </a:t>
            </a:r>
            <a:r>
              <a:rPr lang="en-US" altLang="en-US" sz="2400" b="1">
                <a:latin typeface="Courier New" panose="02070309020205020404" pitchFamily="49" charset="0"/>
              </a:rPr>
              <a:t>i</a:t>
            </a:r>
            <a:r>
              <a:rPr lang="en-US" altLang="en-US" sz="2400"/>
              <a:t>th motor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q[i].rpm 	</a:t>
            </a:r>
            <a:r>
              <a:rPr lang="en-US" altLang="en-US" sz="2400"/>
              <a:t>— is the speed of the </a:t>
            </a:r>
            <a:r>
              <a:rPr lang="en-US" altLang="en-US" sz="2400" b="1">
                <a:latin typeface="Courier New" panose="02070309020205020404" pitchFamily="49" charset="0"/>
              </a:rPr>
              <a:t>i</a:t>
            </a:r>
            <a:r>
              <a:rPr lang="en-US" altLang="en-US" sz="2400"/>
              <a:t>th motor</a:t>
            </a:r>
          </a:p>
        </p:txBody>
      </p:sp>
    </p:spTree>
    <p:extLst>
      <p:ext uri="{BB962C8B-B14F-4D97-AF65-F5344CB8AC3E}">
        <p14:creationId xmlns:p14="http://schemas.microsoft.com/office/powerpoint/2010/main" val="343290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12DAC99-B2D6-4BD9-BAD1-ABEBC5D0E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Mengakses elemen </a:t>
            </a:r>
            <a:r>
              <a:rPr lang="en-US" altLang="en-US" sz="3600" b="1">
                <a:latin typeface="Courier New" panose="02070309020205020404" pitchFamily="49" charset="0"/>
              </a:rPr>
              <a:t>struct </a:t>
            </a:r>
            <a:r>
              <a:rPr lang="en-US" altLang="en-US" sz="4000"/>
              <a:t>menggunakan pointer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F6562E3-1C3D-4408-B554-C5C5D0FE3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Deklarasi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motor *p;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Maka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(*p).volts 	</a:t>
            </a:r>
            <a:r>
              <a:rPr lang="en-US" altLang="en-US" sz="2400"/>
              <a:t>— is the voltage of the </a:t>
            </a:r>
            <a:r>
              <a:rPr lang="en-US" altLang="en-US" sz="2400" b="1">
                <a:latin typeface="Courier New" panose="02070309020205020404" pitchFamily="49" charset="0"/>
              </a:rPr>
              <a:t>motor</a:t>
            </a:r>
            <a:r>
              <a:rPr lang="en-US" altLang="en-US" sz="2400"/>
              <a:t> pointed </a:t>
            </a:r>
            <a:br>
              <a:rPr lang="en-US" altLang="en-US" sz="2400"/>
            </a:br>
            <a:r>
              <a:rPr lang="en-US" altLang="en-US" sz="2400"/>
              <a:t>				to by </a:t>
            </a:r>
            <a:r>
              <a:rPr lang="en-US" altLang="en-US" sz="2400" b="1">
                <a:latin typeface="Courier New" panose="02070309020205020404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(*p).phases 	</a:t>
            </a:r>
            <a:r>
              <a:rPr lang="en-US" altLang="en-US" sz="2400"/>
              <a:t>— is the number of phases of the </a:t>
            </a:r>
            <a:br>
              <a:rPr lang="en-US" altLang="en-US" sz="2400"/>
            </a:br>
            <a:r>
              <a:rPr lang="en-US" altLang="en-US" sz="2400"/>
              <a:t>				</a:t>
            </a:r>
            <a:r>
              <a:rPr lang="en-US" altLang="en-US" sz="2400" b="1">
                <a:latin typeface="Courier New" panose="02070309020205020404" pitchFamily="49" charset="0"/>
              </a:rPr>
              <a:t>motor</a:t>
            </a:r>
            <a:r>
              <a:rPr lang="en-US" altLang="en-US" sz="2400"/>
              <a:t> pointed to by </a:t>
            </a:r>
            <a:r>
              <a:rPr lang="en-US" altLang="en-US" sz="2400" b="1">
                <a:latin typeface="Courier New" panose="02070309020205020404" pitchFamily="49" charset="0"/>
              </a:rPr>
              <a:t>p</a:t>
            </a:r>
          </a:p>
        </p:txBody>
      </p:sp>
      <p:grpSp>
        <p:nvGrpSpPr>
          <p:cNvPr id="264196" name="Group 4">
            <a:extLst>
              <a:ext uri="{FF2B5EF4-FFF2-40B4-BE49-F238E27FC236}">
                <a16:creationId xmlns:a16="http://schemas.microsoft.com/office/drawing/2014/main" id="{DB8397AD-A964-47FC-8A3C-06256F8724D0}"/>
              </a:ext>
            </a:extLst>
          </p:cNvPr>
          <p:cNvGrpSpPr>
            <a:grpSpLocks/>
          </p:cNvGrpSpPr>
          <p:nvPr/>
        </p:nvGrpSpPr>
        <p:grpSpPr bwMode="auto">
          <a:xfrm rot="-1260000">
            <a:off x="1460958" y="2491129"/>
            <a:ext cx="3785707" cy="374650"/>
            <a:chOff x="1156" y="1440"/>
            <a:chExt cx="2188" cy="236"/>
          </a:xfrm>
        </p:grpSpPr>
        <p:sp>
          <p:nvSpPr>
            <p:cNvPr id="19461" name="Line 5">
              <a:extLst>
                <a:ext uri="{FF2B5EF4-FFF2-40B4-BE49-F238E27FC236}">
                  <a16:creationId xmlns:a16="http://schemas.microsoft.com/office/drawing/2014/main" id="{ECB22525-643C-485B-9BC7-95111380F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15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74A009C5-84A4-4336-AD15-DC1593D29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1440"/>
              <a:ext cx="1730" cy="2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dirty="0" err="1">
                  <a:latin typeface="Times New Roman" panose="02020603050405020304" pitchFamily="18" charset="0"/>
                </a:rPr>
                <a:t>Mengapa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 err="1">
                  <a:latin typeface="Times New Roman" panose="02020603050405020304" pitchFamily="18" charset="0"/>
                </a:rPr>
                <a:t>memakai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() ?</a:t>
              </a:r>
              <a:endParaRPr lang="en-US" altLang="en-US" sz="22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7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A1FDC7F-14F8-4D3C-A385-CB12335B7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Mengakses elemen </a:t>
            </a:r>
            <a:r>
              <a:rPr lang="en-US" altLang="en-US" sz="3600" b="1">
                <a:latin typeface="Courier New" panose="02070309020205020404" pitchFamily="49" charset="0"/>
              </a:rPr>
              <a:t>struct </a:t>
            </a:r>
            <a:r>
              <a:rPr lang="en-US" altLang="en-US" sz="4000"/>
              <a:t>menggunakan pointer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9D440895-F6C9-40D0-AAA5-5D24179C8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Notasi </a:t>
            </a:r>
            <a:r>
              <a:rPr lang="en-US" altLang="en-US" sz="2800" b="1">
                <a:latin typeface="Courier New" panose="02070309020205020404" pitchFamily="49" charset="0"/>
              </a:rPr>
              <a:t>(*p).member</a:t>
            </a:r>
            <a:r>
              <a:rPr lang="en-US" altLang="en-US"/>
              <a:t> kurang nyaman dipakai</a:t>
            </a:r>
          </a:p>
          <a:p>
            <a:pPr eaLnBrk="1" hangingPunct="1"/>
            <a:r>
              <a:rPr lang="en-US" altLang="en-US"/>
              <a:t>Cara yang lebih singkat</a:t>
            </a:r>
          </a:p>
          <a:p>
            <a:pPr lvl="1" eaLnBrk="1" hangingPunct="1"/>
            <a:r>
              <a:rPr lang="en-US" altLang="en-US" sz="2600" b="1">
                <a:latin typeface="Courier New" panose="02070309020205020404" pitchFamily="49" charset="0"/>
              </a:rPr>
              <a:t>p-&gt;member</a:t>
            </a:r>
            <a:r>
              <a:rPr lang="en-US" altLang="en-US"/>
              <a:t>, di mana p merupakan variabel pointer</a:t>
            </a:r>
          </a:p>
        </p:txBody>
      </p:sp>
    </p:spTree>
    <p:extLst>
      <p:ext uri="{BB962C8B-B14F-4D97-AF65-F5344CB8AC3E}">
        <p14:creationId xmlns:p14="http://schemas.microsoft.com/office/powerpoint/2010/main" val="11699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8FFD87F-E11D-452A-8EFA-185576254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 sebelumnya menjadi …</a:t>
            </a:r>
            <a:endParaRPr lang="en-US" altLang="en-US" sz="4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DC480C8-91A9-4507-9987-FF41DD710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Deklarasi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motor *p;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Maka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 -&gt; volts 	</a:t>
            </a:r>
            <a:r>
              <a:rPr lang="en-US" altLang="en-US" sz="2400"/>
              <a:t>— is the voltage of the </a:t>
            </a:r>
            <a:r>
              <a:rPr lang="en-US" altLang="en-US" sz="2400" b="1">
                <a:latin typeface="Courier New" panose="02070309020205020404" pitchFamily="49" charset="0"/>
              </a:rPr>
              <a:t>motor</a:t>
            </a:r>
            <a:r>
              <a:rPr lang="en-US" altLang="en-US" sz="2400"/>
              <a:t> pointed </a:t>
            </a:r>
            <a:br>
              <a:rPr lang="en-US" altLang="en-US" sz="2400"/>
            </a:br>
            <a:r>
              <a:rPr lang="en-US" altLang="en-US" sz="2400"/>
              <a:t>				to by </a:t>
            </a:r>
            <a:r>
              <a:rPr lang="en-US" altLang="en-US" sz="2400" b="1">
                <a:latin typeface="Courier New" panose="02070309020205020404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 -&gt; phases 	</a:t>
            </a:r>
            <a:r>
              <a:rPr lang="en-US" altLang="en-US" sz="2400"/>
              <a:t>— is the number of phases of the </a:t>
            </a:r>
            <a:br>
              <a:rPr lang="en-US" altLang="en-US" sz="2400"/>
            </a:br>
            <a:r>
              <a:rPr lang="en-US" altLang="en-US" sz="2400"/>
              <a:t>				</a:t>
            </a:r>
            <a:r>
              <a:rPr lang="en-US" altLang="en-US" sz="2400" b="1">
                <a:latin typeface="Courier New" panose="02070309020205020404" pitchFamily="49" charset="0"/>
              </a:rPr>
              <a:t>motor</a:t>
            </a:r>
            <a:r>
              <a:rPr lang="en-US" altLang="en-US" sz="2400"/>
              <a:t> pointed to by </a:t>
            </a:r>
            <a:r>
              <a:rPr lang="en-US" altLang="en-US" sz="2400" b="1">
                <a:latin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779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6E27E2-AC31-48B7-BF3C-9E529E5E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"/>
            <a:ext cx="8354597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6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43AC6E-3579-4003-B0A2-F7A4CD5CE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— </a:t>
            </a:r>
            <a:r>
              <a:rPr lang="en-US" altLang="en-US" i="1"/>
              <a:t>Structure</a:t>
            </a: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3C3051E-55C7-4864-8DA8-F84594E10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variabel</a:t>
            </a:r>
            <a:r>
              <a:rPr lang="en-US" altLang="en-US" dirty="0"/>
              <a:t> (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) yang </a:t>
            </a:r>
            <a:r>
              <a:rPr lang="en-US" altLang="en-US" dirty="0" err="1"/>
              <a:t>dikelompokkan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nama</a:t>
            </a:r>
            <a:r>
              <a:rPr lang="en-US" altLang="en-US" dirty="0"/>
              <a:t> </a:t>
            </a:r>
            <a:r>
              <a:rPr lang="en-US" altLang="en-US" dirty="0" err="1"/>
              <a:t>baru</a:t>
            </a:r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3200" b="1" dirty="0"/>
              <a:t>Structure</a:t>
            </a:r>
            <a:r>
              <a:rPr lang="en-US" sz="3200" dirty="0"/>
              <a:t>: </a:t>
            </a:r>
            <a:r>
              <a:rPr lang="en-US" sz="2800" dirty="0" err="1">
                <a:cs typeface="Arial" pitchFamily="34" charset="0"/>
              </a:rPr>
              <a:t>tipe</a:t>
            </a:r>
            <a:r>
              <a:rPr lang="en-US" sz="2800" dirty="0">
                <a:cs typeface="Arial" pitchFamily="34" charset="0"/>
              </a:rPr>
              <a:t> data yang </a:t>
            </a:r>
            <a:r>
              <a:rPr lang="en-US" sz="2800" dirty="0" err="1">
                <a:cs typeface="Arial" pitchFamily="34" charset="0"/>
              </a:rPr>
              <a:t>memuat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sekumpulan</a:t>
            </a:r>
            <a:r>
              <a:rPr lang="en-US" sz="2800" dirty="0">
                <a:cs typeface="Arial" pitchFamily="34" charset="0"/>
              </a:rPr>
              <a:t> data </a:t>
            </a:r>
            <a:r>
              <a:rPr lang="en-US" sz="2800" dirty="0" err="1">
                <a:cs typeface="Arial" pitchFamily="34" charset="0"/>
              </a:rPr>
              <a:t>dengan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tipe</a:t>
            </a:r>
            <a:r>
              <a:rPr lang="id-ID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berbeda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id-ID" sz="2800" dirty="0">
                <a:cs typeface="Arial" pitchFamily="34" charset="0"/>
              </a:rPr>
              <a:t>yang </a:t>
            </a:r>
            <a:r>
              <a:rPr lang="en-US" sz="2800" dirty="0" err="1">
                <a:cs typeface="Arial" pitchFamily="34" charset="0"/>
              </a:rPr>
              <a:t>saling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berkaitan</a:t>
            </a:r>
            <a:r>
              <a:rPr lang="en-US" sz="2800" dirty="0">
                <a:cs typeface="Arial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 err="1">
                <a:cs typeface="Arial" pitchFamily="34" charset="0"/>
              </a:rPr>
              <a:t>Komponen</a:t>
            </a:r>
            <a:r>
              <a:rPr lang="en-US" sz="2800" dirty="0">
                <a:cs typeface="Arial" pitchFamily="34" charset="0"/>
              </a:rPr>
              <a:t>  </a:t>
            </a:r>
            <a:r>
              <a:rPr lang="en-US" sz="2800" dirty="0" err="1">
                <a:cs typeface="Arial" pitchFamily="34" charset="0"/>
              </a:rPr>
              <a:t>struktur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disebut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anggota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atau</a:t>
            </a:r>
            <a:r>
              <a:rPr lang="en-US" sz="2800" dirty="0">
                <a:cs typeface="Arial" pitchFamily="34" charset="0"/>
              </a:rPr>
              <a:t>  field </a:t>
            </a:r>
            <a:r>
              <a:rPr lang="en-US" sz="2800" dirty="0" err="1">
                <a:cs typeface="Arial" pitchFamily="34" charset="0"/>
              </a:rPr>
              <a:t>atau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elemen</a:t>
            </a:r>
            <a:r>
              <a:rPr lang="en-US" sz="2800" dirty="0"/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cs typeface="Arial" pitchFamily="34" charset="0"/>
              </a:rPr>
              <a:t>Field </a:t>
            </a:r>
            <a:r>
              <a:rPr lang="en-US" sz="2800" dirty="0" err="1">
                <a:cs typeface="Arial" pitchFamily="34" charset="0"/>
              </a:rPr>
              <a:t>atau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elemen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bersifat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heterogen</a:t>
            </a:r>
            <a:r>
              <a:rPr lang="en-US" sz="2800" dirty="0">
                <a:cs typeface="Arial" pitchFamily="34" charset="0"/>
              </a:rPr>
              <a:t> (</a:t>
            </a:r>
            <a:r>
              <a:rPr lang="en-US" sz="2800" dirty="0" err="1">
                <a:cs typeface="Arial" pitchFamily="34" charset="0"/>
              </a:rPr>
              <a:t>karena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tipe</a:t>
            </a:r>
            <a:r>
              <a:rPr lang="en-US" sz="2800" dirty="0">
                <a:cs typeface="Arial" pitchFamily="34" charset="0"/>
              </a:rPr>
              <a:t> data </a:t>
            </a:r>
            <a:r>
              <a:rPr lang="en-US" sz="2800" dirty="0" err="1">
                <a:cs typeface="Arial" pitchFamily="34" charset="0"/>
              </a:rPr>
              <a:t>dari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setiap</a:t>
            </a:r>
            <a:r>
              <a:rPr lang="en-US" sz="2800" dirty="0">
                <a:cs typeface="Arial" pitchFamily="34" charset="0"/>
              </a:rPr>
              <a:t> field </a:t>
            </a:r>
            <a:r>
              <a:rPr lang="en-US" sz="2800" dirty="0" err="1">
                <a:cs typeface="Arial" pitchFamily="34" charset="0"/>
              </a:rPr>
              <a:t>bisa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berbeda</a:t>
            </a:r>
            <a:r>
              <a:rPr lang="en-US" sz="2800" dirty="0">
                <a:cs typeface="Arial" pitchFamily="34" charset="0"/>
              </a:rPr>
              <a:t>).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555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72AF446-0559-4990-9582-8B6176614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Hasil eksekusi program</a:t>
            </a:r>
            <a:endParaRPr lang="en-US" altLang="en-US" sz="4000"/>
          </a:p>
        </p:txBody>
      </p:sp>
      <p:pic>
        <p:nvPicPr>
          <p:cNvPr id="27651" name="Picture 5" descr="capture3">
            <a:extLst>
              <a:ext uri="{FF2B5EF4-FFF2-40B4-BE49-F238E27FC236}">
                <a16:creationId xmlns:a16="http://schemas.microsoft.com/office/drawing/2014/main" id="{CE4EEB33-E957-4D5F-8797-A2B77BF52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71525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3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649A6A6-22FF-4CFC-B9F3-2A70E9BFA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Operasi pada </a:t>
            </a:r>
            <a:r>
              <a:rPr lang="en-US" altLang="en-US" sz="3600" b="1">
                <a:latin typeface="Courier New" panose="02070309020205020404" pitchFamily="49" charset="0"/>
              </a:rPr>
              <a:t>struct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D0CA690-3A0B-4735-8DB1-855A025EA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Copy/assign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struct motor p, q;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 = q;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Get address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struct motor p;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struct motor *s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 = &amp;p;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Access members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p.volts;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s -&gt; amps;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67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2DF7C66-05A1-4AEA-85AD-1659B0C39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A4982F8C-F403-4B51-BE87-2CE59F31E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b="1">
                <a:latin typeface="Courier New" panose="02070309020205020404" pitchFamily="49" charset="0"/>
              </a:rPr>
              <a:t>struct item {</a:t>
            </a:r>
            <a:br>
              <a:rPr lang="en-US" altLang="en-US" sz="2600" b="1">
                <a:latin typeface="Courier New" panose="02070309020205020404" pitchFamily="49" charset="0"/>
              </a:rPr>
            </a:br>
            <a:r>
              <a:rPr lang="en-US" altLang="en-US" sz="2600" b="1">
                <a:latin typeface="Courier New" panose="02070309020205020404" pitchFamily="49" charset="0"/>
              </a:rPr>
              <a:t>char *s;</a:t>
            </a:r>
            <a:br>
              <a:rPr lang="en-US" altLang="en-US" sz="2600" b="1">
                <a:latin typeface="Courier New" panose="02070309020205020404" pitchFamily="49" charset="0"/>
              </a:rPr>
            </a:br>
            <a:r>
              <a:rPr lang="en-US" altLang="en-US" sz="2600" b="1">
                <a:latin typeface="Courier New" panose="02070309020205020404" pitchFamily="49" charset="0"/>
              </a:rPr>
              <a:t>struct item *next;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Sebuah item dapat berisi alamat item lain…</a:t>
            </a:r>
            <a:endParaRPr lang="en-US" altLang="en-US" sz="2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…</a:t>
            </a:r>
            <a:r>
              <a:rPr lang="en-US" altLang="en-US" sz="2800"/>
              <a:t> yang dapat menunjuk item lain</a:t>
            </a:r>
            <a:endParaRPr lang="en-US" altLang="en-US" sz="2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…</a:t>
            </a:r>
            <a:r>
              <a:rPr lang="en-US" altLang="en-US" sz="2800"/>
              <a:t> yang juga dapat menunjuk item yang lain lagi</a:t>
            </a:r>
            <a:endParaRPr lang="en-US" altLang="en-US" sz="2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… </a:t>
            </a:r>
            <a:r>
              <a:rPr lang="en-US" altLang="en-US" sz="2800"/>
              <a:t>etc.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Dengan demikian membentuk rangkaian item!!!</a:t>
            </a:r>
            <a:endParaRPr lang="en-US" altLang="en-US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84676" name="Group 4">
            <a:extLst>
              <a:ext uri="{FF2B5EF4-FFF2-40B4-BE49-F238E27FC236}">
                <a16:creationId xmlns:a16="http://schemas.microsoft.com/office/drawing/2014/main" id="{6291943A-9E0E-43BD-8B1C-E814636EA158}"/>
              </a:ext>
            </a:extLst>
          </p:cNvPr>
          <p:cNvGrpSpPr>
            <a:grpSpLocks/>
          </p:cNvGrpSpPr>
          <p:nvPr/>
        </p:nvGrpSpPr>
        <p:grpSpPr bwMode="auto">
          <a:xfrm rot="-1260000">
            <a:off x="3352800" y="1447800"/>
            <a:ext cx="4421188" cy="374650"/>
            <a:chOff x="2542" y="2099"/>
            <a:chExt cx="2785" cy="236"/>
          </a:xfrm>
        </p:grpSpPr>
        <p:sp>
          <p:nvSpPr>
            <p:cNvPr id="31749" name="Line 5">
              <a:extLst>
                <a:ext uri="{FF2B5EF4-FFF2-40B4-BE49-F238E27FC236}">
                  <a16:creationId xmlns:a16="http://schemas.microsoft.com/office/drawing/2014/main" id="{A9CEE452-B966-4C37-9CEA-A9E17CF6A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D7179F61-4DCC-490E-9C7F-BBECC8B08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2099"/>
              <a:ext cx="2355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Yes! This is legal!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30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Nested Structure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22437"/>
            <a:ext cx="7924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Struktur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salah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satu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anggotanya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adalah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struktur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lain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disebut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sebagai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i="1" dirty="0">
                <a:solidFill>
                  <a:srgbClr val="003300"/>
                </a:solidFill>
              </a:rPr>
              <a:t>nested structure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err="1"/>
              <a:t>Deklarasi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lain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deklarasi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yang </a:t>
            </a:r>
            <a:r>
              <a:rPr lang="en-US" sz="2400" dirty="0" err="1"/>
              <a:t>memuatnya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 err="1"/>
              <a:t>Struct</a:t>
            </a:r>
            <a:r>
              <a:rPr lang="en-US" sz="2200" dirty="0"/>
              <a:t> </a:t>
            </a:r>
            <a:r>
              <a:rPr lang="en-US" sz="2200" dirty="0" err="1"/>
              <a:t>Mhs</a:t>
            </a:r>
            <a:r>
              <a:rPr lang="en-US" sz="2200" dirty="0"/>
              <a:t>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Nim</a:t>
            </a:r>
            <a:r>
              <a:rPr lang="en-US" sz="2200" dirty="0"/>
              <a:t>, </a:t>
            </a:r>
            <a:r>
              <a:rPr lang="en-US" sz="2200" dirty="0" err="1"/>
              <a:t>Nama</a:t>
            </a:r>
            <a:r>
              <a:rPr lang="en-US" sz="2200" dirty="0"/>
              <a:t>, </a:t>
            </a:r>
            <a:r>
              <a:rPr lang="en-US" sz="2200" b="1" dirty="0" err="1"/>
              <a:t>Alamat</a:t>
            </a:r>
            <a:r>
              <a:rPr lang="en-US" sz="2200" dirty="0"/>
              <a:t>, </a:t>
            </a:r>
            <a:r>
              <a:rPr lang="en-US" sz="2200" b="1" dirty="0" err="1"/>
              <a:t>Tanggal</a:t>
            </a:r>
            <a:r>
              <a:rPr lang="en-US" sz="2200" b="1" dirty="0"/>
              <a:t> </a:t>
            </a:r>
            <a:r>
              <a:rPr lang="en-US" sz="2200" b="1" dirty="0" err="1"/>
              <a:t>Lahir</a:t>
            </a:r>
            <a:endParaRPr lang="en-US" sz="2200" b="1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 err="1"/>
              <a:t>Alamat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struct</a:t>
            </a:r>
            <a:r>
              <a:rPr lang="en-US" sz="2200" dirty="0"/>
              <a:t> yang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Jalan</a:t>
            </a:r>
            <a:r>
              <a:rPr lang="en-US" sz="2200" dirty="0"/>
              <a:t>, </a:t>
            </a:r>
            <a:r>
              <a:rPr lang="en-US" sz="2200" dirty="0" err="1"/>
              <a:t>Nomor</a:t>
            </a:r>
            <a:r>
              <a:rPr lang="en-US" sz="2200" dirty="0"/>
              <a:t> </a:t>
            </a:r>
            <a:r>
              <a:rPr lang="en-US" sz="2200" dirty="0" err="1"/>
              <a:t>Rumah</a:t>
            </a:r>
            <a:r>
              <a:rPr lang="en-US" sz="2200" dirty="0"/>
              <a:t>, Kota, </a:t>
            </a:r>
            <a:r>
              <a:rPr lang="en-US" sz="2200" dirty="0" err="1"/>
              <a:t>Provinsi</a:t>
            </a:r>
            <a:endParaRPr lang="en-US" sz="22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200" dirty="0" err="1"/>
              <a:t>Lahir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struct</a:t>
            </a:r>
            <a:r>
              <a:rPr lang="en-US" sz="2200" dirty="0"/>
              <a:t> yang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, </a:t>
            </a:r>
            <a:r>
              <a:rPr lang="en-US" sz="2200" dirty="0" err="1"/>
              <a:t>Bulan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Tahun</a:t>
            </a:r>
            <a:r>
              <a:rPr lang="en-US" sz="2200" dirty="0"/>
              <a:t>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557E-A829-4CB6-9372-E3D95C6BB0E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Nested Structure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Contoh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: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895B-9848-4D68-9152-2343F6DB71AA}" type="slidenum">
              <a:rPr lang="en-US"/>
              <a:pPr/>
              <a:t>24</a:t>
            </a:fld>
            <a:endParaRPr 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905000" y="2209800"/>
            <a:ext cx="5562600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Alamat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id-ID" dirty="0"/>
              <a:t>	</a:t>
            </a:r>
            <a:r>
              <a:rPr lang="en-US" dirty="0"/>
              <a:t>char </a:t>
            </a:r>
            <a:r>
              <a:rPr lang="en-US" dirty="0" err="1"/>
              <a:t>Jalan</a:t>
            </a:r>
            <a:r>
              <a:rPr lang="en-US" dirty="0"/>
              <a:t>[40];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NoRumah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id-ID" dirty="0"/>
              <a:t>	</a:t>
            </a:r>
            <a:r>
              <a:rPr lang="en-US" dirty="0"/>
              <a:t>char Kota[20], </a:t>
            </a:r>
            <a:r>
              <a:rPr lang="en-US" dirty="0" err="1"/>
              <a:t>Propinsi</a:t>
            </a:r>
            <a:r>
              <a:rPr lang="en-US" dirty="0"/>
              <a:t>[20];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TanggalLahir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id-ID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id-ID" dirty="0"/>
              <a:t>l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Mhs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id-ID" dirty="0"/>
              <a:t>    </a:t>
            </a:r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err="1"/>
              <a:t>Nim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id-ID" dirty="0"/>
              <a:t>    </a:t>
            </a:r>
            <a:r>
              <a:rPr lang="en-US" dirty="0"/>
              <a:t>char  </a:t>
            </a:r>
            <a:r>
              <a:rPr lang="en-US" dirty="0" err="1"/>
              <a:t>Nama</a:t>
            </a:r>
            <a:r>
              <a:rPr lang="en-US" dirty="0"/>
              <a:t>[20];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Alamat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 err="1"/>
              <a:t>addr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id-ID" dirty="0"/>
              <a:t>   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TanggalLahir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dirty="0" err="1"/>
              <a:t>tgllahir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11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Inisialisasi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Structure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z="2600" b="1" dirty="0" err="1">
                <a:solidFill>
                  <a:schemeClr val="accent2"/>
                </a:solidFill>
              </a:rPr>
              <a:t>Sintaks</a:t>
            </a:r>
            <a:endParaRPr lang="en-US" sz="2600" b="1" dirty="0">
              <a:solidFill>
                <a:schemeClr val="accent2"/>
              </a:solidFill>
            </a:endParaRPr>
          </a:p>
          <a:p>
            <a:pPr lvl="2">
              <a:spcBef>
                <a:spcPts val="1200"/>
              </a:spcBef>
              <a:buNone/>
            </a:pPr>
            <a:r>
              <a:rPr lang="en-US" b="1" dirty="0" err="1">
                <a:solidFill>
                  <a:schemeClr val="accent2"/>
                </a:solidFill>
              </a:rPr>
              <a:t>Struct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i="1" dirty="0">
                <a:solidFill>
                  <a:schemeClr val="accent2"/>
                </a:solidFill>
              </a:rPr>
              <a:t>name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variabel</a:t>
            </a:r>
            <a:r>
              <a:rPr lang="en-US" b="1" dirty="0">
                <a:solidFill>
                  <a:schemeClr val="accent2"/>
                </a:solidFill>
              </a:rPr>
              <a:t> = {nilai_1, …, </a:t>
            </a:r>
            <a:r>
              <a:rPr lang="en-US" b="1" dirty="0" err="1">
                <a:solidFill>
                  <a:schemeClr val="accent2"/>
                </a:solidFill>
              </a:rPr>
              <a:t>nilai_m</a:t>
            </a:r>
            <a:r>
              <a:rPr lang="en-US" b="1" dirty="0">
                <a:solidFill>
                  <a:schemeClr val="accent2"/>
                </a:solidFill>
              </a:rPr>
              <a:t>};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600" b="1" dirty="0" err="1">
                <a:solidFill>
                  <a:schemeClr val="accent2"/>
                </a:solidFill>
              </a:rPr>
              <a:t>Contoh</a:t>
            </a:r>
            <a:endParaRPr lang="en-US" sz="2600" b="1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TanggalLahir</a:t>
            </a:r>
            <a:r>
              <a:rPr lang="id-ID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{</a:t>
            </a:r>
            <a:r>
              <a:rPr lang="id-ID" sz="2400" b="1" dirty="0">
                <a:solidFill>
                  <a:schemeClr val="accent2"/>
                </a:solidFill>
              </a:rPr>
              <a:t>   </a:t>
            </a:r>
            <a:r>
              <a:rPr lang="en-US" sz="2400" b="1" dirty="0" err="1">
                <a:solidFill>
                  <a:schemeClr val="accent2"/>
                </a:solidFill>
              </a:rPr>
              <a:t>int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Tangga</a:t>
            </a:r>
            <a:r>
              <a:rPr lang="id-ID" sz="2400" b="1" dirty="0">
                <a:solidFill>
                  <a:schemeClr val="accent2"/>
                </a:solidFill>
              </a:rPr>
              <a:t>l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</a:rPr>
              <a:t>Bulan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</a:rPr>
              <a:t>Tahun</a:t>
            </a:r>
            <a:r>
              <a:rPr lang="en-US" sz="2400" b="1" dirty="0">
                <a:solidFill>
                  <a:schemeClr val="accent2"/>
                </a:solidFill>
              </a:rPr>
              <a:t>;</a:t>
            </a:r>
          </a:p>
          <a:p>
            <a:pPr>
              <a:buNone/>
            </a:pPr>
            <a:r>
              <a:rPr lang="id-ID" sz="2400" b="1" dirty="0">
                <a:solidFill>
                  <a:schemeClr val="accent2"/>
                </a:solidFill>
              </a:rPr>
              <a:t>		</a:t>
            </a:r>
            <a:r>
              <a:rPr lang="en-US" sz="2400" b="1" dirty="0">
                <a:solidFill>
                  <a:schemeClr val="accent2"/>
                </a:solidFill>
              </a:rPr>
              <a:t>};</a:t>
            </a:r>
          </a:p>
          <a:p>
            <a:pPr marL="640080" lvl="2" indent="-228600">
              <a:spcBef>
                <a:spcPts val="1200"/>
              </a:spcBef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	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TanggalLahir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b="1" dirty="0">
                <a:solidFill>
                  <a:schemeClr val="accent2"/>
                </a:solidFill>
              </a:rPr>
              <a:t>tgl</a:t>
            </a:r>
            <a:r>
              <a:rPr lang="en-US" b="1" dirty="0">
                <a:solidFill>
                  <a:schemeClr val="accent2"/>
                </a:solidFill>
              </a:rPr>
              <a:t> = {2</a:t>
            </a:r>
            <a:r>
              <a:rPr lang="id-ID" b="1" dirty="0">
                <a:solidFill>
                  <a:schemeClr val="accent2"/>
                </a:solidFill>
              </a:rPr>
              <a:t>7</a:t>
            </a:r>
            <a:r>
              <a:rPr lang="en-US" b="1" dirty="0">
                <a:solidFill>
                  <a:schemeClr val="accent2"/>
                </a:solidFill>
              </a:rPr>
              <a:t>, 3, 2011};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A667-31CF-457E-A596-92C52873D5AF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Inisialisasi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 Structure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229600" cy="5287963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46-CDB9-44B7-86BB-71494AE0D1CD}" type="slidenum">
              <a:rPr lang="en-US"/>
              <a:pPr/>
              <a:t>26</a:t>
            </a:fld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143000" y="2209800"/>
            <a:ext cx="58674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employee {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id-ID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id;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id-ID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char name[32];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};</a:t>
            </a:r>
          </a:p>
          <a:p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void main(void)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id-ID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employee info = {1,"B. Smith"};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id-ID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Karyawan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%s\n", info.name);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id-ID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("ID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Karyawan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%04d\n\n", info.id);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0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09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Inisialisasi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Structure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400" dirty="0" err="1">
                <a:solidFill>
                  <a:srgbClr val="7030A0"/>
                </a:solidFill>
              </a:rPr>
              <a:t>Variabel</a:t>
            </a:r>
            <a:r>
              <a:rPr lang="en-US" sz="2400" dirty="0">
                <a:solidFill>
                  <a:srgbClr val="7030A0"/>
                </a:solidFill>
              </a:rPr>
              <a:t> structure </a:t>
            </a:r>
            <a:r>
              <a:rPr lang="en-US" sz="2400" dirty="0" err="1">
                <a:solidFill>
                  <a:srgbClr val="7030A0"/>
                </a:solidFill>
              </a:rPr>
              <a:t>bisa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di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isi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dengan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variabel</a:t>
            </a:r>
            <a:r>
              <a:rPr lang="en-US" sz="2400" dirty="0">
                <a:solidFill>
                  <a:srgbClr val="7030A0"/>
                </a:solidFill>
              </a:rPr>
              <a:t> structure yang lain yang </a:t>
            </a:r>
            <a:r>
              <a:rPr lang="en-US" sz="2400" dirty="0" err="1">
                <a:solidFill>
                  <a:srgbClr val="7030A0"/>
                </a:solidFill>
              </a:rPr>
              <a:t>nama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structurenya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sama</a:t>
            </a:r>
            <a:r>
              <a:rPr lang="en-US" sz="2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168D-7376-416F-AD45-BB7B7A8E141F}" type="slidenum">
              <a:rPr lang="en-US"/>
              <a:pPr/>
              <a:t>27</a:t>
            </a:fld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066800" y="2514600"/>
            <a:ext cx="7086600" cy="3785652"/>
          </a:xfrm>
          <a:prstGeom prst="rect">
            <a:avLst/>
          </a:prstGeom>
          <a:solidFill>
            <a:schemeClr val="accent2">
              <a:lumMod val="20000"/>
              <a:lumOff val="80000"/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employee {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id;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char name[32];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};</a:t>
            </a:r>
          </a:p>
          <a:p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void main(void)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id-ID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s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truct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employee info = {1,"B. Smith"};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employee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amir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info;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Karyawan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%s\n", amir.name);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("ID </a:t>
            </a:r>
            <a:r>
              <a:rPr lang="en-US" sz="20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Karyawan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%04d\n\n", amir.id);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67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of Structure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b="1" i="1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kenyataannya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i="1" dirty="0"/>
              <a:t>record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i="1" dirty="0"/>
              <a:t>record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. </a:t>
            </a:r>
          </a:p>
          <a:p>
            <a:pPr>
              <a:spcBef>
                <a:spcPts val="1800"/>
              </a:spcBef>
            </a:pPr>
            <a:r>
              <a:rPr lang="en-US" sz="2400" dirty="0" err="1"/>
              <a:t>Maka</a:t>
            </a:r>
            <a:r>
              <a:rPr lang="en-US" sz="2400" dirty="0"/>
              <a:t>,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penggunaannya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b="1" i="1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digabung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array.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7B7-6D3A-40C1-ABA0-5AD3F967AE89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of Structure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</a:rPr>
              <a:t>Contoh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 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EEAA-D12E-4BFE-ABB7-EACD6A0F4B52}" type="slidenum">
              <a:rPr lang="en-US"/>
              <a:pPr/>
              <a:t>29</a:t>
            </a:fld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371600" y="2057400"/>
            <a:ext cx="6858000" cy="4368800"/>
          </a:xfrm>
          <a:prstGeom prst="rect">
            <a:avLst/>
          </a:prstGeom>
          <a:solidFill>
            <a:srgbClr val="FFFF99">
              <a:alpha val="2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tanggal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	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tgl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bln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thn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};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	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rekening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noRek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  	char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tipeRek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     char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nama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[31];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   	long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saldo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   	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tanggal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transAkhir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};</a:t>
            </a: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//Array of structure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rekening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</a:rPr>
              <a:t>nasabah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[100];</a:t>
            </a:r>
          </a:p>
        </p:txBody>
      </p:sp>
    </p:spTree>
    <p:extLst>
      <p:ext uri="{BB962C8B-B14F-4D97-AF65-F5344CB8AC3E}">
        <p14:creationId xmlns:p14="http://schemas.microsoft.com/office/powerpoint/2010/main" val="158180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75C598-C275-451B-8641-4D2BEC495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Struct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67E5FF0-0749-4A41-8CBE-FCE395B2D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Penting untuk implementasi ADT / membuat tipe data baru</a:t>
            </a:r>
          </a:p>
          <a:p>
            <a:pPr eaLnBrk="1" hangingPunct="1"/>
            <a:r>
              <a:rPr lang="en-US" altLang="en-US"/>
              <a:t>E.g., 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struct motor 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float volts;	</a:t>
            </a:r>
            <a:r>
              <a:rPr lang="en-US" altLang="en-US" sz="1800" b="1">
                <a:latin typeface="Courier New" panose="02070309020205020404" pitchFamily="49" charset="0"/>
              </a:rPr>
              <a:t>//voltage of the motor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float amps; 	</a:t>
            </a:r>
            <a:r>
              <a:rPr lang="en-US" altLang="en-US" sz="1800" b="1">
                <a:latin typeface="Courier New" panose="02070309020205020404" pitchFamily="49" charset="0"/>
              </a:rPr>
              <a:t>//amperage of the motor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int phases; 	</a:t>
            </a:r>
            <a:r>
              <a:rPr lang="en-US" altLang="en-US" sz="1800" b="1">
                <a:latin typeface="Courier New" panose="02070309020205020404" pitchFamily="49" charset="0"/>
              </a:rPr>
              <a:t>//# of phases of the motor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float rpm; 	</a:t>
            </a:r>
            <a:r>
              <a:rPr lang="en-US" altLang="en-US" sz="1800" b="1">
                <a:latin typeface="Courier New" panose="02070309020205020404" pitchFamily="49" charset="0"/>
              </a:rPr>
              <a:t>//rotational speed of motor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};</a:t>
            </a:r>
          </a:p>
          <a:p>
            <a:pPr lvl="1"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typedef struct motor motor;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62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Nilai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Awal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Array of Structure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76400"/>
            <a:ext cx="6705600" cy="4525963"/>
          </a:xfrm>
          <a:solidFill>
            <a:schemeClr val="accent4">
              <a:lumMod val="75000"/>
              <a:alpha val="29000"/>
            </a:schemeClr>
          </a:solidFill>
        </p:spPr>
        <p:txBody>
          <a:bodyPr/>
          <a:lstStyle/>
          <a:p>
            <a:pPr marL="974725" lvl="3">
              <a:buFontTx/>
              <a:buNone/>
            </a:pP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struct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tanggal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{</a:t>
            </a:r>
          </a:p>
          <a:p>
            <a:pPr marL="974725" lvl="3">
              <a:buFontTx/>
              <a:buNone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  </a:t>
            </a:r>
            <a:r>
              <a:rPr lang="id-ID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	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char </a:t>
            </a: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nama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[31];</a:t>
            </a:r>
          </a:p>
          <a:p>
            <a:pPr marL="974725" lvl="3">
              <a:buFontTx/>
              <a:buNone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  </a:t>
            </a:r>
            <a:r>
              <a:rPr lang="id-ID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	</a:t>
            </a: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int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tgl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bln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thn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;</a:t>
            </a:r>
          </a:p>
          <a:p>
            <a:pPr marL="974725" lvl="3">
              <a:buFontTx/>
              <a:buNone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};</a:t>
            </a:r>
          </a:p>
          <a:p>
            <a:pPr marL="974725" lvl="3">
              <a:buFontTx/>
              <a:buNone/>
            </a:pPr>
            <a:endParaRPr lang="en-US" sz="2400" b="1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marL="974725" lvl="3">
              <a:buFontTx/>
              <a:buNone/>
            </a:pP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struct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tanggal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ultah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[ ] = {</a:t>
            </a:r>
          </a:p>
          <a:p>
            <a:pPr marL="974725" lvl="3">
              <a:buFontTx/>
              <a:buNone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 </a:t>
            </a:r>
            <a:r>
              <a:rPr lang="id-ID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	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{“Tata”, 9, 7, 1984},</a:t>
            </a:r>
          </a:p>
          <a:p>
            <a:pPr marL="974725" lvl="3">
              <a:buFontTx/>
              <a:buNone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 </a:t>
            </a:r>
            <a:r>
              <a:rPr lang="id-ID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	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{“</a:t>
            </a:r>
            <a:r>
              <a:rPr lang="en-US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Titi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”, 7, 9, 1986},</a:t>
            </a:r>
          </a:p>
          <a:p>
            <a:pPr marL="974725" lvl="3">
              <a:buFontTx/>
              <a:buNone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 </a:t>
            </a:r>
            <a:r>
              <a:rPr lang="id-ID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	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{“Tutu”, 9, 9, 1990}</a:t>
            </a:r>
          </a:p>
          <a:p>
            <a:pPr marL="974725" lvl="3">
              <a:buFontTx/>
              <a:buNone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	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9EE5-B3D4-4E06-9794-C5AC43330515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of Structure</a:t>
            </a:r>
            <a:endParaRPr lang="id-ID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7EC7-4619-42FB-BA50-C8BF003D87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628775"/>
            <a:ext cx="3313112" cy="2563813"/>
          </a:xfrm>
          <a:prstGeom prst="rect">
            <a:avLst/>
          </a:prstGeom>
          <a:solidFill>
            <a:schemeClr val="accent4">
              <a:lumMod val="75000"/>
              <a:alpha val="2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# include &lt;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stdio.h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# include &lt;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string.h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9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</a:pPr>
            <a:r>
              <a:rPr lang="en-GB" sz="2000" b="1" dirty="0" err="1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sym typeface="Wingdings" pitchFamily="2" charset="2"/>
              </a:rPr>
              <a:t>struct</a:t>
            </a:r>
            <a:r>
              <a:rPr lang="en-GB" sz="2000" b="1" dirty="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sym typeface="Wingdings" pitchFamily="2" charset="2"/>
              </a:rPr>
              <a:t>tmhs</a:t>
            </a:r>
            <a:r>
              <a:rPr lang="en-GB" sz="2000" b="1" dirty="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{</a:t>
            </a:r>
            <a:endParaRPr lang="en-GB" sz="2000" b="1" dirty="0">
              <a:solidFill>
                <a:srgbClr val="FF0000"/>
              </a:solidFill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nim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[9];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nama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[26];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float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ipk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};</a:t>
            </a:r>
          </a:p>
          <a:p>
            <a:pPr eaLnBrk="0" hangingPunct="0">
              <a:lnSpc>
                <a:spcPct val="9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51275" y="1557338"/>
            <a:ext cx="4824413" cy="5086008"/>
          </a:xfrm>
          <a:prstGeom prst="rect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int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 main (){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  </a:t>
            </a:r>
            <a:r>
              <a:rPr lang="en-GB" sz="2000" b="1" dirty="0" err="1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sym typeface="Wingdings" pitchFamily="2" charset="2"/>
              </a:rPr>
              <a:t>struct</a:t>
            </a:r>
            <a:r>
              <a:rPr lang="en-GB" sz="2000" b="1" dirty="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sym typeface="Wingdings" pitchFamily="2" charset="2"/>
              </a:rPr>
              <a:t>tmhs</a:t>
            </a:r>
            <a:r>
              <a:rPr lang="en-GB" sz="2000" b="1" dirty="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Wingdings" pitchFamily="2" charset="2"/>
              </a:rPr>
              <a:t>arr</a:t>
            </a:r>
            <a:r>
              <a:rPr lang="en-GB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sym typeface="Wingdings" pitchFamily="2" charset="2"/>
              </a:rPr>
              <a:t>[50]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, x;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...</a:t>
            </a:r>
          </a:p>
          <a:p>
            <a:pPr eaLnBrk="0" hangingPunct="0">
              <a:lnSpc>
                <a:spcPct val="9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scanf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%s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, &amp;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arr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[0].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nim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...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x =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arr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[0];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arr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[0] =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arr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[1];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arr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[1] = x;  </a:t>
            </a:r>
          </a:p>
          <a:p>
            <a:pPr eaLnBrk="0" hangingPunct="0">
              <a:lnSpc>
                <a:spcPct val="9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for (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 = 0;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 &lt; 50;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++) {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printf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%s %s %.2f</a:t>
            </a:r>
            <a:r>
              <a:rPr lang="en-GB" b="1" dirty="0">
                <a:sym typeface="Wingdings" pitchFamily="2" charset="2"/>
              </a:rPr>
              <a:t>"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,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arr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].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nim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arr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].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nama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,   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 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arr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].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ipk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return 1;</a:t>
            </a:r>
          </a:p>
          <a:p>
            <a:pPr eaLnBrk="0" hangingPunct="0">
              <a:lnSpc>
                <a:spcPct val="9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805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3536"/>
            <a:ext cx="73914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typedef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/>
              <a:t>typedef</a:t>
            </a:r>
            <a:r>
              <a:rPr lang="en-US" sz="2400" b="1" dirty="0"/>
              <a:t> : </a:t>
            </a:r>
            <a:r>
              <a:rPr lang="en-US" sz="2400" b="1" dirty="0" err="1"/>
              <a:t>adalah</a:t>
            </a:r>
            <a:r>
              <a:rPr lang="en-US" sz="2400" b="1" dirty="0"/>
              <a:t> alias (</a:t>
            </a:r>
            <a:r>
              <a:rPr lang="en-US" sz="2400" b="1" dirty="0" err="1"/>
              <a:t>nama</a:t>
            </a:r>
            <a:r>
              <a:rPr lang="en-US" sz="2400" b="1" dirty="0"/>
              <a:t> lain)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mempersingkat</a:t>
            </a:r>
            <a:r>
              <a:rPr lang="en-US" sz="2400" b="1" dirty="0"/>
              <a:t> </a:t>
            </a:r>
            <a:r>
              <a:rPr lang="en-US" sz="2400" b="1" dirty="0" err="1"/>
              <a:t>penulisan</a:t>
            </a:r>
            <a:r>
              <a:rPr lang="en-US" sz="2400" b="1" dirty="0"/>
              <a:t>, </a:t>
            </a:r>
            <a:r>
              <a:rPr lang="en-US" sz="2400" b="1" dirty="0" err="1"/>
              <a:t>khususnya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nama</a:t>
            </a:r>
            <a:r>
              <a:rPr lang="en-US" sz="2400" b="1" dirty="0"/>
              <a:t>/</a:t>
            </a:r>
            <a:r>
              <a:rPr lang="en-US" sz="2400" b="1" dirty="0" err="1"/>
              <a:t>identifer</a:t>
            </a:r>
            <a:r>
              <a:rPr lang="en-US" sz="2400" b="1" dirty="0"/>
              <a:t> yang </a:t>
            </a:r>
            <a:r>
              <a:rPr lang="en-US" sz="2400" b="1" dirty="0" err="1"/>
              <a:t>panjang</a:t>
            </a:r>
            <a:r>
              <a:rPr lang="en-US" sz="2400" b="1" dirty="0"/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 err="1"/>
              <a:t>typedef</a:t>
            </a:r>
            <a:r>
              <a:rPr lang="en-US" sz="2400" b="1" dirty="0"/>
              <a:t> </a:t>
            </a:r>
            <a:r>
              <a:rPr lang="en-US" sz="2400" b="1" dirty="0" err="1"/>
              <a:t>sering</a:t>
            </a:r>
            <a:r>
              <a:rPr lang="en-US" sz="2400" b="1" dirty="0"/>
              <a:t>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structure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 err="1"/>
              <a:t>Contoh</a:t>
            </a:r>
            <a:r>
              <a:rPr lang="en-US" sz="2400" b="1" dirty="0"/>
              <a:t>:</a:t>
            </a:r>
          </a:p>
          <a:p>
            <a:pPr marL="847725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err="1">
                <a:solidFill>
                  <a:srgbClr val="0070C0"/>
                </a:solidFill>
                <a:latin typeface="Comic Sans MS" pitchFamily="66" charset="0"/>
              </a:rPr>
              <a:t>typedef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mic Sans MS" pitchFamily="66" charset="0"/>
              </a:rPr>
              <a:t>struct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mic Sans MS" pitchFamily="66" charset="0"/>
              </a:rPr>
              <a:t>Mahasiswa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{</a:t>
            </a:r>
          </a:p>
          <a:p>
            <a:pPr marL="847725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      char </a:t>
            </a:r>
            <a:r>
              <a:rPr lang="en-US" sz="2000" b="1" dirty="0" err="1">
                <a:solidFill>
                  <a:srgbClr val="0070C0"/>
                </a:solidFill>
                <a:latin typeface="Comic Sans MS" pitchFamily="66" charset="0"/>
              </a:rPr>
              <a:t>nama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[20];</a:t>
            </a:r>
          </a:p>
          <a:p>
            <a:pPr marL="847725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  <a:latin typeface="Comic Sans MS" pitchFamily="66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mic Sans MS" pitchFamily="66" charset="0"/>
              </a:rPr>
              <a:t>nim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;</a:t>
            </a:r>
          </a:p>
          <a:p>
            <a:pPr marL="847725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      float </a:t>
            </a:r>
            <a:r>
              <a:rPr lang="en-US" sz="2000" b="1" dirty="0" err="1">
                <a:solidFill>
                  <a:srgbClr val="0070C0"/>
                </a:solidFill>
                <a:latin typeface="Comic Sans MS" pitchFamily="66" charset="0"/>
              </a:rPr>
              <a:t>ipk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;</a:t>
            </a:r>
          </a:p>
          <a:p>
            <a:pPr marL="847725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   }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mic Sans MS" pitchFamily="66" charset="0"/>
              </a:rPr>
              <a:t>Mhs</a:t>
            </a:r>
            <a:r>
              <a:rPr lang="en-US" sz="2000" b="1" dirty="0">
                <a:latin typeface="Comic Sans MS" pitchFamily="66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dirty="0" err="1"/>
              <a:t>diatas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Mhs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lain (alias) </a:t>
            </a:r>
            <a:r>
              <a:rPr lang="en-US" sz="2200" dirty="0" err="1"/>
              <a:t>dari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struct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Mahasiswa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berfungsi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tipedata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mendefinisikan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struct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sbb</a:t>
            </a:r>
            <a:r>
              <a:rPr lang="id-ID" sz="2200" dirty="0"/>
              <a:t>. </a:t>
            </a:r>
            <a:r>
              <a:rPr lang="en-US" sz="2200" dirty="0"/>
              <a:t>  </a:t>
            </a:r>
            <a:r>
              <a:rPr lang="en-US" sz="2200" dirty="0">
                <a:latin typeface="Courier New" pitchFamily="49" charset="0"/>
              </a:rPr>
              <a:t>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</a:rPr>
              <a:t>Mhs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ali</a:t>
            </a:r>
            <a:r>
              <a:rPr lang="en-US" sz="2200" b="1" dirty="0">
                <a:latin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</a:rPr>
              <a:t>tono</a:t>
            </a:r>
            <a:r>
              <a:rPr lang="en-US" sz="2200" b="1" dirty="0">
                <a:latin typeface="Courier New" pitchFamily="49" charset="0"/>
              </a:rPr>
              <a:t>;</a:t>
            </a:r>
            <a:endParaRPr lang="en-US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2EC4-75FE-4D32-91D2-259E2B216D5A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7772400" cy="1143000"/>
          </a:xfrm>
        </p:spPr>
        <p:txBody>
          <a:bodyPr/>
          <a:lstStyle/>
          <a:p>
            <a:pPr algn="l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Contoh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typedef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22437"/>
            <a:ext cx="7239000" cy="4602163"/>
          </a:xfrm>
          <a:solidFill>
            <a:schemeClr val="accent6">
              <a:lumMod val="75000"/>
              <a:alpha val="15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#include &lt;</a:t>
            </a:r>
            <a:r>
              <a:rPr lang="en-US" sz="2000" dirty="0" err="1">
                <a:latin typeface="Comic Sans MS" pitchFamily="66" charset="0"/>
              </a:rPr>
              <a:t>stdio.h</a:t>
            </a:r>
            <a:r>
              <a:rPr lang="en-US" sz="2000" dirty="0">
                <a:latin typeface="Comic Sans MS" pitchFamily="66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#include &lt;</a:t>
            </a:r>
            <a:r>
              <a:rPr lang="en-US" sz="2000" dirty="0" err="1">
                <a:latin typeface="Comic Sans MS" pitchFamily="66" charset="0"/>
              </a:rPr>
              <a:t>conio.h</a:t>
            </a:r>
            <a:r>
              <a:rPr lang="en-US" sz="2000" dirty="0">
                <a:latin typeface="Comic Sans MS" pitchFamily="66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>
                <a:latin typeface="Comic Sans MS" pitchFamily="66" charset="0"/>
              </a:rPr>
              <a:t>typedef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struct</a:t>
            </a:r>
            <a:r>
              <a:rPr lang="en-US" sz="2000" dirty="0">
                <a:latin typeface="Comic Sans MS" pitchFamily="66" charset="0"/>
              </a:rPr>
              <a:t> employee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   </a:t>
            </a:r>
            <a:r>
              <a:rPr lang="id-ID" sz="2000" dirty="0">
                <a:latin typeface="Comic Sans MS" pitchFamily="66" charset="0"/>
              </a:rPr>
              <a:t>		</a:t>
            </a:r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id;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   </a:t>
            </a:r>
            <a:r>
              <a:rPr lang="id-ID" sz="2000" dirty="0">
                <a:latin typeface="Comic Sans MS" pitchFamily="66" charset="0"/>
              </a:rPr>
              <a:t>		</a:t>
            </a:r>
            <a:r>
              <a:rPr lang="en-US" sz="2000" dirty="0">
                <a:latin typeface="Comic Sans MS" pitchFamily="66" charset="0"/>
              </a:rPr>
              <a:t>char name[32];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r>
              <a:rPr lang="id-ID" sz="2000" dirty="0">
                <a:latin typeface="Comic Sans MS" pitchFamily="66" charset="0"/>
              </a:rPr>
              <a:t>  </a:t>
            </a:r>
            <a:r>
              <a:rPr lang="en-US" sz="2000" dirty="0">
                <a:latin typeface="Comic Sans MS" pitchFamily="66" charset="0"/>
              </a:rPr>
              <a:t>EMP;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main(void)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{</a:t>
            </a:r>
            <a:r>
              <a:rPr lang="id-ID" sz="2000" dirty="0">
                <a:latin typeface="Comic Sans MS" pitchFamily="66" charset="0"/>
              </a:rPr>
              <a:t>   </a:t>
            </a:r>
            <a:r>
              <a:rPr lang="en-US" sz="2000" dirty="0">
                <a:latin typeface="Comic Sans MS" pitchFamily="66" charset="0"/>
              </a:rPr>
              <a:t>   </a:t>
            </a:r>
            <a:r>
              <a:rPr lang="id-ID" sz="2000" dirty="0">
                <a:latin typeface="Comic Sans MS" pitchFamily="66" charset="0"/>
              </a:rPr>
              <a:t>	</a:t>
            </a:r>
            <a:r>
              <a:rPr lang="en-US" sz="2000" dirty="0">
                <a:latin typeface="Comic Sans MS" pitchFamily="66" charset="0"/>
              </a:rPr>
              <a:t>EMP info = {1,"B. Smith"};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   </a:t>
            </a:r>
            <a:r>
              <a:rPr lang="id-ID" sz="2000" dirty="0">
                <a:latin typeface="Comic Sans MS" pitchFamily="66" charset="0"/>
              </a:rPr>
              <a:t>	    	</a:t>
            </a:r>
            <a:r>
              <a:rPr lang="en-US" sz="2000" dirty="0" err="1">
                <a:latin typeface="Comic Sans MS" pitchFamily="66" charset="0"/>
              </a:rPr>
              <a:t>printf</a:t>
            </a:r>
            <a:r>
              <a:rPr lang="en-US" sz="2000" dirty="0">
                <a:latin typeface="Comic Sans MS" pitchFamily="66" charset="0"/>
              </a:rPr>
              <a:t>("</a:t>
            </a:r>
            <a:r>
              <a:rPr lang="en-US" sz="2000" dirty="0" err="1">
                <a:latin typeface="Comic Sans MS" pitchFamily="66" charset="0"/>
              </a:rPr>
              <a:t>Nama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Karyawan</a:t>
            </a:r>
            <a:r>
              <a:rPr lang="en-US" sz="2000" dirty="0">
                <a:latin typeface="Comic Sans MS" pitchFamily="66" charset="0"/>
              </a:rPr>
              <a:t>: %s\n", info.name);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   </a:t>
            </a:r>
            <a:r>
              <a:rPr lang="id-ID" sz="2000" dirty="0">
                <a:latin typeface="Comic Sans MS" pitchFamily="66" charset="0"/>
              </a:rPr>
              <a:t>		</a:t>
            </a:r>
            <a:r>
              <a:rPr lang="en-US" sz="2000" dirty="0" err="1">
                <a:latin typeface="Comic Sans MS" pitchFamily="66" charset="0"/>
              </a:rPr>
              <a:t>printf</a:t>
            </a:r>
            <a:r>
              <a:rPr lang="en-US" sz="2000" dirty="0">
                <a:latin typeface="Comic Sans MS" pitchFamily="66" charset="0"/>
              </a:rPr>
              <a:t>("ID </a:t>
            </a:r>
            <a:r>
              <a:rPr lang="en-US" sz="2000" dirty="0" err="1">
                <a:latin typeface="Comic Sans MS" pitchFamily="66" charset="0"/>
              </a:rPr>
              <a:t>Karyawan</a:t>
            </a:r>
            <a:r>
              <a:rPr lang="en-US" sz="2000" dirty="0">
                <a:latin typeface="Comic Sans MS" pitchFamily="66" charset="0"/>
              </a:rPr>
              <a:t>: %04d\n\n", info.id);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   </a:t>
            </a:r>
            <a:r>
              <a:rPr lang="id-ID" sz="2000" dirty="0">
                <a:latin typeface="Comic Sans MS" pitchFamily="66" charset="0"/>
              </a:rPr>
              <a:t>		</a:t>
            </a:r>
            <a:r>
              <a:rPr lang="en-US" sz="2000" dirty="0" err="1">
                <a:latin typeface="Comic Sans MS" pitchFamily="66" charset="0"/>
              </a:rPr>
              <a:t>getch</a:t>
            </a:r>
            <a:r>
              <a:rPr lang="en-US" sz="2000" dirty="0">
                <a:latin typeface="Comic Sans MS" pitchFamily="66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   </a:t>
            </a:r>
            <a:r>
              <a:rPr lang="id-ID" sz="2000" dirty="0">
                <a:latin typeface="Comic Sans MS" pitchFamily="66" charset="0"/>
              </a:rPr>
              <a:t>		</a:t>
            </a:r>
            <a:r>
              <a:rPr lang="en-US" sz="2000" dirty="0">
                <a:latin typeface="Comic Sans MS" pitchFamily="66" charset="0"/>
              </a:rPr>
              <a:t>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AE18-0275-4039-9892-965FB3C413B6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Definisi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dan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Deklarasi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 Structure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D8FCF-C31C-4C9A-A1FC-D976C42FDE8F}" type="slidenum">
              <a:rPr lang="en-US"/>
              <a:pPr/>
              <a:t>4</a:t>
            </a:fld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1882775"/>
            <a:ext cx="3733800" cy="2384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   </a:t>
            </a:r>
            <a:r>
              <a:rPr lang="en-US" sz="2400" b="1" dirty="0" err="1">
                <a:solidFill>
                  <a:srgbClr val="7030A0"/>
                </a:solidFill>
              </a:rPr>
              <a:t>Sintaks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tipe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struktur</a:t>
            </a:r>
            <a:endParaRPr lang="id-ID" sz="2400" b="1" dirty="0">
              <a:solidFill>
                <a:srgbClr val="7030A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sz="2000" b="1" dirty="0" err="1">
                <a:solidFill>
                  <a:srgbClr val="C00000"/>
                </a:solidFill>
              </a:rPr>
              <a:t>struct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</a:rPr>
              <a:t>nama_structure</a:t>
            </a:r>
            <a:r>
              <a:rPr lang="en-US" sz="2000" b="1" dirty="0">
                <a:solidFill>
                  <a:srgbClr val="002060"/>
                </a:solidFill>
              </a:rPr>
              <a:t> {</a:t>
            </a:r>
          </a:p>
          <a:p>
            <a:pPr marL="625475" lvl="2" indent="-92075"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    tipedata1 nama_field1;</a:t>
            </a:r>
          </a:p>
          <a:p>
            <a:pPr marL="625475" lvl="2" indent="-92075"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    tipedata2 nama_field2;</a:t>
            </a:r>
          </a:p>
          <a:p>
            <a:pPr marL="625475" lvl="2" indent="-92075"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    …</a:t>
            </a:r>
          </a:p>
          <a:p>
            <a:pPr marL="625475" lvl="2" indent="-92075"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};</a:t>
            </a:r>
          </a:p>
          <a:p>
            <a:pPr marL="625475" lvl="2" indent="-92075">
              <a:spcBef>
                <a:spcPct val="20000"/>
              </a:spcBef>
            </a:pPr>
            <a:endParaRPr lang="en-US" sz="1600" dirty="0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57200" y="5029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marL="625475" lvl="2" indent="-266700">
              <a:spcBef>
                <a:spcPct val="20000"/>
              </a:spcBef>
            </a:pPr>
            <a:endParaRPr lang="en-GB" sz="2000" b="1" dirty="0">
              <a:solidFill>
                <a:srgbClr val="FF0000"/>
              </a:solidFill>
            </a:endParaRPr>
          </a:p>
          <a:p>
            <a:pPr marL="625475" lvl="2" indent="-266700">
              <a:spcBef>
                <a:spcPts val="0"/>
              </a:spcBef>
              <a:buFontTx/>
              <a:buChar char="•"/>
            </a:pPr>
            <a:r>
              <a:rPr lang="en-US" sz="2000" b="1" dirty="0" err="1">
                <a:solidFill>
                  <a:srgbClr val="002060"/>
                </a:solidFill>
              </a:rPr>
              <a:t>Deklarasi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variabel</a:t>
            </a:r>
            <a:r>
              <a:rPr lang="en-US" sz="2000" b="1" dirty="0">
                <a:solidFill>
                  <a:srgbClr val="002060"/>
                </a:solidFill>
              </a:rPr>
              <a:t> structure</a:t>
            </a:r>
            <a:endParaRPr lang="en-GB" sz="2000" b="1" dirty="0">
              <a:solidFill>
                <a:srgbClr val="FF0000"/>
              </a:solidFill>
            </a:endParaRPr>
          </a:p>
          <a:p>
            <a:pPr marL="625475" lvl="2" indent="-266700">
              <a:spcBef>
                <a:spcPts val="1200"/>
              </a:spcBef>
            </a:pPr>
            <a:r>
              <a:rPr lang="en-GB" sz="2000" b="1" dirty="0" err="1">
                <a:solidFill>
                  <a:srgbClr val="FF0000"/>
                </a:solidFill>
              </a:rPr>
              <a:t>struct</a:t>
            </a:r>
            <a:r>
              <a:rPr lang="en-GB" sz="2000" b="1" dirty="0"/>
              <a:t>  </a:t>
            </a:r>
            <a:r>
              <a:rPr lang="en-GB" sz="2000" b="1" i="1" dirty="0" err="1">
                <a:solidFill>
                  <a:srgbClr val="002060"/>
                </a:solidFill>
              </a:rPr>
              <a:t>nama_structure</a:t>
            </a:r>
            <a:r>
              <a:rPr lang="en-GB" sz="2000" b="1" i="1" dirty="0">
                <a:solidFill>
                  <a:srgbClr val="002060"/>
                </a:solidFill>
              </a:rPr>
              <a:t>  </a:t>
            </a:r>
            <a:r>
              <a:rPr lang="en-GB" sz="2000" b="1" dirty="0" err="1">
                <a:solidFill>
                  <a:srgbClr val="002060"/>
                </a:solidFill>
              </a:rPr>
              <a:t>nama_variable_structure</a:t>
            </a:r>
            <a:r>
              <a:rPr lang="en-GB" sz="2000" b="1" dirty="0">
                <a:solidFill>
                  <a:srgbClr val="002060"/>
                </a:solidFill>
              </a:rPr>
              <a:t>;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endParaRPr lang="en-GB" sz="2000" b="1" dirty="0">
              <a:solidFill>
                <a:srgbClr val="002060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000" b="1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800600" y="1905000"/>
            <a:ext cx="4114800" cy="2971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74638" indent="-274638">
              <a:spcBef>
                <a:spcPct val="20000"/>
              </a:spcBef>
              <a:buFontTx/>
              <a:buChar char="•"/>
            </a:pPr>
            <a:r>
              <a:rPr lang="en-US" sz="2200" dirty="0" err="1">
                <a:solidFill>
                  <a:srgbClr val="002060"/>
                </a:solidFill>
              </a:rPr>
              <a:t>variabel</a:t>
            </a:r>
            <a:r>
              <a:rPr lang="en-US" sz="2200" dirty="0">
                <a:solidFill>
                  <a:srgbClr val="002060"/>
                </a:solidFill>
              </a:rPr>
              <a:t> structure </a:t>
            </a:r>
            <a:r>
              <a:rPr lang="en-US" sz="2200" dirty="0" err="1">
                <a:solidFill>
                  <a:srgbClr val="002060"/>
                </a:solidFill>
              </a:rPr>
              <a:t>bisa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didefinisikan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pada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saat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deklarasi</a:t>
            </a:r>
            <a:r>
              <a:rPr lang="en-US" sz="2200" dirty="0">
                <a:solidFill>
                  <a:srgbClr val="002060"/>
                </a:solidFill>
              </a:rPr>
              <a:t> structure.</a:t>
            </a:r>
          </a:p>
          <a:p>
            <a:pPr marL="633413" lvl="2">
              <a:spcBef>
                <a:spcPct val="20000"/>
              </a:spcBef>
            </a:pPr>
            <a:r>
              <a:rPr lang="en-US" sz="2000" b="1" dirty="0" err="1">
                <a:solidFill>
                  <a:srgbClr val="FF0000"/>
                </a:solidFill>
              </a:rPr>
              <a:t>struct</a:t>
            </a:r>
            <a:r>
              <a:rPr lang="en-US" sz="2000" b="1" dirty="0"/>
              <a:t> </a:t>
            </a:r>
            <a:r>
              <a:rPr lang="en-US" sz="2000" b="1" i="1" dirty="0" err="1">
                <a:solidFill>
                  <a:srgbClr val="002060"/>
                </a:solidFill>
              </a:rPr>
              <a:t>nama_structure</a:t>
            </a:r>
            <a:r>
              <a:rPr lang="en-US" sz="2000" b="1" dirty="0">
                <a:solidFill>
                  <a:srgbClr val="002060"/>
                </a:solidFill>
              </a:rPr>
              <a:t> {</a:t>
            </a:r>
          </a:p>
          <a:p>
            <a:pPr marL="633413" lvl="2"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  tipedata1 nama_field1;</a:t>
            </a:r>
          </a:p>
          <a:p>
            <a:pPr marL="633413" lvl="2"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  tipedata2 nama_field2;</a:t>
            </a:r>
          </a:p>
          <a:p>
            <a:pPr marL="633413" lvl="2"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…</a:t>
            </a:r>
          </a:p>
          <a:p>
            <a:pPr marL="633413" lvl="2">
              <a:spcBef>
                <a:spcPct val="2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} </a:t>
            </a:r>
            <a:r>
              <a:rPr lang="en-US" sz="2000" b="1" dirty="0" err="1">
                <a:solidFill>
                  <a:srgbClr val="002060"/>
                </a:solidFill>
              </a:rPr>
              <a:t>nama_variable_structure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  <a:p>
            <a:pPr marL="633413" lvl="2">
              <a:spcBef>
                <a:spcPct val="20000"/>
              </a:spcBef>
            </a:pPr>
            <a:endParaRPr lang="en-US" sz="1600" dirty="0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2133600" y="42672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9" name="Right Arrow 8"/>
          <p:cNvSpPr/>
          <p:nvPr/>
        </p:nvSpPr>
        <p:spPr>
          <a:xfrm>
            <a:off x="4114800" y="2705100"/>
            <a:ext cx="11430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ATAU</a:t>
            </a:r>
          </a:p>
        </p:txBody>
      </p:sp>
    </p:spTree>
    <p:extLst>
      <p:ext uri="{BB962C8B-B14F-4D97-AF65-F5344CB8AC3E}">
        <p14:creationId xmlns:p14="http://schemas.microsoft.com/office/powerpoint/2010/main" val="23481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8" grpId="0" animBg="1"/>
      <p:bldP spid="67589" grpId="0" animBg="1"/>
      <p:bldP spid="67590" grpId="0" animBg="1"/>
      <p:bldP spid="6759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Definisi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dan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Deklarasi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haroni" pitchFamily="2" charset="-79"/>
              </a:rPr>
              <a:t> Structure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: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6B7-4FAB-4A5F-8EA1-5BBB929BC2B4}" type="slidenum">
              <a:rPr lang="en-US"/>
              <a:pPr/>
              <a:t>5</a:t>
            </a:fld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44196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struct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rekening</a:t>
            </a:r>
            <a:r>
              <a:rPr lang="en-US" b="1" dirty="0">
                <a:solidFill>
                  <a:srgbClr val="002060"/>
                </a:solidFill>
              </a:rPr>
              <a:t>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noRek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char </a:t>
            </a:r>
            <a:r>
              <a:rPr lang="en-US" b="1" dirty="0" err="1">
                <a:solidFill>
                  <a:srgbClr val="002060"/>
                </a:solidFill>
              </a:rPr>
              <a:t>tipeRek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char </a:t>
            </a:r>
            <a:r>
              <a:rPr lang="en-US" b="1" dirty="0" err="1">
                <a:solidFill>
                  <a:srgbClr val="002060"/>
                </a:solidFill>
              </a:rPr>
              <a:t>nama</a:t>
            </a:r>
            <a:r>
              <a:rPr lang="en-US" b="1" dirty="0">
                <a:solidFill>
                  <a:srgbClr val="002060"/>
                </a:solidFill>
              </a:rPr>
              <a:t>[31];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long </a:t>
            </a:r>
            <a:r>
              <a:rPr lang="en-US" b="1" dirty="0" err="1">
                <a:solidFill>
                  <a:srgbClr val="002060"/>
                </a:solidFill>
              </a:rPr>
              <a:t>saldo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};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struct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rekening</a:t>
            </a:r>
            <a:r>
              <a:rPr lang="en-US" b="1" dirty="0">
                <a:solidFill>
                  <a:srgbClr val="002060"/>
                </a:solidFill>
              </a:rPr>
              <a:t>  nasabah1, nasabah2;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486400" y="4267200"/>
            <a:ext cx="2819400" cy="178510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struct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rekening</a:t>
            </a:r>
            <a:r>
              <a:rPr lang="en-US" b="1" dirty="0">
                <a:solidFill>
                  <a:srgbClr val="002060"/>
                </a:solidFill>
              </a:rPr>
              <a:t>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noRek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char </a:t>
            </a:r>
            <a:r>
              <a:rPr lang="en-US" b="1" dirty="0" err="1">
                <a:solidFill>
                  <a:srgbClr val="002060"/>
                </a:solidFill>
              </a:rPr>
              <a:t>tipeRek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char </a:t>
            </a:r>
            <a:r>
              <a:rPr lang="en-US" b="1" dirty="0" err="1">
                <a:solidFill>
                  <a:srgbClr val="002060"/>
                </a:solidFill>
              </a:rPr>
              <a:t>nama</a:t>
            </a:r>
            <a:r>
              <a:rPr lang="en-US" b="1" dirty="0">
                <a:solidFill>
                  <a:srgbClr val="002060"/>
                </a:solidFill>
              </a:rPr>
              <a:t>[31];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long </a:t>
            </a:r>
            <a:r>
              <a:rPr lang="en-US" b="1" dirty="0" err="1">
                <a:solidFill>
                  <a:srgbClr val="002060"/>
                </a:solidFill>
              </a:rPr>
              <a:t>saldo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 } nasabah1, nasabah2;</a:t>
            </a:r>
          </a:p>
        </p:txBody>
      </p:sp>
      <p:sp>
        <p:nvSpPr>
          <p:cNvPr id="10" name="Bent-Up Arrow 9"/>
          <p:cNvSpPr/>
          <p:nvPr/>
        </p:nvSpPr>
        <p:spPr>
          <a:xfrm flipV="1">
            <a:off x="5257800" y="2895600"/>
            <a:ext cx="1828800" cy="1371600"/>
          </a:xfrm>
          <a:prstGeom prst="bentUpArrow">
            <a:avLst>
              <a:gd name="adj1" fmla="val 38095"/>
              <a:gd name="adj2" fmla="val 30917"/>
              <a:gd name="adj3" fmla="val 3412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715000" y="2971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ATAU</a:t>
            </a:r>
          </a:p>
        </p:txBody>
      </p:sp>
    </p:spTree>
    <p:extLst>
      <p:ext uri="{BB962C8B-B14F-4D97-AF65-F5344CB8AC3E}">
        <p14:creationId xmlns:p14="http://schemas.microsoft.com/office/powerpoint/2010/main" val="218306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2" grpId="0" animBg="1"/>
      <p:bldP spid="6861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E000041-9CB6-4712-BF4B-BC8946815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struct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833C95C-6E8A-4685-BEDA-1E8B4E3DC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E.g., 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struct motor 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float volts;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float amps;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int phases;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float rpm;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typedef struct motor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motor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1F0BA3-D8D1-4C1C-88A1-6DAC9FAD9E4C}"/>
              </a:ext>
            </a:extLst>
          </p:cNvPr>
          <p:cNvGrpSpPr>
            <a:grpSpLocks/>
          </p:cNvGrpSpPr>
          <p:nvPr/>
        </p:nvGrpSpPr>
        <p:grpSpPr bwMode="auto">
          <a:xfrm rot="-1286168">
            <a:off x="2684909" y="1419298"/>
            <a:ext cx="3573463" cy="357786"/>
            <a:chOff x="2256" y="1696"/>
            <a:chExt cx="1955" cy="7"/>
          </a:xfrm>
        </p:grpSpPr>
        <p:sp>
          <p:nvSpPr>
            <p:cNvPr id="9221" name="Line 5">
              <a:extLst>
                <a:ext uri="{FF2B5EF4-FFF2-40B4-BE49-F238E27FC236}">
                  <a16:creationId xmlns:a16="http://schemas.microsoft.com/office/drawing/2014/main" id="{DC18556F-ED8C-4BDE-8719-ACE55A8EF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7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0CAE58EE-0A13-4107-9FCC-82A114201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1696"/>
              <a:ext cx="1536" cy="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latin typeface="Rockwell" panose="02060603020205020403" pitchFamily="18" charset="0"/>
                </a:rPr>
                <a:t>Name of the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7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7EC7-4619-42FB-BA50-C8BF003D87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2500"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4864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normalizeH="0" baseline="0" noProof="0" dirty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i="0" u="none" strike="noStrike" kern="1200" normalizeH="0" baseline="0" noProof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j-ea"/>
                <a:cs typeface="Aharoni" pitchFamily="2" charset="-79"/>
              </a:rPr>
              <a:t>Deklarasi</a:t>
            </a:r>
            <a:r>
              <a:rPr kumimoji="0" lang="en-US" sz="43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j-ea"/>
                <a:cs typeface="Aharoni" pitchFamily="2" charset="-79"/>
              </a:rPr>
              <a:t> Structure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1676400"/>
            <a:ext cx="79724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# include &lt;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stdio.h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# include &lt;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string.h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8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80000"/>
              </a:lnSpc>
            </a:pPr>
            <a:r>
              <a:rPr lang="en-GB" sz="2000" b="1" dirty="0" err="1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struct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tmhs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{    // </a:t>
            </a:r>
            <a:r>
              <a:rPr lang="en-GB" sz="2000" b="1" dirty="0" err="1">
                <a:solidFill>
                  <a:srgbClr val="0070C0"/>
                </a:solidFill>
                <a:sym typeface="Wingdings" pitchFamily="2" charset="2"/>
              </a:rPr>
              <a:t>tipe</a:t>
            </a:r>
            <a:r>
              <a:rPr lang="en-GB" sz="2000" b="1" dirty="0">
                <a:solidFill>
                  <a:srgbClr val="0070C0"/>
                </a:solidFill>
                <a:sym typeface="Wingdings" pitchFamily="2" charset="2"/>
              </a:rPr>
              <a:t> data structure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nim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[11];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nama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[26];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float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ipk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};</a:t>
            </a:r>
          </a:p>
          <a:p>
            <a:pPr eaLnBrk="0" hangingPunct="0">
              <a:lnSpc>
                <a:spcPct val="8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void function1 ( ) {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struct </a:t>
            </a:r>
            <a:r>
              <a:rPr lang="en-GB" sz="2000" b="1" dirty="0" err="1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tmhs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akad_mhs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; </a:t>
            </a:r>
            <a:r>
              <a:rPr lang="en-GB" sz="2000" b="1" dirty="0">
                <a:sym typeface="Wingdings" pitchFamily="2" charset="2"/>
              </a:rPr>
              <a:t>// </a:t>
            </a:r>
            <a:r>
              <a:rPr lang="en-GB" sz="2000" b="1" dirty="0" err="1">
                <a:solidFill>
                  <a:schemeClr val="accent2"/>
                </a:solidFill>
                <a:sym typeface="Wingdings" pitchFamily="2" charset="2"/>
              </a:rPr>
              <a:t>variabel</a:t>
            </a:r>
            <a:r>
              <a:rPr lang="en-GB" sz="2000" b="1" dirty="0">
                <a:solidFill>
                  <a:schemeClr val="accent2"/>
                </a:solidFill>
                <a:sym typeface="Wingdings" pitchFamily="2" charset="2"/>
              </a:rPr>
              <a:t> structure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...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8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80000"/>
              </a:lnSpc>
            </a:pP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int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 main (){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...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GB" sz="2000" b="1" dirty="0" err="1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struct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tmhs</a:t>
            </a:r>
            <a:r>
              <a:rPr lang="en-GB" sz="2000" b="1" dirty="0">
                <a:solidFill>
                  <a:srgbClr val="00206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ali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GB" sz="2000" b="1" dirty="0" err="1">
                <a:solidFill>
                  <a:schemeClr val="accent2"/>
                </a:solidFill>
                <a:latin typeface="Courier New" pitchFamily="49" charset="0"/>
                <a:sym typeface="Wingdings" pitchFamily="2" charset="2"/>
              </a:rPr>
              <a:t>tono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;  // </a:t>
            </a:r>
            <a:r>
              <a:rPr lang="en-GB" sz="2000" b="1" dirty="0" err="1">
                <a:solidFill>
                  <a:schemeClr val="accent2"/>
                </a:solidFill>
                <a:sym typeface="Wingdings" pitchFamily="2" charset="2"/>
              </a:rPr>
              <a:t>variabel</a:t>
            </a:r>
            <a:r>
              <a:rPr lang="en-GB" sz="2000" b="1" dirty="0">
                <a:solidFill>
                  <a:schemeClr val="accent2"/>
                </a:solidFill>
                <a:sym typeface="Wingdings" pitchFamily="2" charset="2"/>
              </a:rPr>
              <a:t> structure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...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9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7EC7-4619-42FB-BA50-C8BF003D87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1828800"/>
            <a:ext cx="7619999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# include &lt;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stdio.h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# include &lt;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string.h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8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80000"/>
              </a:lnSpc>
            </a:pPr>
            <a:r>
              <a:rPr lang="en-GB" sz="2000" b="1" dirty="0" err="1">
                <a:solidFill>
                  <a:srgbClr val="7030A0"/>
                </a:solidFill>
                <a:latin typeface="Courier New" pitchFamily="49" charset="0"/>
                <a:sym typeface="Wingdings" pitchFamily="2" charset="2"/>
              </a:rPr>
              <a:t>struct</a:t>
            </a:r>
            <a:r>
              <a:rPr lang="en-GB" sz="2000" b="1" dirty="0">
                <a:solidFill>
                  <a:srgbClr val="7030A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rgbClr val="7030A0"/>
                </a:solidFill>
                <a:latin typeface="Courier New" pitchFamily="49" charset="0"/>
                <a:sym typeface="Wingdings" pitchFamily="2" charset="2"/>
              </a:rPr>
              <a:t>tmhs</a:t>
            </a:r>
            <a:r>
              <a:rPr lang="en-GB" sz="2000" b="1" dirty="0">
                <a:solidFill>
                  <a:srgbClr val="7030A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{    </a:t>
            </a:r>
            <a:r>
              <a:rPr lang="id-ID" sz="2000" b="1" dirty="0">
                <a:latin typeface="Courier New" pitchFamily="49" charset="0"/>
                <a:sym typeface="Wingdings" pitchFamily="2" charset="2"/>
              </a:rPr>
              <a:t>	     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// </a:t>
            </a:r>
            <a:r>
              <a:rPr lang="en-GB" sz="2000" b="1" dirty="0" err="1">
                <a:solidFill>
                  <a:srgbClr val="7030A0"/>
                </a:solidFill>
                <a:sym typeface="Wingdings" pitchFamily="2" charset="2"/>
              </a:rPr>
              <a:t>tipe</a:t>
            </a:r>
            <a:r>
              <a:rPr lang="en-GB" sz="2000" b="1" dirty="0">
                <a:solidFill>
                  <a:srgbClr val="7030A0"/>
                </a:solidFill>
                <a:sym typeface="Wingdings" pitchFamily="2" charset="2"/>
              </a:rPr>
              <a:t> data structure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nim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[11];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nama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[26];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float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ipk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akad_mhs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ali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tono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; 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//</a:t>
            </a:r>
            <a:r>
              <a:rPr lang="en-GB" sz="2000" b="1" dirty="0">
                <a:sym typeface="Wingdings" pitchFamily="2" charset="2"/>
              </a:rPr>
              <a:t> </a:t>
            </a:r>
            <a:r>
              <a:rPr lang="en-GB" sz="2000" b="1" dirty="0">
                <a:solidFill>
                  <a:schemeClr val="accent2"/>
                </a:solidFill>
                <a:sym typeface="Wingdings" pitchFamily="2" charset="2"/>
              </a:rPr>
              <a:t>global</a:t>
            </a:r>
            <a:r>
              <a:rPr lang="en-GB" sz="2000" b="1" dirty="0"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chemeClr val="accent2"/>
                </a:solidFill>
                <a:sym typeface="Wingdings" pitchFamily="2" charset="2"/>
              </a:rPr>
              <a:t>variabel</a:t>
            </a:r>
            <a:r>
              <a:rPr lang="en-GB" sz="2000" b="1" dirty="0">
                <a:solidFill>
                  <a:schemeClr val="accent2"/>
                </a:solidFill>
                <a:sym typeface="Wingdings" pitchFamily="2" charset="2"/>
              </a:rPr>
              <a:t> structure</a:t>
            </a: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8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void function1 ( ) {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 ...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8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eaLnBrk="0" hangingPunct="0">
              <a:lnSpc>
                <a:spcPct val="80000"/>
              </a:lnSpc>
            </a:pP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int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 main (){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...</a:t>
            </a:r>
          </a:p>
          <a:p>
            <a:pPr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2500"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4864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normalizeH="0" baseline="0" noProof="0" dirty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1" i="0" u="none" strike="noStrike" kern="1200" normalizeH="0" baseline="0" noProof="0" dirty="0" err="1">
                <a:ln w="50800"/>
                <a:uLnTx/>
                <a:uFillTx/>
                <a:ea typeface="+mj-ea"/>
                <a:cs typeface="Aharoni" pitchFamily="2" charset="-79"/>
              </a:rPr>
              <a:t>Deklarasi</a:t>
            </a:r>
            <a:r>
              <a:rPr kumimoji="0" lang="en-US" sz="4300" b="1" i="0" u="none" strike="noStrike" kern="1200" normalizeH="0" baseline="0" noProof="0" dirty="0">
                <a:ln w="50800"/>
                <a:uLnTx/>
                <a:uFillTx/>
                <a:ea typeface="+mj-ea"/>
                <a:cs typeface="Aharoni" pitchFamily="2" charset="-79"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35098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Structure </a:t>
            </a:r>
            <a:r>
              <a:rPr lang="en-GB" sz="2200" b="1" dirty="0" err="1">
                <a:solidFill>
                  <a:srgbClr val="7030A0"/>
                </a:solidFill>
                <a:sym typeface="Wingdings" pitchFamily="2" charset="2"/>
              </a:rPr>
              <a:t>bisa</a:t>
            </a:r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7030A0"/>
                </a:solidFill>
                <a:sym typeface="Wingdings" pitchFamily="2" charset="2"/>
              </a:rPr>
              <a:t>tanpa</a:t>
            </a:r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7030A0"/>
                </a:solidFill>
                <a:sym typeface="Wingdings" pitchFamily="2" charset="2"/>
              </a:rPr>
              <a:t>nama</a:t>
            </a:r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, </a:t>
            </a:r>
            <a:r>
              <a:rPr lang="en-GB" sz="2200" b="1" dirty="0" err="1">
                <a:solidFill>
                  <a:srgbClr val="7030A0"/>
                </a:solidFill>
                <a:sym typeface="Wingdings" pitchFamily="2" charset="2"/>
              </a:rPr>
              <a:t>dan</a:t>
            </a:r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7030A0"/>
                </a:solidFill>
                <a:sym typeface="Wingdings" pitchFamily="2" charset="2"/>
              </a:rPr>
              <a:t>variabel</a:t>
            </a:r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 structure </a:t>
            </a:r>
            <a:r>
              <a:rPr lang="en-GB" sz="2200" b="1" dirty="0" err="1">
                <a:solidFill>
                  <a:srgbClr val="7030A0"/>
                </a:solidFill>
                <a:sym typeface="Wingdings" pitchFamily="2" charset="2"/>
              </a:rPr>
              <a:t>langsung</a:t>
            </a:r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7030A0"/>
                </a:solidFill>
                <a:sym typeface="Wingdings" pitchFamily="2" charset="2"/>
              </a:rPr>
              <a:t>dibuat</a:t>
            </a:r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7030A0"/>
                </a:solidFill>
                <a:sym typeface="Wingdings" pitchFamily="2" charset="2"/>
              </a:rPr>
              <a:t>setelah</a:t>
            </a:r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GB" sz="2200" b="1" dirty="0" err="1">
                <a:solidFill>
                  <a:srgbClr val="7030A0"/>
                </a:solidFill>
                <a:sym typeface="Wingdings" pitchFamily="2" charset="2"/>
              </a:rPr>
              <a:t>deklarasi</a:t>
            </a:r>
            <a:r>
              <a:rPr lang="en-GB" sz="2200" b="1" dirty="0">
                <a:solidFill>
                  <a:srgbClr val="7030A0"/>
                </a:solidFill>
                <a:sym typeface="Wingdings" pitchFamily="2" charset="2"/>
              </a:rPr>
              <a:t> structure.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7EC7-4619-42FB-BA50-C8BF003D87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2514600"/>
            <a:ext cx="754380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# include &lt;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stdio.h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&gt;</a:t>
            </a:r>
          </a:p>
          <a:p>
            <a:pPr marL="365125" indent="-365125" eaLnBrk="0" hangingPunct="0">
              <a:lnSpc>
                <a:spcPct val="8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 err="1">
                <a:solidFill>
                  <a:srgbClr val="7030A0"/>
                </a:solidFill>
                <a:latin typeface="Courier New" pitchFamily="49" charset="0"/>
                <a:sym typeface="Wingdings" pitchFamily="2" charset="2"/>
              </a:rPr>
              <a:t>struct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 {</a:t>
            </a:r>
            <a:endParaRPr lang="en-GB" sz="2000" b="1" dirty="0">
              <a:solidFill>
                <a:srgbClr val="FF0000"/>
              </a:solidFill>
              <a:sym typeface="Wingdings" pitchFamily="2" charset="2"/>
            </a:endParaRP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nim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[11];</a:t>
            </a: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char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nama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[26];</a:t>
            </a: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float </a:t>
            </a: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ipk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;</a:t>
            </a: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akad_mhs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tono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ali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sym typeface="Wingdings" pitchFamily="2" charset="2"/>
              </a:rPr>
              <a:t>;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 //</a:t>
            </a:r>
            <a:r>
              <a:rPr lang="en-GB" sz="2000" b="1" dirty="0">
                <a:sym typeface="Wingdings" pitchFamily="2" charset="2"/>
              </a:rPr>
              <a:t> </a:t>
            </a:r>
            <a:r>
              <a:rPr lang="en-GB" sz="2000" b="1" dirty="0">
                <a:solidFill>
                  <a:schemeClr val="accent2"/>
                </a:solidFill>
                <a:sym typeface="Wingdings" pitchFamily="2" charset="2"/>
              </a:rPr>
              <a:t>global</a:t>
            </a:r>
            <a:r>
              <a:rPr lang="en-GB" sz="2000" b="1" dirty="0">
                <a:sym typeface="Wingdings" pitchFamily="2" charset="2"/>
              </a:rPr>
              <a:t> </a:t>
            </a:r>
            <a:r>
              <a:rPr lang="en-GB" sz="2000" b="1" dirty="0" err="1">
                <a:solidFill>
                  <a:schemeClr val="accent2"/>
                </a:solidFill>
                <a:sym typeface="Wingdings" pitchFamily="2" charset="2"/>
              </a:rPr>
              <a:t>variabel</a:t>
            </a:r>
            <a:r>
              <a:rPr lang="en-GB" sz="2000" b="1" dirty="0">
                <a:solidFill>
                  <a:schemeClr val="accent2"/>
                </a:solidFill>
                <a:sym typeface="Wingdings" pitchFamily="2" charset="2"/>
              </a:rPr>
              <a:t> structure</a:t>
            </a: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marL="365125" indent="-365125" eaLnBrk="0" hangingPunct="0">
              <a:lnSpc>
                <a:spcPct val="8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void function1 ( ) {</a:t>
            </a: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 ...</a:t>
            </a: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</a:t>
            </a:r>
          </a:p>
          <a:p>
            <a:pPr marL="365125" indent="-365125" eaLnBrk="0" hangingPunct="0">
              <a:lnSpc>
                <a:spcPct val="80000"/>
              </a:lnSpc>
            </a:pPr>
            <a:endParaRPr lang="en-GB" sz="2000" b="1" dirty="0">
              <a:latin typeface="Courier New" pitchFamily="49" charset="0"/>
              <a:sym typeface="Wingdings" pitchFamily="2" charset="2"/>
            </a:endParaRP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 err="1">
                <a:latin typeface="Courier New" pitchFamily="49" charset="0"/>
                <a:sym typeface="Wingdings" pitchFamily="2" charset="2"/>
              </a:rPr>
              <a:t>int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 main (){</a:t>
            </a: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  ...</a:t>
            </a:r>
          </a:p>
          <a:p>
            <a:pPr marL="365125" indent="-365125" eaLnBrk="0" hangingPunct="0">
              <a:lnSpc>
                <a:spcPct val="80000"/>
              </a:lnSpc>
            </a:pPr>
            <a:r>
              <a:rPr lang="en-GB" sz="2000" b="1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2500"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54864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normalizeH="0" baseline="0" noProof="0" dirty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1" i="0" u="none" strike="noStrike" kern="1200" normalizeH="0" baseline="0" noProof="0" dirty="0" err="1">
                <a:ln w="50800"/>
                <a:uLnTx/>
                <a:uFillTx/>
                <a:ea typeface="+mj-ea"/>
                <a:cs typeface="Aharoni" pitchFamily="2" charset="-79"/>
              </a:rPr>
              <a:t>Deklarasi</a:t>
            </a:r>
            <a:r>
              <a:rPr kumimoji="0" lang="en-US" sz="4300" b="1" i="0" u="none" strike="noStrike" kern="1200" normalizeH="0" baseline="0" noProof="0" dirty="0">
                <a:ln w="50800"/>
                <a:uLnTx/>
                <a:uFillTx/>
                <a:ea typeface="+mj-ea"/>
                <a:cs typeface="Aharoni" pitchFamily="2" charset="-79"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7172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2156</Words>
  <Application>Microsoft Office PowerPoint</Application>
  <PresentationFormat>On-screen Show (4:3)</PresentationFormat>
  <Paragraphs>405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Comic Sans MS</vt:lpstr>
      <vt:lpstr>Courier New</vt:lpstr>
      <vt:lpstr>Rockwell</vt:lpstr>
      <vt:lpstr>Segoe UI</vt:lpstr>
      <vt:lpstr>Tahoma</vt:lpstr>
      <vt:lpstr>Times New Roman</vt:lpstr>
      <vt:lpstr>Office Theme</vt:lpstr>
      <vt:lpstr>Struct &amp; Array</vt:lpstr>
      <vt:lpstr>Definition — Structure</vt:lpstr>
      <vt:lpstr>Struct</vt:lpstr>
      <vt:lpstr>Definisi dan Deklarasi Structure</vt:lpstr>
      <vt:lpstr>Definisi dan Deklarasi Structure</vt:lpstr>
      <vt:lpstr>struct</vt:lpstr>
      <vt:lpstr>PowerPoint Presentation</vt:lpstr>
      <vt:lpstr>PowerPoint Presentation</vt:lpstr>
      <vt:lpstr>PowerPoint Presentation</vt:lpstr>
      <vt:lpstr>Akses Structure</vt:lpstr>
      <vt:lpstr>Deklarasi Structure Lokal</vt:lpstr>
      <vt:lpstr>Struct</vt:lpstr>
      <vt:lpstr>Struct</vt:lpstr>
      <vt:lpstr>Menggunakan tipe data baru</vt:lpstr>
      <vt:lpstr>Mengakses anggota struct</vt:lpstr>
      <vt:lpstr>Mengakses elemen struct menggunakan pointer</vt:lpstr>
      <vt:lpstr>Mengakses elemen struct menggunakan pointer</vt:lpstr>
      <vt:lpstr>Contoh sebelumnya menjadi …</vt:lpstr>
      <vt:lpstr>PowerPoint Presentation</vt:lpstr>
      <vt:lpstr>Hasil eksekusi program</vt:lpstr>
      <vt:lpstr>Operasi pada struct</vt:lpstr>
      <vt:lpstr>Example</vt:lpstr>
      <vt:lpstr>Nested Structure</vt:lpstr>
      <vt:lpstr>Nested Structure</vt:lpstr>
      <vt:lpstr>Inisialisasi Structure</vt:lpstr>
      <vt:lpstr>Inisialisasi Structure</vt:lpstr>
      <vt:lpstr>Inisialisasi Structure</vt:lpstr>
      <vt:lpstr>Array of Structure</vt:lpstr>
      <vt:lpstr>Array of Structure</vt:lpstr>
      <vt:lpstr>Nilai Awal Array of Structure</vt:lpstr>
      <vt:lpstr>Array of Structure</vt:lpstr>
      <vt:lpstr>typedef</vt:lpstr>
      <vt:lpstr>Contoh typedef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 &amp; Array</dc:title>
  <dc:creator>fawwaz ali</dc:creator>
  <cp:lastModifiedBy>fawwaz ali</cp:lastModifiedBy>
  <cp:revision>1</cp:revision>
  <dcterms:created xsi:type="dcterms:W3CDTF">2021-09-20T23:52:45Z</dcterms:created>
  <dcterms:modified xsi:type="dcterms:W3CDTF">2021-09-21T02:45:18Z</dcterms:modified>
</cp:coreProperties>
</file>