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350" r:id="rId4"/>
    <p:sldId id="351" r:id="rId5"/>
    <p:sldId id="319" r:id="rId6"/>
    <p:sldId id="323" r:id="rId7"/>
    <p:sldId id="338" r:id="rId8"/>
    <p:sldId id="337" r:id="rId9"/>
    <p:sldId id="321" r:id="rId10"/>
    <p:sldId id="349" r:id="rId11"/>
    <p:sldId id="34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86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6FBFA-43B7-4FA0-9CCC-2D5B2DD06F47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640DA-D8E3-4AFA-9D77-BA63191E2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7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16228CE7-227C-4760-94D0-1BD37AE1E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263" y="685800"/>
            <a:ext cx="4938712" cy="34321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2A7832D-E65C-47C0-9610-26CB561285B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4400" y="4344988"/>
            <a:ext cx="5021263" cy="41132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7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9FF3B056-A04E-43AB-BBEE-43C4813C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3DB5FAC-A8B4-4B40-9764-8C1B2023C0B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640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altLang="en-US">
              <a:latin typeface="굴림" panose="020B0503020000020004" pitchFamily="34" charset="-127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17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D98553-15A4-BF6B-165C-8BAFF1ADFBA9}"/>
              </a:ext>
            </a:extLst>
          </p:cNvPr>
          <p:cNvSpPr/>
          <p:nvPr userDrawn="1"/>
        </p:nvSpPr>
        <p:spPr>
          <a:xfrm>
            <a:off x="0" y="0"/>
            <a:ext cx="9144000" cy="1122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64794B-0DE6-7928-82EA-608C29348D8D}"/>
              </a:ext>
            </a:extLst>
          </p:cNvPr>
          <p:cNvSpPr/>
          <p:nvPr userDrawn="1"/>
        </p:nvSpPr>
        <p:spPr>
          <a:xfrm>
            <a:off x="0" y="1122363"/>
            <a:ext cx="9144000" cy="46910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190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accent4">
                    <a:lumMod val="40000"/>
                    <a:lumOff val="60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" panose="020B0604020104020204" pitchFamily="34" charset="0"/>
              </a:defRPr>
            </a:lvl1pPr>
            <a:lvl2pPr>
              <a:defRPr>
                <a:latin typeface="Abadi" panose="020B0604020104020204" pitchFamily="34" charset="0"/>
              </a:defRPr>
            </a:lvl2pPr>
            <a:lvl3pPr>
              <a:defRPr>
                <a:latin typeface="Abadi" panose="020B0604020104020204" pitchFamily="34" charset="0"/>
              </a:defRPr>
            </a:lvl3pPr>
            <a:lvl4pPr>
              <a:defRPr>
                <a:latin typeface="Abadi" panose="020B0604020104020204" pitchFamily="34" charset="0"/>
              </a:defRPr>
            </a:lvl4pPr>
            <a:lvl5pPr>
              <a:defRPr>
                <a:latin typeface="Abadi" panose="020B06040201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14429-5478-9038-68BE-29C2B84B7B71}"/>
              </a:ext>
            </a:extLst>
          </p:cNvPr>
          <p:cNvSpPr/>
          <p:nvPr userDrawn="1"/>
        </p:nvSpPr>
        <p:spPr>
          <a:xfrm>
            <a:off x="0" y="-32680"/>
            <a:ext cx="9144000" cy="436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749AA-C16D-568A-60B3-E7E4DF6D6AA5}"/>
              </a:ext>
            </a:extLst>
          </p:cNvPr>
          <p:cNvSpPr/>
          <p:nvPr userDrawn="1"/>
        </p:nvSpPr>
        <p:spPr>
          <a:xfrm>
            <a:off x="0" y="365126"/>
            <a:ext cx="9144000" cy="1739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4815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DCFEC-F73F-5310-2F9C-44AC37F2DA8E}"/>
              </a:ext>
            </a:extLst>
          </p:cNvPr>
          <p:cNvSpPr/>
          <p:nvPr userDrawn="1"/>
        </p:nvSpPr>
        <p:spPr>
          <a:xfrm>
            <a:off x="90488" y="0"/>
            <a:ext cx="28575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DCCAA-49E2-2894-2BC8-D1A3E334AE83}"/>
              </a:ext>
            </a:extLst>
          </p:cNvPr>
          <p:cNvSpPr/>
          <p:nvPr userDrawn="1"/>
        </p:nvSpPr>
        <p:spPr>
          <a:xfrm>
            <a:off x="9525" y="101601"/>
            <a:ext cx="9144000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E015D-FD85-32A9-0607-AF7D2D7E86EF}"/>
              </a:ext>
            </a:extLst>
          </p:cNvPr>
          <p:cNvSpPr/>
          <p:nvPr userDrawn="1"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A53BB1-1328-5DAF-B7CF-D338C15E0CD1}"/>
              </a:ext>
            </a:extLst>
          </p:cNvPr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424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A1B46-5CBC-89F8-B6F9-52B7C4F33EDA}"/>
              </a:ext>
            </a:extLst>
          </p:cNvPr>
          <p:cNvSpPr/>
          <p:nvPr userDrawn="1"/>
        </p:nvSpPr>
        <p:spPr>
          <a:xfrm>
            <a:off x="90488" y="0"/>
            <a:ext cx="28575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4FD3EF-606B-28EA-0746-E07390C8CA91}"/>
              </a:ext>
            </a:extLst>
          </p:cNvPr>
          <p:cNvSpPr/>
          <p:nvPr userDrawn="1"/>
        </p:nvSpPr>
        <p:spPr>
          <a:xfrm>
            <a:off x="9525" y="101601"/>
            <a:ext cx="9144000" cy="365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2EE7E-AAFF-A732-161F-5DFD482C0DE4}"/>
              </a:ext>
            </a:extLst>
          </p:cNvPr>
          <p:cNvSpPr/>
          <p:nvPr userDrawn="1"/>
        </p:nvSpPr>
        <p:spPr>
          <a:xfrm>
            <a:off x="0" y="0"/>
            <a:ext cx="28575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A7DE84-CACE-6054-0E76-84993C7470BC}"/>
              </a:ext>
            </a:extLst>
          </p:cNvPr>
          <p:cNvSpPr/>
          <p:nvPr userDrawn="1"/>
        </p:nvSpPr>
        <p:spPr>
          <a:xfrm>
            <a:off x="0" y="1"/>
            <a:ext cx="9144000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52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0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5A1A-51F4-4289-ABA4-4203F276608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AC759-7871-41D0-A36E-90FCF44B4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40BC-B0AC-4E1A-8B7D-ED79BE548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30575"/>
            <a:ext cx="7772400" cy="23876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Intro: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Abstract Data 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F2C1D-999F-495C-AAF7-63FE5F9B7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83740"/>
            <a:ext cx="6858000" cy="8740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Fawwaz Ali Akbar, </a:t>
            </a:r>
            <a:r>
              <a:rPr lang="en-US" dirty="0" err="1"/>
              <a:t>S.Kom</a:t>
            </a:r>
            <a:r>
              <a:rPr lang="en-US" dirty="0"/>
              <a:t>., </a:t>
            </a:r>
            <a:r>
              <a:rPr lang="en-US" dirty="0" err="1"/>
              <a:t>M.Kom</a:t>
            </a:r>
            <a:r>
              <a:rPr lang="en-US" dirty="0"/>
              <a:t>.</a:t>
            </a:r>
          </a:p>
          <a:p>
            <a:r>
              <a:rPr lang="en-US" dirty="0"/>
              <a:t>UPNV </a:t>
            </a:r>
            <a:r>
              <a:rPr lang="en-US" dirty="0" err="1"/>
              <a:t>Jatim</a:t>
            </a:r>
            <a:r>
              <a:rPr lang="en-US" dirty="0"/>
              <a:t> - </a:t>
            </a:r>
            <a:r>
              <a:rPr lang="en-US" dirty="0" err="1"/>
              <a:t>Informatika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7863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9B48C6-297E-4322-9173-5BDE186C4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1523" y="911451"/>
            <a:ext cx="8005763" cy="611188"/>
          </a:xfrm>
        </p:spPr>
        <p:txBody>
          <a:bodyPr vert="horz" lIns="90000" tIns="46800" rIns="90000" bIns="46800" rtlCol="0" anchor="ctr">
            <a:normAutofit fontScale="90000"/>
          </a:bodyPr>
          <a:lstStyle/>
          <a:p>
            <a:pPr defTabSz="449263">
              <a:lnSpc>
                <a:spcPct val="97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/>
              <a:t>ADT: Queue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A776B22-BDAB-4069-A7F0-2A401E149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3306" y="4047671"/>
            <a:ext cx="7327106" cy="2232025"/>
          </a:xfrm>
        </p:spPr>
        <p:txBody>
          <a:bodyPr vert="horz" lIns="90000" tIns="46800" rIns="90000" bIns="46800" rtlCol="0">
            <a:normAutofit/>
          </a:bodyPr>
          <a:lstStyle/>
          <a:p>
            <a:pPr marL="336550" indent="-336550" defTabSz="449263"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err="1"/>
              <a:t>Sebuah</a:t>
            </a:r>
            <a:r>
              <a:rPr lang="en-GB" altLang="en-US" dirty="0"/>
              <a:t> </a:t>
            </a:r>
            <a:r>
              <a:rPr lang="en-GB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Queue</a:t>
            </a:r>
            <a:r>
              <a:rPr lang="en-GB" altLang="en-US" dirty="0"/>
              <a:t> </a:t>
            </a:r>
            <a:r>
              <a:rPr lang="en-GB" altLang="en-US" dirty="0" err="1"/>
              <a:t>adalah</a:t>
            </a:r>
            <a:r>
              <a:rPr lang="en-GB" altLang="en-US" dirty="0"/>
              <a:t> </a:t>
            </a:r>
            <a:r>
              <a:rPr lang="en-GB" altLang="en-US" dirty="0" err="1"/>
              <a:t>kumpulan</a:t>
            </a:r>
            <a:r>
              <a:rPr lang="en-GB" altLang="en-US" dirty="0"/>
              <a:t> </a:t>
            </a:r>
            <a:r>
              <a:rPr lang="en-GB" altLang="en-US" dirty="0" err="1"/>
              <a:t>benda</a:t>
            </a:r>
            <a:r>
              <a:rPr lang="en-GB" altLang="en-US" dirty="0"/>
              <a:t> di mana </a:t>
            </a:r>
            <a:r>
              <a:rPr lang="en-GB" altLang="en-US" dirty="0" err="1"/>
              <a:t>hanya</a:t>
            </a:r>
            <a:r>
              <a:rPr lang="en-GB" altLang="en-US" dirty="0"/>
              <a:t> </a:t>
            </a:r>
            <a:r>
              <a:rPr lang="en-GB" altLang="en-US" dirty="0" err="1"/>
              <a:t>benda</a:t>
            </a:r>
            <a:r>
              <a:rPr lang="en-GB" altLang="en-US" dirty="0"/>
              <a:t> yang </a:t>
            </a:r>
            <a:r>
              <a:rPr lang="en-GB" altLang="en-US" b="1" i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least recently inserted</a:t>
            </a:r>
            <a:r>
              <a:rPr lang="en-GB" alt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GB" altLang="en-US" dirty="0" err="1"/>
              <a:t>dapat</a:t>
            </a:r>
            <a:r>
              <a:rPr lang="en-GB" altLang="en-US" dirty="0"/>
              <a:t> di   </a:t>
            </a:r>
            <a:r>
              <a:rPr lang="en-GB" altLang="en-US" dirty="0" err="1"/>
              <a:t>akses</a:t>
            </a:r>
            <a:r>
              <a:rPr lang="en-GB" altLang="en-US" dirty="0"/>
              <a:t>.</a:t>
            </a:r>
          </a:p>
          <a:p>
            <a:pPr marL="336550" indent="-336550" defTabSz="449263"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err="1"/>
              <a:t>Bayangkan</a:t>
            </a:r>
            <a:r>
              <a:rPr lang="en-GB" altLang="en-US" dirty="0"/>
              <a:t> </a:t>
            </a:r>
            <a:r>
              <a:rPr lang="en-GB" altLang="en-US" dirty="0" err="1"/>
              <a:t>antrian</a:t>
            </a:r>
            <a:r>
              <a:rPr lang="en-GB" altLang="en-US" dirty="0"/>
              <a:t> printer job pada </a:t>
            </a:r>
            <a:r>
              <a:rPr lang="en-GB" altLang="en-US" dirty="0" err="1"/>
              <a:t>jaringan</a:t>
            </a:r>
            <a:r>
              <a:rPr lang="en-GB" altLang="en-US" dirty="0"/>
              <a:t>.</a:t>
            </a:r>
          </a:p>
          <a:p>
            <a:pPr marL="336550" indent="-336550" defTabSz="449263">
              <a:lnSpc>
                <a:spcPct val="73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/>
              <a:t>Benda yang paling </a:t>
            </a:r>
            <a:r>
              <a:rPr lang="en-GB" altLang="en-US" dirty="0" err="1"/>
              <a:t>awal</a:t>
            </a:r>
            <a:r>
              <a:rPr lang="en-GB" altLang="en-US" dirty="0"/>
              <a:t> </a:t>
            </a:r>
            <a:r>
              <a:rPr lang="en-GB" altLang="en-US" dirty="0" err="1"/>
              <a:t>ditambahkan</a:t>
            </a:r>
            <a:r>
              <a:rPr lang="en-GB" altLang="en-US" dirty="0"/>
              <a:t> </a:t>
            </a:r>
            <a:r>
              <a:rPr lang="en-GB" altLang="en-US" dirty="0" err="1"/>
              <a:t>berada</a:t>
            </a:r>
            <a:r>
              <a:rPr lang="en-GB" altLang="en-US" dirty="0"/>
              <a:t> di </a:t>
            </a:r>
            <a:r>
              <a:rPr lang="en-GB" altLang="en-US" dirty="0" err="1"/>
              <a:t>depan</a:t>
            </a:r>
            <a:r>
              <a:rPr lang="en-GB" altLang="en-US" dirty="0"/>
              <a:t> </a:t>
            </a:r>
            <a:r>
              <a:rPr lang="en-GB" altLang="en-US" dirty="0" err="1"/>
              <a:t>antrian</a:t>
            </a:r>
            <a:r>
              <a:rPr lang="en-GB" altLang="en-US" dirty="0"/>
              <a:t> (</a:t>
            </a:r>
            <a:r>
              <a:rPr lang="en-GB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front</a:t>
            </a:r>
            <a:r>
              <a:rPr lang="en-GB" altLang="en-US" dirty="0"/>
              <a:t>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70E07A-11B9-7A71-9CA6-813A92A44977}"/>
              </a:ext>
            </a:extLst>
          </p:cNvPr>
          <p:cNvGrpSpPr/>
          <p:nvPr/>
        </p:nvGrpSpPr>
        <p:grpSpPr>
          <a:xfrm>
            <a:off x="513556" y="1811337"/>
            <a:ext cx="8116888" cy="1698626"/>
            <a:chOff x="415925" y="1374775"/>
            <a:chExt cx="8116888" cy="1698626"/>
          </a:xfrm>
        </p:grpSpPr>
        <p:grpSp>
          <p:nvGrpSpPr>
            <p:cNvPr id="12292" name="Group 4">
              <a:extLst>
                <a:ext uri="{FF2B5EF4-FFF2-40B4-BE49-F238E27FC236}">
                  <a16:creationId xmlns:a16="http://schemas.microsoft.com/office/drawing/2014/main" id="{3482CC41-C90A-4334-942E-D766E7244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925" y="1374775"/>
              <a:ext cx="8116888" cy="1698626"/>
              <a:chOff x="307" y="503"/>
              <a:chExt cx="5113" cy="1070"/>
            </a:xfrm>
          </p:grpSpPr>
          <p:sp>
            <p:nvSpPr>
              <p:cNvPr id="12294" name="Rectangle 5">
                <a:extLst>
                  <a:ext uri="{FF2B5EF4-FFF2-40B4-BE49-F238E27FC236}">
                    <a16:creationId xmlns:a16="http://schemas.microsoft.com/office/drawing/2014/main" id="{375CCF6A-4044-4E5A-9A95-56FDA4697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9" y="504"/>
                <a:ext cx="3212" cy="802"/>
              </a:xfrm>
              <a:prstGeom prst="rect">
                <a:avLst/>
              </a:prstGeom>
              <a:noFill/>
              <a:ln w="126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95" name="Line 6">
                <a:extLst>
                  <a:ext uri="{FF2B5EF4-FFF2-40B4-BE49-F238E27FC236}">
                    <a16:creationId xmlns:a16="http://schemas.microsoft.com/office/drawing/2014/main" id="{BFC1C9BD-8C5C-4D5E-9FC5-2C9804124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7" y="503"/>
                <a:ext cx="2" cy="80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Line 7">
                <a:extLst>
                  <a:ext uri="{FF2B5EF4-FFF2-40B4-BE49-F238E27FC236}">
                    <a16:creationId xmlns:a16="http://schemas.microsoft.com/office/drawing/2014/main" id="{90A0A20D-C56D-4F40-B4DE-C035CF86C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503"/>
                <a:ext cx="2" cy="80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Line 8">
                <a:extLst>
                  <a:ext uri="{FF2B5EF4-FFF2-40B4-BE49-F238E27FC236}">
                    <a16:creationId xmlns:a16="http://schemas.microsoft.com/office/drawing/2014/main" id="{317BF340-89F8-4D2C-B817-9E1F6E647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4" y="503"/>
                <a:ext cx="2" cy="803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0" name="Text Box 11">
                <a:extLst>
                  <a:ext uri="{FF2B5EF4-FFF2-40B4-BE49-F238E27FC236}">
                    <a16:creationId xmlns:a16="http://schemas.microsoft.com/office/drawing/2014/main" id="{1F9EEA8E-8261-4B9D-A822-FA0DDD3D24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" y="775"/>
                <a:ext cx="803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enqueue</a:t>
                </a:r>
              </a:p>
            </p:txBody>
          </p:sp>
          <p:sp>
            <p:nvSpPr>
              <p:cNvPr id="12301" name="Line 12">
                <a:extLst>
                  <a:ext uri="{FF2B5EF4-FFF2-40B4-BE49-F238E27FC236}">
                    <a16:creationId xmlns:a16="http://schemas.microsoft.com/office/drawing/2014/main" id="{ADC611D7-41C0-4334-9130-71D7DDDA7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" y="1002"/>
                <a:ext cx="74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4" name="Text Box 15">
                <a:extLst>
                  <a:ext uri="{FF2B5EF4-FFF2-40B4-BE49-F238E27FC236}">
                    <a16:creationId xmlns:a16="http://schemas.microsoft.com/office/drawing/2014/main" id="{5CEBFD76-7BAD-4C0D-AE4B-D2D2288CC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1320"/>
                <a:ext cx="108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Most recent</a:t>
                </a:r>
              </a:p>
            </p:txBody>
          </p:sp>
          <p:sp>
            <p:nvSpPr>
              <p:cNvPr id="12305" name="Text Box 16">
                <a:extLst>
                  <a:ext uri="{FF2B5EF4-FFF2-40B4-BE49-F238E27FC236}">
                    <a16:creationId xmlns:a16="http://schemas.microsoft.com/office/drawing/2014/main" id="{F3F8D10C-D6BA-423B-96BE-41D9BA253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" y="1320"/>
                <a:ext cx="1088" cy="2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Least</a:t>
                </a:r>
                <a:r>
                  <a:rPr kumimoji="0" lang="en-GB" altLang="en-US" sz="2000" b="1" dirty="0">
                    <a:solidFill>
                      <a:srgbClr val="000000"/>
                    </a:solidFill>
                    <a:latin typeface="Gill Sans MT" panose="020B0502020104020203" pitchFamily="34" charset="0"/>
                  </a:rPr>
                  <a:t> </a:t>
                </a: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recent</a:t>
                </a:r>
              </a:p>
            </p:txBody>
          </p:sp>
          <p:sp>
            <p:nvSpPr>
              <p:cNvPr id="12306" name="Text Box 17">
                <a:extLst>
                  <a:ext uri="{FF2B5EF4-FFF2-40B4-BE49-F238E27FC236}">
                    <a16:creationId xmlns:a16="http://schemas.microsoft.com/office/drawing/2014/main" id="{4ADADF6B-4B07-4912-8192-459EAE08D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775"/>
                <a:ext cx="99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dequeue</a:t>
                </a:r>
              </a:p>
            </p:txBody>
          </p:sp>
          <p:sp>
            <p:nvSpPr>
              <p:cNvPr id="12307" name="Line 18">
                <a:extLst>
                  <a:ext uri="{FF2B5EF4-FFF2-40B4-BE49-F238E27FC236}">
                    <a16:creationId xmlns:a16="http://schemas.microsoft.com/office/drawing/2014/main" id="{445445A7-A9B7-42D8-AFD7-858A713EC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0" y="1002"/>
                <a:ext cx="741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8" name="Text Box 19">
                <a:extLst>
                  <a:ext uri="{FF2B5EF4-FFF2-40B4-BE49-F238E27FC236}">
                    <a16:creationId xmlns:a16="http://schemas.microsoft.com/office/drawing/2014/main" id="{8B0EF481-4CB9-4112-90AF-8480327F2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979"/>
                <a:ext cx="998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1pPr>
                <a:lvl2pPr marL="742950" indent="-28575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2pPr>
                <a:lvl3pPr marL="11430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3pPr>
                <a:lvl4pPr marL="16002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4pPr>
                <a:lvl5pPr marL="2057400" indent="-228600" defTabSz="449263" eaLnBrk="0" hangingPunct="0"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5pPr>
                <a:lvl6pPr marL="25146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6pPr>
                <a:lvl7pPr marL="29718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7pPr>
                <a:lvl8pPr marL="34290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8pPr>
                <a:lvl9pPr marL="3886200" indent="-228600" defTabSz="449263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503020000020004" pitchFamily="34" charset="-127"/>
                  </a:defRPr>
                </a:lvl9pPr>
              </a:lstStyle>
              <a:p>
                <a:pPr algn="ctr" eaLnBrk="1" hangingPunct="1">
                  <a:spcBef>
                    <a:spcPts val="1250"/>
                  </a:spcBef>
                  <a:buClr>
                    <a:srgbClr val="000000"/>
                  </a:buClr>
                  <a:buSzPct val="100000"/>
                </a:pPr>
                <a:r>
                  <a:rPr kumimoji="0" lang="en-GB" altLang="en-US" sz="2000" b="1" dirty="0" err="1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Gill Sans MT" panose="020B0502020104020203" pitchFamily="34" charset="0"/>
                  </a:rPr>
                  <a:t>getFront</a:t>
                </a:r>
                <a:endParaRPr kumimoji="0" lang="en-GB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Gill Sans MT" panose="020B0502020104020203" pitchFamily="34" charset="0"/>
                </a:endParaRPr>
              </a:p>
            </p:txBody>
          </p:sp>
        </p:grpSp>
        <p:pic>
          <p:nvPicPr>
            <p:cNvPr id="3" name="Picture 2" descr="A cartoon of a person smiling&#10;&#10;Description automatically generated">
              <a:extLst>
                <a:ext uri="{FF2B5EF4-FFF2-40B4-BE49-F238E27FC236}">
                  <a16:creationId xmlns:a16="http://schemas.microsoft.com/office/drawing/2014/main" id="{C56577C0-5C3A-B1DD-4B38-953EA3584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811" y="1435555"/>
              <a:ext cx="1093333" cy="1093333"/>
            </a:xfrm>
            <a:prstGeom prst="rect">
              <a:avLst/>
            </a:prstGeom>
          </p:spPr>
        </p:pic>
        <p:pic>
          <p:nvPicPr>
            <p:cNvPr id="4" name="Picture 3" descr="A cartoon of a person smiling&#10;&#10;Description automatically generated">
              <a:extLst>
                <a:ext uri="{FF2B5EF4-FFF2-40B4-BE49-F238E27FC236}">
                  <a16:creationId xmlns:a16="http://schemas.microsoft.com/office/drawing/2014/main" id="{66B3E8DD-C5CB-F235-873A-3B5A19EF2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441" y="1435555"/>
              <a:ext cx="1093333" cy="1093333"/>
            </a:xfrm>
            <a:prstGeom prst="rect">
              <a:avLst/>
            </a:prstGeom>
          </p:spPr>
        </p:pic>
        <p:pic>
          <p:nvPicPr>
            <p:cNvPr id="5" name="Picture 4" descr="A cartoon of a person smiling&#10;&#10;Description automatically generated">
              <a:extLst>
                <a:ext uri="{FF2B5EF4-FFF2-40B4-BE49-F238E27FC236}">
                  <a16:creationId xmlns:a16="http://schemas.microsoft.com/office/drawing/2014/main" id="{DEA1484F-9256-D5EB-3DE9-3CFB5BC4C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336" y="1421267"/>
              <a:ext cx="1093333" cy="1093333"/>
            </a:xfrm>
            <a:prstGeom prst="rect">
              <a:avLst/>
            </a:prstGeom>
          </p:spPr>
        </p:pic>
        <p:pic>
          <p:nvPicPr>
            <p:cNvPr id="6" name="Picture 5" descr="A cartoon of a person smiling&#10;&#10;Description automatically generated">
              <a:extLst>
                <a:ext uri="{FF2B5EF4-FFF2-40B4-BE49-F238E27FC236}">
                  <a16:creationId xmlns:a16="http://schemas.microsoft.com/office/drawing/2014/main" id="{2904B72F-1B8C-942C-F85E-BD29715D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550" y="1394280"/>
              <a:ext cx="1093333" cy="1093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7768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B7FC-23CF-9375-48D9-ADE23404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886" y="1462767"/>
            <a:ext cx="4567464" cy="4351338"/>
          </a:xfrm>
        </p:spPr>
        <p:txBody>
          <a:bodyPr/>
          <a:lstStyle/>
          <a:p>
            <a:r>
              <a:rPr lang="en-US" sz="2800" dirty="0">
                <a:ea typeface="굴림" pitchFamily="50" charset="-127"/>
                <a:cs typeface="Lucida Sans Unicode" pitchFamily="34" charset="0"/>
              </a:rPr>
              <a:t>Queue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merupakan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tipe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data list di mana data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hanya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dapat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dimasukkan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sebagai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elemen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paling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akhir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i="1" dirty="0">
                <a:ea typeface="굴림" pitchFamily="50" charset="-127"/>
                <a:cs typeface="Lucida Sans Unicode" pitchFamily="34" charset="0"/>
              </a:rPr>
              <a:t>(rear)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, dan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dihapus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dari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ujung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yang lain </a:t>
            </a:r>
            <a:r>
              <a:rPr lang="en-US" sz="2800" i="1" dirty="0">
                <a:ea typeface="굴림" pitchFamily="50" charset="-127"/>
                <a:cs typeface="Lucida Sans Unicode" pitchFamily="34" charset="0"/>
              </a:rPr>
              <a:t>(front)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.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Aturan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ini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menjamin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bahwa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data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diproses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sesuai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urutan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datang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/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masuknya.Queue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</a:t>
            </a:r>
            <a:r>
              <a:rPr lang="en-US" sz="2800" dirty="0" err="1">
                <a:ea typeface="굴림" pitchFamily="50" charset="-127"/>
                <a:cs typeface="Lucida Sans Unicode" pitchFamily="34" charset="0"/>
              </a:rPr>
              <a:t>bersifat</a:t>
            </a:r>
            <a:r>
              <a:rPr lang="en-US" sz="2800" dirty="0">
                <a:ea typeface="굴림" pitchFamily="50" charset="-127"/>
                <a:cs typeface="Lucida Sans Unicode" pitchFamily="34" charset="0"/>
              </a:rPr>
              <a:t> first in, first out (FIFO).</a:t>
            </a:r>
          </a:p>
          <a:p>
            <a:endParaRPr lang="en-ID" dirty="0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1673A33A-1310-44F1-887E-59E0E00FC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2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14897-E678-F9C7-6112-03CEBBE6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864"/>
            <a:ext cx="3628571" cy="35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901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5D9A36FF-BFCE-4F55-B765-04796AF33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81037"/>
            <a:ext cx="7886700" cy="1009652"/>
          </a:xfrm>
        </p:spPr>
        <p:txBody>
          <a:bodyPr/>
          <a:lstStyle/>
          <a:p>
            <a:pPr eaLnBrk="1" hangingPunct="1"/>
            <a:r>
              <a:rPr lang="en-US" altLang="ko-KR" dirty="0"/>
              <a:t>TIPE DATA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95F7D23-BC76-4F46-8DD7-2195D90F03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macam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data. </a:t>
            </a:r>
            <a:r>
              <a:rPr lang="en-US" altLang="en-US" dirty="0" err="1"/>
              <a:t>Misalnya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int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double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string,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dll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altLang="en-US" dirty="0" err="1"/>
              <a:t>Setiap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 err="1">
                <a:solidFill>
                  <a:schemeClr val="tx2"/>
                </a:solidFill>
              </a:rPr>
              <a:t>tipe</a:t>
            </a:r>
            <a:r>
              <a:rPr lang="en-US" altLang="en-US" b="1" dirty="0">
                <a:solidFill>
                  <a:schemeClr val="tx2"/>
                </a:solidFill>
              </a:rPr>
              <a:t> data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     </a:t>
            </a:r>
            <a:r>
              <a:rPr lang="en-US" altLang="en-US" dirty="0" err="1"/>
              <a:t>nilai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/>
              <a:t>int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{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...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-2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-1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0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1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2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...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err="1"/>
              <a:t>boolean</a:t>
            </a:r>
            <a:r>
              <a:rPr lang="en-US" altLang="en-US" dirty="0"/>
              <a:t> {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true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false</a:t>
            </a:r>
            <a:r>
              <a:rPr lang="en-US" altLang="en-US" dirty="0"/>
              <a:t>}</a:t>
            </a:r>
          </a:p>
          <a:p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b="1" dirty="0" err="1">
                <a:solidFill>
                  <a:schemeClr val="tx2"/>
                </a:solidFill>
              </a:rPr>
              <a:t>tipe</a:t>
            </a:r>
            <a:r>
              <a:rPr lang="en-US" altLang="en-US" b="1" dirty="0">
                <a:solidFill>
                  <a:schemeClr val="tx2"/>
                </a:solidFill>
              </a:rPr>
              <a:t> data</a:t>
            </a:r>
            <a:r>
              <a:rPr lang="en-US" altLang="en-US" dirty="0"/>
              <a:t> </a:t>
            </a: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/>
              <a:t>sejumlah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yang      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pada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tersebut</a:t>
            </a:r>
            <a:endParaRPr lang="en-US" altLang="en-US" dirty="0"/>
          </a:p>
        </p:txBody>
      </p:sp>
      <p:sp>
        <p:nvSpPr>
          <p:cNvPr id="5122" name="슬라이드 번호 개체 틀 5">
            <a:extLst>
              <a:ext uri="{FF2B5EF4-FFF2-40B4-BE49-F238E27FC236}">
                <a16:creationId xmlns:a16="http://schemas.microsoft.com/office/drawing/2014/main" id="{4B359B32-6BCF-4BAC-A72D-73E6C77C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54FFF703-B3C2-4016-BAAC-4978E9CF5F55}" type="slidenum">
              <a:rPr kumimoji="0" lang="en-US" altLang="ko-KR" sz="2600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2</a:t>
            </a:fld>
            <a:endParaRPr kumimoji="0" lang="en-US" altLang="ko-KR" sz="2600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67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6C82-F29B-6237-8D97-DD84379D3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8"/>
            <a:ext cx="7886700" cy="1325563"/>
          </a:xfrm>
        </p:spPr>
        <p:txBody>
          <a:bodyPr/>
          <a:lstStyle/>
          <a:p>
            <a:r>
              <a:rPr lang="en-US" altLang="ko-KR" dirty="0"/>
              <a:t>TIPE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6F0B-CBA8-7282-B853-635488793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599"/>
            <a:ext cx="7886700" cy="40433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 err="1"/>
              <a:t>Karakteristik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tipe</a:t>
            </a:r>
            <a:r>
              <a:rPr lang="en-US" altLang="en-US" sz="3200" dirty="0"/>
              <a:t> data :</a:t>
            </a:r>
          </a:p>
          <a:p>
            <a:pPr lvl="1"/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himpunan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nilai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tertentu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mungkin</a:t>
            </a:r>
            <a:r>
              <a:rPr lang="en-US" altLang="en-US" sz="2800" dirty="0"/>
              <a:t>  </a:t>
            </a:r>
            <a:r>
              <a:rPr lang="en-US" altLang="en-US" sz="2800" dirty="0" err="1"/>
              <a:t>bagi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anggota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tipe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tersebut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Memiliki</a:t>
            </a:r>
            <a:r>
              <a:rPr lang="en-US" altLang="en-US" sz="2800" dirty="0"/>
              <a:t> </a:t>
            </a:r>
            <a:r>
              <a:rPr lang="en-US" altLang="en-US" sz="2800" dirty="0" err="1"/>
              <a:t>sejumlah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operasi</a:t>
            </a:r>
            <a:r>
              <a:rPr lang="en-US" altLang="en-US" sz="2800" dirty="0"/>
              <a:t> yang </a:t>
            </a:r>
            <a:r>
              <a:rPr lang="en-US" altLang="en-US" sz="2800" dirty="0" err="1"/>
              <a:t>dapat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dilakukan</a:t>
            </a:r>
            <a:r>
              <a:rPr lang="en-US" altLang="en-US" sz="2800" dirty="0"/>
              <a:t> pada </a:t>
            </a:r>
            <a:r>
              <a:rPr lang="en-US" altLang="en-US" sz="2800" dirty="0" err="1"/>
              <a:t>anggota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tipe</a:t>
            </a:r>
            <a:r>
              <a:rPr lang="en-US" altLang="en-US" sz="2800" dirty="0"/>
              <a:t> data </a:t>
            </a:r>
            <a:r>
              <a:rPr lang="en-US" altLang="en-US" sz="2800" dirty="0" err="1"/>
              <a:t>tersebut</a:t>
            </a:r>
            <a:endParaRPr lang="en-US" altLang="en-US" sz="2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010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EEFF-7163-24AA-1996-96C2880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en-US" altLang="ko-KR" dirty="0"/>
              <a:t>TIPE DATA PRIMITIF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12BC-FA17-FF43-B7D5-CDBB5F877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C </a:t>
            </a:r>
            <a:r>
              <a:rPr lang="en-US" altLang="en-US" dirty="0" err="1"/>
              <a:t>menyediakan</a:t>
            </a:r>
            <a:r>
              <a:rPr lang="en-US" altLang="en-US" dirty="0"/>
              <a:t> </a:t>
            </a:r>
            <a:r>
              <a:rPr lang="en-US" altLang="en-US" dirty="0" err="1"/>
              <a:t>beberapa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boolean</a:t>
            </a:r>
            <a:endParaRPr lang="en-US" alt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char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byte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short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int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long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float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double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Verdana" panose="020B0604030504040204" pitchFamily="34" charset="0"/>
              </a:rPr>
              <a:t>Array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Setiap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memiliki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himpunan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nilai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 yang </a:t>
            </a:r>
            <a:r>
              <a:rPr lang="en-US" altLang="en-US" dirty="0" err="1"/>
              <a:t>mungkin</a:t>
            </a:r>
            <a:r>
              <a:rPr lang="en-US" altLang="en-US" dirty="0"/>
              <a:t> 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tersebut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Memiliki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sejumlah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operasi</a:t>
            </a:r>
            <a:r>
              <a:rPr lang="en-US" alt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en-US" dirty="0"/>
              <a:t>yang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pada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tersebut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primitif</a:t>
            </a:r>
            <a:r>
              <a:rPr lang="en-US" altLang="en-US" dirty="0"/>
              <a:t> yang </a:t>
            </a:r>
            <a:r>
              <a:rPr lang="en-US" altLang="en-US" dirty="0" err="1"/>
              <a:t>telah</a:t>
            </a:r>
            <a:r>
              <a:rPr lang="en-US" altLang="en-US" dirty="0"/>
              <a:t> </a:t>
            </a:r>
            <a:r>
              <a:rPr lang="en-US" altLang="en-US" dirty="0" err="1"/>
              <a:t>disediakan</a:t>
            </a:r>
            <a:r>
              <a:rPr lang="en-US" altLang="en-US" dirty="0"/>
              <a:t> oleh         </a:t>
            </a:r>
            <a:r>
              <a:rPr lang="en-US" altLang="en-US" dirty="0" err="1"/>
              <a:t>bahasa</a:t>
            </a:r>
            <a:r>
              <a:rPr lang="en-US" altLang="en-US" dirty="0"/>
              <a:t> </a:t>
            </a:r>
            <a:r>
              <a:rPr lang="en-US" altLang="en-US" dirty="0" err="1"/>
              <a:t>pemrograman</a:t>
            </a:r>
            <a:r>
              <a:rPr lang="en-US" altLang="en-US" dirty="0"/>
              <a:t> </a:t>
            </a:r>
            <a:r>
              <a:rPr lang="en-US" altLang="en-US" dirty="0" err="1"/>
              <a:t>tidak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diubah</a:t>
            </a:r>
            <a:endParaRPr lang="en-US" alt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87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슬라이드 번호 개체 틀 5">
            <a:extLst>
              <a:ext uri="{FF2B5EF4-FFF2-40B4-BE49-F238E27FC236}">
                <a16:creationId xmlns:a16="http://schemas.microsoft.com/office/drawing/2014/main" id="{79EA7794-74EC-43C4-B683-3BF000AF06FD}"/>
              </a:ext>
            </a:extLst>
          </p:cNvPr>
          <p:cNvSpPr txBox="1">
            <a:spLocks noGrp="1"/>
          </p:cNvSpPr>
          <p:nvPr/>
        </p:nvSpPr>
        <p:spPr bwMode="auto">
          <a:xfrm>
            <a:off x="84140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503020000020004" pitchFamily="34" charset="-127"/>
              </a:defRPr>
            </a:lvl9pPr>
          </a:lstStyle>
          <a:p>
            <a:pPr eaLnBrk="1" hangingPunct="1"/>
            <a:fld id="{7A211721-D32E-4C9B-A899-3698AF0FD4C8}" type="slidenum">
              <a:rPr kumimoji="0" lang="en-US" altLang="ko-KR" sz="2600" b="1">
                <a:solidFill>
                  <a:schemeClr val="bg1"/>
                </a:solidFill>
                <a:latin typeface="굴림" panose="020B0503020000020004" pitchFamily="34" charset="-127"/>
              </a:rPr>
              <a:pPr eaLnBrk="1" hangingPunct="1"/>
              <a:t>5</a:t>
            </a:fld>
            <a:endParaRPr kumimoji="0" lang="en-US" altLang="ko-KR" sz="2600" b="1">
              <a:solidFill>
                <a:schemeClr val="bg1"/>
              </a:solidFill>
              <a:latin typeface="굴림" panose="020B0503020000020004" pitchFamily="34" charset="-127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AB0F9BCD-0392-43BD-8B8A-9EAC162F9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TIPE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75A016-799C-7E32-1171-437BBDC0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17FE16BB-12E6-48C1-903F-6C50457385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24211"/>
              </p:ext>
            </p:extLst>
          </p:nvPr>
        </p:nvGraphicFramePr>
        <p:xfrm>
          <a:off x="671515" y="1812925"/>
          <a:ext cx="7953375" cy="477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2036" imgH="4913835" progId="Word.Document.8">
                  <p:embed/>
                </p:oleObj>
              </mc:Choice>
              <mc:Fallback>
                <p:oleObj name="Document" r:id="rId2" imgW="8152036" imgH="4913835" progId="Word.Document.8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17FE16BB-12E6-48C1-903F-6C5045738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5" y="1812925"/>
                        <a:ext cx="7953375" cy="477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529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88B14155-327A-43B1-9213-0D2A1B937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821" y="50006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 dirty="0"/>
              <a:t>ABSTRACT DATA TYPE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BB6D624-F960-460D-B184-7C9E1B930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/>
              <a:t>Ketika </a:t>
            </a:r>
            <a:r>
              <a:rPr kumimoji="0" lang="en-US" altLang="en-US" dirty="0" err="1"/>
              <a:t>mengimplementasikan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solusi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suatu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permasalahan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dalam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bahasa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pemrograman</a:t>
            </a:r>
            <a:r>
              <a:rPr kumimoji="0" lang="en-US" altLang="en-US" dirty="0"/>
              <a:t>, </a:t>
            </a:r>
            <a:r>
              <a:rPr kumimoji="0" lang="en-US" altLang="en-US" dirty="0" err="1"/>
              <a:t>tipe</a:t>
            </a:r>
            <a:r>
              <a:rPr kumimoji="0" lang="en-US" altLang="en-US" dirty="0"/>
              <a:t> data </a:t>
            </a:r>
            <a:r>
              <a:rPr kumimoji="0" lang="en-US" altLang="en-US" dirty="0" err="1"/>
              <a:t>primitif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disediakan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bahasa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pemrograman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mungkin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tidak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bisa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merepresentasikan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permasalahan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dengan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baik</a:t>
            </a:r>
            <a:endParaRPr kumimoji="0" lang="en-US" altLang="en-US" dirty="0"/>
          </a:p>
          <a:p>
            <a:pPr marL="0" indent="0" latinLnBrk="0"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endParaRPr kumimoji="0" lang="en-US" altLang="en-US" dirty="0"/>
          </a:p>
          <a:p>
            <a:pPr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/>
              <a:t>Programmer </a:t>
            </a:r>
            <a:r>
              <a:rPr kumimoji="0" lang="en-US" altLang="en-US" dirty="0" err="1"/>
              <a:t>dapat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membuat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tipe</a:t>
            </a:r>
            <a:r>
              <a:rPr kumimoji="0" lang="en-US" altLang="en-US" dirty="0"/>
              <a:t> data </a:t>
            </a:r>
            <a:r>
              <a:rPr kumimoji="0" lang="en-US" altLang="en-US" dirty="0" err="1"/>
              <a:t>baru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lebih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sesuai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dengan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permasalahan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dihadapi</a:t>
            </a:r>
            <a:endParaRPr kumimoji="0"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901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E8561C04-0A61-492C-B8A8-81C1807DA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Soal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9FD785E-0F05-4631-A8FD-B0CD75CD2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 err="1"/>
              <a:t>Sebuah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bioskop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membutuhkan</a:t>
            </a:r>
            <a:r>
              <a:rPr kumimoji="0" lang="en-US" altLang="en-US" dirty="0"/>
              <a:t> program yang </a:t>
            </a:r>
            <a:r>
              <a:rPr kumimoji="0" lang="en-US" altLang="en-US" dirty="0" err="1"/>
              <a:t>mencatat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mencatat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nama</a:t>
            </a:r>
            <a:r>
              <a:rPr kumimoji="0" lang="en-US" altLang="en-US" dirty="0"/>
              <a:t> – </a:t>
            </a:r>
            <a:r>
              <a:rPr kumimoji="0" lang="en-US" altLang="en-US" dirty="0" err="1"/>
              <a:t>nama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calon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penonton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sedang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mengantri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tiket</a:t>
            </a:r>
            <a:r>
              <a:rPr kumimoji="0" lang="en-US" altLang="en-US" dirty="0"/>
              <a:t>. </a:t>
            </a:r>
            <a:r>
              <a:rPr kumimoji="0" lang="en-US" altLang="en-US" dirty="0" err="1"/>
              <a:t>Antrian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tersebut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diusahakan</a:t>
            </a:r>
            <a:r>
              <a:rPr kumimoji="0" lang="en-US" altLang="en-US" dirty="0"/>
              <a:t> fair, </a:t>
            </a:r>
            <a:r>
              <a:rPr kumimoji="0" lang="en-US" altLang="en-US" dirty="0" err="1"/>
              <a:t>dalam</a:t>
            </a:r>
            <a:r>
              <a:rPr kumimoji="0" lang="en-US" altLang="en-US" dirty="0"/>
              <a:t> arti orang yang </a:t>
            </a:r>
            <a:r>
              <a:rPr kumimoji="0" lang="en-US" altLang="en-US" dirty="0" err="1"/>
              <a:t>datang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dulu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harus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mendapatkan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tiket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terlebih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dahulu</a:t>
            </a:r>
            <a:endParaRPr kumimoji="0" lang="en-US" altLang="en-US" dirty="0"/>
          </a:p>
          <a:p>
            <a:pPr marL="0" indent="0" algn="just" latinLnBrk="0"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endParaRPr kumimoji="0" lang="en-US" altLang="en-US" dirty="0"/>
          </a:p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 err="1"/>
              <a:t>Tipe</a:t>
            </a:r>
            <a:r>
              <a:rPr kumimoji="0" lang="en-US" altLang="en-US" dirty="0"/>
              <a:t> data </a:t>
            </a:r>
            <a:r>
              <a:rPr kumimoji="0" lang="en-US" altLang="en-US" dirty="0" err="1"/>
              <a:t>apa</a:t>
            </a:r>
            <a:r>
              <a:rPr kumimoji="0" lang="en-US" altLang="en-US" dirty="0"/>
              <a:t> yang </a:t>
            </a:r>
            <a:r>
              <a:rPr kumimoji="0" lang="en-US" altLang="en-US" dirty="0" err="1"/>
              <a:t>dapat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merepresentasikan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antrian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pembeli</a:t>
            </a:r>
            <a:r>
              <a:rPr kumimoji="0" lang="en-US" altLang="en-US" dirty="0"/>
              <a:t> </a:t>
            </a:r>
            <a:r>
              <a:rPr kumimoji="0" lang="en-US" altLang="en-US" dirty="0" err="1"/>
              <a:t>tiket</a:t>
            </a:r>
            <a:r>
              <a:rPr kumimoji="0" lang="en-US" altLang="en-US" dirty="0"/>
              <a:t>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3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0711ED9F-122D-4448-8B09-1750B4D8B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00375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 dirty="0"/>
              <a:t>Solusi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0E9E804-420A-4FF2-AD2F-65F6A81A8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583543"/>
            <a:ext cx="7886700" cy="3593420"/>
          </a:xfrm>
        </p:spPr>
        <p:txBody>
          <a:bodyPr/>
          <a:lstStyle/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/>
              <a:t>String? </a:t>
            </a:r>
            <a:r>
              <a:rPr kumimoji="0" lang="en-US" altLang="en-US" dirty="0" err="1"/>
              <a:t>Keterbatasan</a:t>
            </a:r>
            <a:r>
              <a:rPr kumimoji="0" lang="en-US" altLang="en-US" dirty="0"/>
              <a:t>?</a:t>
            </a:r>
          </a:p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/>
              <a:t>Array of string? </a:t>
            </a:r>
            <a:r>
              <a:rPr kumimoji="0" lang="en-US" altLang="en-US" dirty="0" err="1"/>
              <a:t>Keterbatasan</a:t>
            </a:r>
            <a:r>
              <a:rPr kumimoji="0" lang="en-US" altLang="en-US" dirty="0"/>
              <a:t>?</a:t>
            </a:r>
          </a:p>
          <a:p>
            <a:pPr algn="just" latinLnBrk="0">
              <a:spcBef>
                <a:spcPct val="0"/>
              </a:spcBef>
              <a:buClr>
                <a:srgbClr val="000000"/>
              </a:buClr>
              <a:buSzPct val="100000"/>
              <a:buFontTx/>
              <a:buChar char="•"/>
            </a:pPr>
            <a:r>
              <a:rPr kumimoji="0" lang="en-US" altLang="en-US" dirty="0" err="1"/>
              <a:t>Tipe</a:t>
            </a:r>
            <a:r>
              <a:rPr kumimoji="0" lang="en-US" altLang="en-US" dirty="0"/>
              <a:t> data </a:t>
            </a:r>
            <a:r>
              <a:rPr kumimoji="0" lang="en-US" altLang="en-US" dirty="0" err="1"/>
              <a:t>baru</a:t>
            </a:r>
            <a:r>
              <a:rPr kumimoji="0" lang="en-US" altLang="en-US" dirty="0"/>
              <a:t>? Abstract data type?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177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AB3996DF-4A80-4D7B-A8D1-B3E725CB7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98955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ko-KR" dirty="0"/>
              <a:t>ASTRACT DATA TYPE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D1E375E-7B9E-4702-A007-677B67A0B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Abstract Data Type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chemeClr val="tx2"/>
                </a:solidFill>
              </a:rPr>
              <a:t>ADT</a:t>
            </a:r>
            <a:r>
              <a:rPr lang="en-US" altLang="en-US" dirty="0"/>
              <a:t>) </a:t>
            </a:r>
            <a:r>
              <a:rPr lang="en-US" altLang="en-US" dirty="0" err="1"/>
              <a:t>merupakan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dirty="0" err="1"/>
              <a:t>nilai</a:t>
            </a:r>
            <a:r>
              <a:rPr lang="en-US" altLang="en-US" dirty="0"/>
              <a:t> yang </a:t>
            </a:r>
            <a:r>
              <a:rPr lang="en-US" altLang="en-US" dirty="0" err="1"/>
              <a:t>mungkin</a:t>
            </a:r>
            <a:r>
              <a:rPr lang="en-US" altLang="en-US" dirty="0"/>
              <a:t> </a:t>
            </a:r>
            <a:r>
              <a:rPr lang="en-US" altLang="en-US" dirty="0" err="1"/>
              <a:t>bagi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tipe</a:t>
            </a:r>
            <a:r>
              <a:rPr lang="en-US" altLang="en-US" dirty="0"/>
              <a:t> data</a:t>
            </a:r>
            <a:endParaRPr lang="en-US" altLang="en-US" i="1" dirty="0"/>
          </a:p>
          <a:p>
            <a:pPr lvl="1"/>
            <a:r>
              <a:rPr lang="en-US" altLang="en-US" dirty="0" err="1"/>
              <a:t>Sejumlah</a:t>
            </a:r>
            <a:r>
              <a:rPr lang="en-US" altLang="en-US" dirty="0"/>
              <a:t> </a:t>
            </a:r>
            <a:r>
              <a:rPr lang="en-US" altLang="en-US" dirty="0" err="1"/>
              <a:t>operasi</a:t>
            </a:r>
            <a:r>
              <a:rPr lang="en-US" altLang="en-US" dirty="0"/>
              <a:t> yang </a:t>
            </a:r>
            <a:r>
              <a:rPr lang="en-US" altLang="en-US" dirty="0" err="1"/>
              <a:t>bisa</a:t>
            </a:r>
            <a:r>
              <a:rPr lang="en-US" altLang="en-US" dirty="0"/>
              <a:t> </a:t>
            </a:r>
            <a:r>
              <a:rPr lang="en-US" altLang="en-US" dirty="0" err="1"/>
              <a:t>dilakukan</a:t>
            </a:r>
            <a:r>
              <a:rPr lang="en-US" altLang="en-US" dirty="0"/>
              <a:t> pada </a:t>
            </a:r>
            <a:r>
              <a:rPr lang="en-US" altLang="en-US" dirty="0" err="1"/>
              <a:t>tipe</a:t>
            </a:r>
            <a:r>
              <a:rPr lang="en-US" altLang="en-US" dirty="0"/>
              <a:t> data </a:t>
            </a:r>
            <a:r>
              <a:rPr lang="en-US" altLang="en-US" dirty="0" err="1"/>
              <a:t>tersebut</a:t>
            </a:r>
            <a:endParaRPr lang="en-US" altLang="en-US" dirty="0"/>
          </a:p>
          <a:p>
            <a:r>
              <a:rPr lang="en-US" altLang="en-US" dirty="0"/>
              <a:t>Pada </a:t>
            </a:r>
            <a:r>
              <a:rPr lang="en-US" altLang="en-US" dirty="0" err="1"/>
              <a:t>saat</a:t>
            </a:r>
            <a:r>
              <a:rPr lang="en-US" altLang="en-US" dirty="0"/>
              <a:t> </a:t>
            </a:r>
            <a:r>
              <a:rPr lang="en-US" altLang="en-US" dirty="0" err="1"/>
              <a:t>membuat</a:t>
            </a:r>
            <a:r>
              <a:rPr lang="en-US" altLang="en-US" dirty="0"/>
              <a:t> ADT </a:t>
            </a:r>
            <a:r>
              <a:rPr lang="en-US" altLang="en-US" dirty="0" err="1"/>
              <a:t>jangan</a:t>
            </a:r>
            <a:r>
              <a:rPr lang="en-US" altLang="en-US" dirty="0"/>
              <a:t> </a:t>
            </a:r>
            <a:r>
              <a:rPr lang="en-US" altLang="en-US" dirty="0" err="1"/>
              <a:t>terlalu</a:t>
            </a:r>
            <a:r>
              <a:rPr lang="en-US" altLang="en-US" dirty="0"/>
              <a:t> </a:t>
            </a:r>
            <a:r>
              <a:rPr lang="en-US" altLang="en-US" dirty="0" err="1"/>
              <a:t>memikir</a:t>
            </a:r>
            <a:r>
              <a:rPr lang="en-US" altLang="en-US" dirty="0"/>
              <a:t>   </a:t>
            </a:r>
            <a:r>
              <a:rPr lang="en-US" altLang="en-US" dirty="0" err="1"/>
              <a:t>kan</a:t>
            </a:r>
            <a:r>
              <a:rPr lang="en-US" altLang="en-US" dirty="0"/>
              <a:t> </a:t>
            </a:r>
            <a:r>
              <a:rPr lang="en-US" altLang="en-US" dirty="0" err="1"/>
              <a:t>implementasinya</a:t>
            </a:r>
            <a:r>
              <a:rPr lang="en-US" altLang="en-US" dirty="0"/>
              <a:t>. </a:t>
            </a:r>
            <a:r>
              <a:rPr lang="en-US" altLang="en-US" dirty="0" err="1"/>
              <a:t>Pikirkan</a:t>
            </a:r>
            <a:r>
              <a:rPr lang="en-US" altLang="en-US" dirty="0"/>
              <a:t> 2 </a:t>
            </a:r>
            <a:r>
              <a:rPr lang="en-US" altLang="en-US" dirty="0" err="1"/>
              <a:t>aspek</a:t>
            </a:r>
            <a:r>
              <a:rPr lang="en-US" altLang="en-US" dirty="0"/>
              <a:t> yang </a:t>
            </a:r>
            <a:r>
              <a:rPr lang="en-US" altLang="en-US" dirty="0" err="1"/>
              <a:t>penting</a:t>
            </a:r>
            <a:r>
              <a:rPr lang="en-US" altLang="en-US" dirty="0"/>
              <a:t> yang </a:t>
            </a:r>
            <a:r>
              <a:rPr lang="en-US" altLang="en-US" dirty="0" err="1"/>
              <a:t>harus</a:t>
            </a:r>
            <a:r>
              <a:rPr lang="en-US" altLang="en-US" dirty="0"/>
              <a:t> </a:t>
            </a:r>
            <a:r>
              <a:rPr lang="en-US" altLang="en-US" dirty="0" err="1"/>
              <a:t>dipenuhi</a:t>
            </a: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50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321</TotalTime>
  <Words>419</Words>
  <Application>Microsoft Office PowerPoint</Application>
  <PresentationFormat>On-screen Show (4:3)</PresentationFormat>
  <Paragraphs>53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굴림</vt:lpstr>
      <vt:lpstr>Abadi</vt:lpstr>
      <vt:lpstr>Arial</vt:lpstr>
      <vt:lpstr>Calibri</vt:lpstr>
      <vt:lpstr>Calibri Light</vt:lpstr>
      <vt:lpstr>Gill Sans MT</vt:lpstr>
      <vt:lpstr>Rockwell</vt:lpstr>
      <vt:lpstr>Times New Roman</vt:lpstr>
      <vt:lpstr>Verdana</vt:lpstr>
      <vt:lpstr>Wingdings</vt:lpstr>
      <vt:lpstr>Office Theme</vt:lpstr>
      <vt:lpstr>Microsoft Word 97 - 2003 Document</vt:lpstr>
      <vt:lpstr>Intro: Abstract Data Type</vt:lpstr>
      <vt:lpstr>TIPE DATA</vt:lpstr>
      <vt:lpstr>TIPE DATA</vt:lpstr>
      <vt:lpstr>TIPE DATA PRIMITIF</vt:lpstr>
      <vt:lpstr>TIPE DATA</vt:lpstr>
      <vt:lpstr>ABSTRACT DATA TYPE</vt:lpstr>
      <vt:lpstr>Soal</vt:lpstr>
      <vt:lpstr>Solusi</vt:lpstr>
      <vt:lpstr>ASTRACT DATA TYPE</vt:lpstr>
      <vt:lpstr>ADT: Queue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Data</dc:title>
  <dc:creator>fawwaz</dc:creator>
  <cp:lastModifiedBy>Fawwaz.akbr</cp:lastModifiedBy>
  <cp:revision>15</cp:revision>
  <dcterms:created xsi:type="dcterms:W3CDTF">2018-08-17T16:03:16Z</dcterms:created>
  <dcterms:modified xsi:type="dcterms:W3CDTF">2023-08-29T14:11:23Z</dcterms:modified>
</cp:coreProperties>
</file>