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37" r:id="rId2"/>
    <p:sldId id="288" r:id="rId3"/>
    <p:sldId id="289" r:id="rId4"/>
    <p:sldId id="290" r:id="rId5"/>
    <p:sldId id="291" r:id="rId6"/>
    <p:sldId id="335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4" r:id="rId35"/>
    <p:sldId id="285" r:id="rId36"/>
    <p:sldId id="286" r:id="rId37"/>
    <p:sldId id="287" r:id="rId38"/>
    <p:sldId id="336" r:id="rId39"/>
    <p:sldId id="292" r:id="rId40"/>
    <p:sldId id="293" r:id="rId41"/>
    <p:sldId id="294" r:id="rId42"/>
    <p:sldId id="295" r:id="rId43"/>
    <p:sldId id="296" r:id="rId44"/>
    <p:sldId id="297" r:id="rId45"/>
    <p:sldId id="341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34" r:id="rId65"/>
    <p:sldId id="317" r:id="rId66"/>
    <p:sldId id="318" r:id="rId67"/>
    <p:sldId id="319" r:id="rId68"/>
    <p:sldId id="320" r:id="rId69"/>
    <p:sldId id="321" r:id="rId70"/>
    <p:sldId id="349" r:id="rId71"/>
    <p:sldId id="351" r:id="rId72"/>
    <p:sldId id="350" r:id="rId73"/>
    <p:sldId id="343" r:id="rId74"/>
    <p:sldId id="344" r:id="rId75"/>
    <p:sldId id="345" r:id="rId76"/>
    <p:sldId id="346" r:id="rId77"/>
    <p:sldId id="347" r:id="rId78"/>
    <p:sldId id="348" r:id="rId79"/>
    <p:sldId id="325" r:id="rId80"/>
    <p:sldId id="326" r:id="rId81"/>
    <p:sldId id="328" r:id="rId82"/>
    <p:sldId id="329" r:id="rId83"/>
    <p:sldId id="330" r:id="rId84"/>
    <p:sldId id="331" r:id="rId85"/>
    <p:sldId id="340" r:id="rId86"/>
    <p:sldId id="332" r:id="rId87"/>
    <p:sldId id="352" r:id="rId88"/>
    <p:sldId id="353" r:id="rId89"/>
    <p:sldId id="355" r:id="rId90"/>
    <p:sldId id="356" r:id="rId91"/>
    <p:sldId id="354" r:id="rId92"/>
    <p:sldId id="357" r:id="rId93"/>
    <p:sldId id="358" r:id="rId94"/>
    <p:sldId id="338" r:id="rId95"/>
    <p:sldId id="316" r:id="rId96"/>
    <p:sldId id="339" r:id="rId9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CCFF33"/>
    <a:srgbClr val="008000"/>
    <a:srgbClr val="B2B2B2"/>
    <a:srgbClr val="F7EE37"/>
    <a:srgbClr val="FDAFA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585" autoAdjust="0"/>
  </p:normalViewPr>
  <p:slideViewPr>
    <p:cSldViewPr>
      <p:cViewPr varScale="1">
        <p:scale>
          <a:sx n="89" d="100"/>
          <a:sy n="89" d="100"/>
        </p:scale>
        <p:origin x="69" y="21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86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../slides/slide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129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39.xml"/><Relationship Id="rId18" Type="http://schemas.openxmlformats.org/officeDocument/2006/relationships/hyperlink" Target="0-&#39044;&#22791;&#30693;&#35782;.ppt" TargetMode="External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.bin"/><Relationship Id="rId12" Type="http://schemas.openxmlformats.org/officeDocument/2006/relationships/hyperlink" Target="../C++&#31243;&#24207;&#35774;&#35745;&#22522;&#30784;&#35838;&#20214;(V3)/9-&#27169;&#26495;(9.3).ppt#-1,1,9.3  &#31867;&#27169;&#26495;" TargetMode="External"/><Relationship Id="rId17" Type="http://schemas.openxmlformats.org/officeDocument/2006/relationships/oleObject" Target="../embeddings/oleObject4.bin"/><Relationship Id="rId2" Type="http://schemas.openxmlformats.org/officeDocument/2006/relationships/vmlDrawing" Target="../drawings/vmlDrawing1.vml"/><Relationship Id="rId16" Type="http://schemas.openxmlformats.org/officeDocument/2006/relationships/slide" Target="slide95.xml"/><Relationship Id="rId1" Type="http://schemas.openxmlformats.org/officeDocument/2006/relationships/themeOverride" Target="../theme/themeOverride1.xml"/><Relationship Id="rId6" Type="http://schemas.openxmlformats.org/officeDocument/2006/relationships/slide" Target="slide4.xml"/><Relationship Id="rId11" Type="http://schemas.openxmlformats.org/officeDocument/2006/relationships/oleObject" Target="../embeddings/oleObject2.bin"/><Relationship Id="rId5" Type="http://schemas.openxmlformats.org/officeDocument/2006/relationships/slide" Target="slide9.xml"/><Relationship Id="rId15" Type="http://schemas.openxmlformats.org/officeDocument/2006/relationships/hyperlink" Target="../C++&#31243;&#24207;&#35774;&#35745;&#22522;&#30784;&#35838;&#20214;(V3)/9-&#27169;&#26495;(&#23567;&#32467;).ppt#-1,1,PowerPoint &#28436;&#31034;&#25991;&#31295;" TargetMode="External"/><Relationship Id="rId10" Type="http://schemas.openxmlformats.org/officeDocument/2006/relationships/slide" Target="slide7.xml"/><Relationship Id="rId19" Type="http://schemas.openxmlformats.org/officeDocument/2006/relationships/image" Target="../media/image1.png"/><Relationship Id="rId4" Type="http://schemas.openxmlformats.org/officeDocument/2006/relationships/image" Target="../media/image3.jpeg"/><Relationship Id="rId9" Type="http://schemas.openxmlformats.org/officeDocument/2006/relationships/hyperlink" Target="../C++&#31243;&#24207;&#35774;&#35745;&#22522;&#30784;&#35838;&#20214;(V3)/9-&#27169;&#26495;(9.2).ppt#-1,1,9.2  &#20989;&#25968;&#27169;&#26495;" TargetMode="External"/><Relationship Id="rId1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10.2.1  </a:t>
            </a:r>
            <a:r>
              <a:rPr lang="zh-CN" altLang="en-US">
                <a:latin typeface="宋体" pitchFamily="2" charset="-122"/>
              </a:rPr>
              <a:t>模板说明</a:t>
            </a:r>
            <a:endParaRPr lang="zh-CN" altLang="en-US"/>
          </a:p>
        </p:txBody>
      </p:sp>
      <p:sp>
        <p:nvSpPr>
          <p:cNvPr id="544774" name="Text Box 6"/>
          <p:cNvSpPr txBox="1">
            <a:spLocks noChangeArrowheads="1"/>
          </p:cNvSpPr>
          <p:nvPr/>
        </p:nvSpPr>
        <p:spPr bwMode="auto">
          <a:xfrm>
            <a:off x="2765425" y="2514600"/>
            <a:ext cx="371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template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&lt; </a:t>
            </a:r>
            <a:r>
              <a:rPr lang="zh-CN" altLang="zh-CN" sz="2000" b="0" i="1">
                <a:ea typeface="Arial Unicode MS" pitchFamily="34" charset="-122"/>
                <a:cs typeface="Arial Unicode MS" pitchFamily="34" charset="-122"/>
              </a:rPr>
              <a:t>类型形式参数表</a:t>
            </a:r>
            <a:r>
              <a:rPr lang="zh-CN" altLang="zh-CN" sz="2000">
                <a:ea typeface="Arial Unicode MS" pitchFamily="34" charset="-122"/>
                <a:cs typeface="Arial Unicode MS" pitchFamily="34" charset="-122"/>
              </a:rPr>
              <a:t> &gt;    </a:t>
            </a:r>
            <a:endParaRPr lang="en-US" altLang="zh-CN" sz="2000" i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4775" name="Text Box 7"/>
          <p:cNvSpPr txBox="1">
            <a:spLocks noChangeArrowheads="1"/>
          </p:cNvSpPr>
          <p:nvPr/>
        </p:nvSpPr>
        <p:spPr bwMode="auto">
          <a:xfrm>
            <a:off x="1127125" y="1690688"/>
            <a:ext cx="431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声明模板中使用的类属参数。形式为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4776" name="AutoShape 8"/>
          <p:cNvSpPr>
            <a:spLocks/>
          </p:cNvSpPr>
          <p:nvPr/>
        </p:nvSpPr>
        <p:spPr bwMode="auto">
          <a:xfrm>
            <a:off x="5181600" y="4038600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37500"/>
              <a:gd name="adj5" fmla="val -148176"/>
              <a:gd name="adj6" fmla="val -1381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关键字</a:t>
            </a:r>
          </a:p>
        </p:txBody>
      </p:sp>
      <p:sp>
        <p:nvSpPr>
          <p:cNvPr id="544778" name="Rectangle 10"/>
          <p:cNvSpPr>
            <a:spLocks noChangeArrowheads="1"/>
          </p:cNvSpPr>
          <p:nvPr/>
        </p:nvSpPr>
        <p:spPr bwMode="auto">
          <a:xfrm>
            <a:off x="769938" y="76200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模板说明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4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80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10.2.1  </a:t>
            </a:r>
            <a:r>
              <a:rPr lang="zh-CN" altLang="en-US">
                <a:latin typeface="宋体" pitchFamily="2" charset="-122"/>
              </a:rPr>
              <a:t>模板说明</a:t>
            </a:r>
            <a:endParaRPr lang="zh-CN" altLang="en-US"/>
          </a:p>
        </p:txBody>
      </p:sp>
      <p:sp>
        <p:nvSpPr>
          <p:cNvPr id="545798" name="Text Box 6"/>
          <p:cNvSpPr txBox="1">
            <a:spLocks noChangeArrowheads="1"/>
          </p:cNvSpPr>
          <p:nvPr/>
        </p:nvSpPr>
        <p:spPr bwMode="auto">
          <a:xfrm>
            <a:off x="2765425" y="2514600"/>
            <a:ext cx="371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   &lt; </a:t>
            </a:r>
            <a:r>
              <a:rPr lang="zh-CN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类型形式参数表</a:t>
            </a:r>
            <a:r>
              <a:rPr lang="zh-CN" altLang="zh-CN" sz="2000">
                <a:ea typeface="Arial Unicode MS" pitchFamily="34" charset="-122"/>
                <a:cs typeface="Arial Unicode MS" pitchFamily="34" charset="-122"/>
              </a:rPr>
              <a:t> &gt;    </a:t>
            </a:r>
            <a:endParaRPr lang="en-US" altLang="zh-CN" sz="2000" i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5799" name="Text Box 7"/>
          <p:cNvSpPr txBox="1">
            <a:spLocks noChangeArrowheads="1"/>
          </p:cNvSpPr>
          <p:nvPr/>
        </p:nvSpPr>
        <p:spPr bwMode="auto">
          <a:xfrm>
            <a:off x="1074738" y="3511550"/>
            <a:ext cx="730726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类型形式参数的形式为：</a:t>
            </a:r>
          </a:p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1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…… ,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或	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1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…… ,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n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5800" name="Text Box 8"/>
          <p:cNvSpPr txBox="1">
            <a:spLocks noChangeArrowheads="1"/>
          </p:cNvSpPr>
          <p:nvPr/>
        </p:nvSpPr>
        <p:spPr bwMode="auto">
          <a:xfrm>
            <a:off x="1127125" y="1690688"/>
            <a:ext cx="431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声明模板中使用的类属参数。形式为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5802" name="Rectangle 10"/>
          <p:cNvSpPr>
            <a:spLocks noChangeArrowheads="1"/>
          </p:cNvSpPr>
          <p:nvPr/>
        </p:nvSpPr>
        <p:spPr bwMode="auto">
          <a:xfrm>
            <a:off x="769938" y="76200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模板说明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5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5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5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Text Box 2"/>
          <p:cNvSpPr txBox="1">
            <a:spLocks noChangeArrowheads="1"/>
          </p:cNvSpPr>
          <p:nvPr/>
        </p:nvSpPr>
        <p:spPr bwMode="auto">
          <a:xfrm>
            <a:off x="1074738" y="3513138"/>
            <a:ext cx="730726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类型形式参数的形式为：</a:t>
            </a:r>
          </a:p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1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…… ,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或	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1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…… ,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n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6828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10.2.1  </a:t>
            </a:r>
            <a:r>
              <a:rPr lang="zh-CN" altLang="en-US">
                <a:latin typeface="宋体" pitchFamily="2" charset="-122"/>
              </a:rPr>
              <a:t>模板说明</a:t>
            </a:r>
            <a:endParaRPr lang="zh-CN" altLang="en-US"/>
          </a:p>
        </p:txBody>
      </p:sp>
      <p:sp>
        <p:nvSpPr>
          <p:cNvPr id="546823" name="Text Box 7"/>
          <p:cNvSpPr txBox="1">
            <a:spLocks noChangeArrowheads="1"/>
          </p:cNvSpPr>
          <p:nvPr/>
        </p:nvSpPr>
        <p:spPr bwMode="auto">
          <a:xfrm>
            <a:off x="2765425" y="2514600"/>
            <a:ext cx="371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   &lt; </a:t>
            </a:r>
            <a:r>
              <a:rPr lang="zh-CN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类型形式参数表</a:t>
            </a:r>
            <a:r>
              <a:rPr lang="zh-CN" altLang="zh-CN" sz="2000">
                <a:ea typeface="Arial Unicode MS" pitchFamily="34" charset="-122"/>
                <a:cs typeface="Arial Unicode MS" pitchFamily="34" charset="-122"/>
              </a:rPr>
              <a:t> &gt;    </a:t>
            </a:r>
            <a:endParaRPr lang="en-US" altLang="zh-CN" sz="2000" i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6824" name="Text Box 8"/>
          <p:cNvSpPr txBox="1">
            <a:spLocks noChangeArrowheads="1"/>
          </p:cNvSpPr>
          <p:nvPr/>
        </p:nvSpPr>
        <p:spPr bwMode="auto">
          <a:xfrm>
            <a:off x="1127125" y="1690688"/>
            <a:ext cx="431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声明模板中使用的类属参数。形式为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6825" name="Oval 9"/>
          <p:cNvSpPr>
            <a:spLocks noChangeArrowheads="1"/>
          </p:cNvSpPr>
          <p:nvPr/>
        </p:nvSpPr>
        <p:spPr bwMode="auto">
          <a:xfrm>
            <a:off x="1905000" y="4275138"/>
            <a:ext cx="12954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6826" name="Oval 10"/>
          <p:cNvSpPr>
            <a:spLocks noChangeArrowheads="1"/>
          </p:cNvSpPr>
          <p:nvPr/>
        </p:nvSpPr>
        <p:spPr bwMode="auto">
          <a:xfrm>
            <a:off x="1981200" y="4808538"/>
            <a:ext cx="6858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6827" name="AutoShape 11"/>
          <p:cNvSpPr>
            <a:spLocks/>
          </p:cNvSpPr>
          <p:nvPr/>
        </p:nvSpPr>
        <p:spPr bwMode="auto">
          <a:xfrm>
            <a:off x="5943600" y="3284538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50389"/>
              <a:gd name="adj5" fmla="val 229949"/>
              <a:gd name="adj6" fmla="val -19205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关键字</a:t>
            </a:r>
          </a:p>
        </p:txBody>
      </p:sp>
      <p:sp>
        <p:nvSpPr>
          <p:cNvPr id="546829" name="Rectangle 13"/>
          <p:cNvSpPr>
            <a:spLocks noChangeArrowheads="1"/>
          </p:cNvSpPr>
          <p:nvPr/>
        </p:nvSpPr>
        <p:spPr bwMode="auto">
          <a:xfrm>
            <a:off x="769938" y="76200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模板说明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4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54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5" grpId="0" animBg="1"/>
      <p:bldP spid="546826" grpId="0" animBg="1"/>
      <p:bldP spid="54682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Text Box 2"/>
          <p:cNvSpPr txBox="1">
            <a:spLocks noChangeArrowheads="1"/>
          </p:cNvSpPr>
          <p:nvPr/>
        </p:nvSpPr>
        <p:spPr bwMode="auto">
          <a:xfrm>
            <a:off x="1074738" y="3513138"/>
            <a:ext cx="730726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类型形式参数的形式为：</a:t>
            </a:r>
          </a:p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1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…… ,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或	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1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…… ,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n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10.2.1  </a:t>
            </a:r>
            <a:r>
              <a:rPr lang="zh-CN" altLang="en-US">
                <a:latin typeface="宋体" pitchFamily="2" charset="-122"/>
              </a:rPr>
              <a:t>模板说明</a:t>
            </a:r>
            <a:endParaRPr lang="zh-CN" altLang="en-US"/>
          </a:p>
        </p:txBody>
      </p:sp>
      <p:sp>
        <p:nvSpPr>
          <p:cNvPr id="547847" name="Text Box 7"/>
          <p:cNvSpPr txBox="1">
            <a:spLocks noChangeArrowheads="1"/>
          </p:cNvSpPr>
          <p:nvPr/>
        </p:nvSpPr>
        <p:spPr bwMode="auto">
          <a:xfrm>
            <a:off x="2765425" y="2514600"/>
            <a:ext cx="371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   &lt; </a:t>
            </a:r>
            <a:r>
              <a:rPr lang="zh-CN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类型形式参数表</a:t>
            </a:r>
            <a:r>
              <a:rPr lang="zh-CN" altLang="zh-CN" sz="2000">
                <a:ea typeface="Arial Unicode MS" pitchFamily="34" charset="-122"/>
                <a:cs typeface="Arial Unicode MS" pitchFamily="34" charset="-122"/>
              </a:rPr>
              <a:t> &gt;    </a:t>
            </a:r>
            <a:endParaRPr lang="en-US" altLang="zh-CN" sz="2000" i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7848" name="Text Box 8"/>
          <p:cNvSpPr txBox="1">
            <a:spLocks noChangeArrowheads="1"/>
          </p:cNvSpPr>
          <p:nvPr/>
        </p:nvSpPr>
        <p:spPr bwMode="auto">
          <a:xfrm>
            <a:off x="1127125" y="1690688"/>
            <a:ext cx="431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声明模板中使用的类属参数。形式为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7849" name="Oval 9"/>
          <p:cNvSpPr>
            <a:spLocks noChangeArrowheads="1"/>
          </p:cNvSpPr>
          <p:nvPr/>
        </p:nvSpPr>
        <p:spPr bwMode="auto">
          <a:xfrm>
            <a:off x="1905000" y="4275138"/>
            <a:ext cx="16002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7850" name="Oval 10"/>
          <p:cNvSpPr>
            <a:spLocks noChangeArrowheads="1"/>
          </p:cNvSpPr>
          <p:nvPr/>
        </p:nvSpPr>
        <p:spPr bwMode="auto">
          <a:xfrm>
            <a:off x="1981200" y="4808538"/>
            <a:ext cx="9906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7851" name="AutoShape 11"/>
          <p:cNvSpPr>
            <a:spLocks/>
          </p:cNvSpPr>
          <p:nvPr/>
        </p:nvSpPr>
        <p:spPr bwMode="auto">
          <a:xfrm>
            <a:off x="5943600" y="3284538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50389"/>
              <a:gd name="adj5" fmla="val 229949"/>
              <a:gd name="adj6" fmla="val -19205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类属参数</a:t>
            </a:r>
          </a:p>
        </p:txBody>
      </p:sp>
      <p:sp>
        <p:nvSpPr>
          <p:cNvPr id="547853" name="Rectangle 13"/>
          <p:cNvSpPr>
            <a:spLocks noChangeArrowheads="1"/>
          </p:cNvSpPr>
          <p:nvPr/>
        </p:nvSpPr>
        <p:spPr bwMode="auto">
          <a:xfrm>
            <a:off x="769938" y="76200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模板说明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4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54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9" grpId="0" animBg="1"/>
      <p:bldP spid="547850" grpId="0" animBg="1"/>
      <p:bldP spid="54785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Text Box 2"/>
          <p:cNvSpPr txBox="1">
            <a:spLocks noChangeArrowheads="1"/>
          </p:cNvSpPr>
          <p:nvPr/>
        </p:nvSpPr>
        <p:spPr bwMode="auto">
          <a:xfrm>
            <a:off x="1531938" y="3838575"/>
            <a:ext cx="6316662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80000"/>
              </a:lnSpc>
            </a:pPr>
            <a:r>
              <a:rPr lang="en-US" altLang="zh-CN" b="0"/>
              <a:t>template &lt; typename T &gt;</a:t>
            </a:r>
          </a:p>
          <a:p>
            <a:pPr algn="just">
              <a:lnSpc>
                <a:spcPct val="180000"/>
              </a:lnSpc>
            </a:pPr>
            <a:r>
              <a:rPr lang="en-US" altLang="zh-CN" b="0"/>
              <a:t>template &lt; typename ElementType &gt;</a:t>
            </a:r>
          </a:p>
          <a:p>
            <a:pPr algn="just">
              <a:lnSpc>
                <a:spcPct val="180000"/>
              </a:lnSpc>
            </a:pPr>
            <a:r>
              <a:rPr lang="en-US" altLang="zh-CN" b="0"/>
              <a:t>template &lt; typename NameType, typename DateType &gt; </a:t>
            </a:r>
          </a:p>
        </p:txBody>
      </p:sp>
      <p:sp>
        <p:nvSpPr>
          <p:cNvPr id="548874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10.2.1  </a:t>
            </a:r>
            <a:r>
              <a:rPr lang="zh-CN" altLang="en-US">
                <a:latin typeface="宋体" pitchFamily="2" charset="-122"/>
              </a:rPr>
              <a:t>模板说明</a:t>
            </a:r>
            <a:endParaRPr lang="zh-CN" altLang="en-US"/>
          </a:p>
        </p:txBody>
      </p:sp>
      <p:sp>
        <p:nvSpPr>
          <p:cNvPr id="548871" name="Text Box 7"/>
          <p:cNvSpPr txBox="1">
            <a:spLocks noChangeArrowheads="1"/>
          </p:cNvSpPr>
          <p:nvPr/>
        </p:nvSpPr>
        <p:spPr bwMode="auto">
          <a:xfrm>
            <a:off x="2765425" y="2514600"/>
            <a:ext cx="371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   &lt; </a:t>
            </a:r>
            <a:r>
              <a:rPr lang="zh-CN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类型形式参数表</a:t>
            </a:r>
            <a:r>
              <a:rPr lang="zh-CN" altLang="zh-CN" sz="2000">
                <a:ea typeface="Arial Unicode MS" pitchFamily="34" charset="-122"/>
                <a:cs typeface="Arial Unicode MS" pitchFamily="34" charset="-122"/>
              </a:rPr>
              <a:t> &gt;    </a:t>
            </a:r>
            <a:endParaRPr lang="en-US" altLang="zh-CN" sz="2000" i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8872" name="Text Box 8"/>
          <p:cNvSpPr txBox="1">
            <a:spLocks noChangeArrowheads="1"/>
          </p:cNvSpPr>
          <p:nvPr/>
        </p:nvSpPr>
        <p:spPr bwMode="auto">
          <a:xfrm>
            <a:off x="1127125" y="1690688"/>
            <a:ext cx="431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声明模板中使用的类属参数。形式为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8873" name="Rectangle 9"/>
          <p:cNvSpPr>
            <a:spLocks noChangeArrowheads="1"/>
          </p:cNvSpPr>
          <p:nvPr/>
        </p:nvSpPr>
        <p:spPr bwMode="auto">
          <a:xfrm>
            <a:off x="1136650" y="32131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例如</a:t>
            </a:r>
          </a:p>
        </p:txBody>
      </p:sp>
      <p:sp>
        <p:nvSpPr>
          <p:cNvPr id="548875" name="Rectangle 11"/>
          <p:cNvSpPr>
            <a:spLocks noChangeArrowheads="1"/>
          </p:cNvSpPr>
          <p:nvPr/>
        </p:nvSpPr>
        <p:spPr bwMode="auto">
          <a:xfrm>
            <a:off x="769938" y="76200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模板说明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8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8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48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build="p" autoUpdateAnimBg="0"/>
      <p:bldP spid="54887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7" name="Rectangle 9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6659563" y="115888"/>
            <a:ext cx="2411412" cy="71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900">
                <a:latin typeface="宋体" pitchFamily="2" charset="-122"/>
              </a:rPr>
              <a:t>10.2.2  </a:t>
            </a:r>
            <a:r>
              <a:rPr lang="zh-CN" altLang="en-US" sz="900">
                <a:latin typeface="宋体" pitchFamily="2" charset="-122"/>
              </a:rPr>
              <a:t>函数模板与模板函数</a:t>
            </a:r>
            <a:endParaRPr lang="zh-CN" altLang="en-US" sz="900"/>
          </a:p>
        </p:txBody>
      </p:sp>
      <p:sp>
        <p:nvSpPr>
          <p:cNvPr id="549894" name="Text Box 6"/>
          <p:cNvSpPr txBox="1">
            <a:spLocks noChangeArrowheads="1"/>
          </p:cNvSpPr>
          <p:nvPr/>
        </p:nvSpPr>
        <p:spPr bwMode="auto">
          <a:xfrm>
            <a:off x="2743200" y="1733550"/>
            <a:ext cx="38100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8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 &lt; </a:t>
            </a:r>
            <a:r>
              <a:rPr lang="zh-CN" altLang="zh-CN" sz="2000" i="1">
                <a:ea typeface="Arial Unicode MS" pitchFamily="34" charset="-122"/>
                <a:cs typeface="Arial Unicode MS" pitchFamily="34" charset="-122"/>
              </a:rPr>
              <a:t>类型形式参数表</a:t>
            </a:r>
            <a:r>
              <a:rPr lang="zh-CN" altLang="zh-CN" sz="2000">
                <a:ea typeface="Arial Unicode MS" pitchFamily="34" charset="-122"/>
                <a:cs typeface="Arial Unicode MS" pitchFamily="34" charset="-122"/>
              </a:rPr>
              <a:t> &gt;</a:t>
            </a:r>
            <a:endParaRPr lang="en-US" altLang="zh-CN" sz="2000" i="1">
              <a:ea typeface="Arial Unicode MS" pitchFamily="34" charset="-122"/>
              <a:cs typeface="Arial Unicode MS" pitchFamily="34" charset="-122"/>
            </a:endParaRPr>
          </a:p>
          <a:p>
            <a:pPr marL="457200" indent="-457200" algn="just">
              <a:lnSpc>
                <a:spcPct val="180000"/>
              </a:lnSpc>
            </a:pPr>
            <a:r>
              <a:rPr lang="zh-CN" altLang="en-US" sz="2000" i="1">
                <a:ea typeface="Arial Unicode MS" pitchFamily="34" charset="-122"/>
                <a:cs typeface="Arial Unicode MS" pitchFamily="34" charset="-122"/>
              </a:rPr>
              <a:t>类型  函数名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（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</a:rPr>
              <a:t>形式参数表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）</a:t>
            </a:r>
          </a:p>
          <a:p>
            <a:pPr marL="457200" indent="-457200" algn="just"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{  	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</a:rPr>
              <a:t>语句序列</a:t>
            </a:r>
          </a:p>
          <a:p>
            <a:pPr marL="457200" indent="-457200" algn="just"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  <p:sp>
        <p:nvSpPr>
          <p:cNvPr id="549895" name="Rectangle 7"/>
          <p:cNvSpPr>
            <a:spLocks noChangeArrowheads="1"/>
          </p:cNvSpPr>
          <p:nvPr/>
        </p:nvSpPr>
        <p:spPr bwMode="auto">
          <a:xfrm>
            <a:off x="685800" y="1352550"/>
            <a:ext cx="2443163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i="1">
                <a:solidFill>
                  <a:srgbClr val="008000"/>
                </a:solidFill>
              </a:rPr>
              <a:t>函数模板声明</a:t>
            </a:r>
          </a:p>
        </p:txBody>
      </p:sp>
      <p:sp>
        <p:nvSpPr>
          <p:cNvPr id="549896" name="Rectangle 8"/>
          <p:cNvSpPr>
            <a:spLocks noChangeArrowheads="1"/>
          </p:cNvSpPr>
          <p:nvPr/>
        </p:nvSpPr>
        <p:spPr bwMode="auto">
          <a:xfrm>
            <a:off x="809625" y="4113213"/>
            <a:ext cx="78771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函数模板定义由模板说明和函数定义组成</a:t>
            </a:r>
          </a:p>
          <a:p>
            <a:pPr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模板说明的类属参数必须在函数定义中至少出现一次</a:t>
            </a:r>
          </a:p>
          <a:p>
            <a:pPr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函数参数表中可以使用类属类型参数，也可以使用一般类型参数 </a:t>
            </a:r>
          </a:p>
        </p:txBody>
      </p:sp>
      <p:sp>
        <p:nvSpPr>
          <p:cNvPr id="549898" name="Rectangle 10"/>
          <p:cNvSpPr>
            <a:spLocks noChangeArrowheads="1"/>
          </p:cNvSpPr>
          <p:nvPr/>
        </p:nvSpPr>
        <p:spPr bwMode="auto">
          <a:xfrm>
            <a:off x="685800" y="590550"/>
            <a:ext cx="457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10.2.2  </a:t>
            </a:r>
            <a:r>
              <a:rPr lang="zh-CN" altLang="en-US" sz="2400">
                <a:solidFill>
                  <a:srgbClr val="CC3300"/>
                </a:solidFill>
                <a:latin typeface="宋体" pitchFamily="2" charset="-122"/>
              </a:rPr>
              <a:t>函数模板与模板函数</a:t>
            </a:r>
            <a:endParaRPr lang="zh-CN" altLang="en-US" sz="2400">
              <a:solidFill>
                <a:srgbClr val="CC33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49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49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49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4" grpId="0" autoUpdateAnimBg="0"/>
      <p:bldP spid="549895" grpId="0" autoUpdateAnimBg="0"/>
      <p:bldP spid="549896" grpId="0" build="p" autoUpdateAnimBg="0"/>
      <p:bldP spid="54989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762000" y="1196975"/>
            <a:ext cx="6019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noProof="1"/>
              <a:t>#include&lt;iostream&gt;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 noProof="1"/>
              <a:t>using namespace std;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 noProof="1"/>
          </a:p>
          <a:p>
            <a:pPr>
              <a:lnSpc>
                <a:spcPct val="120000"/>
              </a:lnSpc>
            </a:pPr>
            <a:r>
              <a:rPr lang="en-US" altLang="zh-CN" noProof="1"/>
              <a:t>template &lt;typename T&gt;</a:t>
            </a:r>
          </a:p>
          <a:p>
            <a:pPr>
              <a:lnSpc>
                <a:spcPct val="120000"/>
              </a:lnSpc>
            </a:pPr>
            <a:r>
              <a:rPr lang="en-US" altLang="zh-CN" noProof="1"/>
              <a:t>T Max( const T a, const T b )</a:t>
            </a:r>
          </a:p>
          <a:p>
            <a:pPr>
              <a:lnSpc>
                <a:spcPct val="120000"/>
              </a:lnSpc>
            </a:pPr>
            <a:r>
              <a:rPr lang="en-US" altLang="zh-CN" noProof="1"/>
              <a:t>{ return a&gt;b ? a : b ; }</a:t>
            </a:r>
          </a:p>
          <a:p>
            <a:pPr>
              <a:lnSpc>
                <a:spcPct val="120000"/>
              </a:lnSpc>
            </a:pPr>
            <a:endParaRPr lang="en-US" altLang="zh-CN" noProof="1"/>
          </a:p>
          <a:p>
            <a:pPr>
              <a:lnSpc>
                <a:spcPct val="120000"/>
              </a:lnSpc>
            </a:pPr>
            <a:r>
              <a:rPr lang="en-US" altLang="zh-CN" noProof="1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noProof="1"/>
              <a:t>{ cout &lt;&lt; "Max( 3, 5 ) is " &lt;&lt; Max( 3, 5 ) &lt;&lt; endl ;</a:t>
            </a:r>
          </a:p>
          <a:p>
            <a:pPr>
              <a:lnSpc>
                <a:spcPct val="120000"/>
              </a:lnSpc>
            </a:pPr>
            <a:r>
              <a:rPr lang="en-US" altLang="zh-CN" noProof="1"/>
              <a:t>  cout &lt;&lt; "Max( 'y', 'e') is " &lt;&lt; Max( 'y', 'e' ) &lt;&lt; endl ;</a:t>
            </a:r>
          </a:p>
          <a:p>
            <a:pPr>
              <a:lnSpc>
                <a:spcPct val="120000"/>
              </a:lnSpc>
            </a:pPr>
            <a:r>
              <a:rPr lang="en-US" altLang="zh-CN" noProof="1"/>
              <a:t>  cout &lt;&lt; "Max( 10.3, 0.5 ) is " &lt;&lt; Max( 10.3, 0.5 ) &lt;&lt; endl ;</a:t>
            </a:r>
          </a:p>
          <a:p>
            <a:pPr>
              <a:lnSpc>
                <a:spcPct val="120000"/>
              </a:lnSpc>
            </a:pPr>
            <a:r>
              <a:rPr lang="en-US" altLang="zh-CN" noProof="1"/>
              <a:t>}</a:t>
            </a:r>
            <a:endParaRPr lang="en-US" altLang="zh-CN"/>
          </a:p>
        </p:txBody>
      </p:sp>
      <p:sp>
        <p:nvSpPr>
          <p:cNvPr id="550918" name="Rectangle 6"/>
          <p:cNvSpPr>
            <a:spLocks noChangeArrowheads="1"/>
          </p:cNvSpPr>
          <p:nvPr/>
        </p:nvSpPr>
        <p:spPr bwMode="auto">
          <a:xfrm>
            <a:off x="381000" y="381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10-1  </a:t>
            </a:r>
            <a:r>
              <a:rPr lang="zh-CN" altLang="en-US" sz="2000" i="1">
                <a:solidFill>
                  <a:srgbClr val="008000"/>
                </a:solidFill>
              </a:rPr>
              <a:t>简单函数模板应用</a:t>
            </a:r>
          </a:p>
        </p:txBody>
      </p:sp>
      <p:sp>
        <p:nvSpPr>
          <p:cNvPr id="55091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5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7" grpId="0" autoUpdateAnimBg="0"/>
      <p:bldP spid="55091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3" name="AutoShape 7"/>
          <p:cNvSpPr>
            <a:spLocks/>
          </p:cNvSpPr>
          <p:nvPr/>
        </p:nvSpPr>
        <p:spPr bwMode="auto">
          <a:xfrm>
            <a:off x="5791200" y="1371600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46745"/>
              <a:gd name="adj5" fmla="val 186981"/>
              <a:gd name="adj6" fmla="val -17656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函数模板</a:t>
            </a:r>
          </a:p>
        </p:txBody>
      </p:sp>
      <p:sp>
        <p:nvSpPr>
          <p:cNvPr id="55194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51947" name="Rectangle 11"/>
          <p:cNvSpPr>
            <a:spLocks noChangeArrowheads="1"/>
          </p:cNvSpPr>
          <p:nvPr/>
        </p:nvSpPr>
        <p:spPr bwMode="auto">
          <a:xfrm>
            <a:off x="381000" y="381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10-1  </a:t>
            </a:r>
            <a:r>
              <a:rPr lang="zh-CN" altLang="en-US" sz="2000" i="1">
                <a:solidFill>
                  <a:srgbClr val="008000"/>
                </a:solidFill>
              </a:rPr>
              <a:t>简单函数模板应用</a:t>
            </a:r>
          </a:p>
        </p:txBody>
      </p:sp>
      <p:sp>
        <p:nvSpPr>
          <p:cNvPr id="551948" name="Text Box 12"/>
          <p:cNvSpPr txBox="1">
            <a:spLocks noChangeArrowheads="1"/>
          </p:cNvSpPr>
          <p:nvPr/>
        </p:nvSpPr>
        <p:spPr bwMode="auto">
          <a:xfrm>
            <a:off x="762000" y="1196975"/>
            <a:ext cx="6019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noProof="1"/>
              <a:t>#include&lt;iostream&gt;</a:t>
            </a:r>
            <a:endParaRPr lang="en-US" altLang="zh-CN" b="0"/>
          </a:p>
          <a:p>
            <a:pPr>
              <a:lnSpc>
                <a:spcPct val="120000"/>
              </a:lnSpc>
            </a:pPr>
            <a:r>
              <a:rPr lang="en-US" altLang="zh-CN" b="0" noProof="1"/>
              <a:t>using namespace std;</a:t>
            </a:r>
            <a:endParaRPr lang="en-US" altLang="zh-CN" b="0"/>
          </a:p>
          <a:p>
            <a:pPr>
              <a:lnSpc>
                <a:spcPct val="120000"/>
              </a:lnSpc>
            </a:pPr>
            <a:endParaRPr lang="en-US" altLang="zh-CN" noProof="1"/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 &lt;typename T&gt;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 Max( const T a, const T b )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return a&gt;b ? a : b ; }</a:t>
            </a:r>
          </a:p>
          <a:p>
            <a:pPr>
              <a:lnSpc>
                <a:spcPct val="120000"/>
              </a:lnSpc>
            </a:pPr>
            <a:endParaRPr lang="en-US" altLang="zh-CN" noProof="1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 noProof="1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{ cout &lt;&lt; "Max( 3, 5 ) is " &lt;&lt; Max( 3, 5 )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'y', 'e') is " &lt;&lt; Max( 'y', 'e'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"Max( 10.3, 0.5 ) is " &lt;&lt; Max( 10.3, 0.5 )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}</a:t>
            </a:r>
            <a:endParaRPr lang="en-US" altLang="zh-CN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6" name="Text Box 16"/>
          <p:cNvSpPr txBox="1">
            <a:spLocks noChangeArrowheads="1"/>
          </p:cNvSpPr>
          <p:nvPr/>
        </p:nvSpPr>
        <p:spPr bwMode="auto">
          <a:xfrm>
            <a:off x="762000" y="1196975"/>
            <a:ext cx="6019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noProof="1"/>
              <a:t>#include&lt;iostream&gt;</a:t>
            </a:r>
            <a:endParaRPr lang="en-US" altLang="zh-CN" b="0"/>
          </a:p>
          <a:p>
            <a:pPr>
              <a:lnSpc>
                <a:spcPct val="120000"/>
              </a:lnSpc>
            </a:pPr>
            <a:r>
              <a:rPr lang="en-US" altLang="zh-CN" b="0" noProof="1"/>
              <a:t>using namespace std;</a:t>
            </a:r>
            <a:endParaRPr lang="en-US" altLang="zh-CN" b="0"/>
          </a:p>
          <a:p>
            <a:pPr>
              <a:lnSpc>
                <a:spcPct val="120000"/>
              </a:lnSpc>
            </a:pPr>
            <a:endParaRPr lang="en-US" altLang="zh-CN" noProof="1"/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 &lt;typename T&gt;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 Max( const T a, const T b )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return a&gt;b ? a : b ; }</a:t>
            </a:r>
          </a:p>
          <a:p>
            <a:pPr>
              <a:lnSpc>
                <a:spcPct val="120000"/>
              </a:lnSpc>
            </a:pPr>
            <a:endParaRPr lang="en-US" altLang="zh-CN" noProof="1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 noProof="1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{ cout &lt;&lt; "Max( 3, 5 ) is " &lt;&lt; </a:t>
            </a:r>
            <a:r>
              <a:rPr lang="en-US" altLang="zh-CN" noProof="1">
                <a:solidFill>
                  <a:srgbClr val="0000FF"/>
                </a:solidFill>
              </a:rPr>
              <a:t>Max( 3, 5 )</a:t>
            </a:r>
            <a:r>
              <a:rPr lang="en-US" altLang="zh-CN" b="0" noProof="1"/>
              <a:t>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'y', 'e') is " &lt;&lt; Max( 'y', 'e'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"Max( 10.3, 0.5 ) is " &lt;&lt; Max( 10.3, 0.5 )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}</a:t>
            </a:r>
            <a:endParaRPr lang="en-US" altLang="zh-CN" b="0"/>
          </a:p>
        </p:txBody>
      </p:sp>
      <p:sp>
        <p:nvSpPr>
          <p:cNvPr id="552967" name="Rectangle 7"/>
          <p:cNvSpPr>
            <a:spLocks noChangeArrowheads="1"/>
          </p:cNvSpPr>
          <p:nvPr/>
        </p:nvSpPr>
        <p:spPr bwMode="auto">
          <a:xfrm>
            <a:off x="3505200" y="838200"/>
            <a:ext cx="2667000" cy="7794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a , </a:t>
            </a: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2968" name="Oval 8"/>
          <p:cNvSpPr>
            <a:spLocks noChangeArrowheads="1"/>
          </p:cNvSpPr>
          <p:nvPr/>
        </p:nvSpPr>
        <p:spPr bwMode="auto">
          <a:xfrm>
            <a:off x="3635375" y="3860800"/>
            <a:ext cx="1152525" cy="3603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9" name="Line 9"/>
          <p:cNvSpPr>
            <a:spLocks noChangeShapeType="1"/>
          </p:cNvSpPr>
          <p:nvPr/>
        </p:nvSpPr>
        <p:spPr bwMode="auto">
          <a:xfrm flipH="1" flipV="1">
            <a:off x="4114800" y="1676400"/>
            <a:ext cx="96838" cy="2184400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52970" name="Text Box 10"/>
          <p:cNvSpPr txBox="1">
            <a:spLocks noChangeArrowheads="1"/>
          </p:cNvSpPr>
          <p:nvPr/>
        </p:nvSpPr>
        <p:spPr bwMode="auto">
          <a:xfrm>
            <a:off x="3644900" y="2590800"/>
            <a:ext cx="200660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1600" i="1">
                <a:solidFill>
                  <a:schemeClr val="accent2"/>
                </a:solidFill>
              </a:rPr>
              <a:t>由实参类型实例化</a:t>
            </a:r>
          </a:p>
        </p:txBody>
      </p:sp>
      <p:sp>
        <p:nvSpPr>
          <p:cNvPr id="552971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52975" name="Rectangle 15"/>
          <p:cNvSpPr>
            <a:spLocks noChangeArrowheads="1"/>
          </p:cNvSpPr>
          <p:nvPr/>
        </p:nvSpPr>
        <p:spPr bwMode="auto">
          <a:xfrm>
            <a:off x="381000" y="381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10-1  </a:t>
            </a:r>
            <a:r>
              <a:rPr lang="zh-CN" altLang="en-US" sz="2000" i="1">
                <a:solidFill>
                  <a:srgbClr val="008000"/>
                </a:solidFill>
              </a:rPr>
              <a:t>简单函数模板应用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5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7" grpId="0" animBg="1" autoUpdateAnimBg="0"/>
      <p:bldP spid="552968" grpId="0" animBg="1"/>
      <p:bldP spid="552969" grpId="0" animBg="1"/>
      <p:bldP spid="552970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001" name="Text Box 17"/>
          <p:cNvSpPr txBox="1">
            <a:spLocks noChangeArrowheads="1"/>
          </p:cNvSpPr>
          <p:nvPr/>
        </p:nvSpPr>
        <p:spPr bwMode="auto">
          <a:xfrm>
            <a:off x="762000" y="1196975"/>
            <a:ext cx="6019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noProof="1"/>
              <a:t>#include&lt;iostream&gt;</a:t>
            </a:r>
            <a:endParaRPr lang="en-US" altLang="zh-CN" b="0"/>
          </a:p>
          <a:p>
            <a:pPr>
              <a:lnSpc>
                <a:spcPct val="120000"/>
              </a:lnSpc>
            </a:pPr>
            <a:r>
              <a:rPr lang="en-US" altLang="zh-CN" b="0" noProof="1"/>
              <a:t>using namespace std;</a:t>
            </a:r>
            <a:endParaRPr lang="en-US" altLang="zh-CN" b="0"/>
          </a:p>
          <a:p>
            <a:pPr>
              <a:lnSpc>
                <a:spcPct val="120000"/>
              </a:lnSpc>
            </a:pPr>
            <a:endParaRPr lang="en-US" altLang="zh-CN" noProof="1"/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 &lt;typename T&gt;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 Max( const T a, const T b )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return a&gt;b ? a : b ; }</a:t>
            </a:r>
          </a:p>
          <a:p>
            <a:pPr>
              <a:lnSpc>
                <a:spcPct val="120000"/>
              </a:lnSpc>
            </a:pPr>
            <a:endParaRPr lang="en-US" altLang="zh-CN" noProof="1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 noProof="1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{ cout &lt;&lt; "Max( 3, 5 ) is " &lt;&lt; Max( 3, 5 )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'y', 'e') is " &lt;&lt; </a:t>
            </a:r>
            <a:r>
              <a:rPr lang="en-US" altLang="zh-CN" noProof="1">
                <a:solidFill>
                  <a:srgbClr val="0000FF"/>
                </a:solidFill>
              </a:rPr>
              <a:t>Max( 'y', 'e' )</a:t>
            </a:r>
            <a:r>
              <a:rPr lang="en-US" altLang="zh-CN" b="0" noProof="1"/>
              <a:t>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"Max( 10.3, 0.5 ) is " &lt;&lt; Max( 10.3, 0.5 )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}</a:t>
            </a:r>
            <a:endParaRPr lang="en-US" altLang="zh-CN" b="0"/>
          </a:p>
        </p:txBody>
      </p: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3505200" y="838200"/>
            <a:ext cx="2667000" cy="7794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a , </a:t>
            </a: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3992" name="Oval 8"/>
          <p:cNvSpPr>
            <a:spLocks noChangeArrowheads="1"/>
          </p:cNvSpPr>
          <p:nvPr/>
        </p:nvSpPr>
        <p:spPr bwMode="auto">
          <a:xfrm>
            <a:off x="3563938" y="4149725"/>
            <a:ext cx="1512887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993" name="Line 9"/>
          <p:cNvSpPr>
            <a:spLocks noChangeShapeType="1"/>
          </p:cNvSpPr>
          <p:nvPr/>
        </p:nvSpPr>
        <p:spPr bwMode="auto">
          <a:xfrm flipV="1">
            <a:off x="4572000" y="2590800"/>
            <a:ext cx="1066800" cy="1558925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53994" name="Text Box 10"/>
          <p:cNvSpPr txBox="1">
            <a:spLocks noChangeArrowheads="1"/>
          </p:cNvSpPr>
          <p:nvPr/>
        </p:nvSpPr>
        <p:spPr bwMode="auto">
          <a:xfrm>
            <a:off x="4502150" y="3124200"/>
            <a:ext cx="2014538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1600" i="1">
                <a:solidFill>
                  <a:schemeClr val="accent2"/>
                </a:solidFill>
              </a:rPr>
              <a:t>由实参类型实例化</a:t>
            </a: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800600" y="1752600"/>
            <a:ext cx="2895600" cy="7794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FFFF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 a , </a:t>
            </a: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3996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54000" name="Rectangle 16"/>
          <p:cNvSpPr>
            <a:spLocks noChangeArrowheads="1"/>
          </p:cNvSpPr>
          <p:nvPr/>
        </p:nvSpPr>
        <p:spPr bwMode="auto">
          <a:xfrm>
            <a:off x="381000" y="381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10-1  </a:t>
            </a:r>
            <a:r>
              <a:rPr lang="zh-CN" altLang="en-US" sz="2000" i="1">
                <a:solidFill>
                  <a:srgbClr val="008000"/>
                </a:solidFill>
              </a:rPr>
              <a:t>简单函数模板应用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5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3" grpId="0" animBg="1"/>
      <p:bldP spid="553994" grpId="0" animBg="1" autoUpdateAnimBg="0"/>
      <p:bldP spid="55399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7" name="Rectangle 2051"/>
          <p:cNvSpPr>
            <a:spLocks noGrp="1" noChangeArrowheads="1"/>
          </p:cNvSpPr>
          <p:nvPr>
            <p:ph type="ctrTitle" idx="4294967295"/>
          </p:nvPr>
        </p:nvSpPr>
        <p:spPr>
          <a:xfrm>
            <a:off x="1828800" y="838200"/>
            <a:ext cx="5561013" cy="8382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zh-CN" altLang="en-US" sz="4400" b="1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400" b="1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10</a:t>
            </a:r>
            <a:r>
              <a:rPr lang="zh-CN" altLang="en-US" sz="4400" b="1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 模板</a:t>
            </a:r>
          </a:p>
        </p:txBody>
      </p:sp>
      <p:sp>
        <p:nvSpPr>
          <p:cNvPr id="605188" name="Text Box 2052"/>
          <p:cNvSpPr txBox="1">
            <a:spLocks noChangeArrowheads="1"/>
          </p:cNvSpPr>
          <p:nvPr/>
        </p:nvSpPr>
        <p:spPr bwMode="auto">
          <a:xfrm>
            <a:off x="914400" y="2422525"/>
            <a:ext cx="73914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dirty="0"/>
              <a:t> </a:t>
            </a:r>
            <a:r>
              <a:rPr lang="zh-CN" altLang="en-US" sz="2000" dirty="0"/>
              <a:t>模板把函数或类要处理的数据类型参数化，表现为参数的多态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dirty="0"/>
              <a:t>    性，称为类属。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dirty="0"/>
              <a:t> 模板用于表达逻辑结构相同，但具体数据元素类型不同的数据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dirty="0"/>
              <a:t>    对象的通用行为。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7" grpId="0" animBg="1" autoUpdateAnimBg="0"/>
      <p:bldP spid="6051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25" name="Text Box 17"/>
          <p:cNvSpPr txBox="1">
            <a:spLocks noChangeArrowheads="1"/>
          </p:cNvSpPr>
          <p:nvPr/>
        </p:nvSpPr>
        <p:spPr bwMode="auto">
          <a:xfrm>
            <a:off x="762000" y="1196975"/>
            <a:ext cx="6019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noProof="1"/>
              <a:t>#include&lt;iostream&gt;</a:t>
            </a:r>
            <a:endParaRPr lang="en-US" altLang="zh-CN" b="0"/>
          </a:p>
          <a:p>
            <a:pPr>
              <a:lnSpc>
                <a:spcPct val="120000"/>
              </a:lnSpc>
            </a:pPr>
            <a:r>
              <a:rPr lang="en-US" altLang="zh-CN" b="0" noProof="1"/>
              <a:t>using namespace std;</a:t>
            </a:r>
            <a:endParaRPr lang="en-US" altLang="zh-CN" b="0"/>
          </a:p>
          <a:p>
            <a:pPr>
              <a:lnSpc>
                <a:spcPct val="120000"/>
              </a:lnSpc>
            </a:pPr>
            <a:endParaRPr lang="en-US" altLang="zh-CN" noProof="1"/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 &lt;typename T&gt;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 Max( const T a, const T b )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return a&gt;b ? a : b ; }</a:t>
            </a:r>
          </a:p>
          <a:p>
            <a:pPr>
              <a:lnSpc>
                <a:spcPct val="120000"/>
              </a:lnSpc>
            </a:pPr>
            <a:endParaRPr lang="en-US" altLang="zh-CN" noProof="1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 noProof="1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{ cout &lt;&lt; "Max( 3, 5 ) is " &lt;&lt; Max( 3, 5 )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'y', 'e') is " &lt;&lt; Max( 'y', 'e'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"Max( 10.3, 0.5 ) is " &lt;&lt; </a:t>
            </a:r>
            <a:r>
              <a:rPr lang="en-US" altLang="zh-CN" noProof="1">
                <a:solidFill>
                  <a:srgbClr val="0000FF"/>
                </a:solidFill>
              </a:rPr>
              <a:t>Max( 10.3, 0.5 )</a:t>
            </a:r>
            <a:r>
              <a:rPr lang="en-US" altLang="zh-CN" b="0" noProof="1"/>
              <a:t>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}</a:t>
            </a:r>
            <a:endParaRPr lang="en-US" altLang="zh-CN" b="0"/>
          </a:p>
        </p:txBody>
      </p:sp>
      <p:sp>
        <p:nvSpPr>
          <p:cNvPr id="555015" name="Rectangle 7"/>
          <p:cNvSpPr>
            <a:spLocks noChangeArrowheads="1"/>
          </p:cNvSpPr>
          <p:nvPr/>
        </p:nvSpPr>
        <p:spPr bwMode="auto">
          <a:xfrm>
            <a:off x="3505200" y="838200"/>
            <a:ext cx="2667000" cy="7794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a , </a:t>
            </a: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5016" name="Oval 8"/>
          <p:cNvSpPr>
            <a:spLocks noChangeArrowheads="1"/>
          </p:cNvSpPr>
          <p:nvPr/>
        </p:nvSpPr>
        <p:spPr bwMode="auto">
          <a:xfrm>
            <a:off x="4067175" y="4508500"/>
            <a:ext cx="1571625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5017" name="Line 9"/>
          <p:cNvSpPr>
            <a:spLocks noChangeShapeType="1"/>
          </p:cNvSpPr>
          <p:nvPr/>
        </p:nvSpPr>
        <p:spPr bwMode="auto">
          <a:xfrm flipV="1">
            <a:off x="5508625" y="3573463"/>
            <a:ext cx="1295400" cy="1008062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55018" name="Text Box 10"/>
          <p:cNvSpPr txBox="1">
            <a:spLocks noChangeArrowheads="1"/>
          </p:cNvSpPr>
          <p:nvPr/>
        </p:nvSpPr>
        <p:spPr bwMode="auto">
          <a:xfrm>
            <a:off x="5580063" y="3860800"/>
            <a:ext cx="194310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1600" i="1">
                <a:solidFill>
                  <a:schemeClr val="accent2"/>
                </a:solidFill>
              </a:rPr>
              <a:t>由实参类型实例化</a:t>
            </a:r>
          </a:p>
        </p:txBody>
      </p:sp>
      <p:sp>
        <p:nvSpPr>
          <p:cNvPr id="555019" name="Rectangle 11"/>
          <p:cNvSpPr>
            <a:spLocks noChangeArrowheads="1"/>
          </p:cNvSpPr>
          <p:nvPr/>
        </p:nvSpPr>
        <p:spPr bwMode="auto">
          <a:xfrm>
            <a:off x="4800600" y="1752600"/>
            <a:ext cx="2895600" cy="7794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FFFF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 a , </a:t>
            </a: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5020" name="Rectangle 12"/>
          <p:cNvSpPr>
            <a:spLocks noChangeArrowheads="1"/>
          </p:cNvSpPr>
          <p:nvPr/>
        </p:nvSpPr>
        <p:spPr bwMode="auto">
          <a:xfrm>
            <a:off x="5486400" y="2725738"/>
            <a:ext cx="3429000" cy="779462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CCFF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double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double</a:t>
            </a:r>
            <a:r>
              <a:rPr lang="en-US" altLang="zh-CN"/>
              <a:t> a , </a:t>
            </a:r>
            <a:r>
              <a:rPr lang="en-US" altLang="zh-CN" i="1">
                <a:solidFill>
                  <a:srgbClr val="0000FF"/>
                </a:solidFill>
              </a:rPr>
              <a:t>double</a:t>
            </a:r>
            <a:r>
              <a:rPr lang="en-US" altLang="zh-CN"/>
              <a:t>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5021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55024" name="Rectangle 16"/>
          <p:cNvSpPr>
            <a:spLocks noChangeArrowheads="1"/>
          </p:cNvSpPr>
          <p:nvPr/>
        </p:nvSpPr>
        <p:spPr bwMode="auto">
          <a:xfrm>
            <a:off x="381000" y="381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10-1  </a:t>
            </a:r>
            <a:r>
              <a:rPr lang="zh-CN" altLang="en-US" sz="2000" i="1">
                <a:solidFill>
                  <a:srgbClr val="008000"/>
                </a:solidFill>
              </a:rPr>
              <a:t>简单函数模板应用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5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6" grpId="0" animBg="1"/>
      <p:bldP spid="555017" grpId="0" animBg="1"/>
      <p:bldP spid="555018" grpId="0" animBg="1" autoUpdateAnimBg="0"/>
      <p:bldP spid="55502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50" name="Text Box 18"/>
          <p:cNvSpPr txBox="1">
            <a:spLocks noChangeArrowheads="1"/>
          </p:cNvSpPr>
          <p:nvPr/>
        </p:nvSpPr>
        <p:spPr bwMode="auto">
          <a:xfrm>
            <a:off x="762000" y="1196975"/>
            <a:ext cx="6019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noProof="1"/>
              <a:t>#include&lt;iostream&gt;</a:t>
            </a:r>
            <a:endParaRPr lang="en-US" altLang="zh-CN" b="0"/>
          </a:p>
          <a:p>
            <a:pPr>
              <a:lnSpc>
                <a:spcPct val="120000"/>
              </a:lnSpc>
            </a:pPr>
            <a:r>
              <a:rPr lang="en-US" altLang="zh-CN" b="0" noProof="1"/>
              <a:t>using namespace std;</a:t>
            </a:r>
            <a:endParaRPr lang="en-US" altLang="zh-CN" b="0"/>
          </a:p>
          <a:p>
            <a:pPr>
              <a:lnSpc>
                <a:spcPct val="120000"/>
              </a:lnSpc>
            </a:pPr>
            <a:endParaRPr lang="en-US" altLang="zh-CN" noProof="1"/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 &lt;typename T&gt;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 Max( const T a, const T b )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return a&gt;b ? a : b ; }</a:t>
            </a:r>
          </a:p>
          <a:p>
            <a:pPr>
              <a:lnSpc>
                <a:spcPct val="120000"/>
              </a:lnSpc>
            </a:pPr>
            <a:endParaRPr lang="en-US" altLang="zh-CN" noProof="1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 noProof="1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{ cout &lt;&lt; "Max( 3, 5 ) is " &lt;&lt; Max( 3, 5 )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'y', 'e') is " &lt;&lt; Max( 'y', 'e'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"Max( 10.3, 0.5 ) is " &lt;&lt; Max( 10.3, 0.5 )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}</a:t>
            </a:r>
            <a:endParaRPr lang="en-US" altLang="zh-CN" b="0"/>
          </a:p>
        </p:txBody>
      </p:sp>
      <p:sp>
        <p:nvSpPr>
          <p:cNvPr id="556039" name="Rectangle 7"/>
          <p:cNvSpPr>
            <a:spLocks noChangeArrowheads="1"/>
          </p:cNvSpPr>
          <p:nvPr/>
        </p:nvSpPr>
        <p:spPr bwMode="auto">
          <a:xfrm>
            <a:off x="3505200" y="838200"/>
            <a:ext cx="2667000" cy="7794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a , </a:t>
            </a: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6040" name="Rectangle 8"/>
          <p:cNvSpPr>
            <a:spLocks noChangeArrowheads="1"/>
          </p:cNvSpPr>
          <p:nvPr/>
        </p:nvSpPr>
        <p:spPr bwMode="auto">
          <a:xfrm>
            <a:off x="4800600" y="1752600"/>
            <a:ext cx="2895600" cy="7794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FFFF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 a , </a:t>
            </a: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6041" name="Rectangle 9"/>
          <p:cNvSpPr>
            <a:spLocks noChangeArrowheads="1"/>
          </p:cNvSpPr>
          <p:nvPr/>
        </p:nvSpPr>
        <p:spPr bwMode="auto">
          <a:xfrm>
            <a:off x="5486400" y="2725738"/>
            <a:ext cx="3429000" cy="779462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CCFF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double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double</a:t>
            </a:r>
            <a:r>
              <a:rPr lang="en-US" altLang="zh-CN"/>
              <a:t> a , </a:t>
            </a:r>
            <a:r>
              <a:rPr lang="en-US" altLang="zh-CN" i="1">
                <a:solidFill>
                  <a:srgbClr val="0000FF"/>
                </a:solidFill>
              </a:rPr>
              <a:t>double</a:t>
            </a:r>
            <a:r>
              <a:rPr lang="en-US" altLang="zh-CN"/>
              <a:t>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6042" name="Oval 10"/>
          <p:cNvSpPr>
            <a:spLocks noChangeArrowheads="1"/>
          </p:cNvSpPr>
          <p:nvPr/>
        </p:nvSpPr>
        <p:spPr bwMode="auto">
          <a:xfrm>
            <a:off x="6629400" y="609600"/>
            <a:ext cx="2209800" cy="914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altLang="en-US"/>
              <a:t>编译器生成的</a:t>
            </a:r>
          </a:p>
          <a:p>
            <a:pPr algn="ctr">
              <a:lnSpc>
                <a:spcPct val="120000"/>
              </a:lnSpc>
            </a:pPr>
            <a:r>
              <a:rPr lang="zh-CN" altLang="en-US"/>
              <a:t>模板函数</a:t>
            </a:r>
          </a:p>
        </p:txBody>
      </p:sp>
      <p:sp>
        <p:nvSpPr>
          <p:cNvPr id="556044" name="Oval 12"/>
          <p:cNvSpPr>
            <a:spLocks noChangeArrowheads="1"/>
          </p:cNvSpPr>
          <p:nvPr/>
        </p:nvSpPr>
        <p:spPr bwMode="auto">
          <a:xfrm>
            <a:off x="6227763" y="4797425"/>
            <a:ext cx="2438400" cy="990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altLang="en-US" i="1"/>
              <a:t>程序执行时</a:t>
            </a:r>
          </a:p>
          <a:p>
            <a:pPr algn="ctr">
              <a:lnSpc>
                <a:spcPct val="120000"/>
              </a:lnSpc>
            </a:pPr>
            <a:r>
              <a:rPr lang="zh-CN" altLang="en-US" i="1"/>
              <a:t>匹配不同的版本</a:t>
            </a:r>
          </a:p>
        </p:txBody>
      </p:sp>
      <p:sp>
        <p:nvSpPr>
          <p:cNvPr id="556045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56049" name="Rectangle 17"/>
          <p:cNvSpPr>
            <a:spLocks noChangeArrowheads="1"/>
          </p:cNvSpPr>
          <p:nvPr/>
        </p:nvSpPr>
        <p:spPr bwMode="auto">
          <a:xfrm>
            <a:off x="381000" y="381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10-1  </a:t>
            </a:r>
            <a:r>
              <a:rPr lang="zh-CN" altLang="en-US" sz="2000" i="1">
                <a:solidFill>
                  <a:srgbClr val="008000"/>
                </a:solidFill>
              </a:rPr>
              <a:t>简单函数模板应用</a:t>
            </a:r>
          </a:p>
        </p:txBody>
      </p:sp>
      <p:pic>
        <p:nvPicPr>
          <p:cNvPr id="556051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4868863"/>
            <a:ext cx="3559175" cy="1749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5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42" grpId="0" animBg="1" autoUpdateAnimBg="0"/>
      <p:bldP spid="55604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762000" y="1546225"/>
            <a:ext cx="64008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template &lt;typename ElementType &gt;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void SortBubble ( ElementType *a ,  int size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{ int i, work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ElementType temp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for (int pass = 1; pass &lt; size; pass ++ )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{ work = 1;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for ( i = 0;  i &lt; size-pass; i ++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if ( a[i] &gt; a[i+1]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  { temp = a[i] ;  a[i] = a[i+1] ;  a[i+1] = temp ;   work = 0 ;  }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if ( work ) break 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 </a:t>
            </a:r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auto">
          <a:xfrm>
            <a:off x="762000" y="609600"/>
            <a:ext cx="4097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10-2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冒泡排序法的函数模板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5706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1" grpId="0" autoUpdateAnimBg="0"/>
      <p:bldP spid="55706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762000" y="1546225"/>
            <a:ext cx="64008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template &lt;typename ElementType &gt;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void SortBubble ( ElementType *a ,  int size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{ int i, work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ElementType temp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for (int pass = 1; pass &lt; size; pass ++ )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{ work = 1;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for ( i = 0;  i &lt; size-pass; i ++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if ( a[i] &gt; a[i+1]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  { temp = a[i] ;  a[i] = a[i+1] ;  a[i+1] = temp ;   work = 0 ;  }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if ( work ) break 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 </a:t>
            </a:r>
          </a:p>
        </p:txBody>
      </p:sp>
      <p:sp>
        <p:nvSpPr>
          <p:cNvPr id="558087" name="AutoShape 7"/>
          <p:cNvSpPr>
            <a:spLocks/>
          </p:cNvSpPr>
          <p:nvPr/>
        </p:nvSpPr>
        <p:spPr bwMode="auto">
          <a:xfrm>
            <a:off x="5791200" y="4572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8046"/>
              <a:gd name="adj5" fmla="val 179949"/>
              <a:gd name="adj6" fmla="val -14342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模板声明</a:t>
            </a:r>
          </a:p>
        </p:txBody>
      </p:sp>
      <p:sp>
        <p:nvSpPr>
          <p:cNvPr id="55808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58091" name="Rectangle 11"/>
          <p:cNvSpPr>
            <a:spLocks noChangeArrowheads="1"/>
          </p:cNvSpPr>
          <p:nvPr/>
        </p:nvSpPr>
        <p:spPr bwMode="auto">
          <a:xfrm>
            <a:off x="762000" y="609600"/>
            <a:ext cx="4025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10-2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冒泡排序法的函数模板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9" name="Text Box 5"/>
          <p:cNvSpPr txBox="1">
            <a:spLocks noChangeArrowheads="1"/>
          </p:cNvSpPr>
          <p:nvPr/>
        </p:nvSpPr>
        <p:spPr bwMode="auto">
          <a:xfrm>
            <a:off x="762000" y="1546225"/>
            <a:ext cx="64008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template &lt;typename ElementType &gt;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void SortBubble ( </a:t>
            </a:r>
            <a:r>
              <a:rPr lang="en-US" altLang="zh-CN">
                <a:solidFill>
                  <a:srgbClr val="0000FF"/>
                </a:solidFill>
              </a:rPr>
              <a:t>ElementType *a</a:t>
            </a:r>
            <a:r>
              <a:rPr lang="en-US" altLang="zh-CN" b="0"/>
              <a:t> ,  int size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{ int i, work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ElementType temp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for (int pass = 1; pass &lt; size; pass ++ )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{ work = 1;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for ( i = 0;  i &lt; size-pass; i ++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if ( a[i] &gt; a[i+1]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  { temp = a[i] ;  a[i] = a[i+1] ;  a[i+1] = temp ;   work = 0 ;  }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if ( work ) break 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 </a:t>
            </a:r>
          </a:p>
        </p:txBody>
      </p:sp>
      <p:sp>
        <p:nvSpPr>
          <p:cNvPr id="559111" name="AutoShape 7"/>
          <p:cNvSpPr>
            <a:spLocks/>
          </p:cNvSpPr>
          <p:nvPr/>
        </p:nvSpPr>
        <p:spPr bwMode="auto">
          <a:xfrm>
            <a:off x="5791200" y="8382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5088"/>
              <a:gd name="adj5" fmla="val 196616"/>
              <a:gd name="adj6" fmla="val -13113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类属参数</a:t>
            </a:r>
          </a:p>
        </p:txBody>
      </p:sp>
      <p:sp>
        <p:nvSpPr>
          <p:cNvPr id="55911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59115" name="Rectangle 11"/>
          <p:cNvSpPr>
            <a:spLocks noChangeArrowheads="1"/>
          </p:cNvSpPr>
          <p:nvPr/>
        </p:nvSpPr>
        <p:spPr bwMode="auto">
          <a:xfrm>
            <a:off x="762000" y="6096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10-2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冒泡排序法的函数模板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11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3" name="Text Box 5"/>
          <p:cNvSpPr txBox="1">
            <a:spLocks noChangeArrowheads="1"/>
          </p:cNvSpPr>
          <p:nvPr/>
        </p:nvSpPr>
        <p:spPr bwMode="auto">
          <a:xfrm>
            <a:off x="762000" y="1546225"/>
            <a:ext cx="64008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template &lt;typename ElementType &gt;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void SortBubble ( ElementType *a ,  </a:t>
            </a:r>
            <a:r>
              <a:rPr lang="en-US" altLang="zh-CN">
                <a:solidFill>
                  <a:srgbClr val="0000FF"/>
                </a:solidFill>
              </a:rPr>
              <a:t>int size</a:t>
            </a:r>
            <a:r>
              <a:rPr lang="en-US" altLang="zh-CN" b="0"/>
              <a:t>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{ int i, work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ElementType temp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for (int pass = 1; pass &lt; size; pass ++ )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{ work = 1;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for ( i = 0;  i &lt; size-pass; i ++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if ( a[i] &gt; a[i+1]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  { temp = a[i] ;  a[i] = a[i+1] ;  a[i+1] = temp ;   work = 0 ;  }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if ( work ) break 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 </a:t>
            </a:r>
          </a:p>
        </p:txBody>
      </p:sp>
      <p:sp>
        <p:nvSpPr>
          <p:cNvPr id="560135" name="AutoShape 7"/>
          <p:cNvSpPr>
            <a:spLocks/>
          </p:cNvSpPr>
          <p:nvPr/>
        </p:nvSpPr>
        <p:spPr bwMode="auto">
          <a:xfrm>
            <a:off x="6400800" y="9144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8569"/>
              <a:gd name="adj5" fmla="val 194532"/>
              <a:gd name="adj6" fmla="val -10515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普通类型参数</a:t>
            </a:r>
          </a:p>
        </p:txBody>
      </p:sp>
      <p:sp>
        <p:nvSpPr>
          <p:cNvPr id="56013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60139" name="Rectangle 11"/>
          <p:cNvSpPr>
            <a:spLocks noChangeArrowheads="1"/>
          </p:cNvSpPr>
          <p:nvPr/>
        </p:nvSpPr>
        <p:spPr bwMode="auto">
          <a:xfrm>
            <a:off x="762000" y="6096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10-2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冒泡排序法的函数模板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5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7" name="Text Box 5"/>
          <p:cNvSpPr txBox="1">
            <a:spLocks noChangeArrowheads="1"/>
          </p:cNvSpPr>
          <p:nvPr/>
        </p:nvSpPr>
        <p:spPr bwMode="auto">
          <a:xfrm>
            <a:off x="762000" y="1546225"/>
            <a:ext cx="64008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template &lt;typename ElementType &gt;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void SortBubble ( ElementType *a ,  int size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{ int i, work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</a:t>
            </a:r>
            <a:r>
              <a:rPr lang="en-US" altLang="zh-CN">
                <a:solidFill>
                  <a:srgbClr val="0000FF"/>
                </a:solidFill>
              </a:rPr>
              <a:t>ElementType temp</a:t>
            </a:r>
            <a:r>
              <a:rPr lang="en-US" altLang="zh-CN" b="0"/>
              <a:t>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for (int pass = 1; pass &lt; size; pass ++ )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{ work = 1;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for ( i = 0;  i &lt; size-pass; i ++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if ( a[i] &gt; a[i+1]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  { temp = a[i] ;  a[i] = a[i+1] ;  a[i+1] = temp ;   work = 0 ;  }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if ( work ) break 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 </a:t>
            </a:r>
          </a:p>
        </p:txBody>
      </p:sp>
      <p:sp>
        <p:nvSpPr>
          <p:cNvPr id="561159" name="AutoShape 7"/>
          <p:cNvSpPr>
            <a:spLocks/>
          </p:cNvSpPr>
          <p:nvPr/>
        </p:nvSpPr>
        <p:spPr bwMode="auto">
          <a:xfrm>
            <a:off x="5410200" y="1447800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41005"/>
              <a:gd name="adj5" fmla="val 221616"/>
              <a:gd name="adj6" fmla="val -15795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类属类型变量</a:t>
            </a:r>
          </a:p>
        </p:txBody>
      </p:sp>
      <p:sp>
        <p:nvSpPr>
          <p:cNvPr id="56116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61163" name="Rectangle 11"/>
          <p:cNvSpPr>
            <a:spLocks noChangeArrowheads="1"/>
          </p:cNvSpPr>
          <p:nvPr/>
        </p:nvSpPr>
        <p:spPr bwMode="auto">
          <a:xfrm>
            <a:off x="762000" y="6096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10-2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冒泡排序法的函数模板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6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762000" y="1546225"/>
            <a:ext cx="64008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template &lt;typename ElementType &gt;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void SortBubble ( ElementType *a ,  int size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{ int i, work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ElementType temp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</a:t>
            </a:r>
            <a:r>
              <a:rPr lang="en-US" altLang="zh-CN" i="1">
                <a:solidFill>
                  <a:srgbClr val="0000FF"/>
                </a:solidFill>
              </a:rPr>
              <a:t>for (int pass = 1; pass &lt; size; pass ++ )	</a:t>
            </a:r>
          </a:p>
          <a:p>
            <a:pPr algn="just">
              <a:lnSpc>
                <a:spcPct val="140000"/>
              </a:lnSpc>
            </a:pPr>
            <a:r>
              <a:rPr lang="en-US" altLang="zh-CN" i="1">
                <a:solidFill>
                  <a:srgbClr val="0000FF"/>
                </a:solidFill>
              </a:rPr>
              <a:t>    { work = 1;	</a:t>
            </a:r>
          </a:p>
          <a:p>
            <a:pPr algn="just">
              <a:lnSpc>
                <a:spcPct val="140000"/>
              </a:lnSpc>
            </a:pPr>
            <a:r>
              <a:rPr lang="en-US" altLang="zh-CN" i="1">
                <a:solidFill>
                  <a:srgbClr val="0000FF"/>
                </a:solidFill>
              </a:rPr>
              <a:t>      for ( i = 0;  i &lt; size-pass; i ++ )</a:t>
            </a:r>
          </a:p>
          <a:p>
            <a:pPr algn="just">
              <a:lnSpc>
                <a:spcPct val="140000"/>
              </a:lnSpc>
            </a:pPr>
            <a:r>
              <a:rPr lang="en-US" altLang="zh-CN" i="1">
                <a:solidFill>
                  <a:srgbClr val="0000FF"/>
                </a:solidFill>
              </a:rPr>
              <a:t>         if ( a[i] &gt; a[i+1] )</a:t>
            </a:r>
          </a:p>
          <a:p>
            <a:pPr algn="just">
              <a:lnSpc>
                <a:spcPct val="140000"/>
              </a:lnSpc>
            </a:pPr>
            <a:r>
              <a:rPr lang="en-US" altLang="zh-CN" i="1">
                <a:solidFill>
                  <a:srgbClr val="0000FF"/>
                </a:solidFill>
              </a:rPr>
              <a:t>           { temp = a[i] ;  a[i] = a[i+1] ;  a[i+1] = temp ;   work = 0 ;  }</a:t>
            </a:r>
          </a:p>
          <a:p>
            <a:pPr algn="just">
              <a:lnSpc>
                <a:spcPct val="140000"/>
              </a:lnSpc>
            </a:pPr>
            <a:r>
              <a:rPr lang="en-US" altLang="zh-CN" i="1">
                <a:solidFill>
                  <a:srgbClr val="0000FF"/>
                </a:solidFill>
              </a:rPr>
              <a:t>      if ( work ) break ;	</a:t>
            </a:r>
          </a:p>
          <a:p>
            <a:pPr algn="just">
              <a:lnSpc>
                <a:spcPct val="140000"/>
              </a:lnSpc>
            </a:pPr>
            <a:r>
              <a:rPr lang="en-US" altLang="zh-CN" i="1">
                <a:solidFill>
                  <a:srgbClr val="0000FF"/>
                </a:solidFill>
              </a:rPr>
              <a:t>  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 </a:t>
            </a:r>
          </a:p>
        </p:txBody>
      </p:sp>
      <p:sp>
        <p:nvSpPr>
          <p:cNvPr id="562183" name="AutoShape 7"/>
          <p:cNvSpPr>
            <a:spLocks/>
          </p:cNvSpPr>
          <p:nvPr/>
        </p:nvSpPr>
        <p:spPr bwMode="auto">
          <a:xfrm>
            <a:off x="6629400" y="19812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5306"/>
              <a:gd name="adj5" fmla="val 344532"/>
              <a:gd name="adj6" fmla="val -1320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排序算法</a:t>
            </a:r>
          </a:p>
        </p:txBody>
      </p:sp>
      <p:sp>
        <p:nvSpPr>
          <p:cNvPr id="56218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62187" name="Rectangle 11"/>
          <p:cNvSpPr>
            <a:spLocks noChangeArrowheads="1"/>
          </p:cNvSpPr>
          <p:nvPr/>
        </p:nvSpPr>
        <p:spPr bwMode="auto">
          <a:xfrm>
            <a:off x="762000" y="609600"/>
            <a:ext cx="4025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10-2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冒泡排序法的函数模板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6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0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92950" y="188913"/>
            <a:ext cx="2051050" cy="144462"/>
          </a:xfrm>
          <a:prstGeom prst="rect">
            <a:avLst/>
          </a:prstGeom>
        </p:spPr>
        <p:txBody>
          <a:bodyPr/>
          <a:lstStyle/>
          <a:p>
            <a:r>
              <a:rPr lang="en-US" altLang="zh-CN" sz="900">
                <a:latin typeface="宋体" pitchFamily="2" charset="-122"/>
              </a:rPr>
              <a:t>10.2.3  </a:t>
            </a:r>
            <a:r>
              <a:rPr lang="zh-CN" altLang="en-US" sz="900">
                <a:latin typeface="宋体" pitchFamily="2" charset="-122"/>
              </a:rPr>
              <a:t>重载函数模板</a:t>
            </a:r>
            <a:endParaRPr lang="zh-CN" altLang="en-US" sz="900"/>
          </a:p>
        </p:txBody>
      </p:sp>
      <p:sp>
        <p:nvSpPr>
          <p:cNvPr id="563206" name="Text Box 6"/>
          <p:cNvSpPr txBox="1">
            <a:spLocks noChangeArrowheads="1"/>
          </p:cNvSpPr>
          <p:nvPr/>
        </p:nvSpPr>
        <p:spPr bwMode="auto">
          <a:xfrm>
            <a:off x="838200" y="1123950"/>
            <a:ext cx="441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有些特殊情况需要函数模板参与重载</a:t>
            </a:r>
          </a:p>
        </p:txBody>
      </p:sp>
      <p:sp>
        <p:nvSpPr>
          <p:cNvPr id="563207" name="Text Box 7"/>
          <p:cNvSpPr txBox="1">
            <a:spLocks noChangeArrowheads="1"/>
          </p:cNvSpPr>
          <p:nvPr/>
        </p:nvSpPr>
        <p:spPr bwMode="auto">
          <a:xfrm>
            <a:off x="838200" y="1758950"/>
            <a:ext cx="38417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例如</a:t>
            </a:r>
          </a:p>
          <a:p>
            <a:pPr>
              <a:lnSpc>
                <a:spcPct val="130000"/>
              </a:lnSpc>
            </a:pPr>
            <a:r>
              <a:rPr lang="zh-CN" altLang="en-US" sz="2000" b="0"/>
              <a:t>	</a:t>
            </a:r>
            <a:r>
              <a:rPr lang="en-US" altLang="zh-CN" b="0">
                <a:solidFill>
                  <a:schemeClr val="hlink"/>
                </a:solidFill>
              </a:rPr>
              <a:t>template &lt; typename  T &gt;</a:t>
            </a:r>
            <a:endParaRPr lang="en-US" altLang="zh-CN" b="0"/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hlink"/>
                </a:solidFill>
              </a:rPr>
              <a:t>	T</a:t>
            </a:r>
            <a:r>
              <a:rPr lang="en-US" altLang="zh-CN" b="0"/>
              <a:t>  max ( </a:t>
            </a:r>
            <a:r>
              <a:rPr lang="en-US" altLang="zh-CN" b="0">
                <a:solidFill>
                  <a:schemeClr val="hlink"/>
                </a:solidFill>
              </a:rPr>
              <a:t>T</a:t>
            </a:r>
            <a:r>
              <a:rPr lang="en-US" altLang="zh-CN" b="0"/>
              <a:t>  a , </a:t>
            </a:r>
            <a:r>
              <a:rPr lang="en-US" altLang="zh-CN" b="0">
                <a:solidFill>
                  <a:schemeClr val="hlink"/>
                </a:solidFill>
              </a:rPr>
              <a:t>T</a:t>
            </a:r>
            <a:r>
              <a:rPr lang="en-US" altLang="zh-CN" b="0"/>
              <a:t>  b 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	  { return  a &gt; b ? a : b ; } 	</a:t>
            </a:r>
          </a:p>
        </p:txBody>
      </p:sp>
      <p:sp>
        <p:nvSpPr>
          <p:cNvPr id="563208" name="Rectangle 8"/>
          <p:cNvSpPr>
            <a:spLocks noChangeArrowheads="1"/>
          </p:cNvSpPr>
          <p:nvPr/>
        </p:nvSpPr>
        <p:spPr bwMode="auto">
          <a:xfrm>
            <a:off x="1828800" y="3579813"/>
            <a:ext cx="4800600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void  f ( int  i , char  c 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{  </a:t>
            </a:r>
            <a:r>
              <a:rPr lang="en-US" altLang="zh-CN"/>
              <a:t>max ( i , i ) ;</a:t>
            </a:r>
            <a:r>
              <a:rPr lang="en-US" altLang="zh-CN" b="0"/>
              <a:t>		</a:t>
            </a:r>
            <a:r>
              <a:rPr lang="en-US" altLang="zh-CN" i="1">
                <a:solidFill>
                  <a:srgbClr val="008000"/>
                </a:solidFill>
              </a:rPr>
              <a:t>// ok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  </a:t>
            </a:r>
            <a:r>
              <a:rPr lang="en-US" altLang="zh-CN"/>
              <a:t>max ( c ,  c ) ;</a:t>
            </a:r>
            <a:r>
              <a:rPr lang="en-US" altLang="zh-CN" b="0"/>
              <a:t>		</a:t>
            </a:r>
            <a:r>
              <a:rPr lang="en-US" altLang="zh-CN" i="1">
                <a:solidFill>
                  <a:srgbClr val="008000"/>
                </a:solidFill>
              </a:rPr>
              <a:t>// ok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>
                <a:solidFill>
                  <a:schemeClr val="accent2"/>
                </a:solidFill>
              </a:rPr>
              <a:t>     </a:t>
            </a:r>
            <a:r>
              <a:rPr lang="en-US" altLang="zh-CN" i="1">
                <a:solidFill>
                  <a:srgbClr val="CC3300"/>
                </a:solidFill>
              </a:rPr>
              <a:t>max ( i ,  c ) ;</a:t>
            </a:r>
            <a:r>
              <a:rPr lang="en-US" altLang="zh-CN" b="0"/>
              <a:t>		</a:t>
            </a:r>
            <a:r>
              <a:rPr lang="en-US" altLang="zh-CN" i="1">
                <a:solidFill>
                  <a:srgbClr val="008000"/>
                </a:solidFill>
              </a:rPr>
              <a:t>// error</a:t>
            </a:r>
            <a:r>
              <a:rPr lang="zh-CN" altLang="en-US" i="1">
                <a:solidFill>
                  <a:srgbClr val="008000"/>
                </a:solidFill>
              </a:rPr>
              <a:t>，</a:t>
            </a:r>
            <a:r>
              <a:rPr lang="zh-CN" altLang="zh-CN" i="1">
                <a:solidFill>
                  <a:srgbClr val="008000"/>
                </a:solidFill>
              </a:rPr>
              <a:t>无法匹配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zh-CN" b="0"/>
              <a:t>   </a:t>
            </a:r>
            <a:r>
              <a:rPr lang="zh-CN" altLang="en-US" b="0"/>
              <a:t>  </a:t>
            </a:r>
            <a:r>
              <a:rPr lang="en-US" altLang="zh-CN" i="1">
                <a:solidFill>
                  <a:schemeClr val="accent2"/>
                </a:solidFill>
              </a:rPr>
              <a:t>max ( c ,  i ) ;</a:t>
            </a:r>
            <a:r>
              <a:rPr lang="en-US" altLang="zh-CN" b="0"/>
              <a:t>		</a:t>
            </a:r>
            <a:r>
              <a:rPr lang="en-US" altLang="zh-CN" i="1">
                <a:solidFill>
                  <a:srgbClr val="008000"/>
                </a:solidFill>
              </a:rPr>
              <a:t>// error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}</a:t>
            </a:r>
          </a:p>
        </p:txBody>
      </p:sp>
      <p:sp>
        <p:nvSpPr>
          <p:cNvPr id="563209" name="AutoShape 9"/>
          <p:cNvSpPr>
            <a:spLocks/>
          </p:cNvSpPr>
          <p:nvPr/>
        </p:nvSpPr>
        <p:spPr bwMode="auto">
          <a:xfrm>
            <a:off x="5715000" y="2724150"/>
            <a:ext cx="2514600" cy="914400"/>
          </a:xfrm>
          <a:prstGeom prst="borderCallout2">
            <a:avLst>
              <a:gd name="adj1" fmla="val 12500"/>
              <a:gd name="adj2" fmla="val -3032"/>
              <a:gd name="adj3" fmla="val 12500"/>
              <a:gd name="adj4" fmla="val -21403"/>
              <a:gd name="adj5" fmla="val 250523"/>
              <a:gd name="adj6" fmla="val -8055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/>
              <a:t>模板类型不能提供</a:t>
            </a:r>
          </a:p>
          <a:p>
            <a:pPr algn="ctr">
              <a:lnSpc>
                <a:spcPct val="130000"/>
              </a:lnSpc>
            </a:pPr>
            <a:r>
              <a:rPr lang="zh-CN" altLang="en-US"/>
              <a:t>类型的隐式转换</a:t>
            </a:r>
          </a:p>
        </p:txBody>
      </p:sp>
      <p:sp>
        <p:nvSpPr>
          <p:cNvPr id="563211" name="Rectangle 11"/>
          <p:cNvSpPr>
            <a:spLocks noChangeArrowheads="1"/>
          </p:cNvSpPr>
          <p:nvPr/>
        </p:nvSpPr>
        <p:spPr bwMode="auto">
          <a:xfrm>
            <a:off x="838200" y="43815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10.2.3  </a:t>
            </a:r>
            <a:r>
              <a:rPr lang="zh-CN" altLang="en-US" sz="2400">
                <a:solidFill>
                  <a:srgbClr val="CC3300"/>
                </a:solidFill>
                <a:latin typeface="宋体" pitchFamily="2" charset="-122"/>
              </a:rPr>
              <a:t>重载函数模板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6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6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63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63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63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63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63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63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56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6" grpId="0" autoUpdateAnimBg="0"/>
      <p:bldP spid="563207" grpId="0" autoUpdateAnimBg="0"/>
      <p:bldP spid="563208" grpId="0" build="p" autoUpdateAnimBg="0"/>
      <p:bldP spid="563209" grpId="0" animBg="1" autoUpdateAnimBg="0"/>
      <p:bldP spid="56321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1676400" y="1393825"/>
            <a:ext cx="5791200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hlink"/>
                </a:solidFill>
              </a:rPr>
              <a:t>template &lt; typename  T &gt;</a:t>
            </a:r>
            <a:endParaRPr lang="en-US" altLang="zh-CN" b="0"/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hlink"/>
                </a:solidFill>
              </a:rPr>
              <a:t>T</a:t>
            </a:r>
            <a:r>
              <a:rPr lang="en-US" altLang="zh-CN" b="0"/>
              <a:t>  max ( </a:t>
            </a:r>
            <a:r>
              <a:rPr lang="en-US" altLang="zh-CN" b="0">
                <a:solidFill>
                  <a:schemeClr val="hlink"/>
                </a:solidFill>
              </a:rPr>
              <a:t>T</a:t>
            </a:r>
            <a:r>
              <a:rPr lang="en-US" altLang="zh-CN" b="0"/>
              <a:t>  a , </a:t>
            </a:r>
            <a:r>
              <a:rPr lang="en-US" altLang="zh-CN" b="0">
                <a:solidFill>
                  <a:schemeClr val="hlink"/>
                </a:solidFill>
              </a:rPr>
              <a:t>T</a:t>
            </a:r>
            <a:r>
              <a:rPr lang="en-US" altLang="zh-CN" b="0"/>
              <a:t>  b 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{ return  a &gt; b ? a : b ; }</a:t>
            </a:r>
          </a:p>
          <a:p>
            <a:pPr>
              <a:lnSpc>
                <a:spcPct val="130000"/>
              </a:lnSpc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b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b="0"/>
              <a:t> max (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b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b="0"/>
              <a:t> a ,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</a:t>
            </a:r>
            <a:r>
              <a:rPr lang="en-US" altLang="zh-CN" b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0"/>
              <a:t>b )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zh-CN" i="1">
                <a:solidFill>
                  <a:srgbClr val="008000"/>
                </a:solidFill>
              </a:rPr>
              <a:t>模板函数重载版本</a:t>
            </a:r>
          </a:p>
          <a:p>
            <a:pPr>
              <a:lnSpc>
                <a:spcPct val="130000"/>
              </a:lnSpc>
            </a:pPr>
            <a:r>
              <a:rPr lang="zh-CN" altLang="en-US" b="0"/>
              <a:t>  </a:t>
            </a:r>
            <a:r>
              <a:rPr lang="zh-CN" altLang="zh-CN" b="0"/>
              <a:t>{ </a:t>
            </a:r>
            <a:r>
              <a:rPr lang="en-US" altLang="zh-CN" b="0"/>
              <a:t>return  a &gt; b ? a : b ; }</a:t>
            </a:r>
          </a:p>
        </p:txBody>
      </p:sp>
      <p:sp>
        <p:nvSpPr>
          <p:cNvPr id="564232" name="Rectangle 8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6877050" y="188913"/>
            <a:ext cx="2266950" cy="73025"/>
          </a:xfrm>
          <a:prstGeom prst="rect">
            <a:avLst/>
          </a:prstGeom>
        </p:spPr>
        <p:txBody>
          <a:bodyPr/>
          <a:lstStyle/>
          <a:p>
            <a:r>
              <a:rPr lang="en-US" altLang="zh-CN" sz="900">
                <a:latin typeface="宋体" pitchFamily="2" charset="-122"/>
              </a:rPr>
              <a:t>10.2.3  </a:t>
            </a:r>
            <a:r>
              <a:rPr lang="zh-CN" altLang="en-US" sz="900">
                <a:latin typeface="宋体" pitchFamily="2" charset="-122"/>
              </a:rPr>
              <a:t>重载函数模板</a:t>
            </a:r>
            <a:endParaRPr lang="zh-CN" altLang="en-US" sz="900"/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1676400" y="3503613"/>
            <a:ext cx="5867400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 dirty="0"/>
              <a:t>void  f ( </a:t>
            </a:r>
            <a:r>
              <a:rPr lang="en-US" altLang="zh-CN" b="0" dirty="0" err="1"/>
              <a:t>int</a:t>
            </a:r>
            <a:r>
              <a:rPr lang="en-US" altLang="zh-CN" b="0" dirty="0"/>
              <a:t>  </a:t>
            </a:r>
            <a:r>
              <a:rPr lang="en-US" altLang="zh-CN" b="0" dirty="0" err="1"/>
              <a:t>i</a:t>
            </a:r>
            <a:r>
              <a:rPr lang="en-US" altLang="zh-CN" b="0" dirty="0"/>
              <a:t> , char  c 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 dirty="0"/>
              <a:t> {  max ( </a:t>
            </a:r>
            <a:r>
              <a:rPr lang="en-US" altLang="zh-CN" b="0" dirty="0" err="1"/>
              <a:t>i</a:t>
            </a:r>
            <a:r>
              <a:rPr lang="en-US" altLang="zh-CN" b="0" dirty="0"/>
              <a:t> , </a:t>
            </a:r>
            <a:r>
              <a:rPr lang="en-US" altLang="zh-CN" b="0" dirty="0" err="1"/>
              <a:t>i</a:t>
            </a:r>
            <a:r>
              <a:rPr lang="en-US" altLang="zh-CN" b="0" dirty="0"/>
              <a:t> ) ;		</a:t>
            </a:r>
            <a:r>
              <a:rPr lang="en-US" altLang="zh-CN" i="1" dirty="0">
                <a:solidFill>
                  <a:srgbClr val="008000"/>
                </a:solidFill>
              </a:rPr>
              <a:t>// ok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 dirty="0"/>
              <a:t>     max ( c ,  c ) ;		</a:t>
            </a:r>
            <a:r>
              <a:rPr lang="en-US" altLang="zh-CN" i="1" dirty="0">
                <a:solidFill>
                  <a:srgbClr val="008000"/>
                </a:solidFill>
              </a:rPr>
              <a:t>// ok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 dirty="0">
                <a:solidFill>
                  <a:srgbClr val="0000FF"/>
                </a:solidFill>
              </a:rPr>
              <a:t>    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 (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,  c ) ;</a:t>
            </a:r>
            <a:r>
              <a:rPr lang="en-US" altLang="zh-CN" b="0" dirty="0">
                <a:solidFill>
                  <a:srgbClr val="FF00FF"/>
                </a:solidFill>
              </a:rPr>
              <a:t>	</a:t>
            </a:r>
            <a:r>
              <a:rPr lang="en-US" altLang="zh-CN" b="0" dirty="0"/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en-US" altLang="zh-CN" i="1" dirty="0" smtClean="0">
                <a:solidFill>
                  <a:srgbClr val="008000"/>
                </a:solidFill>
              </a:rPr>
              <a:t>ok</a:t>
            </a:r>
            <a:endParaRPr lang="zh-CN" altLang="zh-CN" i="1" dirty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zh-CN" b="0" dirty="0"/>
              <a:t>   </a:t>
            </a:r>
            <a:r>
              <a:rPr lang="zh-CN" altLang="en-US" b="0" dirty="0"/>
              <a:t> 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 ( c , 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) ;</a:t>
            </a:r>
            <a:r>
              <a:rPr lang="en-US" altLang="zh-CN" b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altLang="zh-CN" b="0" dirty="0"/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ok</a:t>
            </a:r>
            <a:r>
              <a:rPr lang="en-US" altLang="zh-CN" b="0" dirty="0"/>
              <a:t> </a:t>
            </a:r>
            <a:r>
              <a:rPr lang="zh-CN" altLang="en-US" i="1" dirty="0" smtClean="0">
                <a:solidFill>
                  <a:srgbClr val="008000"/>
                </a:solidFill>
              </a:rPr>
              <a:t>，</a:t>
            </a:r>
            <a:r>
              <a:rPr lang="zh-CN" altLang="zh-CN" i="1" dirty="0" smtClean="0">
                <a:solidFill>
                  <a:srgbClr val="008000"/>
                </a:solidFill>
              </a:rPr>
              <a:t>由系统提供隐式转换</a:t>
            </a:r>
            <a:endParaRPr lang="en-US" altLang="zh-CN" b="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 dirty="0"/>
              <a:t> }</a:t>
            </a:r>
          </a:p>
        </p:txBody>
      </p:sp>
      <p:sp>
        <p:nvSpPr>
          <p:cNvPr id="564233" name="Rectangle 9"/>
          <p:cNvSpPr>
            <a:spLocks noChangeArrowheads="1"/>
          </p:cNvSpPr>
          <p:nvPr/>
        </p:nvSpPr>
        <p:spPr bwMode="auto">
          <a:xfrm>
            <a:off x="838200" y="43815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10.2.3  </a:t>
            </a:r>
            <a:r>
              <a:rPr lang="zh-CN" altLang="en-US" sz="2400">
                <a:solidFill>
                  <a:srgbClr val="CC3300"/>
                </a:solidFill>
                <a:latin typeface="宋体" pitchFamily="2" charset="-122"/>
              </a:rPr>
              <a:t>重载函数模板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4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64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64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64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64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64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 autoUpdateAnimBg="0"/>
      <p:bldP spid="56423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210" name="Picture 2" descr="face2"/>
          <p:cNvPicPr>
            <a:picLocks noChangeAspect="1" noChangeArrowheads="1"/>
          </p:cNvPicPr>
          <p:nvPr/>
        </p:nvPicPr>
        <p:blipFill>
          <a:blip r:embed="rId4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06211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828800" y="838200"/>
            <a:ext cx="5561013" cy="8382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zh-CN" altLang="en-US" sz="4400" b="1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400" b="1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10</a:t>
            </a:r>
            <a:r>
              <a:rPr lang="zh-CN" altLang="en-US" sz="4400" b="1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 模板</a:t>
            </a:r>
          </a:p>
        </p:txBody>
      </p:sp>
      <p:grpSp>
        <p:nvGrpSpPr>
          <p:cNvPr id="606212" name="Group 4"/>
          <p:cNvGrpSpPr>
            <a:grpSpLocks/>
          </p:cNvGrpSpPr>
          <p:nvPr/>
        </p:nvGrpSpPr>
        <p:grpSpPr bwMode="auto">
          <a:xfrm>
            <a:off x="1295400" y="2971800"/>
            <a:ext cx="6705600" cy="468313"/>
            <a:chOff x="816" y="1872"/>
            <a:chExt cx="4224" cy="295"/>
          </a:xfrm>
        </p:grpSpPr>
        <p:sp>
          <p:nvSpPr>
            <p:cNvPr id="606213" name="Rectangle 5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16" y="1872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6" action="ppaction://hlinksldjump"/>
                </a:rPr>
                <a:t>10.1  </a:t>
              </a:r>
              <a:r>
                <a:rPr lang="zh-CN" altLang="en-US" sz="200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6" action="ppaction://hlinksldjump"/>
                </a:rPr>
                <a:t>什么是模板</a:t>
              </a:r>
              <a:endParaRPr lang="zh-CN" altLang="en-US" sz="200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06214" name="Object 6"/>
            <p:cNvGraphicFramePr>
              <a:graphicFrameLocks noChangeAspect="1"/>
            </p:cNvGraphicFramePr>
            <p:nvPr/>
          </p:nvGraphicFramePr>
          <p:xfrm>
            <a:off x="1584" y="1905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224" name="BMP 图象" r:id="rId7" imgW="1276190" imgH="1286055" progId="PBrush">
                    <p:embed/>
                  </p:oleObj>
                </mc:Choice>
                <mc:Fallback>
                  <p:oleObj name="BMP 图象" r:id="rId7" imgW="1276190" imgH="1286055" progId="PBrush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905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6215" name="Group 7"/>
          <p:cNvGrpSpPr>
            <a:grpSpLocks/>
          </p:cNvGrpSpPr>
          <p:nvPr/>
        </p:nvGrpSpPr>
        <p:grpSpPr bwMode="auto">
          <a:xfrm>
            <a:off x="1295400" y="3506788"/>
            <a:ext cx="6705600" cy="468312"/>
            <a:chOff x="816" y="2209"/>
            <a:chExt cx="4224" cy="295"/>
          </a:xfrm>
        </p:grpSpPr>
        <p:sp>
          <p:nvSpPr>
            <p:cNvPr id="606216" name="Rectangle 8">
              <a:hlinkClick r:id="rId9" action="ppaction://hlinkpres?slideindex=1&amp;slidetitle=9.2  函数模板"/>
            </p:cNvPr>
            <p:cNvSpPr>
              <a:spLocks noChangeArrowheads="1"/>
            </p:cNvSpPr>
            <p:nvPr/>
          </p:nvSpPr>
          <p:spPr bwMode="auto">
            <a:xfrm>
              <a:off x="816" y="2209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0" action="ppaction://hlinksldjump"/>
                </a:rPr>
                <a:t>10.2  </a:t>
              </a:r>
              <a:r>
                <a:rPr lang="zh-CN" altLang="en-US" sz="200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0" action="ppaction://hlinksldjump"/>
                </a:rPr>
                <a:t>函数模板</a:t>
              </a:r>
              <a:endParaRPr lang="zh-CN" altLang="en-US" sz="200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06217" name="Object 9"/>
            <p:cNvGraphicFramePr>
              <a:graphicFrameLocks noChangeAspect="1"/>
            </p:cNvGraphicFramePr>
            <p:nvPr/>
          </p:nvGraphicFramePr>
          <p:xfrm>
            <a:off x="1584" y="2242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225" name="BMP 图象" r:id="rId11" imgW="1276190" imgH="1286055" progId="PBrush">
                    <p:embed/>
                  </p:oleObj>
                </mc:Choice>
                <mc:Fallback>
                  <p:oleObj name="BMP 图象" r:id="rId11" imgW="1276190" imgH="1286055" progId="PBrush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242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6218" name="Group 10"/>
          <p:cNvGrpSpPr>
            <a:grpSpLocks/>
          </p:cNvGrpSpPr>
          <p:nvPr/>
        </p:nvGrpSpPr>
        <p:grpSpPr bwMode="auto">
          <a:xfrm>
            <a:off x="1295400" y="4041775"/>
            <a:ext cx="6705600" cy="468313"/>
            <a:chOff x="816" y="2546"/>
            <a:chExt cx="4224" cy="295"/>
          </a:xfrm>
        </p:grpSpPr>
        <p:sp>
          <p:nvSpPr>
            <p:cNvPr id="606219" name="Rectangle 11">
              <a:hlinkClick r:id="rId12" action="ppaction://hlinkpres?slideindex=1&amp;slidetitle=9.3  类模板"/>
            </p:cNvPr>
            <p:cNvSpPr>
              <a:spLocks noChangeArrowheads="1"/>
            </p:cNvSpPr>
            <p:nvPr/>
          </p:nvSpPr>
          <p:spPr bwMode="auto">
            <a:xfrm>
              <a:off x="816" y="2546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3" action="ppaction://hlinksldjump"/>
                </a:rPr>
                <a:t>10.3  </a:t>
              </a:r>
              <a:r>
                <a:rPr lang="zh-CN" altLang="en-US" sz="200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3" action="ppaction://hlinksldjump"/>
                </a:rPr>
                <a:t>类模板</a:t>
              </a:r>
              <a:endParaRPr lang="zh-CN" altLang="en-US" sz="200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06220" name="Object 12"/>
            <p:cNvGraphicFramePr>
              <a:graphicFrameLocks noChangeAspect="1"/>
            </p:cNvGraphicFramePr>
            <p:nvPr/>
          </p:nvGraphicFramePr>
          <p:xfrm>
            <a:off x="1584" y="2579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226" name="BMP 图象" r:id="rId14" imgW="1276190" imgH="1286055" progId="PBrush">
                    <p:embed/>
                  </p:oleObj>
                </mc:Choice>
                <mc:Fallback>
                  <p:oleObj name="BMP 图象" r:id="rId14" imgW="1276190" imgH="1286055" progId="PBrush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579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6221" name="Group 13"/>
          <p:cNvGrpSpPr>
            <a:grpSpLocks/>
          </p:cNvGrpSpPr>
          <p:nvPr/>
        </p:nvGrpSpPr>
        <p:grpSpPr bwMode="auto">
          <a:xfrm>
            <a:off x="1295400" y="4576763"/>
            <a:ext cx="6705600" cy="468312"/>
            <a:chOff x="816" y="2883"/>
            <a:chExt cx="4224" cy="295"/>
          </a:xfrm>
        </p:grpSpPr>
        <p:sp>
          <p:nvSpPr>
            <p:cNvPr id="606222" name="Rectangle 14">
              <a:hlinkClick r:id="rId15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2883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zh-CN" altLang="en-US" sz="200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6" action="ppaction://hlinksldjump"/>
                </a:rPr>
                <a:t>小结</a:t>
              </a:r>
              <a:endParaRPr lang="zh-CN" altLang="en-US" sz="200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06223" name="Object 15"/>
            <p:cNvGraphicFramePr>
              <a:graphicFrameLocks noChangeAspect="1"/>
            </p:cNvGraphicFramePr>
            <p:nvPr/>
          </p:nvGraphicFramePr>
          <p:xfrm>
            <a:off x="1584" y="2916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227" name="BMP 图象" r:id="rId17" imgW="1276190" imgH="1286055" progId="PBrush">
                    <p:embed/>
                  </p:oleObj>
                </mc:Choice>
                <mc:Fallback>
                  <p:oleObj name="BMP 图象" r:id="rId17" imgW="1276190" imgH="1286055" progId="PBrush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916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06226" name="Picture 18" descr="129">
            <a:hlinkClick r:id="rId18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0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0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60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60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3" name="Text Box 5"/>
          <p:cNvSpPr txBox="1">
            <a:spLocks noChangeArrowheads="1"/>
          </p:cNvSpPr>
          <p:nvPr/>
        </p:nvSpPr>
        <p:spPr bwMode="auto">
          <a:xfrm>
            <a:off x="685800" y="381000"/>
            <a:ext cx="7086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0"/>
              <a:t>#include&lt;iostream&gt;using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#include &lt;string.h 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)  { return a&gt;b ? a : b ;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, const T c)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T t ;  t = Max(a, b) ;    return Max ( t, c ) ;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Max( const int a , const char b )  { return a&gt;b ? a : b ;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  <a:p>
            <a:pPr>
              <a:lnSpc>
                <a:spcPct val="14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{ cout&lt;&lt; " Max( 3, 'a' ) is " &lt;&lt; Max( 3, 'a' 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Max(9.3, 0.5) is " &lt;&lt; Max(9.3, 0.5)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Max(9, 5, 23) is " &lt;&lt; Max(9, 5, 23)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}</a:t>
            </a:r>
          </a:p>
        </p:txBody>
      </p:sp>
      <p:sp>
        <p:nvSpPr>
          <p:cNvPr id="565254" name="Rectangle 6"/>
          <p:cNvSpPr>
            <a:spLocks noChangeArrowheads="1"/>
          </p:cNvSpPr>
          <p:nvPr/>
        </p:nvSpPr>
        <p:spPr bwMode="auto">
          <a:xfrm>
            <a:off x="5410200" y="593725"/>
            <a:ext cx="3733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000" i="1" dirty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  <a:latin typeface="宋体" pitchFamily="2" charset="-122"/>
              </a:rPr>
              <a:t>10-3  </a:t>
            </a:r>
            <a:r>
              <a:rPr lang="zh-CN" altLang="en-US" sz="2000" i="1" dirty="0">
                <a:solidFill>
                  <a:srgbClr val="008000"/>
                </a:solidFill>
                <a:latin typeface="宋体" pitchFamily="2" charset="-122"/>
              </a:rPr>
              <a:t>重载函数模板示例</a:t>
            </a:r>
          </a:p>
        </p:txBody>
      </p:sp>
      <p:sp>
        <p:nvSpPr>
          <p:cNvPr id="565255" name="Rectangle 7"/>
          <p:cNvSpPr>
            <a:spLocks noChangeArrowheads="1"/>
          </p:cNvSpPr>
          <p:nvPr/>
        </p:nvSpPr>
        <p:spPr bwMode="auto">
          <a:xfrm>
            <a:off x="685800" y="1312863"/>
            <a:ext cx="5486400" cy="6683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template &lt;typename T&gt;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T Max( const T a, const T b )  { return a&gt;b ? a : b ; }</a:t>
            </a:r>
          </a:p>
        </p:txBody>
      </p:sp>
      <p:sp>
        <p:nvSpPr>
          <p:cNvPr id="565256" name="AutoShape 8"/>
          <p:cNvSpPr>
            <a:spLocks/>
          </p:cNvSpPr>
          <p:nvPr/>
        </p:nvSpPr>
        <p:spPr bwMode="auto">
          <a:xfrm>
            <a:off x="7010400" y="22860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41995"/>
              <a:gd name="adj5" fmla="val -126301"/>
              <a:gd name="adj6" fmla="val -16008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函数模板</a:t>
            </a:r>
          </a:p>
        </p:txBody>
      </p:sp>
      <p:sp>
        <p:nvSpPr>
          <p:cNvPr id="56525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10.2.3  </a:t>
            </a:r>
            <a:r>
              <a:rPr lang="zh-CN" altLang="en-US">
                <a:latin typeface="宋体" pitchFamily="2" charset="-122"/>
              </a:rPr>
              <a:t>重载函数模板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56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5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5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5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3" grpId="0" autoUpdateAnimBg="0"/>
      <p:bldP spid="565254" grpId="0" autoUpdateAnimBg="0"/>
      <p:bldP spid="565255" grpId="0" animBg="1" autoUpdateAnimBg="0"/>
      <p:bldP spid="565256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685800" y="381000"/>
            <a:ext cx="7086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)  { return a&gt;b ? a : b ;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, const T c)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T t ;  t = Max(a, b) ;    return Max ( t, c ) ;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Max( const int a , const char b )  { return a&gt;b ? a : b ;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  <a:p>
            <a:pPr>
              <a:lnSpc>
                <a:spcPct val="14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{ cout&lt;&lt; " Max( 3, 'a' ) is " &lt;&lt; Max( 3, 'a' 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Max(9.3, 0.5) is " &lt;&lt; Max(9.3, 0.5)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Max(9, 5, 23) is " &lt;&lt; Max(9, 5, 23)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}</a:t>
            </a:r>
          </a:p>
        </p:txBody>
      </p:sp>
      <p:sp>
        <p:nvSpPr>
          <p:cNvPr id="566279" name="Rectangle 7"/>
          <p:cNvSpPr>
            <a:spLocks noChangeArrowheads="1"/>
          </p:cNvSpPr>
          <p:nvPr/>
        </p:nvSpPr>
        <p:spPr bwMode="auto">
          <a:xfrm>
            <a:off x="685800" y="2057400"/>
            <a:ext cx="4572000" cy="9445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template &lt;typename T&gt;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T Max( const T a, const T b , const T c)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{ T t ;  t = Max(a, b) ;    return Max ( t, c ) ;  }</a:t>
            </a:r>
          </a:p>
        </p:txBody>
      </p:sp>
      <p:sp>
        <p:nvSpPr>
          <p:cNvPr id="566280" name="Rectangle 8"/>
          <p:cNvSpPr>
            <a:spLocks noChangeArrowheads="1"/>
          </p:cNvSpPr>
          <p:nvPr/>
        </p:nvSpPr>
        <p:spPr bwMode="auto">
          <a:xfrm>
            <a:off x="685800" y="1312863"/>
            <a:ext cx="5486400" cy="6683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template &lt;typename T&gt;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T Max( const T a, const T b )  { return a&gt;b ? a : b ; }</a:t>
            </a:r>
          </a:p>
        </p:txBody>
      </p:sp>
      <p:sp>
        <p:nvSpPr>
          <p:cNvPr id="566281" name="AutoShape 9"/>
          <p:cNvSpPr>
            <a:spLocks/>
          </p:cNvSpPr>
          <p:nvPr/>
        </p:nvSpPr>
        <p:spPr bwMode="auto">
          <a:xfrm>
            <a:off x="6629400" y="1600200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26611"/>
              <a:gd name="adj5" fmla="val 161199"/>
              <a:gd name="adj6" fmla="val -9734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重载函数模板</a:t>
            </a:r>
          </a:p>
        </p:txBody>
      </p:sp>
      <p:sp>
        <p:nvSpPr>
          <p:cNvPr id="56628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10.2.3  </a:t>
            </a:r>
            <a:r>
              <a:rPr lang="zh-CN" altLang="en-US">
                <a:latin typeface="宋体" pitchFamily="2" charset="-122"/>
              </a:rPr>
              <a:t>重载函数模板</a:t>
            </a:r>
            <a:endParaRPr lang="zh-CN" altLang="en-US"/>
          </a:p>
        </p:txBody>
      </p:sp>
      <p:sp>
        <p:nvSpPr>
          <p:cNvPr id="566285" name="Rectangle 13"/>
          <p:cNvSpPr>
            <a:spLocks noChangeArrowheads="1"/>
          </p:cNvSpPr>
          <p:nvPr/>
        </p:nvSpPr>
        <p:spPr bwMode="auto">
          <a:xfrm>
            <a:off x="5410200" y="593725"/>
            <a:ext cx="373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10-3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重载函数模板示例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9" grpId="0" animBg="1" autoUpdateAnimBg="0"/>
      <p:bldP spid="566281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685800" y="381000"/>
            <a:ext cx="7086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)  { return a&gt;b ? a : b ;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, const T c)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T t ;  t = Max(a, b) ;    return Max ( t, c ) ;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Max( const int a , const char b )  { return a&gt;b ? a : b ;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  <a:p>
            <a:pPr>
              <a:lnSpc>
                <a:spcPct val="14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{ cout&lt;&lt; " Max( 3, 'a' ) is " &lt;&lt; Max( 3, 'a' 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Max(9.3, 0.5) is " &lt;&lt; Max(9.3, 0.5)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Max(9, 5, 23) is " &lt;&lt; Max(9, 5, 23)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}</a:t>
            </a:r>
          </a:p>
        </p:txBody>
      </p:sp>
      <p:sp>
        <p:nvSpPr>
          <p:cNvPr id="567303" name="Rectangle 7"/>
          <p:cNvSpPr>
            <a:spLocks noChangeArrowheads="1"/>
          </p:cNvSpPr>
          <p:nvPr/>
        </p:nvSpPr>
        <p:spPr bwMode="auto">
          <a:xfrm>
            <a:off x="685800" y="2057400"/>
            <a:ext cx="4572000" cy="9445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template &lt;typename T&gt;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T Max( const T a, const T b , const T c)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{ T t ;  t = Max(a, b) ;    return Max ( t, c ) ;  }</a:t>
            </a:r>
          </a:p>
        </p:txBody>
      </p:sp>
      <p:sp>
        <p:nvSpPr>
          <p:cNvPr id="567304" name="AutoShape 8"/>
          <p:cNvSpPr>
            <a:spLocks/>
          </p:cNvSpPr>
          <p:nvPr/>
        </p:nvSpPr>
        <p:spPr bwMode="auto">
          <a:xfrm>
            <a:off x="6629400" y="1600200"/>
            <a:ext cx="1828800" cy="838200"/>
          </a:xfrm>
          <a:prstGeom prst="borderCallout2">
            <a:avLst>
              <a:gd name="adj1" fmla="val 13634"/>
              <a:gd name="adj2" fmla="val -4167"/>
              <a:gd name="adj3" fmla="val 13634"/>
              <a:gd name="adj4" fmla="val -16667"/>
              <a:gd name="adj5" fmla="val 168750"/>
              <a:gd name="adj6" fmla="val -5659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用普通函数</a:t>
            </a:r>
          </a:p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/>
              <a:t>重载函数模板</a:t>
            </a:r>
          </a:p>
        </p:txBody>
      </p:sp>
      <p:sp>
        <p:nvSpPr>
          <p:cNvPr id="567305" name="Rectangle 9"/>
          <p:cNvSpPr>
            <a:spLocks noChangeArrowheads="1"/>
          </p:cNvSpPr>
          <p:nvPr/>
        </p:nvSpPr>
        <p:spPr bwMode="auto">
          <a:xfrm>
            <a:off x="685800" y="3124200"/>
            <a:ext cx="601980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int Max( const int a , const char b ) { return a&gt;b ? a : b ; }</a:t>
            </a:r>
          </a:p>
        </p:txBody>
      </p:sp>
      <p:sp>
        <p:nvSpPr>
          <p:cNvPr id="567307" name="Rectangle 11"/>
          <p:cNvSpPr>
            <a:spLocks noChangeArrowheads="1"/>
          </p:cNvSpPr>
          <p:nvPr/>
        </p:nvSpPr>
        <p:spPr bwMode="auto">
          <a:xfrm>
            <a:off x="685800" y="1312863"/>
            <a:ext cx="5486400" cy="6683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template &lt;typename T&gt;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T Max( const T a, const T b )  { return a&gt;b ? a : b ; }</a:t>
            </a:r>
          </a:p>
        </p:txBody>
      </p:sp>
      <p:sp>
        <p:nvSpPr>
          <p:cNvPr id="567308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10.2.3  </a:t>
            </a:r>
            <a:r>
              <a:rPr lang="zh-CN" altLang="en-US">
                <a:latin typeface="宋体" pitchFamily="2" charset="-122"/>
              </a:rPr>
              <a:t>重载函数模板</a:t>
            </a:r>
            <a:endParaRPr lang="zh-CN" altLang="en-US"/>
          </a:p>
        </p:txBody>
      </p:sp>
      <p:sp>
        <p:nvSpPr>
          <p:cNvPr id="567312" name="Rectangle 16"/>
          <p:cNvSpPr>
            <a:spLocks noChangeArrowheads="1"/>
          </p:cNvSpPr>
          <p:nvPr/>
        </p:nvSpPr>
        <p:spPr bwMode="auto">
          <a:xfrm>
            <a:off x="5410200" y="593725"/>
            <a:ext cx="373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10-3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重载函数模板示例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6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4" grpId="0" animBg="1" autoUpdateAnimBg="0"/>
      <p:bldP spid="56730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5" name="Text Box 5"/>
          <p:cNvSpPr txBox="1">
            <a:spLocks noChangeArrowheads="1"/>
          </p:cNvSpPr>
          <p:nvPr/>
        </p:nvSpPr>
        <p:spPr bwMode="auto">
          <a:xfrm>
            <a:off x="685800" y="381000"/>
            <a:ext cx="7086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)  { return a&gt;b ? a : b ;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, const T c)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T t ;  t = Max(a, b) ;    return Max ( t, c ) ;  }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int Max( const int a , const char b )  { return a&gt;b ? a : b ;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  <a:p>
            <a:pPr>
              <a:lnSpc>
                <a:spcPct val="14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{ cout&lt;&lt; " Max( 3, 'a' ) is " &lt;&lt; </a:t>
            </a:r>
            <a:r>
              <a:rPr lang="en-US" altLang="zh-CN">
                <a:solidFill>
                  <a:srgbClr val="0000FF"/>
                </a:solidFill>
              </a:rPr>
              <a:t>Max( 3, 'a' )</a:t>
            </a:r>
            <a:r>
              <a:rPr lang="en-US" altLang="zh-CN" b="0"/>
              <a:t>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Max(9.3, 0.5) is " &lt;&lt; Max(9.3, 0.5)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Max(9, 5, 23) is " &lt;&lt; Max(9, 5, 23)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}</a:t>
            </a:r>
          </a:p>
        </p:txBody>
      </p:sp>
      <p:sp>
        <p:nvSpPr>
          <p:cNvPr id="56832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10.2.3  </a:t>
            </a:r>
            <a:r>
              <a:rPr lang="zh-CN" altLang="en-US">
                <a:latin typeface="宋体" pitchFamily="2" charset="-122"/>
              </a:rPr>
              <a:t>重载函数模板</a:t>
            </a:r>
            <a:endParaRPr lang="zh-CN" altLang="en-US"/>
          </a:p>
        </p:txBody>
      </p:sp>
      <p:sp>
        <p:nvSpPr>
          <p:cNvPr id="568330" name="Rectangle 10"/>
          <p:cNvSpPr>
            <a:spLocks noChangeArrowheads="1"/>
          </p:cNvSpPr>
          <p:nvPr/>
        </p:nvSpPr>
        <p:spPr bwMode="auto">
          <a:xfrm>
            <a:off x="5410200" y="593725"/>
            <a:ext cx="373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10-3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重载函数模板示例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3" name="Text Box 5"/>
          <p:cNvSpPr txBox="1">
            <a:spLocks noChangeArrowheads="1"/>
          </p:cNvSpPr>
          <p:nvPr/>
        </p:nvSpPr>
        <p:spPr bwMode="auto">
          <a:xfrm>
            <a:off x="685800" y="381000"/>
            <a:ext cx="7086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T Max( const T a, const T b )  { return a&gt;b ? a : b ;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, const T c)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T t ;  t = Max(a, b) ;    return Max ( t, c ) ;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Max( const int a , const char b )  { return a&gt;b ? a : b ;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  <a:p>
            <a:pPr>
              <a:lnSpc>
                <a:spcPct val="14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{ cout&lt;&lt; " Max( 3, 'a' ) is " &lt;&lt; Max( 3, 'a' 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Max(9.3, 0.5) is " &lt;&lt; </a:t>
            </a:r>
            <a:r>
              <a:rPr lang="en-US" altLang="zh-CN">
                <a:solidFill>
                  <a:srgbClr val="0000FF"/>
                </a:solidFill>
              </a:rPr>
              <a:t>Max(9.3, 0.5)</a:t>
            </a:r>
            <a:r>
              <a:rPr lang="en-US" altLang="zh-CN" b="0"/>
              <a:t>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Max(9, 5, 23) is " &lt;&lt; Max(9, 5, 23)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}</a:t>
            </a:r>
          </a:p>
        </p:txBody>
      </p:sp>
      <p:sp>
        <p:nvSpPr>
          <p:cNvPr id="57037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10.2.3  </a:t>
            </a:r>
            <a:r>
              <a:rPr lang="zh-CN" altLang="en-US">
                <a:latin typeface="宋体" pitchFamily="2" charset="-122"/>
              </a:rPr>
              <a:t>重载函数模板</a:t>
            </a:r>
            <a:endParaRPr lang="zh-CN" altLang="en-US"/>
          </a:p>
        </p:txBody>
      </p:sp>
      <p:sp>
        <p:nvSpPr>
          <p:cNvPr id="570378" name="Rectangle 10"/>
          <p:cNvSpPr>
            <a:spLocks noChangeArrowheads="1"/>
          </p:cNvSpPr>
          <p:nvPr/>
        </p:nvSpPr>
        <p:spPr bwMode="auto">
          <a:xfrm>
            <a:off x="5410200" y="593725"/>
            <a:ext cx="373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10-3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重载函数模板示例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7" name="Text Box 5"/>
          <p:cNvSpPr txBox="1">
            <a:spLocks noChangeArrowheads="1"/>
          </p:cNvSpPr>
          <p:nvPr/>
        </p:nvSpPr>
        <p:spPr bwMode="auto">
          <a:xfrm>
            <a:off x="685800" y="381000"/>
            <a:ext cx="7086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)  { return a&gt;b ? a : b ; }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T Max( const T a, const T b , const T c)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{ T t ;  t = Max(a, b) ;    return Max ( t, c ) ;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Max( const int a , const char b )  { return a&gt;b ? a : b ;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  <a:p>
            <a:pPr>
              <a:lnSpc>
                <a:spcPct val="14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{ cout&lt;&lt; " Max( 3, 'a' ) is " &lt;&lt; Max( 3, 'a' 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Max(9.3, 0.5) is " &lt;&lt; Max(9.3, 0.5)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Max(9, 5, 23) is " &lt;&lt; </a:t>
            </a:r>
            <a:r>
              <a:rPr lang="en-US" altLang="zh-CN">
                <a:solidFill>
                  <a:srgbClr val="0000FF"/>
                </a:solidFill>
              </a:rPr>
              <a:t>Max(9, 5, 23)</a:t>
            </a:r>
            <a:r>
              <a:rPr lang="en-US" altLang="zh-CN" b="0"/>
              <a:t>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}</a:t>
            </a:r>
          </a:p>
        </p:txBody>
      </p:sp>
      <p:sp>
        <p:nvSpPr>
          <p:cNvPr id="57139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10.2.3  </a:t>
            </a:r>
            <a:r>
              <a:rPr lang="zh-CN" altLang="en-US">
                <a:latin typeface="宋体" pitchFamily="2" charset="-122"/>
              </a:rPr>
              <a:t>重载函数模板</a:t>
            </a:r>
            <a:endParaRPr lang="zh-CN" altLang="en-US"/>
          </a:p>
        </p:txBody>
      </p:sp>
      <p:sp>
        <p:nvSpPr>
          <p:cNvPr id="571402" name="Rectangle 10"/>
          <p:cNvSpPr>
            <a:spLocks noChangeArrowheads="1"/>
          </p:cNvSpPr>
          <p:nvPr/>
        </p:nvSpPr>
        <p:spPr bwMode="auto">
          <a:xfrm>
            <a:off x="5410200" y="593725"/>
            <a:ext cx="373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10-3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重载函数模板示例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685800" y="381000"/>
            <a:ext cx="7086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)  { return a&gt;b ? a : b ;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, const T c)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T t ;  t = Max(a, b) ;    return Max ( t, c ) ;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Max( const int a , const char b )  { return a&gt;b ? a : b ;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  <a:p>
            <a:pPr>
              <a:lnSpc>
                <a:spcPct val="14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{ cout&lt;&lt; " Max( 3, 'a' ) is " &lt;&lt; Max( 3, 'a' 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Max(9.3, 0.5) is " &lt;&lt; Max(9.3, 0.5)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Max(9, 5, 23) is " &lt;&lt; Max(9, 5, 23)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}</a:t>
            </a:r>
          </a:p>
        </p:txBody>
      </p:sp>
      <p:sp>
        <p:nvSpPr>
          <p:cNvPr id="57242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10.2.3  </a:t>
            </a:r>
            <a:r>
              <a:rPr lang="zh-CN" altLang="en-US">
                <a:latin typeface="宋体" pitchFamily="2" charset="-122"/>
              </a:rPr>
              <a:t>重载函数模板</a:t>
            </a:r>
            <a:endParaRPr lang="zh-CN" altLang="en-US"/>
          </a:p>
        </p:txBody>
      </p:sp>
      <p:sp>
        <p:nvSpPr>
          <p:cNvPr id="572429" name="Rectangle 13"/>
          <p:cNvSpPr>
            <a:spLocks noChangeArrowheads="1"/>
          </p:cNvSpPr>
          <p:nvPr/>
        </p:nvSpPr>
        <p:spPr bwMode="auto">
          <a:xfrm>
            <a:off x="5410200" y="593725"/>
            <a:ext cx="373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10-3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重载函数模板示例</a:t>
            </a:r>
          </a:p>
        </p:txBody>
      </p:sp>
      <p:pic>
        <p:nvPicPr>
          <p:cNvPr id="572430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1913" y="4076700"/>
            <a:ext cx="3317875" cy="1747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10.2.3  </a:t>
            </a:r>
            <a:r>
              <a:rPr lang="zh-CN" altLang="en-US">
                <a:latin typeface="宋体" pitchFamily="2" charset="-122"/>
              </a:rPr>
              <a:t>重载函数模板</a:t>
            </a:r>
          </a:p>
        </p:txBody>
      </p:sp>
      <p:sp>
        <p:nvSpPr>
          <p:cNvPr id="573446" name="Text Box 6"/>
          <p:cNvSpPr txBox="1">
            <a:spLocks noChangeArrowheads="1"/>
          </p:cNvSpPr>
          <p:nvPr/>
        </p:nvSpPr>
        <p:spPr bwMode="auto">
          <a:xfrm>
            <a:off x="228600" y="2035175"/>
            <a:ext cx="88392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寻找和使用最符合函数名和参数类型的函数，若找到则调用它；</a:t>
            </a:r>
          </a:p>
          <a:p>
            <a:pPr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否则，寻找一个函数模板，将其实例化产生一个匹配的模板函数，若找到</a:t>
            </a:r>
          </a:p>
          <a:p>
            <a:pPr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则调用它；</a:t>
            </a:r>
          </a:p>
          <a:p>
            <a:pPr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否则，寻找可以通过类型转换进行参数匹配的重载函数，若找到则调用它</a:t>
            </a:r>
          </a:p>
          <a:p>
            <a:pPr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如果按以上步骤均未能找到匹配函数，则调用错误。</a:t>
            </a:r>
          </a:p>
          <a:p>
            <a:pPr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如果调用有多于一个的匹配选择，则调用匹配出现二义性。</a:t>
            </a:r>
          </a:p>
        </p:txBody>
      </p:sp>
      <p:sp>
        <p:nvSpPr>
          <p:cNvPr id="573447" name="Rectangle 7"/>
          <p:cNvSpPr>
            <a:spLocks noChangeArrowheads="1"/>
          </p:cNvSpPr>
          <p:nvPr/>
        </p:nvSpPr>
        <p:spPr bwMode="auto">
          <a:xfrm>
            <a:off x="457200" y="14128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i="1">
                <a:solidFill>
                  <a:srgbClr val="008000"/>
                </a:solidFill>
              </a:rPr>
              <a:t>匹配约定</a:t>
            </a:r>
          </a:p>
        </p:txBody>
      </p:sp>
      <p:sp>
        <p:nvSpPr>
          <p:cNvPr id="573449" name="Rectangle 9"/>
          <p:cNvSpPr>
            <a:spLocks noChangeArrowheads="1"/>
          </p:cNvSpPr>
          <p:nvPr/>
        </p:nvSpPr>
        <p:spPr bwMode="auto">
          <a:xfrm>
            <a:off x="838200" y="6858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10.2.3  </a:t>
            </a:r>
            <a:r>
              <a:rPr lang="zh-CN" altLang="en-US" sz="2400">
                <a:solidFill>
                  <a:srgbClr val="CC3300"/>
                </a:solidFill>
                <a:latin typeface="宋体" pitchFamily="2" charset="-122"/>
              </a:rPr>
              <a:t>重载函数模板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573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573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573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573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573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573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6" grpId="0" build="p" autoUpdateAnimBg="0" advAuto="2000"/>
      <p:bldP spid="57344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Text Box 2"/>
          <p:cNvSpPr txBox="1">
            <a:spLocks noChangeArrowheads="1"/>
          </p:cNvSpPr>
          <p:nvPr/>
        </p:nvSpPr>
        <p:spPr bwMode="auto">
          <a:xfrm>
            <a:off x="1066800" y="2362200"/>
            <a:ext cx="70104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40000"/>
              </a:lnSpc>
              <a:buFont typeface="Wingdings" pitchFamily="2" charset="2"/>
              <a:buChar char="Ø"/>
            </a:pPr>
            <a:r>
              <a:rPr lang="en-US" altLang="zh-CN" sz="2000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类模板用于实现类所需数据的类型参数化</a:t>
            </a:r>
          </a:p>
          <a:p>
            <a:pPr>
              <a:lnSpc>
                <a:spcPct val="2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类模板在表示如数组、表、图等数据结构显得特别重要，</a:t>
            </a:r>
          </a:p>
          <a:p>
            <a:pPr>
              <a:lnSpc>
                <a:spcPct val="24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这些数据结构的表示和算法不受所包含的元素类型的影响</a:t>
            </a:r>
          </a:p>
        </p:txBody>
      </p:sp>
      <p:sp>
        <p:nvSpPr>
          <p:cNvPr id="609283" name="Rectangle 3"/>
          <p:cNvSpPr>
            <a:spLocks noChangeArrowheads="1"/>
          </p:cNvSpPr>
          <p:nvPr/>
        </p:nvSpPr>
        <p:spPr bwMode="auto">
          <a:xfrm>
            <a:off x="838200" y="8382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10.3  </a:t>
            </a:r>
            <a:r>
              <a:rPr lang="zh-CN" altLang="en-US" sz="28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类模板</a:t>
            </a:r>
          </a:p>
        </p:txBody>
      </p:sp>
      <p:sp>
        <p:nvSpPr>
          <p:cNvPr id="60928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0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2" grpId="0" autoUpdateAnimBg="0"/>
      <p:bldP spid="60928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3588" y="609600"/>
            <a:ext cx="556101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10.1  </a:t>
            </a:r>
            <a:r>
              <a:rPr lang="zh-CN" altLang="en-US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什么是模板</a:t>
            </a:r>
          </a:p>
        </p:txBody>
      </p: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914400" y="1676400"/>
            <a:ext cx="731520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 sz="24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类属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——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类型参数化，又称参数模板</a:t>
            </a:r>
          </a:p>
          <a:p>
            <a:pPr>
              <a:lnSpc>
                <a:spcPct val="19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    使得程序（算法）可以从逻辑功能上抽象，把被处理的对象（数据）类型作为参数传递</a:t>
            </a:r>
          </a:p>
        </p:txBody>
      </p:sp>
      <p:sp>
        <p:nvSpPr>
          <p:cNvPr id="607236" name="Text Box 4"/>
          <p:cNvSpPr txBox="1">
            <a:spLocks noChangeArrowheads="1"/>
          </p:cNvSpPr>
          <p:nvPr/>
        </p:nvSpPr>
        <p:spPr bwMode="auto">
          <a:xfrm>
            <a:off x="914400" y="4038600"/>
            <a:ext cx="65341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提供两种模板机制：	函数模板</a:t>
            </a:r>
          </a:p>
          <a:p>
            <a:pPr>
              <a:lnSpc>
                <a:spcPct val="19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				类模板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0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8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2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607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7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"/>
                                        <p:tgtEl>
                                          <p:spTgt spid="607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4" grpId="0" autoUpdateAnimBg="0"/>
      <p:bldP spid="607235" grpId="0" build="p" autoUpdateAnimBg="0" advAuto="2000"/>
      <p:bldP spid="607236" grpId="0" build="p" autoUpdateAnimBg="0" advAuto="200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Text Box 2"/>
          <p:cNvSpPr txBox="1">
            <a:spLocks noChangeArrowheads="1"/>
          </p:cNvSpPr>
          <p:nvPr/>
        </p:nvSpPr>
        <p:spPr bwMode="auto">
          <a:xfrm>
            <a:off x="762000" y="142875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类模板由模板说明和类说明构成 </a:t>
            </a:r>
          </a:p>
        </p:txBody>
      </p: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2613025" y="2038350"/>
            <a:ext cx="38639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template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zh-CN" altLang="zh-CN" sz="2000" i="1">
                <a:ea typeface="Arial Unicode MS" pitchFamily="34" charset="-122"/>
                <a:cs typeface="Arial Unicode MS" pitchFamily="34" charset="-122"/>
              </a:rPr>
              <a:t>类型形式参数表</a:t>
            </a:r>
            <a:r>
              <a:rPr lang="zh-CN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&gt;   </a:t>
            </a:r>
            <a:r>
              <a:rPr lang="zh-CN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2000"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zh-CN" sz="2000" i="1">
                <a:ea typeface="Arial Unicode MS" pitchFamily="34" charset="-122"/>
                <a:cs typeface="Arial Unicode MS" pitchFamily="34" charset="-122"/>
              </a:rPr>
              <a:t>类声明</a:t>
            </a:r>
            <a:endParaRPr lang="zh-CN" altLang="en-US" sz="2000" i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0308" name="Text Box 4"/>
          <p:cNvSpPr txBox="1">
            <a:spLocks noChangeArrowheads="1"/>
          </p:cNvSpPr>
          <p:nvPr/>
        </p:nvSpPr>
        <p:spPr bwMode="auto">
          <a:xfrm>
            <a:off x="762000" y="333216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例如 </a:t>
            </a:r>
          </a:p>
        </p:txBody>
      </p:sp>
      <p:sp>
        <p:nvSpPr>
          <p:cNvPr id="610309" name="Text Box 5"/>
          <p:cNvSpPr txBox="1">
            <a:spLocks noChangeArrowheads="1"/>
          </p:cNvSpPr>
          <p:nvPr/>
        </p:nvSpPr>
        <p:spPr bwMode="auto">
          <a:xfrm>
            <a:off x="2346325" y="3332163"/>
            <a:ext cx="3978275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template&lt; typename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Type</a:t>
            </a: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&gt;</a:t>
            </a:r>
          </a:p>
          <a:p>
            <a:pPr>
              <a:lnSpc>
                <a:spcPct val="13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class TClass</a:t>
            </a:r>
          </a:p>
          <a:p>
            <a:pPr>
              <a:lnSpc>
                <a:spcPct val="13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{  </a:t>
            </a:r>
            <a:r>
              <a:rPr lang="en-US" altLang="zh-CN" sz="2000" b="0" i="1">
                <a:ea typeface="Arial Unicode MS" pitchFamily="34" charset="-122"/>
                <a:cs typeface="Arial Unicode MS" pitchFamily="34" charset="-122"/>
              </a:rPr>
              <a:t>// TClass</a:t>
            </a:r>
            <a:r>
              <a:rPr lang="zh-CN" altLang="en-US" sz="2000" b="0" i="1">
                <a:ea typeface="Arial Unicode MS" pitchFamily="34" charset="-122"/>
                <a:cs typeface="Arial Unicode MS" pitchFamily="34" charset="-122"/>
              </a:rPr>
              <a:t>的成员函数</a:t>
            </a:r>
          </a:p>
          <a:p>
            <a:pPr>
              <a:lnSpc>
                <a:spcPct val="130000"/>
              </a:lnSpc>
            </a:pPr>
            <a:r>
              <a:rPr lang="zh-CN" altLang="en-US" sz="2000" b="0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private :</a:t>
            </a:r>
          </a:p>
          <a:p>
            <a:pPr>
              <a:lnSpc>
                <a:spcPct val="13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Type</a:t>
            </a: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DateMember ;</a:t>
            </a:r>
          </a:p>
          <a:p>
            <a:pPr>
              <a:lnSpc>
                <a:spcPct val="13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b="0" i="1">
                <a:ea typeface="Arial Unicode MS" pitchFamily="34" charset="-122"/>
                <a:cs typeface="Arial Unicode MS" pitchFamily="34" charset="-122"/>
              </a:rPr>
              <a:t>//…</a:t>
            </a:r>
          </a:p>
          <a:p>
            <a:pPr>
              <a:lnSpc>
                <a:spcPct val="13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};</a:t>
            </a:r>
          </a:p>
        </p:txBody>
      </p:sp>
      <p:sp>
        <p:nvSpPr>
          <p:cNvPr id="610310" name="AutoShape 6"/>
          <p:cNvSpPr>
            <a:spLocks/>
          </p:cNvSpPr>
          <p:nvPr/>
        </p:nvSpPr>
        <p:spPr bwMode="auto">
          <a:xfrm>
            <a:off x="5867400" y="2800350"/>
            <a:ext cx="2590800" cy="914400"/>
          </a:xfrm>
          <a:prstGeom prst="borderCallout2">
            <a:avLst>
              <a:gd name="adj1" fmla="val 12500"/>
              <a:gd name="adj2" fmla="val -2940"/>
              <a:gd name="adj3" fmla="val 12500"/>
              <a:gd name="adj4" fmla="val -19056"/>
              <a:gd name="adj5" fmla="val 231079"/>
              <a:gd name="adj6" fmla="val -7279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类属参数必须至少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在类说明中出现一次</a:t>
            </a:r>
            <a:r>
              <a:rPr lang="zh-CN" altLang="en-US"/>
              <a:t> </a:t>
            </a:r>
          </a:p>
        </p:txBody>
      </p:sp>
      <p:sp>
        <p:nvSpPr>
          <p:cNvPr id="610311" name="Oval 7"/>
          <p:cNvSpPr>
            <a:spLocks noChangeArrowheads="1"/>
          </p:cNvSpPr>
          <p:nvPr/>
        </p:nvSpPr>
        <p:spPr bwMode="auto">
          <a:xfrm>
            <a:off x="2743200" y="4933950"/>
            <a:ext cx="22098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0312" name="Rectangle 8"/>
          <p:cNvSpPr>
            <a:spLocks noChangeArrowheads="1"/>
          </p:cNvSpPr>
          <p:nvPr/>
        </p:nvSpPr>
        <p:spPr bwMode="auto">
          <a:xfrm>
            <a:off x="696913" y="514350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10.3.1  </a:t>
            </a:r>
            <a:r>
              <a:rPr lang="zh-CN" altLang="en-US" sz="2400">
                <a:solidFill>
                  <a:srgbClr val="CC3300"/>
                </a:solidFill>
              </a:rPr>
              <a:t>类模板与模板类</a:t>
            </a:r>
          </a:p>
        </p:txBody>
      </p:sp>
      <p:sp>
        <p:nvSpPr>
          <p:cNvPr id="61031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134100" y="188913"/>
            <a:ext cx="3009900" cy="115887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900">
                <a:latin typeface="宋体" pitchFamily="2" charset="-122"/>
              </a:rPr>
              <a:t>10.3  </a:t>
            </a:r>
            <a:r>
              <a:rPr lang="zh-CN" altLang="en-US" sz="900">
                <a:latin typeface="宋体" pitchFamily="2" charset="-122"/>
              </a:rPr>
              <a:t>类模板</a:t>
            </a:r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6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1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6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6" grpId="0" autoUpdateAnimBg="0"/>
      <p:bldP spid="610307" grpId="0" autoUpdateAnimBg="0"/>
      <p:bldP spid="610308" grpId="0" autoUpdateAnimBg="0"/>
      <p:bldP spid="610309" grpId="0" autoUpdateAnimBg="0"/>
      <p:bldP spid="610310" grpId="0" animBg="1" autoUpdateAnimBg="0"/>
      <p:bldP spid="610311" grpId="0" animBg="1" autoUpdateAnimBg="0"/>
      <p:bldP spid="61031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/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  <p:sp>
        <p:nvSpPr>
          <p:cNvPr id="6113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34100" y="144463"/>
            <a:ext cx="3009900" cy="115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900">
                <a:latin typeface="宋体" pitchFamily="2" charset="-122"/>
              </a:rPr>
              <a:t>10.3  </a:t>
            </a:r>
            <a:r>
              <a:rPr lang="zh-CN" altLang="en-US" sz="900">
                <a:latin typeface="宋体" pitchFamily="2" charset="-122"/>
              </a:rPr>
              <a:t>类模板</a:t>
            </a:r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 autoUpdateAnimBg="0"/>
      <p:bldP spid="61133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/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auto">
          <a:xfrm>
            <a:off x="609600" y="304800"/>
            <a:ext cx="4953000" cy="30972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CC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45791" dir="7421404">
              <a:srgbClr val="FFCC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template&lt; typename T &gt;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class  Array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{ public :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Array ( int s )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virtual ~ Array ()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virtual const T&amp; Entry( int index ) const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virtual void Enter( int index, const T &amp; value )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protected : 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int size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T * element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} ;</a:t>
            </a:r>
          </a:p>
        </p:txBody>
      </p:sp>
      <p:sp>
        <p:nvSpPr>
          <p:cNvPr id="61235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12359" name="Text Box 7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/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3380" name="Rectangle 4"/>
          <p:cNvSpPr>
            <a:spLocks noChangeArrowheads="1"/>
          </p:cNvSpPr>
          <p:nvPr/>
        </p:nvSpPr>
        <p:spPr bwMode="auto">
          <a:xfrm>
            <a:off x="609600" y="304800"/>
            <a:ext cx="4953000" cy="30972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CC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45791" dir="7421404">
              <a:srgbClr val="FFCC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template&lt; </a:t>
            </a:r>
            <a:r>
              <a:rPr lang="en-US" altLang="zh-CN">
                <a:solidFill>
                  <a:srgbClr val="0000FF"/>
                </a:solidFill>
              </a:rPr>
              <a:t>typename T</a:t>
            </a:r>
            <a:r>
              <a:rPr lang="en-US" altLang="zh-CN" b="0"/>
              <a:t> &gt;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class  Array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{ public :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Array ( int s )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virtual ~ Array ()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virtual const T&amp; Entry( int index ) const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virtual void Enter( int index, const T &amp; value )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protected : 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int size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</a:t>
            </a:r>
            <a:r>
              <a:rPr lang="en-US" altLang="zh-CN">
                <a:solidFill>
                  <a:srgbClr val="0000FF"/>
                </a:solidFill>
              </a:rPr>
              <a:t>T * element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} ;</a:t>
            </a:r>
          </a:p>
        </p:txBody>
      </p:sp>
      <p:sp>
        <p:nvSpPr>
          <p:cNvPr id="613382" name="Oval 6"/>
          <p:cNvSpPr>
            <a:spLocks noChangeArrowheads="1"/>
          </p:cNvSpPr>
          <p:nvPr/>
        </p:nvSpPr>
        <p:spPr bwMode="auto">
          <a:xfrm>
            <a:off x="762000" y="2743200"/>
            <a:ext cx="16002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/>
          </a:p>
        </p:txBody>
      </p:sp>
      <p:sp>
        <p:nvSpPr>
          <p:cNvPr id="61338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13385" name="Text Box 9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  <p:sp>
        <p:nvSpPr>
          <p:cNvPr id="613381" name="AutoShape 5"/>
          <p:cNvSpPr>
            <a:spLocks/>
          </p:cNvSpPr>
          <p:nvPr/>
        </p:nvSpPr>
        <p:spPr bwMode="auto">
          <a:xfrm>
            <a:off x="4343400" y="609600"/>
            <a:ext cx="1905000" cy="914400"/>
          </a:xfrm>
          <a:prstGeom prst="borderCallout2">
            <a:avLst>
              <a:gd name="adj1" fmla="val 12500"/>
              <a:gd name="adj2" fmla="val -4000"/>
              <a:gd name="adj3" fmla="val 12500"/>
              <a:gd name="adj4" fmla="val -42000"/>
              <a:gd name="adj5" fmla="val 229690"/>
              <a:gd name="adj6" fmla="val -1170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数据成员是 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T </a:t>
            </a:r>
            <a:r>
              <a:rPr lang="zh-CN" altLang="en-US">
                <a:latin typeface="宋体" pitchFamily="2" charset="-122"/>
              </a:rPr>
              <a:t>类型指针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2" grpId="0" animBg="1" autoUpdateAnimBg="0"/>
      <p:bldP spid="613381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/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533400" y="3429000"/>
            <a:ext cx="7543800" cy="3171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CC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45791" dir="7421404">
              <a:srgbClr val="FFCC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template&lt;</a:t>
            </a:r>
            <a:r>
              <a:rPr lang="en-US" altLang="zh-CN" i="1" dirty="0" err="1">
                <a:solidFill>
                  <a:srgbClr val="0000FF"/>
                </a:solidFill>
              </a:rPr>
              <a:t>typename</a:t>
            </a:r>
            <a:r>
              <a:rPr lang="en-US" altLang="zh-CN" i="1" dirty="0">
                <a:solidFill>
                  <a:srgbClr val="0000FF"/>
                </a:solidFill>
              </a:rPr>
              <a:t> T&gt; Array&lt;T&gt;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en-US" altLang="zh-CN" b="0" dirty="0"/>
              <a:t>Array(</a:t>
            </a:r>
            <a:r>
              <a:rPr lang="en-US" altLang="zh-CN" b="0" dirty="0" err="1"/>
              <a:t>int</a:t>
            </a:r>
            <a:r>
              <a:rPr lang="en-US" altLang="zh-CN" b="0" dirty="0"/>
              <a:t> s)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{ if ( s &gt; 1 ) size = s ;     else size = 1 ;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   element = new T [ size ] ;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}</a:t>
            </a:r>
          </a:p>
          <a:p>
            <a:pPr>
              <a:lnSpc>
                <a:spcPct val="112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template &lt; </a:t>
            </a:r>
            <a:r>
              <a:rPr lang="en-US" altLang="zh-CN" i="1" dirty="0" err="1">
                <a:solidFill>
                  <a:srgbClr val="0000FF"/>
                </a:solidFill>
              </a:rPr>
              <a:t>typename</a:t>
            </a:r>
            <a:r>
              <a:rPr lang="en-US" altLang="zh-CN" i="1" dirty="0">
                <a:solidFill>
                  <a:srgbClr val="0000FF"/>
                </a:solidFill>
              </a:rPr>
              <a:t> T &gt; Array &lt; T &gt; :: </a:t>
            </a:r>
            <a:r>
              <a:rPr lang="en-US" altLang="zh-CN" b="0" dirty="0"/>
              <a:t>~Array()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{ delete [] element ; }</a:t>
            </a:r>
          </a:p>
          <a:p>
            <a:pPr>
              <a:lnSpc>
                <a:spcPct val="112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template &lt; </a:t>
            </a:r>
            <a:r>
              <a:rPr lang="en-US" altLang="zh-CN" i="1" dirty="0" err="1">
                <a:solidFill>
                  <a:srgbClr val="0000FF"/>
                </a:solidFill>
              </a:rPr>
              <a:t>typename</a:t>
            </a:r>
            <a:r>
              <a:rPr lang="en-US" altLang="zh-CN" i="1" dirty="0">
                <a:solidFill>
                  <a:srgbClr val="0000FF"/>
                </a:solidFill>
              </a:rPr>
              <a:t> T &gt;</a:t>
            </a:r>
            <a:r>
              <a:rPr lang="en-US" altLang="zh-CN" b="0" dirty="0"/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const T&amp; Array &lt; T &gt; :: </a:t>
            </a:r>
            <a:r>
              <a:rPr lang="en-US" altLang="zh-CN" b="0" dirty="0"/>
              <a:t>Entry ( </a:t>
            </a:r>
            <a:r>
              <a:rPr lang="en-US" altLang="zh-CN" b="0" dirty="0" err="1"/>
              <a:t>int</a:t>
            </a:r>
            <a:r>
              <a:rPr lang="en-US" altLang="zh-CN" b="0" dirty="0"/>
              <a:t> index ) const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{ return  element [ index ] ; }</a:t>
            </a:r>
          </a:p>
          <a:p>
            <a:pPr>
              <a:lnSpc>
                <a:spcPct val="112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template &lt; </a:t>
            </a:r>
            <a:r>
              <a:rPr lang="en-US" altLang="zh-CN" i="1" dirty="0" err="1">
                <a:solidFill>
                  <a:srgbClr val="0000FF"/>
                </a:solidFill>
              </a:rPr>
              <a:t>typename</a:t>
            </a:r>
            <a:r>
              <a:rPr lang="en-US" altLang="zh-CN" i="1" dirty="0">
                <a:solidFill>
                  <a:srgbClr val="0000FF"/>
                </a:solidFill>
              </a:rPr>
              <a:t> T &gt;</a:t>
            </a:r>
            <a:r>
              <a:rPr lang="en-US" altLang="zh-CN" b="0" dirty="0"/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void Array &lt; T &gt; :: </a:t>
            </a:r>
            <a:r>
              <a:rPr lang="en-US" altLang="zh-CN" b="0" dirty="0"/>
              <a:t>Enter(</a:t>
            </a:r>
            <a:r>
              <a:rPr lang="en-US" altLang="zh-CN" b="0" dirty="0" err="1"/>
              <a:t>int</a:t>
            </a:r>
            <a:r>
              <a:rPr lang="en-US" altLang="zh-CN" b="0" dirty="0"/>
              <a:t> index, const T&amp; value)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{ element [ index ] = value ; }</a:t>
            </a:r>
          </a:p>
        </p:txBody>
      </p:sp>
      <p:sp>
        <p:nvSpPr>
          <p:cNvPr id="614405" name="AutoShape 5"/>
          <p:cNvSpPr>
            <a:spLocks/>
          </p:cNvSpPr>
          <p:nvPr/>
        </p:nvSpPr>
        <p:spPr bwMode="auto">
          <a:xfrm>
            <a:off x="5486400" y="1600200"/>
            <a:ext cx="2743200" cy="1066800"/>
          </a:xfrm>
          <a:prstGeom prst="borderCallout2">
            <a:avLst>
              <a:gd name="adj1" fmla="val 10713"/>
              <a:gd name="adj2" fmla="val -2778"/>
              <a:gd name="adj3" fmla="val 10713"/>
              <a:gd name="adj4" fmla="val -34319"/>
              <a:gd name="adj5" fmla="val 179019"/>
              <a:gd name="adj6" fmla="val -9652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类模板的成员函数是 </a:t>
            </a:r>
          </a:p>
          <a:p>
            <a:pPr algn="ctr"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函数模板 </a:t>
            </a:r>
          </a:p>
        </p:txBody>
      </p:sp>
      <p:sp>
        <p:nvSpPr>
          <p:cNvPr id="61440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14408" name="Text Box 8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6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4" grpId="0" animBg="1" autoUpdateAnimBg="0"/>
      <p:bldP spid="614405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/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</a:t>
            </a:r>
            <a:r>
              <a:rPr lang="en-US" altLang="zh-CN" sz="16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 T&amp;</a:t>
            </a:r>
            <a:r>
              <a:rPr lang="en-US" altLang="zh-CN" sz="1600" b="0"/>
              <a:t>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63555" name="Rectangle 3"/>
          <p:cNvSpPr>
            <a:spLocks noChangeArrowheads="1"/>
          </p:cNvSpPr>
          <p:nvPr/>
        </p:nvSpPr>
        <p:spPr bwMode="auto">
          <a:xfrm>
            <a:off x="533400" y="3429000"/>
            <a:ext cx="7543800" cy="3171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CC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45791" dir="7421404">
              <a:srgbClr val="FFCC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template&lt;</a:t>
            </a:r>
            <a:r>
              <a:rPr lang="en-US" altLang="zh-CN" i="1" dirty="0" err="1">
                <a:solidFill>
                  <a:srgbClr val="0000FF"/>
                </a:solidFill>
              </a:rPr>
              <a:t>typename</a:t>
            </a:r>
            <a:r>
              <a:rPr lang="en-US" altLang="zh-CN" i="1" dirty="0">
                <a:solidFill>
                  <a:srgbClr val="0000FF"/>
                </a:solidFill>
              </a:rPr>
              <a:t> T&gt;</a:t>
            </a:r>
            <a:r>
              <a:rPr lang="en-US" altLang="zh-CN" b="0" dirty="0"/>
              <a:t> Array&lt;T&gt;::Array(</a:t>
            </a:r>
            <a:r>
              <a:rPr lang="en-US" altLang="zh-CN" b="0" dirty="0" err="1"/>
              <a:t>int</a:t>
            </a:r>
            <a:r>
              <a:rPr lang="en-US" altLang="zh-CN" b="0" dirty="0"/>
              <a:t> s)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{ if ( s &gt; 1 ) size = s ;     else size = 1 ;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   element = new T [ size ] ;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}</a:t>
            </a:r>
          </a:p>
          <a:p>
            <a:pPr>
              <a:lnSpc>
                <a:spcPct val="112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template &lt; </a:t>
            </a:r>
            <a:r>
              <a:rPr lang="en-US" altLang="zh-CN" i="1" dirty="0" err="1">
                <a:solidFill>
                  <a:srgbClr val="0000FF"/>
                </a:solidFill>
              </a:rPr>
              <a:t>typename</a:t>
            </a:r>
            <a:r>
              <a:rPr lang="en-US" altLang="zh-CN" i="1" dirty="0">
                <a:solidFill>
                  <a:srgbClr val="0000FF"/>
                </a:solidFill>
              </a:rPr>
              <a:t> T &gt;</a:t>
            </a:r>
            <a:r>
              <a:rPr lang="en-US" altLang="zh-CN" b="0" dirty="0"/>
              <a:t> Array &lt; T &gt; :: ~Array()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{ delete [] element ; }</a:t>
            </a:r>
          </a:p>
          <a:p>
            <a:pPr>
              <a:lnSpc>
                <a:spcPct val="112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template &lt; </a:t>
            </a:r>
            <a:r>
              <a:rPr lang="en-US" altLang="zh-CN" i="1" dirty="0" err="1">
                <a:solidFill>
                  <a:srgbClr val="0000FF"/>
                </a:solidFill>
              </a:rPr>
              <a:t>typename</a:t>
            </a:r>
            <a:r>
              <a:rPr lang="en-US" altLang="zh-CN" i="1" dirty="0">
                <a:solidFill>
                  <a:srgbClr val="0000FF"/>
                </a:solidFill>
              </a:rPr>
              <a:t> T &gt;</a:t>
            </a:r>
            <a:r>
              <a:rPr lang="en-US" altLang="zh-CN" b="0" dirty="0"/>
              <a:t>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 T&amp;</a:t>
            </a:r>
            <a:r>
              <a:rPr lang="en-US" altLang="zh-CN" b="0" dirty="0"/>
              <a:t> Array &lt; T &gt; :: Entry ( </a:t>
            </a:r>
            <a:r>
              <a:rPr lang="en-US" altLang="zh-CN" b="0" dirty="0" err="1"/>
              <a:t>int</a:t>
            </a:r>
            <a:r>
              <a:rPr lang="en-US" altLang="zh-CN" b="0" dirty="0"/>
              <a:t> index ) const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{ return  element [ index ] ; }</a:t>
            </a:r>
          </a:p>
          <a:p>
            <a:pPr>
              <a:lnSpc>
                <a:spcPct val="112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template &lt; </a:t>
            </a:r>
            <a:r>
              <a:rPr lang="en-US" altLang="zh-CN" i="1" dirty="0" err="1">
                <a:solidFill>
                  <a:srgbClr val="0000FF"/>
                </a:solidFill>
              </a:rPr>
              <a:t>typename</a:t>
            </a:r>
            <a:r>
              <a:rPr lang="en-US" altLang="zh-CN" i="1" dirty="0">
                <a:solidFill>
                  <a:srgbClr val="0000FF"/>
                </a:solidFill>
              </a:rPr>
              <a:t> T &gt;</a:t>
            </a:r>
            <a:r>
              <a:rPr lang="en-US" altLang="zh-CN" b="0" dirty="0"/>
              <a:t> void Array &lt; T &gt; :: Enter(</a:t>
            </a:r>
            <a:r>
              <a:rPr lang="en-US" altLang="zh-CN" b="0" dirty="0" err="1"/>
              <a:t>int</a:t>
            </a:r>
            <a:r>
              <a:rPr lang="en-US" altLang="zh-CN" b="0" dirty="0"/>
              <a:t> index, const T&amp; value)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{ element [ index ] = value ; }</a:t>
            </a:r>
          </a:p>
        </p:txBody>
      </p:sp>
      <p:sp>
        <p:nvSpPr>
          <p:cNvPr id="663556" name="AutoShape 4"/>
          <p:cNvSpPr>
            <a:spLocks/>
          </p:cNvSpPr>
          <p:nvPr/>
        </p:nvSpPr>
        <p:spPr bwMode="auto">
          <a:xfrm>
            <a:off x="5651500" y="2781300"/>
            <a:ext cx="2973388" cy="1066800"/>
          </a:xfrm>
          <a:prstGeom prst="borderCallout2">
            <a:avLst>
              <a:gd name="adj1" fmla="val 10713"/>
              <a:gd name="adj2" fmla="val -2565"/>
              <a:gd name="adj3" fmla="val 10713"/>
              <a:gd name="adj4" fmla="val -24347"/>
              <a:gd name="adj5" fmla="val 222917"/>
              <a:gd name="adj6" fmla="val -6727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函数返回常引用 </a:t>
            </a:r>
          </a:p>
          <a:p>
            <a:pPr algn="ctr"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函数调用不能做左值修改 </a:t>
            </a:r>
          </a:p>
        </p:txBody>
      </p:sp>
      <p:sp>
        <p:nvSpPr>
          <p:cNvPr id="66355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63558" name="Text Box 6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  <p:sp>
        <p:nvSpPr>
          <p:cNvPr id="663559" name="Oval 7"/>
          <p:cNvSpPr>
            <a:spLocks noChangeArrowheads="1"/>
          </p:cNvSpPr>
          <p:nvPr/>
        </p:nvSpPr>
        <p:spPr bwMode="auto">
          <a:xfrm>
            <a:off x="1403350" y="1628775"/>
            <a:ext cx="1008063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/>
          </a:p>
        </p:txBody>
      </p:sp>
      <p:sp>
        <p:nvSpPr>
          <p:cNvPr id="663560" name="Oval 8"/>
          <p:cNvSpPr>
            <a:spLocks noChangeArrowheads="1"/>
          </p:cNvSpPr>
          <p:nvPr/>
        </p:nvSpPr>
        <p:spPr bwMode="auto">
          <a:xfrm>
            <a:off x="2987675" y="5276850"/>
            <a:ext cx="1008063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/>
          </a:p>
        </p:txBody>
      </p:sp>
      <p:sp>
        <p:nvSpPr>
          <p:cNvPr id="663561" name="Line 9"/>
          <p:cNvSpPr>
            <a:spLocks noChangeShapeType="1"/>
          </p:cNvSpPr>
          <p:nvPr/>
        </p:nvSpPr>
        <p:spPr bwMode="auto">
          <a:xfrm>
            <a:off x="2484438" y="1916113"/>
            <a:ext cx="2447925" cy="93662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6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6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6" grpId="0" animBg="1" autoUpdateAnimBg="0"/>
      <p:bldP spid="663559" grpId="0" animBg="1" autoUpdateAnimBg="0"/>
      <p:bldP spid="663560" grpId="0" animBg="1" autoUpdateAnimBg="0"/>
      <p:bldP spid="66356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/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5428" name="Text Box 4"/>
          <p:cNvSpPr txBox="1">
            <a:spLocks noChangeArrowheads="1"/>
          </p:cNvSpPr>
          <p:nvPr/>
        </p:nvSpPr>
        <p:spPr bwMode="auto">
          <a:xfrm>
            <a:off x="3319463" y="1050925"/>
            <a:ext cx="5555752" cy="53817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189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dirty="0"/>
              <a:t>#include&lt;</a:t>
            </a:r>
            <a:r>
              <a:rPr lang="en-US" altLang="zh-CN" b="0" dirty="0" err="1"/>
              <a:t>iostream</a:t>
            </a:r>
            <a:r>
              <a:rPr lang="en-US" altLang="zh-CN" b="0" dirty="0" smtClean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0" dirty="0" smtClean="0"/>
              <a:t>using </a:t>
            </a:r>
            <a:r>
              <a:rPr lang="en-US" altLang="zh-CN" b="0" dirty="0"/>
              <a:t>namespace std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#include "</a:t>
            </a:r>
            <a:r>
              <a:rPr lang="en-US" altLang="zh-CN" b="0" dirty="0" err="1"/>
              <a:t>Array.h</a:t>
            </a:r>
            <a:r>
              <a:rPr lang="en-US" altLang="zh-CN" b="0" dirty="0"/>
              <a:t>"</a:t>
            </a:r>
          </a:p>
          <a:p>
            <a:pPr>
              <a:lnSpc>
                <a:spcPct val="120000"/>
              </a:lnSpc>
            </a:pPr>
            <a:r>
              <a:rPr lang="en-US" altLang="zh-CN" b="0" dirty="0" err="1"/>
              <a:t>int</a:t>
            </a:r>
            <a:r>
              <a:rPr lang="en-US" altLang="zh-CN" b="0" dirty="0"/>
              <a:t> main()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{ Array &lt;</a:t>
            </a:r>
            <a:r>
              <a:rPr lang="en-US" altLang="zh-CN" b="0" dirty="0" err="1"/>
              <a:t>int</a:t>
            </a:r>
            <a:r>
              <a:rPr lang="en-US" altLang="zh-CN" b="0" dirty="0"/>
              <a:t>&gt; </a:t>
            </a:r>
            <a:r>
              <a:rPr lang="en-US" altLang="zh-CN" b="0" dirty="0" err="1"/>
              <a:t>IntAry</a:t>
            </a:r>
            <a:r>
              <a:rPr lang="en-US" altLang="zh-CN" b="0" dirty="0"/>
              <a:t>( 5 )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</a:t>
            </a:r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err="1"/>
              <a:t>i</a:t>
            </a:r>
            <a:r>
              <a:rPr lang="en-US" altLang="zh-CN" b="0" dirty="0"/>
              <a:t> 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for ( </a:t>
            </a:r>
            <a:r>
              <a:rPr lang="en-US" altLang="zh-CN" b="0" dirty="0" err="1"/>
              <a:t>i</a:t>
            </a:r>
            <a:r>
              <a:rPr lang="en-US" altLang="zh-CN" b="0" dirty="0"/>
              <a:t> = 0; </a:t>
            </a:r>
            <a:r>
              <a:rPr lang="en-US" altLang="zh-CN" b="0" dirty="0" err="1"/>
              <a:t>i</a:t>
            </a:r>
            <a:r>
              <a:rPr lang="en-US" altLang="zh-CN" b="0" dirty="0"/>
              <a:t> &lt; 5; </a:t>
            </a:r>
            <a:r>
              <a:rPr lang="en-US" altLang="zh-CN" b="0" dirty="0" err="1"/>
              <a:t>i</a:t>
            </a:r>
            <a:r>
              <a:rPr lang="en-US" altLang="zh-CN" b="0" dirty="0"/>
              <a:t> ++ )  </a:t>
            </a:r>
            <a:r>
              <a:rPr lang="en-US" altLang="zh-CN" b="0" dirty="0" err="1"/>
              <a:t>IntAry.Enter</a:t>
            </a:r>
            <a:r>
              <a:rPr lang="en-US" altLang="zh-CN" b="0" dirty="0"/>
              <a:t> ( </a:t>
            </a:r>
            <a:r>
              <a:rPr lang="en-US" altLang="zh-CN" b="0" dirty="0" err="1"/>
              <a:t>i</a:t>
            </a:r>
            <a:r>
              <a:rPr lang="en-US" altLang="zh-CN" b="0" dirty="0"/>
              <a:t>, </a:t>
            </a:r>
            <a:r>
              <a:rPr lang="en-US" altLang="zh-CN" b="0" dirty="0" err="1"/>
              <a:t>i</a:t>
            </a:r>
            <a:r>
              <a:rPr lang="en-US" altLang="zh-CN" b="0" dirty="0"/>
              <a:t> )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"Integer Array : \n"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for ( </a:t>
            </a:r>
            <a:r>
              <a:rPr lang="en-US" altLang="zh-CN" b="0" dirty="0" err="1"/>
              <a:t>i</a:t>
            </a:r>
            <a:r>
              <a:rPr lang="en-US" altLang="zh-CN" b="0" dirty="0"/>
              <a:t> = 0; </a:t>
            </a:r>
            <a:r>
              <a:rPr lang="en-US" altLang="zh-CN" b="0" dirty="0" err="1"/>
              <a:t>i</a:t>
            </a:r>
            <a:r>
              <a:rPr lang="en-US" altLang="zh-CN" b="0" dirty="0"/>
              <a:t> &lt; 5; </a:t>
            </a:r>
            <a:r>
              <a:rPr lang="en-US" altLang="zh-CN" b="0" dirty="0" err="1"/>
              <a:t>i</a:t>
            </a:r>
            <a:r>
              <a:rPr lang="en-US" altLang="zh-CN" b="0" dirty="0"/>
              <a:t> ++ )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IntAry.Entry</a:t>
            </a:r>
            <a:r>
              <a:rPr lang="en-US" altLang="zh-CN" b="0" dirty="0"/>
              <a:t>(</a:t>
            </a:r>
            <a:r>
              <a:rPr lang="en-US" altLang="zh-CN" b="0" dirty="0" err="1"/>
              <a:t>i</a:t>
            </a:r>
            <a:r>
              <a:rPr lang="en-US" altLang="zh-CN" b="0" dirty="0"/>
              <a:t>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&lt;&lt;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Array &lt;double&gt; </a:t>
            </a:r>
            <a:r>
              <a:rPr lang="en-US" altLang="zh-CN" b="0" dirty="0" err="1"/>
              <a:t>DouAry</a:t>
            </a:r>
            <a:r>
              <a:rPr lang="en-US" altLang="zh-CN" b="0" dirty="0"/>
              <a:t>( 5 )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for ( </a:t>
            </a:r>
            <a:r>
              <a:rPr lang="en-US" altLang="zh-CN" b="0" dirty="0" err="1"/>
              <a:t>i</a:t>
            </a:r>
            <a:r>
              <a:rPr lang="en-US" altLang="zh-CN" b="0" dirty="0"/>
              <a:t> = 0; </a:t>
            </a:r>
            <a:r>
              <a:rPr lang="en-US" altLang="zh-CN" b="0" dirty="0" err="1"/>
              <a:t>i</a:t>
            </a:r>
            <a:r>
              <a:rPr lang="en-US" altLang="zh-CN" b="0" dirty="0"/>
              <a:t> &lt; 5; </a:t>
            </a:r>
            <a:r>
              <a:rPr lang="en-US" altLang="zh-CN" b="0" dirty="0" err="1"/>
              <a:t>i</a:t>
            </a:r>
            <a:r>
              <a:rPr lang="en-US" altLang="zh-CN" b="0" dirty="0"/>
              <a:t> ++ )  </a:t>
            </a:r>
            <a:r>
              <a:rPr lang="en-US" altLang="zh-CN" b="0" dirty="0" err="1"/>
              <a:t>DouAry.Enter</a:t>
            </a:r>
            <a:r>
              <a:rPr lang="en-US" altLang="zh-CN" b="0" dirty="0"/>
              <a:t> ( </a:t>
            </a:r>
            <a:r>
              <a:rPr lang="en-US" altLang="zh-CN" b="0" dirty="0" err="1"/>
              <a:t>i</a:t>
            </a:r>
            <a:r>
              <a:rPr lang="en-US" altLang="zh-CN" b="0" dirty="0"/>
              <a:t>, (i+1)*0.35 )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"Double Array : \n"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for ( </a:t>
            </a:r>
            <a:r>
              <a:rPr lang="en-US" altLang="zh-CN" b="0" dirty="0" err="1"/>
              <a:t>i</a:t>
            </a:r>
            <a:r>
              <a:rPr lang="en-US" altLang="zh-CN" b="0" dirty="0"/>
              <a:t> = 0; </a:t>
            </a:r>
            <a:r>
              <a:rPr lang="en-US" altLang="zh-CN" b="0" dirty="0" err="1"/>
              <a:t>i</a:t>
            </a:r>
            <a:r>
              <a:rPr lang="en-US" altLang="zh-CN" b="0" dirty="0"/>
              <a:t> &lt; 5; </a:t>
            </a:r>
            <a:r>
              <a:rPr lang="en-US" altLang="zh-CN" b="0" dirty="0" err="1"/>
              <a:t>i</a:t>
            </a:r>
            <a:r>
              <a:rPr lang="en-US" altLang="zh-CN" b="0" dirty="0"/>
              <a:t> ++ )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DouAry.Entry</a:t>
            </a:r>
            <a:r>
              <a:rPr lang="en-US" altLang="zh-CN" b="0" dirty="0"/>
              <a:t>(</a:t>
            </a:r>
            <a:r>
              <a:rPr lang="en-US" altLang="zh-CN" b="0" dirty="0" err="1"/>
              <a:t>i</a:t>
            </a:r>
            <a:r>
              <a:rPr lang="en-US" altLang="zh-CN" b="0" dirty="0"/>
              <a:t>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&lt;&lt;</a:t>
            </a:r>
            <a:r>
              <a:rPr lang="en-US" altLang="zh-CN" b="0" dirty="0" err="1"/>
              <a:t>endl</a:t>
            </a:r>
            <a:r>
              <a:rPr lang="en-US" altLang="zh-CN" b="0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}</a:t>
            </a:r>
          </a:p>
        </p:txBody>
      </p:sp>
      <p:sp>
        <p:nvSpPr>
          <p:cNvPr id="61542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15431" name="Text Box 7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8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/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6452" name="Text Box 4"/>
          <p:cNvSpPr txBox="1">
            <a:spLocks noChangeArrowheads="1"/>
          </p:cNvSpPr>
          <p:nvPr/>
        </p:nvSpPr>
        <p:spPr bwMode="auto">
          <a:xfrm>
            <a:off x="3319463" y="1050925"/>
            <a:ext cx="5518150" cy="53752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189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 "Array.h"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Array &lt;int&gt;</a:t>
            </a:r>
            <a:r>
              <a:rPr lang="en-US" altLang="zh-CN" b="0"/>
              <a:t> IntAry( 5 )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int i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IntAry.Enter ( i, i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"Integer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IntAry.Entry(i)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Array &lt;double&gt; DouAry( 5 )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DouAry.Enter ( i, (i+1)*0.35 )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"Double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DouAry.Entry(i)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61645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16455" name="Text Box 7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7476" name="Text Box 4"/>
          <p:cNvSpPr txBox="1">
            <a:spLocks noChangeArrowheads="1"/>
          </p:cNvSpPr>
          <p:nvPr/>
        </p:nvSpPr>
        <p:spPr bwMode="auto">
          <a:xfrm>
            <a:off x="3319463" y="1050925"/>
            <a:ext cx="5518150" cy="53752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189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 "Array.h"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Array &lt;int&gt;</a:t>
            </a:r>
            <a:r>
              <a:rPr lang="en-US" altLang="zh-CN" b="0"/>
              <a:t> IntAry( 5 )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int i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IntAry.Enter ( i, i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"Integer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IntAry.Entry(i)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Array &lt;double&gt; DouAry( 5 )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DouAry.Enter ( i, (i+1)*0.35 )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"Double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DouAry.Entry(i)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617477" name="AutoShape 5"/>
          <p:cNvSpPr>
            <a:spLocks/>
          </p:cNvSpPr>
          <p:nvPr/>
        </p:nvSpPr>
        <p:spPr bwMode="auto">
          <a:xfrm>
            <a:off x="4419600" y="2955925"/>
            <a:ext cx="4572000" cy="2057400"/>
          </a:xfrm>
          <a:prstGeom prst="borderCallout2">
            <a:avLst>
              <a:gd name="adj1" fmla="val 5556"/>
              <a:gd name="adj2" fmla="val -1667"/>
              <a:gd name="adj3" fmla="val 5556"/>
              <a:gd name="adj4" fmla="val -3231"/>
              <a:gd name="adj5" fmla="val -6560"/>
              <a:gd name="adj6" fmla="val -819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r>
              <a:rPr lang="en-US" altLang="zh-CN" sz="1600" b="0"/>
              <a:t>class  Array</a:t>
            </a:r>
          </a:p>
          <a:p>
            <a:r>
              <a:rPr lang="en-US" altLang="zh-CN" sz="1600" b="0"/>
              <a:t>{ public :</a:t>
            </a:r>
          </a:p>
          <a:p>
            <a:r>
              <a:rPr lang="en-US" altLang="zh-CN" sz="1600" b="0"/>
              <a:t>      ……</a:t>
            </a:r>
          </a:p>
          <a:p>
            <a:r>
              <a:rPr lang="en-US" altLang="zh-CN" sz="1600" b="0"/>
              <a:t>      virtual const </a:t>
            </a:r>
            <a:r>
              <a:rPr lang="en-US" altLang="zh-CN" sz="1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0"/>
              <a:t> &amp; Entry( int index ) const ;</a:t>
            </a:r>
          </a:p>
          <a:p>
            <a:r>
              <a:rPr lang="en-US" altLang="zh-CN" sz="1600" b="0"/>
              <a:t>      virtual void Enter( int index, const</a:t>
            </a:r>
            <a:r>
              <a:rPr lang="en-US" altLang="zh-CN" sz="1600" b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0"/>
              <a:t> &amp; value ) ;</a:t>
            </a:r>
          </a:p>
          <a:p>
            <a:r>
              <a:rPr lang="en-US" altLang="zh-CN" sz="1600" b="0"/>
              <a:t>  protected : </a:t>
            </a:r>
          </a:p>
          <a:p>
            <a:r>
              <a:rPr lang="en-US" altLang="zh-CN" sz="1600" b="0"/>
              <a:t>    int size ;   </a:t>
            </a:r>
            <a:r>
              <a:rPr lang="en-US" altLang="zh-CN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0"/>
              <a:t> * element ;</a:t>
            </a:r>
          </a:p>
          <a:p>
            <a:r>
              <a:rPr lang="en-US" altLang="zh-CN" sz="1600" b="0"/>
              <a:t>} ;</a:t>
            </a:r>
          </a:p>
        </p:txBody>
      </p:sp>
      <p:sp>
        <p:nvSpPr>
          <p:cNvPr id="61747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17480" name="Text Box 8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7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8500" name="Text Box 4"/>
          <p:cNvSpPr txBox="1">
            <a:spLocks noChangeArrowheads="1"/>
          </p:cNvSpPr>
          <p:nvPr/>
        </p:nvSpPr>
        <p:spPr bwMode="auto">
          <a:xfrm>
            <a:off x="3319463" y="1050925"/>
            <a:ext cx="5518150" cy="53752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189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 "Array.h"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Array &lt;int&gt;</a:t>
            </a:r>
            <a:r>
              <a:rPr lang="en-US" altLang="zh-CN" b="0"/>
              <a:t> </a:t>
            </a:r>
            <a:r>
              <a:rPr lang="en-US" altLang="zh-CN">
                <a:solidFill>
                  <a:srgbClr val="0000FF"/>
                </a:solidFill>
              </a:rPr>
              <a:t>IntAry( 5 )</a:t>
            </a:r>
            <a:r>
              <a:rPr lang="en-US" altLang="zh-CN" b="0"/>
              <a:t>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int i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IntAry.Enter ( i, i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"Integer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IntAry.Entry(i)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Array &lt;double&gt; DouAry( 5 )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DouAry.Enter ( i, (i+1)*0.35 )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"Double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DouAry.Entry(i)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618501" name="AutoShape 5"/>
          <p:cNvSpPr>
            <a:spLocks/>
          </p:cNvSpPr>
          <p:nvPr/>
        </p:nvSpPr>
        <p:spPr bwMode="auto">
          <a:xfrm>
            <a:off x="4419600" y="2955925"/>
            <a:ext cx="4572000" cy="2057400"/>
          </a:xfrm>
          <a:prstGeom prst="borderCallout2">
            <a:avLst>
              <a:gd name="adj1" fmla="val 5556"/>
              <a:gd name="adj2" fmla="val -1667"/>
              <a:gd name="adj3" fmla="val 5556"/>
              <a:gd name="adj4" fmla="val -3231"/>
              <a:gd name="adj5" fmla="val -6560"/>
              <a:gd name="adj6" fmla="val -819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r>
              <a:rPr lang="en-US" altLang="zh-CN" sz="1600" b="0"/>
              <a:t>class  Array</a:t>
            </a:r>
          </a:p>
          <a:p>
            <a:r>
              <a:rPr lang="en-US" altLang="zh-CN" sz="1600" b="0"/>
              <a:t>{ public :</a:t>
            </a:r>
          </a:p>
          <a:p>
            <a:r>
              <a:rPr lang="en-US" altLang="zh-CN" sz="1600" b="0"/>
              <a:t>      ……</a:t>
            </a:r>
          </a:p>
          <a:p>
            <a:r>
              <a:rPr lang="en-US" altLang="zh-CN" sz="1600" b="0"/>
              <a:t>      virtual const </a:t>
            </a:r>
            <a:r>
              <a:rPr lang="en-US" altLang="zh-CN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0"/>
              <a:t> &amp; Entry( int index ) const ;</a:t>
            </a:r>
          </a:p>
          <a:p>
            <a:r>
              <a:rPr lang="en-US" altLang="zh-CN" sz="1600" b="0"/>
              <a:t>      virtual void Enter( int index, const </a:t>
            </a:r>
            <a:r>
              <a:rPr lang="en-US" altLang="zh-CN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0"/>
              <a:t> &amp; value ) ;</a:t>
            </a:r>
          </a:p>
          <a:p>
            <a:r>
              <a:rPr lang="en-US" altLang="zh-CN" sz="1600" b="0"/>
              <a:t>  protected : </a:t>
            </a:r>
          </a:p>
          <a:p>
            <a:r>
              <a:rPr lang="en-US" altLang="zh-CN" sz="1600" b="0"/>
              <a:t>    int size ;   </a:t>
            </a:r>
            <a:r>
              <a:rPr lang="en-US" altLang="zh-CN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0"/>
              <a:t> * element ;</a:t>
            </a:r>
          </a:p>
          <a:p>
            <a:r>
              <a:rPr lang="en-US" altLang="zh-CN" sz="1600" b="0"/>
              <a:t>} ;</a:t>
            </a:r>
          </a:p>
        </p:txBody>
      </p:sp>
      <p:sp>
        <p:nvSpPr>
          <p:cNvPr id="61850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18504" name="Text Box 8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3588" y="609600"/>
            <a:ext cx="556101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10.1  </a:t>
            </a:r>
            <a:r>
              <a:rPr lang="zh-CN" altLang="en-US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什么是模板</a:t>
            </a:r>
          </a:p>
        </p:txBody>
      </p:sp>
      <p:sp>
        <p:nvSpPr>
          <p:cNvPr id="608259" name="Oval 3"/>
          <p:cNvSpPr>
            <a:spLocks noChangeArrowheads="1"/>
          </p:cNvSpPr>
          <p:nvPr/>
        </p:nvSpPr>
        <p:spPr bwMode="auto">
          <a:xfrm>
            <a:off x="2971800" y="1676400"/>
            <a:ext cx="3276600" cy="1219200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模板</a:t>
            </a:r>
          </a:p>
          <a:p>
            <a:pPr algn="ctr">
              <a:lnSpc>
                <a:spcPct val="160000"/>
              </a:lnSpc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（函数模板和类模板）</a:t>
            </a:r>
          </a:p>
        </p:txBody>
      </p:sp>
      <p:sp>
        <p:nvSpPr>
          <p:cNvPr id="608260" name="Oval 4"/>
          <p:cNvSpPr>
            <a:spLocks noChangeArrowheads="1"/>
          </p:cNvSpPr>
          <p:nvPr/>
        </p:nvSpPr>
        <p:spPr bwMode="auto">
          <a:xfrm>
            <a:off x="2133600" y="3581400"/>
            <a:ext cx="1905000" cy="685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模板函数</a:t>
            </a:r>
          </a:p>
        </p:txBody>
      </p:sp>
      <p:sp>
        <p:nvSpPr>
          <p:cNvPr id="608261" name="Oval 5"/>
          <p:cNvSpPr>
            <a:spLocks noChangeArrowheads="1"/>
          </p:cNvSpPr>
          <p:nvPr/>
        </p:nvSpPr>
        <p:spPr bwMode="auto">
          <a:xfrm>
            <a:off x="5257800" y="3581400"/>
            <a:ext cx="1905000" cy="685800"/>
          </a:xfrm>
          <a:prstGeom prst="ellipse">
            <a:avLst/>
          </a:prstGeom>
          <a:gradFill rotWithShape="0">
            <a:gsLst>
              <a:gs pos="0">
                <a:srgbClr val="FFCCCC">
                  <a:gamma/>
                  <a:tint val="0"/>
                  <a:invGamma/>
                </a:srgb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模板类</a:t>
            </a:r>
          </a:p>
        </p:txBody>
      </p:sp>
      <p:sp>
        <p:nvSpPr>
          <p:cNvPr id="608262" name="Oval 6"/>
          <p:cNvSpPr>
            <a:spLocks noChangeArrowheads="1"/>
          </p:cNvSpPr>
          <p:nvPr/>
        </p:nvSpPr>
        <p:spPr bwMode="auto">
          <a:xfrm>
            <a:off x="6172200" y="4876800"/>
            <a:ext cx="1905000" cy="685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608263" name="Text Box 7"/>
          <p:cNvSpPr txBox="1">
            <a:spLocks noChangeArrowheads="1"/>
          </p:cNvSpPr>
          <p:nvPr/>
        </p:nvSpPr>
        <p:spPr bwMode="auto">
          <a:xfrm>
            <a:off x="990600" y="5176838"/>
            <a:ext cx="4264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模板、类、对象和函数</a:t>
            </a:r>
          </a:p>
        </p:txBody>
      </p:sp>
      <p:sp>
        <p:nvSpPr>
          <p:cNvPr id="608264" name="Line 8"/>
          <p:cNvSpPr>
            <a:spLocks noChangeShapeType="1"/>
          </p:cNvSpPr>
          <p:nvPr/>
        </p:nvSpPr>
        <p:spPr bwMode="auto">
          <a:xfrm flipH="1">
            <a:off x="3048000" y="2895600"/>
            <a:ext cx="1600200" cy="685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5" name="Line 9"/>
          <p:cNvSpPr>
            <a:spLocks noChangeShapeType="1"/>
          </p:cNvSpPr>
          <p:nvPr/>
        </p:nvSpPr>
        <p:spPr bwMode="auto">
          <a:xfrm>
            <a:off x="4572000" y="2895600"/>
            <a:ext cx="1600200" cy="685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6" name="Freeform 10"/>
          <p:cNvSpPr>
            <a:spLocks/>
          </p:cNvSpPr>
          <p:nvPr/>
        </p:nvSpPr>
        <p:spPr bwMode="auto">
          <a:xfrm>
            <a:off x="6557963" y="4271963"/>
            <a:ext cx="612775" cy="561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6" y="354"/>
              </a:cxn>
            </a:cxnLst>
            <a:rect l="0" t="0" r="r" b="b"/>
            <a:pathLst>
              <a:path w="386" h="354">
                <a:moveTo>
                  <a:pt x="0" y="0"/>
                </a:moveTo>
                <a:lnTo>
                  <a:pt x="386" y="354"/>
                </a:lnTo>
              </a:path>
            </a:pathLst>
          </a:custGeom>
          <a:noFill/>
          <a:ln w="76200" cap="flat" cmpd="sng">
            <a:solidFill>
              <a:srgbClr val="FF6600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0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0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60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60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59" grpId="0" animBg="1" autoUpdateAnimBg="0"/>
      <p:bldP spid="608260" grpId="0" animBg="1" autoUpdateAnimBg="0"/>
      <p:bldP spid="608261" grpId="0" animBg="1" autoUpdateAnimBg="0"/>
      <p:bldP spid="608262" grpId="0" animBg="1" autoUpdateAnimBg="0"/>
      <p:bldP spid="608263" grpId="0" autoUpdateAnimBg="0"/>
      <p:bldP spid="608264" grpId="0" animBg="1"/>
      <p:bldP spid="608265" grpId="0" animBg="1"/>
      <p:bldP spid="60826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/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3319463" y="1050925"/>
            <a:ext cx="5518150" cy="53752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189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 "Array.h"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Array &lt;int&gt; IntAry( 5 )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int i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IntAry.Enter ( i, i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"Integer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IntAry.Entry(i)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Array &lt;double&gt;</a:t>
            </a:r>
            <a:r>
              <a:rPr lang="en-US" altLang="zh-CN" b="0"/>
              <a:t> DouAry( 5 )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DouAry.Enter ( i, (i+1)*0.35 )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"Double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DouAry.Entry(i)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61952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19527" name="Text Box 7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 </a:t>
            </a:r>
            <a:r>
              <a:rPr lang="en-US" altLang="zh-CN" sz="16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 &gt;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Array ( </a:t>
            </a:r>
            <a:r>
              <a:rPr lang="en-US" altLang="zh-CN" sz="16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 ) ;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const T&amp; Entry( </a:t>
            </a:r>
            <a:r>
              <a:rPr lang="en-US" altLang="zh-CN" sz="16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void Enter( </a:t>
            </a:r>
            <a:r>
              <a:rPr lang="en-US" altLang="zh-CN" sz="16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sz="16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size ;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template&lt;</a:t>
            </a:r>
            <a:r>
              <a:rPr lang="en-US" altLang="zh-CN" sz="1600" b="0" dirty="0" err="1"/>
              <a:t>typename</a:t>
            </a:r>
            <a:r>
              <a:rPr lang="en-US" altLang="zh-CN" sz="1600" b="0" dirty="0"/>
              <a:t> T&gt; Array&lt;T&gt;::Array(</a:t>
            </a:r>
            <a:r>
              <a:rPr lang="en-US" altLang="zh-CN" sz="1600" b="0" dirty="0" err="1"/>
              <a:t>int</a:t>
            </a:r>
            <a:r>
              <a:rPr lang="en-US" altLang="zh-CN" sz="1600" b="0" dirty="0"/>
              <a:t> s)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template &lt; </a:t>
            </a:r>
            <a:r>
              <a:rPr lang="en-US" altLang="zh-CN" sz="1600" b="0" dirty="0" err="1"/>
              <a:t>typename</a:t>
            </a:r>
            <a:r>
              <a:rPr lang="en-US" altLang="zh-CN" sz="1600" b="0" dirty="0"/>
              <a:t>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template &lt; </a:t>
            </a:r>
            <a:r>
              <a:rPr lang="en-US" altLang="zh-CN" sz="1600" b="0" dirty="0" err="1"/>
              <a:t>typename</a:t>
            </a:r>
            <a:r>
              <a:rPr lang="en-US" altLang="zh-CN" sz="1600" b="0" dirty="0"/>
              <a:t> T &gt; const T&amp; Array &lt; T &gt; :: Entry ( </a:t>
            </a:r>
            <a:r>
              <a:rPr lang="en-US" altLang="zh-CN" sz="1600" b="0" dirty="0" err="1"/>
              <a:t>int</a:t>
            </a:r>
            <a:r>
              <a:rPr lang="en-US" altLang="zh-CN" sz="1600" b="0" dirty="0"/>
              <a:t>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template &lt; </a:t>
            </a:r>
            <a:r>
              <a:rPr lang="en-US" altLang="zh-CN" sz="1600" b="0" dirty="0" err="1"/>
              <a:t>typename</a:t>
            </a:r>
            <a:r>
              <a:rPr lang="en-US" altLang="zh-CN" sz="1600" b="0" dirty="0"/>
              <a:t> T &gt; void Array &lt; T &gt; :: Enter(</a:t>
            </a:r>
            <a:r>
              <a:rPr lang="en-US" altLang="zh-CN" sz="1600" b="0" dirty="0" err="1"/>
              <a:t>int</a:t>
            </a:r>
            <a:r>
              <a:rPr lang="en-US" altLang="zh-CN" sz="1600" b="0" dirty="0"/>
              <a:t>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  { element [ index ] = value ; }</a:t>
            </a:r>
          </a:p>
        </p:txBody>
      </p:sp>
      <p:sp>
        <p:nvSpPr>
          <p:cNvPr id="620548" name="Text Box 4"/>
          <p:cNvSpPr txBox="1">
            <a:spLocks noChangeArrowheads="1"/>
          </p:cNvSpPr>
          <p:nvPr/>
        </p:nvSpPr>
        <p:spPr bwMode="auto">
          <a:xfrm>
            <a:off x="3319463" y="1050925"/>
            <a:ext cx="5518150" cy="53752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189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 "Array.h"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Array &lt;int&gt; IntAry( 5 )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int i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IntAry.Enter ( i, i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"Integer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IntAry.Entry(i)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Array &lt;double&gt;</a:t>
            </a:r>
            <a:r>
              <a:rPr lang="en-US" altLang="zh-CN" b="0"/>
              <a:t> DouAry( 5 )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DouAry.Enter ( i, (i+1)*0.35 )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"Double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DouAry.Entry(i)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620549" name="Group 5"/>
          <p:cNvGrpSpPr>
            <a:grpSpLocks/>
          </p:cNvGrpSpPr>
          <p:nvPr/>
        </p:nvGrpSpPr>
        <p:grpSpPr bwMode="auto">
          <a:xfrm>
            <a:off x="3790950" y="1993900"/>
            <a:ext cx="4883150" cy="2514600"/>
            <a:chOff x="2388" y="1104"/>
            <a:chExt cx="3076" cy="1584"/>
          </a:xfrm>
        </p:grpSpPr>
        <p:sp>
          <p:nvSpPr>
            <p:cNvPr id="620550" name="Text Box 6"/>
            <p:cNvSpPr txBox="1">
              <a:spLocks noChangeArrowheads="1"/>
            </p:cNvSpPr>
            <p:nvPr/>
          </p:nvSpPr>
          <p:spPr bwMode="auto">
            <a:xfrm>
              <a:off x="2388" y="1104"/>
              <a:ext cx="3076" cy="130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0"/>
                <a:t>class  Array</a:t>
              </a:r>
            </a:p>
            <a:p>
              <a:r>
                <a:rPr lang="en-US" altLang="zh-CN" sz="1600" b="0"/>
                <a:t>{ public :</a:t>
              </a:r>
            </a:p>
            <a:p>
              <a:r>
                <a:rPr lang="en-US" altLang="zh-CN" sz="1600" b="0"/>
                <a:t>      ……</a:t>
              </a:r>
            </a:p>
            <a:p>
              <a:r>
                <a:rPr lang="en-US" altLang="zh-CN" sz="1600" b="0"/>
                <a:t>      virtual const </a:t>
              </a:r>
              <a:r>
                <a:rPr lang="en-US" alt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double</a:t>
              </a:r>
              <a:r>
                <a:rPr lang="en-US" altLang="zh-CN" sz="1600" b="0"/>
                <a:t> &amp; Entry( int index ) const ;</a:t>
              </a:r>
            </a:p>
            <a:p>
              <a:r>
                <a:rPr lang="en-US" altLang="zh-CN" sz="1600" b="0"/>
                <a:t>      virtual void Enter( int index, const </a:t>
              </a:r>
              <a:r>
                <a:rPr lang="en-US" alt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double</a:t>
              </a:r>
              <a:r>
                <a:rPr lang="en-US" altLang="zh-CN" sz="1600" b="0"/>
                <a:t> &amp; value ) ;</a:t>
              </a:r>
            </a:p>
            <a:p>
              <a:r>
                <a:rPr lang="en-US" altLang="zh-CN" sz="1600" b="0"/>
                <a:t>  protected : </a:t>
              </a:r>
            </a:p>
            <a:p>
              <a:r>
                <a:rPr lang="en-US" altLang="zh-CN" sz="1600" b="0"/>
                <a:t>      int size ; </a:t>
              </a:r>
              <a:r>
                <a:rPr lang="en-US" alt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double</a:t>
              </a:r>
              <a:r>
                <a:rPr lang="en-US" altLang="zh-CN" sz="1600" b="0"/>
                <a:t> * element ;</a:t>
              </a:r>
            </a:p>
            <a:p>
              <a:r>
                <a:rPr lang="en-US" altLang="zh-CN" sz="1600" b="0"/>
                <a:t>} ;</a:t>
              </a:r>
            </a:p>
          </p:txBody>
        </p:sp>
        <p:grpSp>
          <p:nvGrpSpPr>
            <p:cNvPr id="620551" name="Group 7"/>
            <p:cNvGrpSpPr>
              <a:grpSpLocks/>
            </p:cNvGrpSpPr>
            <p:nvPr/>
          </p:nvGrpSpPr>
          <p:grpSpPr bwMode="auto">
            <a:xfrm>
              <a:off x="2880" y="2400"/>
              <a:ext cx="401" cy="288"/>
              <a:chOff x="2880" y="2400"/>
              <a:chExt cx="401" cy="288"/>
            </a:xfrm>
          </p:grpSpPr>
          <p:sp>
            <p:nvSpPr>
              <p:cNvPr id="620552" name="Line 8"/>
              <p:cNvSpPr>
                <a:spLocks noChangeShapeType="1"/>
              </p:cNvSpPr>
              <p:nvPr/>
            </p:nvSpPr>
            <p:spPr bwMode="auto">
              <a:xfrm>
                <a:off x="3281" y="2400"/>
                <a:ext cx="0" cy="93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53" name="Line 9"/>
              <p:cNvSpPr>
                <a:spLocks noChangeShapeType="1"/>
              </p:cNvSpPr>
              <p:nvPr/>
            </p:nvSpPr>
            <p:spPr bwMode="auto">
              <a:xfrm flipH="1">
                <a:off x="2880" y="2493"/>
                <a:ext cx="401" cy="195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lg" len="lg"/>
                <a:tailEnd type="oval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20554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20556" name="Text Box 12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21572" name="Text Box 4"/>
          <p:cNvSpPr txBox="1">
            <a:spLocks noChangeArrowheads="1"/>
          </p:cNvSpPr>
          <p:nvPr/>
        </p:nvSpPr>
        <p:spPr bwMode="auto">
          <a:xfrm>
            <a:off x="3319463" y="1050925"/>
            <a:ext cx="5518150" cy="53752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189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 "Array.h"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Array &lt;int&gt; IntAry( 5 )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int i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IntAry.Enter ( i, i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"Integer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IntAry.Entry(i)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Array &lt;double&gt;</a:t>
            </a:r>
            <a:r>
              <a:rPr lang="en-US" altLang="zh-CN" b="0"/>
              <a:t> </a:t>
            </a:r>
            <a:r>
              <a:rPr lang="en-US" altLang="zh-CN">
                <a:solidFill>
                  <a:srgbClr val="0000FF"/>
                </a:solidFill>
              </a:rPr>
              <a:t>DouAry( 5 )</a:t>
            </a:r>
            <a:r>
              <a:rPr lang="en-US" altLang="zh-CN" b="0"/>
              <a:t>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DouAry.Enter ( i, (i+1)*0.35 )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"Double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DouAry.Entry(i)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621573" name="Group 5"/>
          <p:cNvGrpSpPr>
            <a:grpSpLocks/>
          </p:cNvGrpSpPr>
          <p:nvPr/>
        </p:nvGrpSpPr>
        <p:grpSpPr bwMode="auto">
          <a:xfrm>
            <a:off x="3790950" y="1993900"/>
            <a:ext cx="4883150" cy="2514600"/>
            <a:chOff x="2388" y="1104"/>
            <a:chExt cx="3076" cy="1584"/>
          </a:xfrm>
        </p:grpSpPr>
        <p:sp>
          <p:nvSpPr>
            <p:cNvPr id="621574" name="Text Box 6"/>
            <p:cNvSpPr txBox="1">
              <a:spLocks noChangeArrowheads="1"/>
            </p:cNvSpPr>
            <p:nvPr/>
          </p:nvSpPr>
          <p:spPr bwMode="auto">
            <a:xfrm>
              <a:off x="2388" y="1104"/>
              <a:ext cx="3076" cy="130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0"/>
                <a:t>class  Array</a:t>
              </a:r>
            </a:p>
            <a:p>
              <a:r>
                <a:rPr lang="en-US" altLang="zh-CN" sz="1600" b="0"/>
                <a:t>{ public :</a:t>
              </a:r>
            </a:p>
            <a:p>
              <a:r>
                <a:rPr lang="en-US" altLang="zh-CN" sz="1600" b="0"/>
                <a:t>      ……</a:t>
              </a:r>
            </a:p>
            <a:p>
              <a:r>
                <a:rPr lang="en-US" altLang="zh-CN" sz="1600" b="0"/>
                <a:t>      virtual const </a:t>
              </a:r>
              <a:r>
                <a:rPr lang="en-US" alt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double</a:t>
              </a:r>
              <a:r>
                <a:rPr lang="en-US" altLang="zh-CN" sz="16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1600" b="0"/>
                <a:t>&amp; Entry( int index ) const ;</a:t>
              </a:r>
            </a:p>
            <a:p>
              <a:r>
                <a:rPr lang="en-US" altLang="zh-CN" sz="1600" b="0"/>
                <a:t>      virtual void Enter( int index, const </a:t>
              </a:r>
              <a:r>
                <a:rPr lang="en-US" alt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double</a:t>
              </a:r>
              <a:r>
                <a:rPr lang="en-US" altLang="zh-CN" sz="1600" b="0"/>
                <a:t> &amp; value ) ;</a:t>
              </a:r>
            </a:p>
            <a:p>
              <a:r>
                <a:rPr lang="en-US" altLang="zh-CN" sz="1600" b="0"/>
                <a:t>  protected : </a:t>
              </a:r>
            </a:p>
            <a:p>
              <a:r>
                <a:rPr lang="en-US" altLang="zh-CN" sz="1600" b="0"/>
                <a:t>      int size ; </a:t>
              </a:r>
              <a:r>
                <a:rPr lang="en-US" alt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double</a:t>
              </a:r>
              <a:r>
                <a:rPr lang="en-US" altLang="zh-CN" sz="16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1600" b="0"/>
                <a:t>* element ;</a:t>
              </a:r>
            </a:p>
            <a:p>
              <a:r>
                <a:rPr lang="en-US" altLang="zh-CN" sz="1600" b="0"/>
                <a:t>} ;</a:t>
              </a:r>
            </a:p>
          </p:txBody>
        </p:sp>
        <p:grpSp>
          <p:nvGrpSpPr>
            <p:cNvPr id="621575" name="Group 7"/>
            <p:cNvGrpSpPr>
              <a:grpSpLocks/>
            </p:cNvGrpSpPr>
            <p:nvPr/>
          </p:nvGrpSpPr>
          <p:grpSpPr bwMode="auto">
            <a:xfrm>
              <a:off x="2880" y="2400"/>
              <a:ext cx="401" cy="288"/>
              <a:chOff x="2880" y="2400"/>
              <a:chExt cx="401" cy="288"/>
            </a:xfrm>
          </p:grpSpPr>
          <p:sp>
            <p:nvSpPr>
              <p:cNvPr id="621576" name="Line 8"/>
              <p:cNvSpPr>
                <a:spLocks noChangeShapeType="1"/>
              </p:cNvSpPr>
              <p:nvPr/>
            </p:nvSpPr>
            <p:spPr bwMode="auto">
              <a:xfrm>
                <a:off x="3281" y="2400"/>
                <a:ext cx="0" cy="93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577" name="Line 9"/>
              <p:cNvSpPr>
                <a:spLocks noChangeShapeType="1"/>
              </p:cNvSpPr>
              <p:nvPr/>
            </p:nvSpPr>
            <p:spPr bwMode="auto">
              <a:xfrm flipH="1">
                <a:off x="2880" y="2493"/>
                <a:ext cx="401" cy="195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lg" len="lg"/>
                <a:tailEnd type="oval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2157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21580" name="Text Box 12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Text Box 2"/>
          <p:cNvSpPr txBox="1">
            <a:spLocks noChangeArrowheads="1"/>
          </p:cNvSpPr>
          <p:nvPr/>
        </p:nvSpPr>
        <p:spPr bwMode="auto">
          <a:xfrm>
            <a:off x="1143000" y="2270125"/>
            <a:ext cx="68580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2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函数的形式参数类型可以是类模板或类模板的引用</a:t>
            </a:r>
          </a:p>
          <a:p>
            <a:pPr algn="just">
              <a:lnSpc>
                <a:spcPct val="25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对应的实际参数是该类模板实例化的模板类对象</a:t>
            </a:r>
          </a:p>
          <a:p>
            <a:pPr>
              <a:lnSpc>
                <a:spcPct val="2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当一个函数拥有类模板参数时，这个函数必定是函数模板 </a:t>
            </a:r>
          </a:p>
        </p:txBody>
      </p:sp>
      <p:sp>
        <p:nvSpPr>
          <p:cNvPr id="622595" name="Rectangle 3"/>
          <p:cNvSpPr>
            <a:spLocks noChangeArrowheads="1"/>
          </p:cNvSpPr>
          <p:nvPr/>
        </p:nvSpPr>
        <p:spPr bwMode="auto">
          <a:xfrm>
            <a:off x="782638" y="914400"/>
            <a:ext cx="407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10.3.2  </a:t>
            </a:r>
            <a:r>
              <a:rPr lang="zh-CN" altLang="en-US" sz="2400">
                <a:solidFill>
                  <a:srgbClr val="CC3300"/>
                </a:solidFill>
              </a:rPr>
              <a:t>类模板作函数参数</a:t>
            </a:r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 autoUpdateAnimBg="0"/>
      <p:bldP spid="622595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Text Box 2"/>
          <p:cNvSpPr txBox="1">
            <a:spLocks noChangeArrowheads="1"/>
          </p:cNvSpPr>
          <p:nvPr/>
        </p:nvSpPr>
        <p:spPr bwMode="auto">
          <a:xfrm>
            <a:off x="822325" y="1651000"/>
            <a:ext cx="4587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/>
              <a:t>template &lt; typename T &gt;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void  Tfun( const Array &lt;T&gt; &amp; x , int index 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{ cout &lt;&lt; x.Entry( index ) &lt;&lt; endl ; } </a:t>
            </a:r>
          </a:p>
        </p:txBody>
      </p:sp>
      <p:sp>
        <p:nvSpPr>
          <p:cNvPr id="623619" name="Rectangle 3"/>
          <p:cNvSpPr>
            <a:spLocks noChangeArrowheads="1"/>
          </p:cNvSpPr>
          <p:nvPr/>
        </p:nvSpPr>
        <p:spPr bwMode="auto">
          <a:xfrm>
            <a:off x="822325" y="685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一个用 </a:t>
            </a:r>
            <a:r>
              <a:rPr lang="en-US" altLang="zh-CN" sz="2000" i="1">
                <a:solidFill>
                  <a:srgbClr val="008000"/>
                </a:solidFill>
              </a:rPr>
              <a:t>Array&lt;T&gt; </a:t>
            </a:r>
            <a:r>
              <a:rPr lang="zh-CN" altLang="en-US" sz="2000" i="1">
                <a:solidFill>
                  <a:srgbClr val="008000"/>
                </a:solidFill>
              </a:rPr>
              <a:t>作参数的函数模板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822325" y="33877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调用函数模板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3621" name="Rectangle 5"/>
          <p:cNvSpPr>
            <a:spLocks noChangeArrowheads="1"/>
          </p:cNvSpPr>
          <p:nvPr/>
        </p:nvSpPr>
        <p:spPr bwMode="auto">
          <a:xfrm>
            <a:off x="822325" y="4089400"/>
            <a:ext cx="32924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Array &lt;double&gt; DouAry( 5 ) ;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b="0"/>
              <a:t>…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b="0"/>
              <a:t>Tfun(DouAry,3); </a:t>
            </a:r>
          </a:p>
        </p:txBody>
      </p:sp>
      <p:sp>
        <p:nvSpPr>
          <p:cNvPr id="62362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6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8" grpId="0" autoUpdateAnimBg="0"/>
      <p:bldP spid="623619" grpId="0" autoUpdateAnimBg="0"/>
      <p:bldP spid="623620" grpId="0" autoUpdateAnimBg="0"/>
      <p:bldP spid="623621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Text Box 2"/>
          <p:cNvSpPr txBox="1">
            <a:spLocks noChangeArrowheads="1"/>
          </p:cNvSpPr>
          <p:nvPr/>
        </p:nvSpPr>
        <p:spPr bwMode="auto">
          <a:xfrm>
            <a:off x="822325" y="1651000"/>
            <a:ext cx="4587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/>
              <a:t>template &lt; typename T &gt;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void  Tfun( const Array &lt;T&gt; &amp; x , int index 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{ cout &lt;&lt; x.Entry( index ) &lt;&lt; endl ; } </a:t>
            </a:r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auto">
          <a:xfrm>
            <a:off x="822325" y="685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一个用 </a:t>
            </a:r>
            <a:r>
              <a:rPr lang="en-US" altLang="zh-CN" sz="2000" i="1">
                <a:solidFill>
                  <a:srgbClr val="008000"/>
                </a:solidFill>
              </a:rPr>
              <a:t>Array&lt;T&gt; </a:t>
            </a:r>
            <a:r>
              <a:rPr lang="zh-CN" altLang="en-US" sz="2000" i="1">
                <a:solidFill>
                  <a:srgbClr val="008000"/>
                </a:solidFill>
              </a:rPr>
              <a:t>作参数的函数模板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822325" y="33877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调用函数模板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4645" name="Rectangle 5"/>
          <p:cNvSpPr>
            <a:spLocks noChangeArrowheads="1"/>
          </p:cNvSpPr>
          <p:nvPr/>
        </p:nvSpPr>
        <p:spPr bwMode="auto">
          <a:xfrm>
            <a:off x="822325" y="4089400"/>
            <a:ext cx="32924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Array &lt;double&gt; DouAry( 5 ) ;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b="0"/>
              <a:t>…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b="0"/>
              <a:t>Tfun(DouAry,3); </a:t>
            </a:r>
          </a:p>
        </p:txBody>
      </p:sp>
      <p:sp>
        <p:nvSpPr>
          <p:cNvPr id="624646" name="Rectangle 6"/>
          <p:cNvSpPr>
            <a:spLocks noChangeArrowheads="1"/>
          </p:cNvSpPr>
          <p:nvPr/>
        </p:nvSpPr>
        <p:spPr bwMode="auto">
          <a:xfrm>
            <a:off x="4114800" y="1468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建立对象</a:t>
            </a:r>
          </a:p>
        </p:txBody>
      </p:sp>
      <p:sp>
        <p:nvSpPr>
          <p:cNvPr id="62464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6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Text Box 2"/>
          <p:cNvSpPr txBox="1">
            <a:spLocks noChangeArrowheads="1"/>
          </p:cNvSpPr>
          <p:nvPr/>
        </p:nvSpPr>
        <p:spPr bwMode="auto">
          <a:xfrm>
            <a:off x="822325" y="1651000"/>
            <a:ext cx="4587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/>
              <a:t>template &lt; typename T &gt;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void  Tfun( const Array &lt;T&gt; &amp; x , int index 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{ cout &lt;&lt; x.Entry( index ) &lt;&lt; endl ; } </a:t>
            </a:r>
          </a:p>
        </p:txBody>
      </p:sp>
      <p:sp>
        <p:nvSpPr>
          <p:cNvPr id="625667" name="Rectangle 3"/>
          <p:cNvSpPr>
            <a:spLocks noChangeArrowheads="1"/>
          </p:cNvSpPr>
          <p:nvPr/>
        </p:nvSpPr>
        <p:spPr bwMode="auto">
          <a:xfrm>
            <a:off x="4114800" y="1889125"/>
            <a:ext cx="4953000" cy="2047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just"/>
            <a:r>
              <a:rPr lang="en-US" altLang="zh-CN" sz="1600" b="0"/>
              <a:t>class  Array</a:t>
            </a:r>
          </a:p>
          <a:p>
            <a:pPr algn="just" eaLnBrk="0" hangingPunct="0"/>
            <a:r>
              <a:rPr lang="en-US" altLang="zh-CN" sz="1600" b="0"/>
              <a:t>{ public :</a:t>
            </a:r>
          </a:p>
          <a:p>
            <a:pPr algn="just" eaLnBrk="0" hangingPunct="0"/>
            <a:r>
              <a:rPr lang="en-US" altLang="zh-CN" sz="1600" b="0"/>
              <a:t>      Array ( int s ) ;      virtual ~ Array () ;</a:t>
            </a:r>
          </a:p>
          <a:p>
            <a:pPr algn="just" eaLnBrk="0" hangingPunct="0"/>
            <a:r>
              <a:rPr lang="en-US" altLang="zh-CN" sz="1600" b="0"/>
              <a:t>      virtual const </a:t>
            </a:r>
            <a:r>
              <a:rPr lang="en-US" altLang="zh-CN" sz="1600">
                <a:solidFill>
                  <a:srgbClr val="0000FF"/>
                </a:solidFill>
              </a:rPr>
              <a:t>double</a:t>
            </a:r>
            <a:r>
              <a:rPr lang="en-US" altLang="zh-CN" sz="1600" b="0"/>
              <a:t> &amp; Entry( int index ) const ;</a:t>
            </a:r>
          </a:p>
          <a:p>
            <a:pPr algn="just" eaLnBrk="0" hangingPunct="0"/>
            <a:r>
              <a:rPr lang="en-US" altLang="zh-CN" sz="1600" b="0"/>
              <a:t>      virtual void Enter( int index, const </a:t>
            </a:r>
            <a:r>
              <a:rPr lang="en-US" altLang="zh-CN" sz="1600">
                <a:solidFill>
                  <a:srgbClr val="0000FF"/>
                </a:solidFill>
              </a:rPr>
              <a:t>double</a:t>
            </a:r>
            <a:r>
              <a:rPr lang="en-US" altLang="zh-CN" sz="1600" b="0"/>
              <a:t> &amp; value ) ;</a:t>
            </a:r>
          </a:p>
          <a:p>
            <a:pPr algn="just" eaLnBrk="0" hangingPunct="0"/>
            <a:r>
              <a:rPr lang="en-US" altLang="zh-CN" sz="1600" b="0"/>
              <a:t>  private: </a:t>
            </a:r>
          </a:p>
          <a:p>
            <a:pPr algn="just" eaLnBrk="0" hangingPunct="0"/>
            <a:r>
              <a:rPr lang="en-US" altLang="zh-CN" sz="1600" b="0"/>
              <a:t>      int size ;      </a:t>
            </a:r>
            <a:r>
              <a:rPr lang="en-US" altLang="zh-CN" sz="1600">
                <a:solidFill>
                  <a:srgbClr val="0000FF"/>
                </a:solidFill>
              </a:rPr>
              <a:t>double</a:t>
            </a:r>
            <a:r>
              <a:rPr lang="en-US" altLang="zh-CN" sz="1600" b="0"/>
              <a:t> * element ;</a:t>
            </a:r>
          </a:p>
          <a:p>
            <a:pPr eaLnBrk="0" hangingPunct="0"/>
            <a:r>
              <a:rPr lang="en-US" altLang="zh-CN" sz="1600" b="0"/>
              <a:t>} ; </a:t>
            </a:r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822325" y="685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一个用 </a:t>
            </a:r>
            <a:r>
              <a:rPr lang="en-US" altLang="zh-CN" sz="2000" i="1">
                <a:solidFill>
                  <a:srgbClr val="008000"/>
                </a:solidFill>
              </a:rPr>
              <a:t>Array&lt;T&gt; </a:t>
            </a:r>
            <a:r>
              <a:rPr lang="zh-CN" altLang="en-US" sz="2000" i="1">
                <a:solidFill>
                  <a:srgbClr val="008000"/>
                </a:solidFill>
              </a:rPr>
              <a:t>作参数的函数模板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5669" name="Rectangle 5"/>
          <p:cNvSpPr>
            <a:spLocks noChangeArrowheads="1"/>
          </p:cNvSpPr>
          <p:nvPr/>
        </p:nvSpPr>
        <p:spPr bwMode="auto">
          <a:xfrm>
            <a:off x="822325" y="33877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调用函数模板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5670" name="Rectangle 6"/>
          <p:cNvSpPr>
            <a:spLocks noChangeArrowheads="1"/>
          </p:cNvSpPr>
          <p:nvPr/>
        </p:nvSpPr>
        <p:spPr bwMode="auto">
          <a:xfrm>
            <a:off x="822325" y="4089400"/>
            <a:ext cx="32924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Array &lt;double&gt;</a:t>
            </a:r>
            <a:r>
              <a:rPr lang="en-US" altLang="zh-CN" b="0"/>
              <a:t> DouAry( 5 ) ;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b="0"/>
              <a:t>…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b="0"/>
              <a:t>Tfun(DouAry,3); </a:t>
            </a:r>
          </a:p>
        </p:txBody>
      </p:sp>
      <p:sp>
        <p:nvSpPr>
          <p:cNvPr id="625671" name="Rectangle 7"/>
          <p:cNvSpPr>
            <a:spLocks noChangeArrowheads="1"/>
          </p:cNvSpPr>
          <p:nvPr/>
        </p:nvSpPr>
        <p:spPr bwMode="auto">
          <a:xfrm>
            <a:off x="4114800" y="1468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建立对象</a:t>
            </a:r>
          </a:p>
        </p:txBody>
      </p:sp>
      <p:sp>
        <p:nvSpPr>
          <p:cNvPr id="625672" name="AutoShape 8"/>
          <p:cNvSpPr>
            <a:spLocks/>
          </p:cNvSpPr>
          <p:nvPr/>
        </p:nvSpPr>
        <p:spPr bwMode="auto">
          <a:xfrm>
            <a:off x="1524000" y="2032000"/>
            <a:ext cx="1447800" cy="609600"/>
          </a:xfrm>
          <a:prstGeom prst="borderCallout2">
            <a:avLst>
              <a:gd name="adj1" fmla="val 18750"/>
              <a:gd name="adj2" fmla="val 105264"/>
              <a:gd name="adj3" fmla="val 18750"/>
              <a:gd name="adj4" fmla="val 121380"/>
              <a:gd name="adj5" fmla="val 186199"/>
              <a:gd name="adj6" fmla="val 17324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生成模板类</a:t>
            </a:r>
          </a:p>
        </p:txBody>
      </p:sp>
      <p:sp>
        <p:nvSpPr>
          <p:cNvPr id="6256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2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animBg="1" autoUpdateAnimBg="0"/>
      <p:bldP spid="625672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822325" y="1651000"/>
            <a:ext cx="4587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/>
              <a:t>template &lt; typename T &gt;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void  Tfun( const Array &lt;T&gt; &amp; x , int index 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{ cout &lt;&lt; x.Entry( index ) &lt;&lt; endl ; } </a:t>
            </a:r>
          </a:p>
        </p:txBody>
      </p:sp>
      <p:sp>
        <p:nvSpPr>
          <p:cNvPr id="626691" name="Rectangle 3"/>
          <p:cNvSpPr>
            <a:spLocks noChangeArrowheads="1"/>
          </p:cNvSpPr>
          <p:nvPr/>
        </p:nvSpPr>
        <p:spPr bwMode="auto">
          <a:xfrm>
            <a:off x="4114800" y="1889125"/>
            <a:ext cx="4953000" cy="2047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just"/>
            <a:r>
              <a:rPr lang="en-US" altLang="zh-CN" sz="1600" b="0"/>
              <a:t>class  Array</a:t>
            </a:r>
          </a:p>
          <a:p>
            <a:pPr algn="just" eaLnBrk="0" hangingPunct="0"/>
            <a:r>
              <a:rPr lang="en-US" altLang="zh-CN" sz="1600" b="0"/>
              <a:t>{ public :</a:t>
            </a:r>
          </a:p>
          <a:p>
            <a:pPr algn="just" eaLnBrk="0" hangingPunct="0"/>
            <a:r>
              <a:rPr lang="en-US" altLang="zh-CN" sz="1600" b="0"/>
              <a:t>      Array ( int s ) ;      virtual ~ Array () ;</a:t>
            </a:r>
          </a:p>
          <a:p>
            <a:pPr algn="just" eaLnBrk="0" hangingPunct="0"/>
            <a:r>
              <a:rPr lang="en-US" altLang="zh-CN" sz="1600" b="0"/>
              <a:t>      virtual const double &amp; Entry( int index ) const ;</a:t>
            </a:r>
          </a:p>
          <a:p>
            <a:pPr algn="just" eaLnBrk="0" hangingPunct="0"/>
            <a:r>
              <a:rPr lang="en-US" altLang="zh-CN" sz="1600" b="0"/>
              <a:t>      virtual void Enter( int index, const double &amp; value ) ;</a:t>
            </a:r>
          </a:p>
          <a:p>
            <a:pPr algn="just" eaLnBrk="0" hangingPunct="0"/>
            <a:r>
              <a:rPr lang="en-US" altLang="zh-CN" sz="1600" b="0"/>
              <a:t>  private: </a:t>
            </a:r>
          </a:p>
          <a:p>
            <a:pPr algn="just" eaLnBrk="0" hangingPunct="0"/>
            <a:r>
              <a:rPr lang="en-US" altLang="zh-CN" sz="1600" b="0"/>
              <a:t>      int size ;      double * element ;</a:t>
            </a:r>
          </a:p>
          <a:p>
            <a:pPr eaLnBrk="0" hangingPunct="0"/>
            <a:r>
              <a:rPr lang="en-US" altLang="zh-CN" sz="1600" b="0"/>
              <a:t>} ; </a:t>
            </a:r>
          </a:p>
        </p:txBody>
      </p:sp>
      <p:sp>
        <p:nvSpPr>
          <p:cNvPr id="626692" name="Rectangle 4"/>
          <p:cNvSpPr>
            <a:spLocks noChangeArrowheads="1"/>
          </p:cNvSpPr>
          <p:nvPr/>
        </p:nvSpPr>
        <p:spPr bwMode="auto">
          <a:xfrm>
            <a:off x="822325" y="685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一个用 </a:t>
            </a:r>
            <a:r>
              <a:rPr lang="en-US" altLang="zh-CN" sz="2000" i="1">
                <a:solidFill>
                  <a:srgbClr val="008000"/>
                </a:solidFill>
              </a:rPr>
              <a:t>Array&lt;T&gt; </a:t>
            </a:r>
            <a:r>
              <a:rPr lang="zh-CN" altLang="en-US" sz="2000" i="1">
                <a:solidFill>
                  <a:srgbClr val="008000"/>
                </a:solidFill>
              </a:rPr>
              <a:t>作参数的函数模板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822325" y="33877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调用函数模板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822325" y="4089400"/>
            <a:ext cx="32924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Array &lt;double&gt; </a:t>
            </a:r>
            <a:r>
              <a:rPr lang="en-US" altLang="zh-CN">
                <a:solidFill>
                  <a:srgbClr val="0000FF"/>
                </a:solidFill>
              </a:rPr>
              <a:t>DouAry( 5 )</a:t>
            </a:r>
            <a:r>
              <a:rPr lang="en-US" altLang="zh-CN" b="0"/>
              <a:t> ;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b="0"/>
              <a:t>…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b="0"/>
              <a:t>Tfun(DouAry,3); </a:t>
            </a:r>
          </a:p>
        </p:txBody>
      </p:sp>
      <p:sp>
        <p:nvSpPr>
          <p:cNvPr id="626695" name="Rectangle 7"/>
          <p:cNvSpPr>
            <a:spLocks noChangeArrowheads="1"/>
          </p:cNvSpPr>
          <p:nvPr/>
        </p:nvSpPr>
        <p:spPr bwMode="auto">
          <a:xfrm>
            <a:off x="4114800" y="4013200"/>
            <a:ext cx="389255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zh-CN" altLang="en-US" sz="1600" b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调用构造函数，实例化模板类，建立对象</a:t>
            </a:r>
            <a:r>
              <a:rPr lang="zh-CN" altLang="en-US" sz="1600" b="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26696" name="Rectangle 8"/>
          <p:cNvSpPr>
            <a:spLocks noChangeArrowheads="1"/>
          </p:cNvSpPr>
          <p:nvPr/>
        </p:nvSpPr>
        <p:spPr bwMode="auto">
          <a:xfrm>
            <a:off x="4114800" y="1468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建立对象</a:t>
            </a:r>
          </a:p>
        </p:txBody>
      </p:sp>
      <p:sp>
        <p:nvSpPr>
          <p:cNvPr id="62669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5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Text Box 2"/>
          <p:cNvSpPr txBox="1">
            <a:spLocks noChangeArrowheads="1"/>
          </p:cNvSpPr>
          <p:nvPr/>
        </p:nvSpPr>
        <p:spPr bwMode="auto">
          <a:xfrm>
            <a:off x="822325" y="1651000"/>
            <a:ext cx="4587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/>
              <a:t>template &lt; typename T &gt;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void  Tfun( const Array &lt;T&gt; &amp; x , int index 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{ cout &lt;&lt; x.Entry( index ) &lt;&lt; endl ; } </a:t>
            </a:r>
          </a:p>
        </p:txBody>
      </p:sp>
      <p:sp>
        <p:nvSpPr>
          <p:cNvPr id="627715" name="Rectangle 3"/>
          <p:cNvSpPr>
            <a:spLocks noChangeArrowheads="1"/>
          </p:cNvSpPr>
          <p:nvPr/>
        </p:nvSpPr>
        <p:spPr bwMode="auto">
          <a:xfrm>
            <a:off x="822325" y="685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一个用 </a:t>
            </a:r>
            <a:r>
              <a:rPr lang="en-US" altLang="zh-CN" sz="2000" i="1">
                <a:solidFill>
                  <a:srgbClr val="008000"/>
                </a:solidFill>
              </a:rPr>
              <a:t>Array&lt;T&gt; </a:t>
            </a:r>
            <a:r>
              <a:rPr lang="zh-CN" altLang="en-US" sz="2000" i="1">
                <a:solidFill>
                  <a:srgbClr val="008000"/>
                </a:solidFill>
              </a:rPr>
              <a:t>作参数的函数模板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7716" name="Rectangle 4"/>
          <p:cNvSpPr>
            <a:spLocks noChangeArrowheads="1"/>
          </p:cNvSpPr>
          <p:nvPr/>
        </p:nvSpPr>
        <p:spPr bwMode="auto">
          <a:xfrm>
            <a:off x="822325" y="33877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调用函数模板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7717" name="Rectangle 5"/>
          <p:cNvSpPr>
            <a:spLocks noChangeArrowheads="1"/>
          </p:cNvSpPr>
          <p:nvPr/>
        </p:nvSpPr>
        <p:spPr bwMode="auto">
          <a:xfrm>
            <a:off x="822325" y="4089400"/>
            <a:ext cx="32924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Array &lt;double&gt; </a:t>
            </a:r>
            <a:r>
              <a:rPr lang="en-US" altLang="zh-CN">
                <a:solidFill>
                  <a:srgbClr val="0000FF"/>
                </a:solidFill>
              </a:rPr>
              <a:t>DouAry( 5 )</a:t>
            </a:r>
            <a:r>
              <a:rPr lang="en-US" altLang="zh-CN" b="0"/>
              <a:t> ;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b="0"/>
              <a:t>…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b="0"/>
              <a:t>Tfun(DouAry,3); </a:t>
            </a:r>
          </a:p>
        </p:txBody>
      </p:sp>
      <p:sp>
        <p:nvSpPr>
          <p:cNvPr id="627718" name="Rectangle 6"/>
          <p:cNvSpPr>
            <a:spLocks noChangeArrowheads="1"/>
          </p:cNvSpPr>
          <p:nvPr/>
        </p:nvSpPr>
        <p:spPr bwMode="auto">
          <a:xfrm>
            <a:off x="4114800" y="1889125"/>
            <a:ext cx="4953000" cy="2047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just"/>
            <a:r>
              <a:rPr lang="en-US" altLang="zh-CN" sz="1600" b="0"/>
              <a:t>class  Array</a:t>
            </a:r>
          </a:p>
          <a:p>
            <a:pPr algn="just" eaLnBrk="0" hangingPunct="0"/>
            <a:r>
              <a:rPr lang="en-US" altLang="zh-CN" sz="1600" b="0"/>
              <a:t>{ public :</a:t>
            </a:r>
          </a:p>
          <a:p>
            <a:pPr algn="just" eaLnBrk="0" hangingPunct="0"/>
            <a:r>
              <a:rPr lang="en-US" altLang="zh-CN" sz="1600" b="0"/>
              <a:t>      </a:t>
            </a:r>
            <a:r>
              <a:rPr lang="en-US" altLang="zh-CN" sz="1600">
                <a:solidFill>
                  <a:srgbClr val="0000FF"/>
                </a:solidFill>
              </a:rPr>
              <a:t>Array ( int s ) ;</a:t>
            </a:r>
            <a:r>
              <a:rPr lang="en-US" altLang="zh-CN" sz="1600" b="0"/>
              <a:t>      virtual ~ Array () ;</a:t>
            </a:r>
          </a:p>
          <a:p>
            <a:pPr algn="just" eaLnBrk="0" hangingPunct="0"/>
            <a:r>
              <a:rPr lang="en-US" altLang="zh-CN" sz="1600" b="0"/>
              <a:t>      virtual const double &amp; Entry( int index ) const ;</a:t>
            </a:r>
          </a:p>
          <a:p>
            <a:pPr algn="just" eaLnBrk="0" hangingPunct="0"/>
            <a:r>
              <a:rPr lang="en-US" altLang="zh-CN" sz="1600" b="0"/>
              <a:t>      virtual void Enter( int index, const double &amp; value ) ;</a:t>
            </a:r>
          </a:p>
          <a:p>
            <a:pPr algn="just" eaLnBrk="0" hangingPunct="0"/>
            <a:r>
              <a:rPr lang="en-US" altLang="zh-CN" sz="1600" b="0"/>
              <a:t>  private: </a:t>
            </a:r>
          </a:p>
          <a:p>
            <a:pPr algn="just" eaLnBrk="0" hangingPunct="0"/>
            <a:r>
              <a:rPr lang="en-US" altLang="zh-CN" sz="1600" b="0"/>
              <a:t>      int size ;      double * element ;</a:t>
            </a:r>
          </a:p>
          <a:p>
            <a:pPr eaLnBrk="0" hangingPunct="0"/>
            <a:r>
              <a:rPr lang="en-US" altLang="zh-CN" sz="1600" b="0"/>
              <a:t>} ; </a:t>
            </a:r>
          </a:p>
        </p:txBody>
      </p:sp>
      <p:sp>
        <p:nvSpPr>
          <p:cNvPr id="627719" name="Rectangle 7"/>
          <p:cNvSpPr>
            <a:spLocks noChangeArrowheads="1"/>
          </p:cNvSpPr>
          <p:nvPr/>
        </p:nvSpPr>
        <p:spPr bwMode="auto">
          <a:xfrm>
            <a:off x="4114800" y="4013200"/>
            <a:ext cx="389255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zh-CN" altLang="en-US" sz="1600" b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调用构造函数，实例化模板类，建立对象</a:t>
            </a:r>
            <a:r>
              <a:rPr lang="zh-CN" altLang="en-US" sz="1600" b="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27720" name="Rectangle 8"/>
          <p:cNvSpPr>
            <a:spLocks noChangeArrowheads="1"/>
          </p:cNvSpPr>
          <p:nvPr/>
        </p:nvSpPr>
        <p:spPr bwMode="auto">
          <a:xfrm>
            <a:off x="4114800" y="1468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建立对象</a:t>
            </a:r>
          </a:p>
        </p:txBody>
      </p:sp>
      <p:sp>
        <p:nvSpPr>
          <p:cNvPr id="627721" name="AutoShape 9"/>
          <p:cNvSpPr>
            <a:spLocks/>
          </p:cNvSpPr>
          <p:nvPr/>
        </p:nvSpPr>
        <p:spPr bwMode="auto">
          <a:xfrm>
            <a:off x="1524000" y="2946400"/>
            <a:ext cx="1447800" cy="609600"/>
          </a:xfrm>
          <a:prstGeom prst="borderCallout2">
            <a:avLst>
              <a:gd name="adj1" fmla="val 18750"/>
              <a:gd name="adj2" fmla="val 105264"/>
              <a:gd name="adj3" fmla="val 18750"/>
              <a:gd name="adj4" fmla="val 121380"/>
              <a:gd name="adj5" fmla="val 186199"/>
              <a:gd name="adj6" fmla="val 17324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建立对象</a:t>
            </a:r>
          </a:p>
        </p:txBody>
      </p:sp>
      <p:sp>
        <p:nvSpPr>
          <p:cNvPr id="62772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2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21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822325" y="1651000"/>
            <a:ext cx="4587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/>
              <a:t>template &lt; typename T &gt;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void  Tfun( const Array &lt;T&gt; &amp; x , int index 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{ cout &lt;&lt; x.Entry( index ) &lt;&lt; endl ; } </a:t>
            </a:r>
          </a:p>
        </p:txBody>
      </p:sp>
      <p:sp>
        <p:nvSpPr>
          <p:cNvPr id="628739" name="Rectangle 3"/>
          <p:cNvSpPr>
            <a:spLocks noChangeArrowheads="1"/>
          </p:cNvSpPr>
          <p:nvPr/>
        </p:nvSpPr>
        <p:spPr bwMode="auto">
          <a:xfrm>
            <a:off x="822325" y="685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一个用 </a:t>
            </a:r>
            <a:r>
              <a:rPr lang="en-US" altLang="zh-CN" sz="2000" i="1">
                <a:solidFill>
                  <a:srgbClr val="008000"/>
                </a:solidFill>
              </a:rPr>
              <a:t>Array&lt;T&gt; </a:t>
            </a:r>
            <a:r>
              <a:rPr lang="zh-CN" altLang="en-US" sz="2000" i="1">
                <a:solidFill>
                  <a:srgbClr val="008000"/>
                </a:solidFill>
              </a:rPr>
              <a:t>作参数的函数模板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8740" name="Rectangle 4"/>
          <p:cNvSpPr>
            <a:spLocks noChangeArrowheads="1"/>
          </p:cNvSpPr>
          <p:nvPr/>
        </p:nvSpPr>
        <p:spPr bwMode="auto">
          <a:xfrm>
            <a:off x="822325" y="33877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调用函数模板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8741" name="Rectangle 5"/>
          <p:cNvSpPr>
            <a:spLocks noChangeArrowheads="1"/>
          </p:cNvSpPr>
          <p:nvPr/>
        </p:nvSpPr>
        <p:spPr bwMode="auto">
          <a:xfrm>
            <a:off x="822325" y="4089400"/>
            <a:ext cx="32924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Array &lt;double&gt; DouAry( 5 ) ;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b="0"/>
              <a:t>…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b="0"/>
              <a:t>Tfun(DouAry,3); </a:t>
            </a:r>
          </a:p>
        </p:txBody>
      </p:sp>
      <p:sp>
        <p:nvSpPr>
          <p:cNvPr id="628742" name="Rectangle 6"/>
          <p:cNvSpPr>
            <a:spLocks noChangeArrowheads="1"/>
          </p:cNvSpPr>
          <p:nvPr/>
        </p:nvSpPr>
        <p:spPr bwMode="auto">
          <a:xfrm>
            <a:off x="4114800" y="1889125"/>
            <a:ext cx="4953000" cy="2047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just"/>
            <a:r>
              <a:rPr lang="en-US" altLang="zh-CN" sz="1600" b="0"/>
              <a:t>class  Array</a:t>
            </a:r>
          </a:p>
          <a:p>
            <a:pPr algn="just" eaLnBrk="0" hangingPunct="0"/>
            <a:r>
              <a:rPr lang="en-US" altLang="zh-CN" sz="1600" b="0"/>
              <a:t>{ public :</a:t>
            </a:r>
          </a:p>
          <a:p>
            <a:pPr algn="just" eaLnBrk="0" hangingPunct="0"/>
            <a:r>
              <a:rPr lang="en-US" altLang="zh-CN" sz="1600" b="0"/>
              <a:t>      Array ( int s ) ;      virtual ~ Array () ;</a:t>
            </a:r>
          </a:p>
          <a:p>
            <a:pPr algn="just" eaLnBrk="0" hangingPunct="0"/>
            <a:r>
              <a:rPr lang="en-US" altLang="zh-CN" sz="1600" b="0"/>
              <a:t>      virtual const double &amp; Entry( int index ) const ;</a:t>
            </a:r>
          </a:p>
          <a:p>
            <a:pPr algn="just" eaLnBrk="0" hangingPunct="0"/>
            <a:r>
              <a:rPr lang="en-US" altLang="zh-CN" sz="1600" b="0"/>
              <a:t>      virtual void Enter( int index, const double &amp; value ) ;</a:t>
            </a:r>
          </a:p>
          <a:p>
            <a:pPr algn="just" eaLnBrk="0" hangingPunct="0"/>
            <a:r>
              <a:rPr lang="en-US" altLang="zh-CN" sz="1600" b="0"/>
              <a:t>  private: </a:t>
            </a:r>
          </a:p>
          <a:p>
            <a:pPr algn="just" eaLnBrk="0" hangingPunct="0"/>
            <a:r>
              <a:rPr lang="en-US" altLang="zh-CN" sz="1600" b="0"/>
              <a:t>      int size ;      double * element ;</a:t>
            </a:r>
          </a:p>
          <a:p>
            <a:pPr eaLnBrk="0" hangingPunct="0"/>
            <a:r>
              <a:rPr lang="en-US" altLang="zh-CN" sz="1600" b="0"/>
              <a:t>} ; </a:t>
            </a:r>
          </a:p>
        </p:txBody>
      </p:sp>
      <p:sp>
        <p:nvSpPr>
          <p:cNvPr id="628743" name="Rectangle 7"/>
          <p:cNvSpPr>
            <a:spLocks noChangeArrowheads="1"/>
          </p:cNvSpPr>
          <p:nvPr/>
        </p:nvSpPr>
        <p:spPr bwMode="auto">
          <a:xfrm>
            <a:off x="4114800" y="4013200"/>
            <a:ext cx="389255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zh-CN" altLang="en-US" sz="1600" b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调用构造函数，实例化模板类，建立对象</a:t>
            </a:r>
            <a:r>
              <a:rPr lang="zh-CN" altLang="en-US" sz="1600" b="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28744" name="Rectangle 8"/>
          <p:cNvSpPr>
            <a:spLocks noChangeArrowheads="1"/>
          </p:cNvSpPr>
          <p:nvPr/>
        </p:nvSpPr>
        <p:spPr bwMode="auto">
          <a:xfrm>
            <a:off x="4114800" y="1468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建立对象</a:t>
            </a:r>
          </a:p>
        </p:txBody>
      </p:sp>
      <p:sp>
        <p:nvSpPr>
          <p:cNvPr id="628745" name="Rectangle 9"/>
          <p:cNvSpPr>
            <a:spLocks noChangeArrowheads="1"/>
          </p:cNvSpPr>
          <p:nvPr/>
        </p:nvSpPr>
        <p:spPr bwMode="auto">
          <a:xfrm>
            <a:off x="4114800" y="4516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②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调用函数</a:t>
            </a:r>
          </a:p>
        </p:txBody>
      </p:sp>
      <p:sp>
        <p:nvSpPr>
          <p:cNvPr id="628746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Text Box 2"/>
          <p:cNvSpPr txBox="1">
            <a:spLocks noChangeArrowheads="1"/>
          </p:cNvSpPr>
          <p:nvPr/>
        </p:nvSpPr>
        <p:spPr bwMode="auto">
          <a:xfrm>
            <a:off x="822325" y="1651000"/>
            <a:ext cx="4587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/>
              <a:t>template &lt; typename T &gt;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void  Tfun( const Array &lt;T&gt; &amp; x , int index 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{ cout &lt;&lt; x.Entry( index ) &lt;&lt; endl ; } </a:t>
            </a:r>
          </a:p>
        </p:txBody>
      </p:sp>
      <p:sp>
        <p:nvSpPr>
          <p:cNvPr id="629763" name="Rectangle 3"/>
          <p:cNvSpPr>
            <a:spLocks noChangeArrowheads="1"/>
          </p:cNvSpPr>
          <p:nvPr/>
        </p:nvSpPr>
        <p:spPr bwMode="auto">
          <a:xfrm>
            <a:off x="822325" y="685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一个用 </a:t>
            </a:r>
            <a:r>
              <a:rPr lang="en-US" altLang="zh-CN" sz="2000" i="1">
                <a:solidFill>
                  <a:srgbClr val="008000"/>
                </a:solidFill>
              </a:rPr>
              <a:t>Array&lt;T&gt; </a:t>
            </a:r>
            <a:r>
              <a:rPr lang="zh-CN" altLang="en-US" sz="2000" i="1">
                <a:solidFill>
                  <a:srgbClr val="008000"/>
                </a:solidFill>
              </a:rPr>
              <a:t>作参数的函数模板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9764" name="Rectangle 4"/>
          <p:cNvSpPr>
            <a:spLocks noChangeArrowheads="1"/>
          </p:cNvSpPr>
          <p:nvPr/>
        </p:nvSpPr>
        <p:spPr bwMode="auto">
          <a:xfrm>
            <a:off x="822325" y="33877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调用函数模板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9765" name="Rectangle 5"/>
          <p:cNvSpPr>
            <a:spLocks noChangeArrowheads="1"/>
          </p:cNvSpPr>
          <p:nvPr/>
        </p:nvSpPr>
        <p:spPr bwMode="auto">
          <a:xfrm>
            <a:off x="822325" y="4089400"/>
            <a:ext cx="32924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Array &lt;double&gt; DouAry( 5 ) ;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b="0"/>
              <a:t>…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Tfun</a:t>
            </a:r>
            <a:r>
              <a:rPr lang="en-US" altLang="zh-CN" b="0"/>
              <a:t>(DouAry,3); </a:t>
            </a:r>
          </a:p>
        </p:txBody>
      </p:sp>
      <p:sp>
        <p:nvSpPr>
          <p:cNvPr id="629766" name="Rectangle 6"/>
          <p:cNvSpPr>
            <a:spLocks noChangeArrowheads="1"/>
          </p:cNvSpPr>
          <p:nvPr/>
        </p:nvSpPr>
        <p:spPr bwMode="auto">
          <a:xfrm>
            <a:off x="4114800" y="1889125"/>
            <a:ext cx="4953000" cy="2047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just"/>
            <a:r>
              <a:rPr lang="en-US" altLang="zh-CN" sz="1600" b="0"/>
              <a:t>class  Array</a:t>
            </a:r>
          </a:p>
          <a:p>
            <a:pPr algn="just" eaLnBrk="0" hangingPunct="0"/>
            <a:r>
              <a:rPr lang="en-US" altLang="zh-CN" sz="1600" b="0"/>
              <a:t>{ public :</a:t>
            </a:r>
          </a:p>
          <a:p>
            <a:pPr algn="just" eaLnBrk="0" hangingPunct="0"/>
            <a:r>
              <a:rPr lang="en-US" altLang="zh-CN" sz="1600" b="0"/>
              <a:t>      Array ( int s ) ;      virtual ~ Array () ;</a:t>
            </a:r>
          </a:p>
          <a:p>
            <a:pPr algn="just" eaLnBrk="0" hangingPunct="0"/>
            <a:r>
              <a:rPr lang="en-US" altLang="zh-CN" sz="1600" b="0"/>
              <a:t>      virtual const double &amp; Entry( int index ) const ;</a:t>
            </a:r>
          </a:p>
          <a:p>
            <a:pPr algn="just" eaLnBrk="0" hangingPunct="0"/>
            <a:r>
              <a:rPr lang="en-US" altLang="zh-CN" sz="1600" b="0"/>
              <a:t>      virtual void Enter( int index, const double &amp; value ) ;</a:t>
            </a:r>
          </a:p>
          <a:p>
            <a:pPr algn="just" eaLnBrk="0" hangingPunct="0"/>
            <a:r>
              <a:rPr lang="en-US" altLang="zh-CN" sz="1600" b="0"/>
              <a:t>  private: </a:t>
            </a:r>
          </a:p>
          <a:p>
            <a:pPr algn="just" eaLnBrk="0" hangingPunct="0"/>
            <a:r>
              <a:rPr lang="en-US" altLang="zh-CN" sz="1600" b="0"/>
              <a:t>      int size ;      double * element ;</a:t>
            </a:r>
          </a:p>
          <a:p>
            <a:pPr eaLnBrk="0" hangingPunct="0"/>
            <a:r>
              <a:rPr lang="en-US" altLang="zh-CN" sz="1600" b="0"/>
              <a:t>} ; </a:t>
            </a:r>
          </a:p>
        </p:txBody>
      </p:sp>
      <p:sp>
        <p:nvSpPr>
          <p:cNvPr id="629767" name="Rectangle 7"/>
          <p:cNvSpPr>
            <a:spLocks noChangeArrowheads="1"/>
          </p:cNvSpPr>
          <p:nvPr/>
        </p:nvSpPr>
        <p:spPr bwMode="auto">
          <a:xfrm>
            <a:off x="4114800" y="4013200"/>
            <a:ext cx="389255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zh-CN" altLang="en-US" sz="1600" b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调用构造函数，实例化模板类，建立对象</a:t>
            </a:r>
            <a:r>
              <a:rPr lang="zh-CN" altLang="en-US" sz="1600" b="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29768" name="Rectangle 8"/>
          <p:cNvSpPr>
            <a:spLocks noChangeArrowheads="1"/>
          </p:cNvSpPr>
          <p:nvPr/>
        </p:nvSpPr>
        <p:spPr bwMode="auto">
          <a:xfrm>
            <a:off x="4114800" y="1468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建立对象</a:t>
            </a:r>
          </a:p>
        </p:txBody>
      </p:sp>
      <p:sp>
        <p:nvSpPr>
          <p:cNvPr id="629769" name="Rectangle 9"/>
          <p:cNvSpPr>
            <a:spLocks noChangeArrowheads="1"/>
          </p:cNvSpPr>
          <p:nvPr/>
        </p:nvSpPr>
        <p:spPr bwMode="auto">
          <a:xfrm>
            <a:off x="4114800" y="4516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②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调用函数</a:t>
            </a:r>
          </a:p>
        </p:txBody>
      </p:sp>
      <p:sp>
        <p:nvSpPr>
          <p:cNvPr id="629770" name="Rectangle 10"/>
          <p:cNvSpPr>
            <a:spLocks noChangeArrowheads="1"/>
          </p:cNvSpPr>
          <p:nvPr/>
        </p:nvSpPr>
        <p:spPr bwMode="auto">
          <a:xfrm>
            <a:off x="4114800" y="4927600"/>
            <a:ext cx="4062413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b="0"/>
              <a:t>virtual const double &amp; Entry( int index ) const ;</a:t>
            </a:r>
          </a:p>
        </p:txBody>
      </p:sp>
      <p:sp useBgFill="1">
        <p:nvSpPr>
          <p:cNvPr id="629771" name="Rectangle 11"/>
          <p:cNvSpPr>
            <a:spLocks noChangeArrowheads="1"/>
          </p:cNvSpPr>
          <p:nvPr/>
        </p:nvSpPr>
        <p:spPr bwMode="auto">
          <a:xfrm>
            <a:off x="838200" y="2166938"/>
            <a:ext cx="4572000" cy="7794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void  Tfun( const Array &lt;T&gt; &amp; x , int index )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   { cout &lt;&lt; x.Entry( index ) &lt;&lt; endl ; }</a:t>
            </a:r>
          </a:p>
        </p:txBody>
      </p:sp>
      <p:sp>
        <p:nvSpPr>
          <p:cNvPr id="629772" name="AutoShape 12"/>
          <p:cNvSpPr>
            <a:spLocks/>
          </p:cNvSpPr>
          <p:nvPr/>
        </p:nvSpPr>
        <p:spPr bwMode="auto">
          <a:xfrm>
            <a:off x="1524000" y="4013200"/>
            <a:ext cx="1371600" cy="838200"/>
          </a:xfrm>
          <a:prstGeom prst="borderCallout2">
            <a:avLst>
              <a:gd name="adj1" fmla="val 13634"/>
              <a:gd name="adj2" fmla="val 105556"/>
              <a:gd name="adj3" fmla="val 13634"/>
              <a:gd name="adj4" fmla="val 123958"/>
              <a:gd name="adj5" fmla="val 117236"/>
              <a:gd name="adj6" fmla="val 18287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实例化为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/>
              <a:t>模板函数</a:t>
            </a:r>
          </a:p>
        </p:txBody>
      </p:sp>
      <p:sp>
        <p:nvSpPr>
          <p:cNvPr id="62977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2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70" grpId="0" animBg="1" autoUpdateAnimBg="0"/>
      <p:bldP spid="629771" grpId="0" animBg="1" autoUpdateAnimBg="0"/>
      <p:bldP spid="629772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Text Box 2"/>
          <p:cNvSpPr txBox="1">
            <a:spLocks noChangeArrowheads="1"/>
          </p:cNvSpPr>
          <p:nvPr/>
        </p:nvSpPr>
        <p:spPr bwMode="auto">
          <a:xfrm>
            <a:off x="822325" y="1651000"/>
            <a:ext cx="4587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/>
              <a:t>template &lt; typename T &gt;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void  Tfun( const Array &lt;T&gt; &amp; x , int index 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{ cout &lt;&lt; x.Entry( index ) &lt;&lt; endl ; } 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822325" y="685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一个用 </a:t>
            </a:r>
            <a:r>
              <a:rPr lang="en-US" altLang="zh-CN" sz="2000" i="1">
                <a:solidFill>
                  <a:srgbClr val="008000"/>
                </a:solidFill>
              </a:rPr>
              <a:t>Array&lt;T&gt; </a:t>
            </a:r>
            <a:r>
              <a:rPr lang="zh-CN" altLang="en-US" sz="2000" i="1">
                <a:solidFill>
                  <a:srgbClr val="008000"/>
                </a:solidFill>
              </a:rPr>
              <a:t>作参数的函数模板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30788" name="Rectangle 4"/>
          <p:cNvSpPr>
            <a:spLocks noChangeArrowheads="1"/>
          </p:cNvSpPr>
          <p:nvPr/>
        </p:nvSpPr>
        <p:spPr bwMode="auto">
          <a:xfrm>
            <a:off x="822325" y="33877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调用函数模板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30789" name="Rectangle 5"/>
          <p:cNvSpPr>
            <a:spLocks noChangeArrowheads="1"/>
          </p:cNvSpPr>
          <p:nvPr/>
        </p:nvSpPr>
        <p:spPr bwMode="auto">
          <a:xfrm>
            <a:off x="822325" y="4089400"/>
            <a:ext cx="32924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Array &lt;double&gt; DouAry( 5 ) ;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b="0"/>
              <a:t>…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Tfun(DouAry,3)</a:t>
            </a:r>
            <a:r>
              <a:rPr lang="en-US" altLang="zh-CN" b="0"/>
              <a:t>; </a:t>
            </a:r>
          </a:p>
        </p:txBody>
      </p:sp>
      <p:sp>
        <p:nvSpPr>
          <p:cNvPr id="630790" name="Rectangle 6"/>
          <p:cNvSpPr>
            <a:spLocks noChangeArrowheads="1"/>
          </p:cNvSpPr>
          <p:nvPr/>
        </p:nvSpPr>
        <p:spPr bwMode="auto">
          <a:xfrm>
            <a:off x="4114800" y="1889125"/>
            <a:ext cx="4953000" cy="2047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just"/>
            <a:r>
              <a:rPr lang="en-US" altLang="zh-CN" sz="1600" b="0"/>
              <a:t>class  Array</a:t>
            </a:r>
          </a:p>
          <a:p>
            <a:pPr algn="just" eaLnBrk="0" hangingPunct="0"/>
            <a:r>
              <a:rPr lang="en-US" altLang="zh-CN" sz="1600" b="0"/>
              <a:t>{ public :</a:t>
            </a:r>
          </a:p>
          <a:p>
            <a:pPr algn="just" eaLnBrk="0" hangingPunct="0"/>
            <a:r>
              <a:rPr lang="en-US" altLang="zh-CN" sz="1600" b="0"/>
              <a:t>      Array ( int s ) ;      virtual ~ Array () ;</a:t>
            </a:r>
          </a:p>
          <a:p>
            <a:pPr algn="just" eaLnBrk="0" hangingPunct="0"/>
            <a:r>
              <a:rPr lang="en-US" altLang="zh-CN" sz="1600" b="0"/>
              <a:t>      virtual const double &amp; Entry( int index ) const ;</a:t>
            </a:r>
          </a:p>
          <a:p>
            <a:pPr algn="just" eaLnBrk="0" hangingPunct="0"/>
            <a:r>
              <a:rPr lang="en-US" altLang="zh-CN" sz="1600" b="0"/>
              <a:t>      virtual void Enter( int index, const double &amp; value ) ;</a:t>
            </a:r>
          </a:p>
          <a:p>
            <a:pPr algn="just" eaLnBrk="0" hangingPunct="0"/>
            <a:r>
              <a:rPr lang="en-US" altLang="zh-CN" sz="1600" b="0"/>
              <a:t>  private: </a:t>
            </a:r>
          </a:p>
          <a:p>
            <a:pPr algn="just" eaLnBrk="0" hangingPunct="0"/>
            <a:r>
              <a:rPr lang="en-US" altLang="zh-CN" sz="1600" b="0"/>
              <a:t>      int size ;      double * element ;</a:t>
            </a:r>
          </a:p>
          <a:p>
            <a:pPr eaLnBrk="0" hangingPunct="0"/>
            <a:r>
              <a:rPr lang="en-US" altLang="zh-CN" sz="1600" b="0"/>
              <a:t>} ; </a:t>
            </a:r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auto">
          <a:xfrm>
            <a:off x="4114800" y="4013200"/>
            <a:ext cx="389255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zh-CN" altLang="en-US" sz="1600" b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调用构造函数，实例化模板类，建立对象</a:t>
            </a:r>
            <a:r>
              <a:rPr lang="zh-CN" altLang="en-US" sz="1600" b="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30792" name="Rectangle 8"/>
          <p:cNvSpPr>
            <a:spLocks noChangeArrowheads="1"/>
          </p:cNvSpPr>
          <p:nvPr/>
        </p:nvSpPr>
        <p:spPr bwMode="auto">
          <a:xfrm>
            <a:off x="4114800" y="1468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建立对象</a:t>
            </a:r>
          </a:p>
        </p:txBody>
      </p:sp>
      <p:sp>
        <p:nvSpPr>
          <p:cNvPr id="630793" name="Rectangle 9"/>
          <p:cNvSpPr>
            <a:spLocks noChangeArrowheads="1"/>
          </p:cNvSpPr>
          <p:nvPr/>
        </p:nvSpPr>
        <p:spPr bwMode="auto">
          <a:xfrm>
            <a:off x="4114800" y="4516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②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调用函数</a:t>
            </a:r>
          </a:p>
        </p:txBody>
      </p:sp>
      <p:sp>
        <p:nvSpPr>
          <p:cNvPr id="630794" name="Rectangle 10"/>
          <p:cNvSpPr>
            <a:spLocks noChangeArrowheads="1"/>
          </p:cNvSpPr>
          <p:nvPr/>
        </p:nvSpPr>
        <p:spPr bwMode="auto">
          <a:xfrm>
            <a:off x="4114800" y="4927600"/>
            <a:ext cx="431800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00FF"/>
                </a:solidFill>
              </a:rPr>
              <a:t>virtual const double &amp; Entry( int index ) const ;</a:t>
            </a:r>
          </a:p>
        </p:txBody>
      </p:sp>
      <p:sp>
        <p:nvSpPr>
          <p:cNvPr id="630795" name="AutoShape 11"/>
          <p:cNvSpPr>
            <a:spLocks/>
          </p:cNvSpPr>
          <p:nvPr/>
        </p:nvSpPr>
        <p:spPr bwMode="auto">
          <a:xfrm>
            <a:off x="1524000" y="4013200"/>
            <a:ext cx="1371600" cy="838200"/>
          </a:xfrm>
          <a:prstGeom prst="borderCallout2">
            <a:avLst>
              <a:gd name="adj1" fmla="val 13634"/>
              <a:gd name="adj2" fmla="val 105556"/>
              <a:gd name="adj3" fmla="val 13634"/>
              <a:gd name="adj4" fmla="val 123958"/>
              <a:gd name="adj5" fmla="val 117236"/>
              <a:gd name="adj6" fmla="val 18287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调用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/>
              <a:t>模板函数</a:t>
            </a:r>
          </a:p>
        </p:txBody>
      </p:sp>
      <p:sp>
        <p:nvSpPr>
          <p:cNvPr id="630796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95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ChangeArrowheads="1"/>
          </p:cNvSpPr>
          <p:nvPr/>
        </p:nvSpPr>
        <p:spPr bwMode="auto">
          <a:xfrm>
            <a:off x="762000" y="990600"/>
            <a:ext cx="424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10.3.3  </a:t>
            </a:r>
            <a:r>
              <a:rPr lang="zh-CN" altLang="en-US" sz="2400">
                <a:solidFill>
                  <a:srgbClr val="CC3300"/>
                </a:solidFill>
                <a:latin typeface="宋体" pitchFamily="2" charset="-122"/>
              </a:rPr>
              <a:t>在类层次中的类模板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10.3.3  </a:t>
            </a:r>
            <a:r>
              <a:rPr lang="zh-CN" altLang="en-US">
                <a:latin typeface="宋体" pitchFamily="2" charset="-122"/>
              </a:rPr>
              <a:t>在类层次中的类模板</a:t>
            </a:r>
            <a:endParaRPr lang="zh-CN" altLang="en-US"/>
          </a:p>
        </p:txBody>
      </p:sp>
      <p:sp>
        <p:nvSpPr>
          <p:cNvPr id="631814" name="Text Box 6"/>
          <p:cNvSpPr txBox="1">
            <a:spLocks noChangeArrowheads="1"/>
          </p:cNvSpPr>
          <p:nvPr/>
        </p:nvSpPr>
        <p:spPr bwMode="auto">
          <a:xfrm>
            <a:off x="323850" y="1700213"/>
            <a:ext cx="813752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000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一个类模板在类层次结构中既可以是基类也可以是派生类：</a:t>
            </a:r>
          </a:p>
          <a:p>
            <a:pPr lvl="1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类模板可以从类模板，或从普通类（非模板类）派生；</a:t>
            </a:r>
          </a:p>
          <a:p>
            <a:pPr lvl="1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模板类可以从类模板或从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普通类</a:t>
            </a:r>
            <a:r>
              <a:rPr lang="zh-CN" altLang="en-US" sz="2000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派生。</a:t>
            </a:r>
          </a:p>
          <a:p>
            <a:pPr lvl="1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当一个类模板从普通类派生时，意味着派生类增加了类属参数；</a:t>
            </a:r>
          </a:p>
          <a:p>
            <a:pPr lvl="1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当一个模板类从类模板派生时，意味着派生类继承基类时提供了实例化的类型参数。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1" grpId="0" autoUpdateAnimBg="0"/>
      <p:bldP spid="631814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609600" y="1089025"/>
            <a:ext cx="4572000" cy="25685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63500" dir="13987806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accent2"/>
                </a:solidFill>
              </a:rPr>
              <a:t>template&lt; typename T &gt;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accent2"/>
                </a:solidFill>
              </a:rPr>
              <a:t>class  Array</a:t>
            </a:r>
          </a:p>
          <a:p>
            <a:pPr>
              <a:lnSpc>
                <a:spcPct val="90000"/>
              </a:lnSpc>
            </a:pPr>
            <a:r>
              <a:rPr lang="en-US" altLang="zh-CN" b="0"/>
              <a:t>{ public :</a:t>
            </a:r>
          </a:p>
          <a:p>
            <a:pPr>
              <a:lnSpc>
                <a:spcPct val="90000"/>
              </a:lnSpc>
            </a:pPr>
            <a:r>
              <a:rPr lang="en-US" altLang="zh-CN" b="0"/>
              <a:t>    Array ( int s ) ;    virtual ~ Array () ;</a:t>
            </a:r>
          </a:p>
          <a:p>
            <a:pPr>
              <a:lnSpc>
                <a:spcPct val="90000"/>
              </a:lnSpc>
            </a:pPr>
            <a:r>
              <a:rPr lang="en-US" altLang="zh-CN" b="0"/>
              <a:t>    virtual const T&amp; Entry( int index ) const ;</a:t>
            </a:r>
          </a:p>
          <a:p>
            <a:pPr>
              <a:lnSpc>
                <a:spcPct val="90000"/>
              </a:lnSpc>
            </a:pPr>
            <a:r>
              <a:rPr lang="en-US" altLang="zh-CN" b="0"/>
              <a:t>    virtual void Enter( int index, const T &amp; value ) ;</a:t>
            </a:r>
          </a:p>
          <a:p>
            <a:pPr>
              <a:lnSpc>
                <a:spcPct val="90000"/>
              </a:lnSpc>
            </a:pPr>
            <a:r>
              <a:rPr lang="en-US" altLang="zh-CN" b="0"/>
              <a:t>  protected : </a:t>
            </a:r>
          </a:p>
          <a:p>
            <a:pPr>
              <a:lnSpc>
                <a:spcPct val="90000"/>
              </a:lnSpc>
            </a:pPr>
            <a:r>
              <a:rPr lang="en-US" altLang="zh-CN" b="0"/>
              <a:t>    int size ;    T * element ;</a:t>
            </a:r>
          </a:p>
          <a:p>
            <a:pPr>
              <a:lnSpc>
                <a:spcPct val="90000"/>
              </a:lnSpc>
            </a:pPr>
            <a:r>
              <a:rPr lang="en-US" altLang="zh-CN" b="0"/>
              <a:t>} ;</a:t>
            </a:r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3505200" y="3557588"/>
            <a:ext cx="5086350" cy="24622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</a:rPr>
              <a:t>template &lt; typename T &gt;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</a:rPr>
              <a:t>class BoundArray</a:t>
            </a:r>
            <a:r>
              <a:rPr lang="en-US" altLang="zh-CN" b="0"/>
              <a:t> </a:t>
            </a:r>
            <a:r>
              <a:rPr lang="en-US" altLang="zh-CN">
                <a:solidFill>
                  <a:schemeClr val="accent2"/>
                </a:solidFill>
              </a:rPr>
              <a:t>: public Array &lt; T &gt;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0"/>
              <a:t>{ public :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0"/>
              <a:t>      BoundArray ( int low = 0, int height = 1 ) 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0"/>
              <a:t>      virtual  const T&amp; Entry ( int  index ) const 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0"/>
              <a:t>      virtual  void Enter ( int  index , const T&amp; value ) 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0"/>
              <a:t>    private: int  min 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0"/>
              <a:t>} ; </a:t>
            </a:r>
          </a:p>
        </p:txBody>
      </p:sp>
      <p:sp>
        <p:nvSpPr>
          <p:cNvPr id="632836" name="Rectangle 4"/>
          <p:cNvSpPr>
            <a:spLocks noChangeArrowheads="1"/>
          </p:cNvSpPr>
          <p:nvPr/>
        </p:nvSpPr>
        <p:spPr bwMode="auto">
          <a:xfrm>
            <a:off x="609600" y="441325"/>
            <a:ext cx="680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从类模板</a:t>
            </a:r>
            <a:r>
              <a:rPr lang="en-US" altLang="zh-CN" sz="2000" i="1">
                <a:solidFill>
                  <a:srgbClr val="008000"/>
                </a:solidFill>
              </a:rPr>
              <a:t>Array&lt;T&gt;</a:t>
            </a:r>
            <a:r>
              <a:rPr lang="zh-CN" altLang="en-US" sz="2000" i="1">
                <a:solidFill>
                  <a:srgbClr val="008000"/>
                </a:solidFill>
              </a:rPr>
              <a:t>派生一个安全数组类模板</a:t>
            </a:r>
            <a:r>
              <a:rPr lang="en-US" altLang="zh-CN" sz="2000" i="1">
                <a:solidFill>
                  <a:srgbClr val="008000"/>
                </a:solidFill>
              </a:rPr>
              <a:t>BoundArray&lt;T&gt;</a:t>
            </a:r>
          </a:p>
        </p:txBody>
      </p:sp>
      <p:sp>
        <p:nvSpPr>
          <p:cNvPr id="6328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10.3.3  </a:t>
            </a:r>
            <a:r>
              <a:rPr lang="zh-CN" altLang="en-US">
                <a:latin typeface="宋体" pitchFamily="2" charset="-122"/>
              </a:rPr>
              <a:t>在类层次中的类模板</a:t>
            </a:r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>
            <a:off x="6228184" y="1412776"/>
            <a:ext cx="1944216" cy="792088"/>
          </a:xfrm>
          <a:prstGeom prst="borderCallout2">
            <a:avLst>
              <a:gd name="adj1" fmla="val 100214"/>
              <a:gd name="adj2" fmla="val 51939"/>
              <a:gd name="adj3" fmla="val 103677"/>
              <a:gd name="adj4" fmla="val 51919"/>
              <a:gd name="adj5" fmla="val 297799"/>
              <a:gd name="adj6" fmla="val 3069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dirty="0" smtClean="0"/>
              <a:t>公有继承</a:t>
            </a:r>
            <a:endParaRPr lang="en-US" altLang="zh-CN" dirty="0" smtClean="0"/>
          </a:p>
          <a:p>
            <a:pPr algn="ctr" eaLnBrk="0" hangingPunct="0">
              <a:spcBef>
                <a:spcPct val="50000"/>
              </a:spcBef>
            </a:pPr>
            <a:r>
              <a:rPr lang="zh-CN" altLang="en-US" dirty="0" smtClean="0"/>
              <a:t>类模板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4" grpId="0" animBg="1" autoUpdateAnimBg="0"/>
      <p:bldP spid="632835" grpId="0" animBg="1" autoUpdateAnimBg="0"/>
      <p:bldP spid="632836" grpId="0" autoUpdateAnimBg="0"/>
      <p:bldP spid="6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ChangeArrowheads="1"/>
          </p:cNvSpPr>
          <p:nvPr/>
        </p:nvSpPr>
        <p:spPr bwMode="auto">
          <a:xfrm>
            <a:off x="609600" y="1089025"/>
            <a:ext cx="5330825" cy="28384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63500" dir="13987806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 ;</a:t>
            </a:r>
          </a:p>
          <a:p>
            <a:r>
              <a:rPr lang="en-US" altLang="zh-CN" dirty="0"/>
              <a:t>template&lt; </a:t>
            </a:r>
            <a:r>
              <a:rPr lang="en-US" altLang="zh-CN" dirty="0" err="1"/>
              <a:t>typename</a:t>
            </a:r>
            <a:r>
              <a:rPr lang="en-US" altLang="zh-CN" dirty="0"/>
              <a:t> T &gt;	//</a:t>
            </a:r>
            <a:r>
              <a:rPr lang="zh-CN" altLang="en-US" dirty="0"/>
              <a:t>定义类模板</a:t>
            </a:r>
          </a:p>
          <a:p>
            <a:r>
              <a:rPr lang="en-US" altLang="zh-CN" dirty="0"/>
              <a:t>class  A</a:t>
            </a:r>
          </a:p>
          <a:p>
            <a:r>
              <a:rPr lang="en-US" altLang="zh-CN" dirty="0"/>
              <a:t>{ public :</a:t>
            </a:r>
          </a:p>
          <a:p>
            <a:r>
              <a:rPr lang="en-US" altLang="zh-CN" dirty="0"/>
              <a:t>       A( T x ) { t = x ; }</a:t>
            </a:r>
          </a:p>
          <a:p>
            <a:r>
              <a:rPr lang="en-US" altLang="zh-CN" dirty="0"/>
              <a:t>       void out() { </a:t>
            </a:r>
            <a:r>
              <a:rPr lang="en-US" altLang="zh-CN" dirty="0" err="1"/>
              <a:t>cout</a:t>
            </a:r>
            <a:r>
              <a:rPr lang="en-US" altLang="zh-CN" dirty="0"/>
              <a:t> &lt;&lt; t &lt;&lt; </a:t>
            </a:r>
            <a:r>
              <a:rPr lang="en-US" altLang="zh-CN" dirty="0" err="1"/>
              <a:t>endl</a:t>
            </a:r>
            <a:r>
              <a:rPr lang="en-US" altLang="zh-CN" dirty="0"/>
              <a:t> ; }</a:t>
            </a:r>
          </a:p>
          <a:p>
            <a:r>
              <a:rPr lang="en-US" altLang="zh-CN" dirty="0"/>
              <a:t>  protected : </a:t>
            </a:r>
          </a:p>
          <a:p>
            <a:r>
              <a:rPr lang="en-US" altLang="zh-CN" dirty="0"/>
              <a:t>      T </a:t>
            </a:r>
            <a:r>
              <a:rPr lang="en-US" altLang="zh-CN" dirty="0" err="1"/>
              <a:t>t</a:t>
            </a:r>
            <a:r>
              <a:rPr lang="en-US" altLang="zh-CN" dirty="0"/>
              <a:t> ;</a:t>
            </a:r>
          </a:p>
          <a:p>
            <a:r>
              <a:rPr lang="en-US" altLang="zh-CN" dirty="0"/>
              <a:t>} ;</a:t>
            </a:r>
          </a:p>
        </p:txBody>
      </p:sp>
      <p:sp>
        <p:nvSpPr>
          <p:cNvPr id="656388" name="Rectangle 4"/>
          <p:cNvSpPr>
            <a:spLocks noChangeArrowheads="1"/>
          </p:cNvSpPr>
          <p:nvPr/>
        </p:nvSpPr>
        <p:spPr bwMode="auto">
          <a:xfrm>
            <a:off x="609600" y="441325"/>
            <a:ext cx="2809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从类模板</a:t>
            </a:r>
            <a:r>
              <a:rPr lang="en-US" altLang="zh-CN" sz="2000" i="1">
                <a:solidFill>
                  <a:srgbClr val="008000"/>
                </a:solidFill>
              </a:rPr>
              <a:t>A</a:t>
            </a:r>
            <a:r>
              <a:rPr lang="zh-CN" altLang="en-US" sz="2000" i="1">
                <a:solidFill>
                  <a:srgbClr val="008000"/>
                </a:solidFill>
              </a:rPr>
              <a:t>派生普通类</a:t>
            </a:r>
            <a:r>
              <a:rPr lang="en-US" altLang="zh-CN" sz="2000" i="1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65638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112713"/>
          </a:xfrm>
          <a:prstGeom prst="rect">
            <a:avLst/>
          </a:prstGeom>
        </p:spPr>
        <p:txBody>
          <a:bodyPr/>
          <a:lstStyle/>
          <a:p>
            <a:r>
              <a:rPr lang="en-US" altLang="zh-CN" sz="900">
                <a:latin typeface="宋体" pitchFamily="2" charset="-122"/>
              </a:rPr>
              <a:t>10.3.3  </a:t>
            </a:r>
            <a:r>
              <a:rPr lang="zh-CN" altLang="en-US" sz="900">
                <a:latin typeface="宋体" pitchFamily="2" charset="-122"/>
              </a:rPr>
              <a:t>在类层次中的类模板</a:t>
            </a:r>
          </a:p>
        </p:txBody>
      </p:sp>
      <p:sp>
        <p:nvSpPr>
          <p:cNvPr id="656390" name="Rectangle 6"/>
          <p:cNvSpPr>
            <a:spLocks noChangeArrowheads="1"/>
          </p:cNvSpPr>
          <p:nvPr/>
        </p:nvSpPr>
        <p:spPr bwMode="auto">
          <a:xfrm>
            <a:off x="611188" y="4076700"/>
            <a:ext cx="5473700" cy="2014538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zh-CN"/>
              <a:t>class B: public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A&lt;int&gt;</a:t>
            </a:r>
            <a:r>
              <a:rPr lang="en-US" altLang="zh-CN"/>
              <a:t>	//</a:t>
            </a:r>
            <a:r>
              <a:rPr lang="zh-CN" altLang="en-US"/>
              <a:t>派生一般类</a:t>
            </a:r>
          </a:p>
          <a:p>
            <a:r>
              <a:rPr lang="en-US" altLang="zh-CN"/>
              <a:t>{ public :</a:t>
            </a:r>
          </a:p>
          <a:p>
            <a:r>
              <a:rPr lang="en-US" altLang="zh-CN"/>
              <a:t>       B ( int a,  double x ) :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&lt;int&gt;</a:t>
            </a:r>
            <a:r>
              <a:rPr lang="en-US" altLang="zh-CN"/>
              <a:t> ( a ) { y = x ; }</a:t>
            </a:r>
          </a:p>
          <a:p>
            <a:r>
              <a:rPr lang="en-US" altLang="zh-CN"/>
              <a:t>       void out() {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&lt;int&gt;</a:t>
            </a:r>
            <a:r>
              <a:rPr lang="en-US" altLang="zh-CN"/>
              <a:t> :: out() ;  cout &lt;&lt; y &lt;&lt; endl ; }</a:t>
            </a:r>
          </a:p>
          <a:p>
            <a:r>
              <a:rPr lang="en-US" altLang="zh-CN"/>
              <a:t>  protected :</a:t>
            </a:r>
          </a:p>
          <a:p>
            <a:r>
              <a:rPr lang="en-US" altLang="zh-CN"/>
              <a:t>      double y ;</a:t>
            </a:r>
          </a:p>
          <a:p>
            <a:r>
              <a:rPr lang="en-US" altLang="zh-CN"/>
              <a:t>};</a:t>
            </a:r>
          </a:p>
        </p:txBody>
      </p:sp>
      <p:sp>
        <p:nvSpPr>
          <p:cNvPr id="656391" name="Rectangle 7"/>
          <p:cNvSpPr>
            <a:spLocks noChangeArrowheads="1"/>
          </p:cNvSpPr>
          <p:nvPr/>
        </p:nvSpPr>
        <p:spPr bwMode="auto">
          <a:xfrm>
            <a:off x="6300788" y="2708275"/>
            <a:ext cx="2592387" cy="1739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A &lt;</a:t>
            </a:r>
            <a:r>
              <a:rPr lang="en-US" altLang="zh-CN" dirty="0" err="1"/>
              <a:t>int</a:t>
            </a:r>
            <a:r>
              <a:rPr lang="en-US" altLang="zh-CN" dirty="0"/>
              <a:t>&gt;  a( 123 ) 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a.out</a:t>
            </a:r>
            <a:r>
              <a:rPr lang="en-US" altLang="zh-CN" dirty="0"/>
              <a:t>() ;</a:t>
            </a:r>
          </a:p>
          <a:p>
            <a:r>
              <a:rPr lang="en-US" altLang="zh-CN" dirty="0"/>
              <a:t>   B </a:t>
            </a:r>
            <a:r>
              <a:rPr lang="en-US" altLang="zh-CN" dirty="0" err="1"/>
              <a:t>b</a:t>
            </a:r>
            <a:r>
              <a:rPr lang="en-US" altLang="zh-CN" dirty="0"/>
              <a:t> ( 789, 5.16 ) 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b.out</a:t>
            </a:r>
            <a:r>
              <a:rPr lang="en-US" altLang="zh-CN" dirty="0"/>
              <a:t>() 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656392" name="AutoShape 8"/>
          <p:cNvSpPr>
            <a:spLocks/>
          </p:cNvSpPr>
          <p:nvPr/>
        </p:nvSpPr>
        <p:spPr bwMode="auto">
          <a:xfrm>
            <a:off x="5580112" y="1700808"/>
            <a:ext cx="2005012" cy="838200"/>
          </a:xfrm>
          <a:prstGeom prst="borderCallout2">
            <a:avLst>
              <a:gd name="adj1" fmla="val 36145"/>
              <a:gd name="adj2" fmla="val -2353"/>
              <a:gd name="adj3" fmla="val 39608"/>
              <a:gd name="adj4" fmla="val -24815"/>
              <a:gd name="adj5" fmla="val 290149"/>
              <a:gd name="adj6" fmla="val -13932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实例化基类的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/>
              <a:t>抽象类型参数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65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65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65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65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6" grpId="0" animBg="1" autoUpdateAnimBg="0"/>
      <p:bldP spid="656388" grpId="0" autoUpdateAnimBg="0"/>
      <p:bldP spid="656390" grpId="0" animBg="1"/>
      <p:bldP spid="656391" grpId="0" animBg="1"/>
      <p:bldP spid="656392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Text Box 2"/>
          <p:cNvSpPr txBox="1">
            <a:spLocks noChangeArrowheads="1"/>
          </p:cNvSpPr>
          <p:nvPr/>
        </p:nvSpPr>
        <p:spPr bwMode="auto">
          <a:xfrm>
            <a:off x="1295400" y="2133600"/>
            <a:ext cx="70104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在类模板中可以声明各种友元关系</a:t>
            </a:r>
          </a:p>
          <a:p>
            <a:pPr lvl="1"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一个函数或函数模板可以类是或类模板的友元</a:t>
            </a:r>
          </a:p>
          <a:p>
            <a:pPr lvl="1"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一个类或类模板可以是类或类模板的友元类</a:t>
            </a:r>
          </a:p>
          <a:p>
            <a:pPr lvl="1"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声明这种模板之间的友元关系符号比较烦琐</a:t>
            </a:r>
          </a:p>
          <a:p>
            <a:pPr lvl="1"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zh-CN" sz="200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369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3962400" cy="5334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CC3300"/>
                </a:solidFill>
                <a:latin typeface="楷体_GB2312" pitchFamily="49" charset="-122"/>
              </a:rPr>
              <a:t>10.3.4  </a:t>
            </a:r>
            <a:r>
              <a:rPr lang="zh-CN" altLang="en-US" sz="2400" b="1">
                <a:solidFill>
                  <a:srgbClr val="CC3300"/>
                </a:solidFill>
                <a:latin typeface="宋体" pitchFamily="2" charset="-122"/>
              </a:rPr>
              <a:t>类模板与友元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0" grpId="0" autoUpdateAnimBg="0"/>
      <p:bldP spid="63693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ext Box 2"/>
          <p:cNvSpPr txBox="1">
            <a:spLocks noChangeArrowheads="1"/>
          </p:cNvSpPr>
          <p:nvPr/>
        </p:nvSpPr>
        <p:spPr bwMode="auto">
          <a:xfrm>
            <a:off x="457200" y="1435100"/>
            <a:ext cx="8458200" cy="19177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&lt;typename T&gt; class X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{ //……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friend void f1();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函数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f1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成为类模板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实例化的每个模板类的友元函数</a:t>
            </a:r>
          </a:p>
        </p:txBody>
      </p:sp>
      <p:sp>
        <p:nvSpPr>
          <p:cNvPr id="637957" name="Text Box 5"/>
          <p:cNvSpPr txBox="1">
            <a:spLocks noChangeArrowheads="1"/>
          </p:cNvSpPr>
          <p:nvPr/>
        </p:nvSpPr>
        <p:spPr bwMode="auto">
          <a:xfrm>
            <a:off x="457200" y="3716338"/>
            <a:ext cx="8458200" cy="2282825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&lt;typename T&gt; class X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{ //……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>
                <a:solidFill>
                  <a:srgbClr val="0000FF"/>
                </a:solidFill>
              </a:rPr>
              <a:t>template &lt;typename T&gt;</a:t>
            </a:r>
            <a:r>
              <a:rPr lang="en-US" altLang="zh-CN"/>
              <a:t> 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friend void f2( X&lt;T&gt; &amp; );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对特定类型（如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），使模板函数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f2(X&lt;double&gt;&amp;)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成为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X&lt;double&gt;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的友元</a:t>
            </a:r>
          </a:p>
        </p:txBody>
      </p:sp>
      <p:sp>
        <p:nvSpPr>
          <p:cNvPr id="63795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3962400" cy="5334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CC3300"/>
                </a:solidFill>
                <a:latin typeface="楷体_GB2312" pitchFamily="49" charset="-122"/>
              </a:rPr>
              <a:t>10.3.4  </a:t>
            </a:r>
            <a:r>
              <a:rPr lang="zh-CN" altLang="en-US" sz="2400" b="1">
                <a:solidFill>
                  <a:srgbClr val="CC3300"/>
                </a:solidFill>
                <a:latin typeface="宋体" pitchFamily="2" charset="-122"/>
              </a:rPr>
              <a:t>类模板与友元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3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 animBg="1" autoUpdateAnimBg="0"/>
      <p:bldP spid="637957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Text Box 2"/>
          <p:cNvSpPr txBox="1">
            <a:spLocks noChangeArrowheads="1"/>
          </p:cNvSpPr>
          <p:nvPr/>
        </p:nvSpPr>
        <p:spPr bwMode="auto">
          <a:xfrm>
            <a:off x="457200" y="1435100"/>
            <a:ext cx="8229600" cy="19177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&lt;typename T&gt; class X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{ //……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friend void A::f3();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A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类的成员函数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f3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成为类模板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实例化的每个模板类的友元函数</a:t>
            </a:r>
          </a:p>
        </p:txBody>
      </p:sp>
      <p:sp>
        <p:nvSpPr>
          <p:cNvPr id="638981" name="Text Box 5"/>
          <p:cNvSpPr txBox="1">
            <a:spLocks noChangeArrowheads="1"/>
          </p:cNvSpPr>
          <p:nvPr/>
        </p:nvSpPr>
        <p:spPr bwMode="auto">
          <a:xfrm>
            <a:off x="457200" y="3716338"/>
            <a:ext cx="8229600" cy="228282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&lt;typename T&gt; class X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{ //……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>
                <a:solidFill>
                  <a:srgbClr val="0000FF"/>
                </a:solidFill>
              </a:rPr>
              <a:t>template &lt;typename T&gt;</a:t>
            </a:r>
            <a:r>
              <a:rPr lang="en-US" altLang="zh-CN"/>
              <a:t> 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friend void B&lt;T&gt;::f4( X&lt;T&gt; &amp; );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对特定类型（如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），使模板类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B&lt;double&gt;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的成员函数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f4(X&lt;double&gt;&amp;)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成为模板类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X&lt;double&gt;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的友元</a:t>
            </a:r>
          </a:p>
        </p:txBody>
      </p:sp>
      <p:sp>
        <p:nvSpPr>
          <p:cNvPr id="63898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3962400" cy="5334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CC3300"/>
                </a:solidFill>
                <a:latin typeface="楷体_GB2312" pitchFamily="49" charset="-122"/>
              </a:rPr>
              <a:t>10.3.4  </a:t>
            </a:r>
            <a:r>
              <a:rPr lang="zh-CN" altLang="en-US" sz="2400" b="1">
                <a:solidFill>
                  <a:srgbClr val="CC3300"/>
                </a:solidFill>
                <a:latin typeface="宋体" pitchFamily="2" charset="-122"/>
              </a:rPr>
              <a:t>类模板与友元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8" grpId="0" animBg="1" autoUpdateAnimBg="0"/>
      <p:bldP spid="638981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Text Box 2"/>
          <p:cNvSpPr txBox="1">
            <a:spLocks noChangeArrowheads="1"/>
          </p:cNvSpPr>
          <p:nvPr/>
        </p:nvSpPr>
        <p:spPr bwMode="auto">
          <a:xfrm>
            <a:off x="457200" y="1435100"/>
            <a:ext cx="8229600" cy="1917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&lt;typename T&gt; class X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{ //……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friend class Y;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Y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类的每个成员函数成为类模板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实例化的每个模板类的友元函数</a:t>
            </a:r>
          </a:p>
        </p:txBody>
      </p:sp>
      <p:sp>
        <p:nvSpPr>
          <p:cNvPr id="640003" name="Rectangle 3"/>
          <p:cNvSpPr>
            <a:spLocks noChangeArrowheads="1"/>
          </p:cNvSpPr>
          <p:nvPr/>
        </p:nvSpPr>
        <p:spPr bwMode="auto">
          <a:xfrm>
            <a:off x="685800" y="6096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10.3.4  </a:t>
            </a:r>
            <a:r>
              <a:rPr lang="zh-CN" altLang="en-US" sz="2400">
                <a:solidFill>
                  <a:srgbClr val="CC3300"/>
                </a:solidFill>
                <a:latin typeface="宋体" pitchFamily="2" charset="-122"/>
              </a:rPr>
              <a:t>类模板与友元</a:t>
            </a:r>
          </a:p>
        </p:txBody>
      </p:sp>
      <p:sp>
        <p:nvSpPr>
          <p:cNvPr id="6400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10.3.3  </a:t>
            </a:r>
            <a:r>
              <a:rPr lang="zh-CN" altLang="en-US">
                <a:latin typeface="宋体" pitchFamily="2" charset="-122"/>
              </a:rPr>
              <a:t>在类层次中的类模板</a:t>
            </a:r>
            <a:endParaRPr lang="zh-CN" altLang="en-US"/>
          </a:p>
        </p:txBody>
      </p:sp>
      <p:sp>
        <p:nvSpPr>
          <p:cNvPr id="640005" name="Text Box 5"/>
          <p:cNvSpPr txBox="1">
            <a:spLocks noChangeArrowheads="1"/>
          </p:cNvSpPr>
          <p:nvPr/>
        </p:nvSpPr>
        <p:spPr bwMode="auto">
          <a:xfrm>
            <a:off x="457200" y="3644900"/>
            <a:ext cx="8229600" cy="22828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&lt;typename T&gt; class X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{ //……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>
                <a:solidFill>
                  <a:srgbClr val="0000FF"/>
                </a:solidFill>
              </a:rPr>
              <a:t>template &lt;typename T&gt;</a:t>
            </a:r>
            <a:r>
              <a:rPr lang="en-US" altLang="zh-CN"/>
              <a:t> 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friend class Z&lt;T&gt;;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对特定类型（如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），使模板类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Z&lt;double&gt;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所有成员函数成为模板类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X&lt;double&gt;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的友元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4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2" grpId="0" animBg="1" autoUpdateAnimBg="0"/>
      <p:bldP spid="640005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template&lt;typename T&gt;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Complex( T r =0, T i =0 );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T  Real, Image ;	</a:t>
            </a:r>
            <a:r>
              <a:rPr lang="en-US" altLang="zh-CN" i="1">
                <a:solidFill>
                  <a:srgbClr val="006600"/>
                </a:solidFill>
              </a:rPr>
              <a:t>//</a:t>
            </a:r>
            <a:r>
              <a:rPr lang="zh-CN" altLang="en-US" i="1">
                <a:solidFill>
                  <a:srgbClr val="006600"/>
                </a:solidFill>
              </a:rPr>
              <a:t>数据成员，实部、虚部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</a:t>
            </a:r>
            <a:r>
              <a:rPr lang="en-US" altLang="zh-CN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operator+ 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operator- 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operator- 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ostream &amp; operator&lt;&lt; ( ostream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}; </a:t>
            </a:r>
          </a:p>
        </p:txBody>
      </p:sp>
      <p:sp>
        <p:nvSpPr>
          <p:cNvPr id="642055" name="Text Box 7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4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0" grpId="0" autoUpdateAnimBg="0"/>
      <p:bldP spid="64205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1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763588" y="609600"/>
            <a:ext cx="556101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10.2  </a:t>
            </a:r>
            <a:r>
              <a:rPr lang="zh-CN" altLang="en-US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函数模板</a:t>
            </a:r>
          </a:p>
        </p:txBody>
      </p:sp>
      <p:sp>
        <p:nvSpPr>
          <p:cNvPr id="541702" name="Text Box 6"/>
          <p:cNvSpPr txBox="1">
            <a:spLocks noChangeArrowheads="1"/>
          </p:cNvSpPr>
          <p:nvPr/>
        </p:nvSpPr>
        <p:spPr bwMode="auto">
          <a:xfrm>
            <a:off x="1524000" y="1412875"/>
            <a:ext cx="592137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考虑求两参数之中大值函数：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max ( a ,  b )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对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a , b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的不同类型，都有相同的处理形式：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return  ( a &gt; b ) ? a : b ;</a:t>
            </a:r>
          </a:p>
        </p:txBody>
      </p:sp>
      <p:sp>
        <p:nvSpPr>
          <p:cNvPr id="541703" name="Text Box 7"/>
          <p:cNvSpPr txBox="1">
            <a:spLocks noChangeArrowheads="1"/>
          </p:cNvSpPr>
          <p:nvPr/>
        </p:nvSpPr>
        <p:spPr bwMode="auto">
          <a:xfrm>
            <a:off x="1546225" y="3192463"/>
            <a:ext cx="580072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用已有方法解决对不同数据类型处理：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）宏替换	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# define </a:t>
            </a:r>
            <a:r>
              <a:rPr lang="en-US" altLang="zh-CN" sz="2000">
                <a:solidFill>
                  <a:srgbClr val="0000CC"/>
                </a:solidFill>
                <a:ea typeface="Arial Unicode MS" pitchFamily="34" charset="-122"/>
                <a:cs typeface="Arial Unicode MS" pitchFamily="34" charset="-122"/>
              </a:rPr>
              <a:t>max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i="1">
                <a:solidFill>
                  <a:srgbClr val="0000CC"/>
                </a:solidFill>
                <a:ea typeface="Arial Unicode MS" pitchFamily="34" charset="-122"/>
                <a:cs typeface="Arial Unicode MS" pitchFamily="34" charset="-122"/>
              </a:rPr>
              <a:t>( a , b ) ( a &gt; b ? a : b )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问题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避开类型检查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）重载	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问题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需要许多重载版本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）使用函数模板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1000"/>
                                        <p:tgtEl>
                                          <p:spTgt spid="54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1" grpId="0" autoUpdateAnimBg="0"/>
      <p:bldP spid="541702" grpId="0" autoUpdateAnimBg="0"/>
      <p:bldP spid="54170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Complex( T r =0, T </a:t>
            </a:r>
            <a:r>
              <a:rPr lang="en-US" altLang="zh-CN" dirty="0" err="1"/>
              <a:t>i</a:t>
            </a:r>
            <a:r>
              <a:rPr lang="en-US" altLang="zh-CN" dirty="0"/>
              <a:t> =0 );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T  Real, Image ; 	</a:t>
            </a:r>
            <a:r>
              <a:rPr lang="en-US" altLang="zh-CN" i="1" dirty="0">
                <a:solidFill>
                  <a:srgbClr val="006600"/>
                </a:solidFill>
              </a:rPr>
              <a:t>//</a:t>
            </a:r>
            <a:r>
              <a:rPr lang="zh-CN" altLang="en-US" i="1" dirty="0">
                <a:solidFill>
                  <a:srgbClr val="006600"/>
                </a:solidFill>
              </a:rPr>
              <a:t>数据成员，实部、虚部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 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friend Complex&lt;T&gt;</a:t>
            </a:r>
            <a:r>
              <a:rPr lang="en-US" altLang="zh-CN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operator+ 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friend Complex&lt;T&gt; </a:t>
            </a:r>
            <a:r>
              <a:rPr lang="en-US" altLang="zh-CN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operator- 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friend Complex&lt;T&gt; </a:t>
            </a:r>
            <a:r>
              <a:rPr lang="en-US" altLang="zh-CN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operator- 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friend </a:t>
            </a:r>
            <a:r>
              <a:rPr lang="en-US" altLang="zh-CN" b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ostream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&amp; </a:t>
            </a:r>
            <a:r>
              <a:rPr lang="en-US" altLang="zh-CN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operator&lt;&lt; 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</a:t>
            </a:r>
            <a:r>
              <a:rPr lang="en-US" altLang="zh-CN" b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ostream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}; </a:t>
            </a:r>
          </a:p>
        </p:txBody>
      </p:sp>
      <p:sp>
        <p:nvSpPr>
          <p:cNvPr id="664579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sp>
        <p:nvSpPr>
          <p:cNvPr id="664587" name="AutoShape 11"/>
          <p:cNvSpPr>
            <a:spLocks/>
          </p:cNvSpPr>
          <p:nvPr/>
        </p:nvSpPr>
        <p:spPr bwMode="auto">
          <a:xfrm>
            <a:off x="5435600" y="1844675"/>
            <a:ext cx="1657350" cy="838200"/>
          </a:xfrm>
          <a:prstGeom prst="borderCallout2">
            <a:avLst>
              <a:gd name="adj1" fmla="val 13634"/>
              <a:gd name="adj2" fmla="val -4597"/>
              <a:gd name="adj3" fmla="val 13634"/>
              <a:gd name="adj4" fmla="val -29023"/>
              <a:gd name="adj5" fmla="val 205116"/>
              <a:gd name="adj6" fmla="val -10756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它们都是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/>
              <a:t>友元函数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6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7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#include&lt;</a:t>
            </a:r>
            <a:r>
              <a:rPr lang="en-US" altLang="zh-CN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iostream</a:t>
            </a: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Complex( T r =0, T </a:t>
            </a:r>
            <a:r>
              <a:rPr lang="en-US" altLang="zh-CN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=0 );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T  Real, Image ; </a:t>
            </a:r>
            <a:r>
              <a:rPr lang="en-US" altLang="zh-CN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0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b="0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数据成员，实部、虚部</a:t>
            </a:r>
            <a:endParaRPr lang="zh-CN" altLang="en-US" b="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 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Complex&lt;T&gt; operator+ 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friend Complex&lt;T&gt; operator- 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friend Complex&lt;T&gt; operator- 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</a:t>
            </a:r>
            <a:r>
              <a:rPr lang="en-US" altLang="zh-CN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operator&lt;&lt; ( </a:t>
            </a:r>
            <a:r>
              <a:rPr lang="en-US" altLang="zh-CN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 </a:t>
            </a:r>
          </a:p>
        </p:txBody>
      </p:sp>
      <p:sp>
        <p:nvSpPr>
          <p:cNvPr id="664579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sp>
        <p:nvSpPr>
          <p:cNvPr id="664587" name="AutoShape 11"/>
          <p:cNvSpPr>
            <a:spLocks/>
          </p:cNvSpPr>
          <p:nvPr/>
        </p:nvSpPr>
        <p:spPr bwMode="auto">
          <a:xfrm>
            <a:off x="5002882" y="1484784"/>
            <a:ext cx="1657350" cy="504056"/>
          </a:xfrm>
          <a:prstGeom prst="borderCallout2">
            <a:avLst>
              <a:gd name="adj1" fmla="val 41340"/>
              <a:gd name="adj2" fmla="val -5473"/>
              <a:gd name="adj3" fmla="val 43071"/>
              <a:gd name="adj4" fmla="val -30774"/>
              <a:gd name="adj5" fmla="val 209533"/>
              <a:gd name="adj6" fmla="val -935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/>
              <a:t>模板声明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6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7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dirty="0"/>
              <a:t>#include&lt;</a:t>
            </a:r>
            <a:r>
              <a:rPr lang="en-US" altLang="zh-CN" b="0" dirty="0" err="1"/>
              <a:t>iostream</a:t>
            </a:r>
            <a:r>
              <a:rPr lang="en-US" altLang="zh-CN" b="0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  Complex( T r =0, T </a:t>
            </a:r>
            <a:r>
              <a:rPr lang="en-US" altLang="zh-CN" b="0" dirty="0" err="1"/>
              <a:t>i</a:t>
            </a:r>
            <a:r>
              <a:rPr lang="en-US" altLang="zh-CN" b="0" dirty="0"/>
              <a:t> =0 );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  T  Real, Image ; </a:t>
            </a:r>
            <a:r>
              <a:rPr lang="en-US" altLang="zh-CN" b="0" dirty="0" smtClean="0"/>
              <a:t>	</a:t>
            </a:r>
            <a:r>
              <a:rPr lang="en-US" altLang="zh-CN" b="0" dirty="0"/>
              <a:t>	</a:t>
            </a:r>
            <a:r>
              <a:rPr lang="en-US" altLang="zh-CN" b="0" i="1" dirty="0">
                <a:solidFill>
                  <a:srgbClr val="006600"/>
                </a:solidFill>
              </a:rPr>
              <a:t>//</a:t>
            </a:r>
            <a:r>
              <a:rPr lang="zh-CN" altLang="en-US" b="0" i="1" dirty="0">
                <a:solidFill>
                  <a:srgbClr val="006600"/>
                </a:solidFill>
              </a:rPr>
              <a:t>数据成员，实部、虚部</a:t>
            </a:r>
            <a:endParaRPr lang="zh-CN" altLang="en-US" b="0" dirty="0"/>
          </a:p>
          <a:p>
            <a:pPr>
              <a:lnSpc>
                <a:spcPct val="120000"/>
              </a:lnSpc>
            </a:pPr>
            <a:r>
              <a:rPr lang="zh-CN" altLang="en-US" dirty="0"/>
              <a:t>  </a:t>
            </a: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b="0" dirty="0"/>
              <a:t>friend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b="0" dirty="0"/>
              <a:t>operator+ ( const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0" dirty="0"/>
              <a:t>c1, const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0" dirty="0"/>
              <a:t>c2 );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friend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 </a:t>
            </a:r>
            <a:r>
              <a:rPr lang="en-US" altLang="zh-CN" b="0" dirty="0"/>
              <a:t>operator- ( const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 </a:t>
            </a:r>
            <a:r>
              <a:rPr lang="en-US" altLang="zh-CN" b="0" dirty="0"/>
              <a:t>&amp;c1, const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0" dirty="0"/>
              <a:t>&amp;c2 );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friend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0" dirty="0"/>
              <a:t>operator- ( const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0" dirty="0"/>
              <a:t>&amp;c );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friend </a:t>
            </a:r>
            <a:r>
              <a:rPr lang="en-US" altLang="zh-CN" b="0" dirty="0" err="1"/>
              <a:t>ostream</a:t>
            </a:r>
            <a:r>
              <a:rPr lang="en-US" altLang="zh-CN" b="0" dirty="0"/>
              <a:t> &amp; operator&lt;&lt; ( </a:t>
            </a:r>
            <a:r>
              <a:rPr lang="en-US" altLang="zh-CN" b="0" dirty="0" err="1"/>
              <a:t>ostream</a:t>
            </a:r>
            <a:r>
              <a:rPr lang="en-US" altLang="zh-CN" b="0" dirty="0"/>
              <a:t> &amp; output, const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0" dirty="0"/>
              <a:t>&amp; c );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}; </a:t>
            </a:r>
          </a:p>
        </p:txBody>
      </p:sp>
      <p:sp>
        <p:nvSpPr>
          <p:cNvPr id="664579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sp>
        <p:nvSpPr>
          <p:cNvPr id="664587" name="AutoShape 11"/>
          <p:cNvSpPr>
            <a:spLocks/>
          </p:cNvSpPr>
          <p:nvPr/>
        </p:nvSpPr>
        <p:spPr bwMode="auto">
          <a:xfrm>
            <a:off x="5292080" y="1484784"/>
            <a:ext cx="1872208" cy="936104"/>
          </a:xfrm>
          <a:prstGeom prst="borderCallout2">
            <a:avLst>
              <a:gd name="adj1" fmla="val 13634"/>
              <a:gd name="adj2" fmla="val -4597"/>
              <a:gd name="adj3" fmla="val 13634"/>
              <a:gd name="adj4" fmla="val -29023"/>
              <a:gd name="adj5" fmla="val 199921"/>
              <a:gd name="adj6" fmla="val -8129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/>
              <a:t>实例化</a:t>
            </a:r>
            <a:endParaRPr lang="en-US" altLang="zh-CN" dirty="0" smtClean="0"/>
          </a:p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/>
              <a:t>类模板类型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6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7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template&lt;typename T&gt;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</a:t>
            </a:r>
            <a:r>
              <a:rPr lang="en-US" altLang="zh-CN"/>
              <a:t>Complex( T r =0, T i =0 );</a:t>
            </a:r>
            <a:r>
              <a:rPr lang="en-US" altLang="zh-CN" b="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T  Real, Image ; 		</a:t>
            </a:r>
            <a:r>
              <a:rPr lang="en-US" altLang="zh-CN" b="0" i="1">
                <a:solidFill>
                  <a:srgbClr val="006600"/>
                </a:solidFill>
              </a:rPr>
              <a:t>//</a:t>
            </a:r>
            <a:r>
              <a:rPr lang="zh-CN" altLang="en-US" b="0" i="1">
                <a:solidFill>
                  <a:srgbClr val="006600"/>
                </a:solidFill>
              </a:rPr>
              <a:t>数据成员，实部、虚部</a:t>
            </a:r>
            <a:endParaRPr lang="zh-CN" altLang="en-US" b="0"/>
          </a:p>
          <a:p>
            <a:pPr>
              <a:lnSpc>
                <a:spcPct val="120000"/>
              </a:lnSpc>
            </a:pPr>
            <a:r>
              <a:rPr lang="zh-CN" altLang="en-US" b="0"/>
              <a:t>  </a:t>
            </a:r>
            <a:r>
              <a:rPr lang="en-US" altLang="zh-CN" b="0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operator+ 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operator- 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operator- 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ostream &amp; operator&lt;&lt; ( ostream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}; </a:t>
            </a:r>
          </a:p>
        </p:txBody>
      </p:sp>
      <p:sp>
        <p:nvSpPr>
          <p:cNvPr id="665603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sp>
        <p:nvSpPr>
          <p:cNvPr id="665604" name="AutoShape 4"/>
          <p:cNvSpPr>
            <a:spLocks/>
          </p:cNvSpPr>
          <p:nvPr/>
        </p:nvSpPr>
        <p:spPr bwMode="auto">
          <a:xfrm>
            <a:off x="2555875" y="3067050"/>
            <a:ext cx="4752975" cy="1730375"/>
          </a:xfrm>
          <a:prstGeom prst="borderCallout2">
            <a:avLst>
              <a:gd name="adj1" fmla="val 6606"/>
              <a:gd name="adj2" fmla="val -1602"/>
              <a:gd name="adj3" fmla="val 6606"/>
              <a:gd name="adj4" fmla="val -4644"/>
              <a:gd name="adj5" fmla="val -24310"/>
              <a:gd name="adj6" fmla="val -1416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默认参数构造函数</a:t>
            </a:r>
          </a:p>
          <a:p>
            <a:r>
              <a:rPr lang="en-US" altLang="zh-CN" sz="2000"/>
              <a:t>template&lt;typename T&gt; </a:t>
            </a:r>
          </a:p>
          <a:p>
            <a:r>
              <a:rPr lang="en-US" altLang="zh-CN" sz="2000"/>
              <a:t>Complex&lt;T&gt;::Complex( T r, T i )</a:t>
            </a:r>
          </a:p>
          <a:p>
            <a:r>
              <a:rPr lang="en-US" altLang="zh-CN" sz="2000"/>
              <a:t> { Real = r ;   Image = i ;  </a:t>
            </a:r>
          </a:p>
          <a:p>
            <a:r>
              <a:rPr lang="en-US" altLang="zh-CN" sz="2000"/>
              <a:t>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6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4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template&lt;typename T&gt;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Complex( T r =0, T i =0 );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T  Real, Image ; 		</a:t>
            </a:r>
            <a:r>
              <a:rPr lang="en-US" altLang="zh-CN" b="0" i="1">
                <a:solidFill>
                  <a:srgbClr val="006600"/>
                </a:solidFill>
              </a:rPr>
              <a:t>//</a:t>
            </a:r>
            <a:r>
              <a:rPr lang="zh-CN" altLang="en-US" b="0" i="1">
                <a:solidFill>
                  <a:srgbClr val="006600"/>
                </a:solidFill>
              </a:rPr>
              <a:t>数据成员，实部、虚部</a:t>
            </a:r>
            <a:endParaRPr lang="zh-CN" altLang="en-US" b="0"/>
          </a:p>
          <a:p>
            <a:pPr>
              <a:lnSpc>
                <a:spcPct val="120000"/>
              </a:lnSpc>
            </a:pPr>
            <a:r>
              <a:rPr lang="zh-CN" altLang="en-US" b="0"/>
              <a:t>  </a:t>
            </a:r>
            <a:r>
              <a:rPr lang="en-US" altLang="zh-CN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operator+ 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operator- 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operator- 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ostream &amp; operator&lt;&lt; ( ostream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}; </a:t>
            </a:r>
          </a:p>
        </p:txBody>
      </p:sp>
      <p:sp>
        <p:nvSpPr>
          <p:cNvPr id="666627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grpSp>
        <p:nvGrpSpPr>
          <p:cNvPr id="666637" name="Group 13"/>
          <p:cNvGrpSpPr>
            <a:grpSpLocks/>
          </p:cNvGrpSpPr>
          <p:nvPr/>
        </p:nvGrpSpPr>
        <p:grpSpPr bwMode="auto">
          <a:xfrm>
            <a:off x="611188" y="1341438"/>
            <a:ext cx="8137525" cy="2303462"/>
            <a:chOff x="385" y="845"/>
            <a:chExt cx="5032" cy="1451"/>
          </a:xfrm>
        </p:grpSpPr>
        <p:sp>
          <p:nvSpPr>
            <p:cNvPr id="666630" name="Text Box 6"/>
            <p:cNvSpPr txBox="1">
              <a:spLocks noChangeArrowheads="1"/>
            </p:cNvSpPr>
            <p:nvPr/>
          </p:nvSpPr>
          <p:spPr bwMode="auto">
            <a:xfrm>
              <a:off x="385" y="845"/>
              <a:ext cx="5032" cy="1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rgbClr val="006600"/>
                  </a:solidFill>
                </a:rPr>
                <a:t>//</a:t>
              </a:r>
              <a:r>
                <a:rPr lang="zh-CN" altLang="en-US" sz="2000" i="1">
                  <a:solidFill>
                    <a:srgbClr val="006600"/>
                  </a:solidFill>
                </a:rPr>
                <a:t>重载 </a:t>
              </a:r>
              <a:r>
                <a:rPr lang="en-US" altLang="zh-CN" sz="2000" i="1">
                  <a:solidFill>
                    <a:srgbClr val="006600"/>
                  </a:solidFill>
                </a:rPr>
                <a:t>+</a:t>
              </a:r>
            </a:p>
            <a:p>
              <a:r>
                <a:rPr lang="en-US" altLang="zh-CN" sz="2000"/>
                <a:t>template&lt;typename T&gt;</a:t>
              </a:r>
            </a:p>
            <a:p>
              <a:r>
                <a:rPr lang="en-US" altLang="zh-CN" sz="2000"/>
                <a:t>Complex&lt;T&gt; operator+ ( const Complex&lt;T&gt; c1, const Complex&lt;T&gt; c2 )</a:t>
              </a:r>
            </a:p>
            <a:p>
              <a:r>
                <a:rPr lang="en-US" altLang="zh-CN" sz="2000"/>
                <a:t> { T r = c1.Real + c2.Real ;   T i = c1.Image + c2.Image ;</a:t>
              </a:r>
            </a:p>
            <a:p>
              <a:r>
                <a:rPr lang="en-US" altLang="zh-CN" sz="2000"/>
                <a:t>    return Complex&lt;T&gt;( r, i ) ;</a:t>
              </a:r>
            </a:p>
            <a:p>
              <a:r>
                <a:rPr lang="en-US" altLang="zh-CN" sz="2000"/>
                <a:t> }</a:t>
              </a:r>
            </a:p>
          </p:txBody>
        </p:sp>
        <p:sp>
          <p:nvSpPr>
            <p:cNvPr id="666633" name="Line 9"/>
            <p:cNvSpPr>
              <a:spLocks noChangeShapeType="1"/>
            </p:cNvSpPr>
            <p:nvPr/>
          </p:nvSpPr>
          <p:spPr bwMode="auto">
            <a:xfrm flipH="1">
              <a:off x="2154" y="2160"/>
              <a:ext cx="318" cy="1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oval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6635" name="Line 11"/>
            <p:cNvSpPr>
              <a:spLocks noChangeShapeType="1"/>
            </p:cNvSpPr>
            <p:nvPr/>
          </p:nvSpPr>
          <p:spPr bwMode="auto">
            <a:xfrm>
              <a:off x="2472" y="2070"/>
              <a:ext cx="0" cy="9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template&lt;typename T&gt;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Complex( T r =0, T i =0 );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T  Real, Image ; 		</a:t>
            </a:r>
            <a:r>
              <a:rPr lang="en-US" altLang="zh-CN" b="0" i="1">
                <a:solidFill>
                  <a:srgbClr val="006600"/>
                </a:solidFill>
              </a:rPr>
              <a:t>//</a:t>
            </a:r>
            <a:r>
              <a:rPr lang="zh-CN" altLang="en-US" b="0" i="1">
                <a:solidFill>
                  <a:srgbClr val="006600"/>
                </a:solidFill>
              </a:rPr>
              <a:t>数据成员，实部、虚部</a:t>
            </a:r>
            <a:endParaRPr lang="zh-CN" altLang="en-US" b="0"/>
          </a:p>
          <a:p>
            <a:pPr>
              <a:lnSpc>
                <a:spcPct val="120000"/>
              </a:lnSpc>
            </a:pPr>
            <a:r>
              <a:rPr lang="zh-CN" altLang="en-US" b="0"/>
              <a:t>  </a:t>
            </a:r>
            <a:r>
              <a:rPr lang="en-US" altLang="zh-CN" b="0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operator+(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</a:t>
            </a:r>
            <a:r>
              <a:rPr lang="en-US" altLang="zh-CN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operator- 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operator- 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ostream &amp; operator&lt;&lt; ( ostream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}; </a:t>
            </a:r>
          </a:p>
        </p:txBody>
      </p:sp>
      <p:sp>
        <p:nvSpPr>
          <p:cNvPr id="667651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grpSp>
        <p:nvGrpSpPr>
          <p:cNvPr id="667652" name="Group 4"/>
          <p:cNvGrpSpPr>
            <a:grpSpLocks/>
          </p:cNvGrpSpPr>
          <p:nvPr/>
        </p:nvGrpSpPr>
        <p:grpSpPr bwMode="auto">
          <a:xfrm>
            <a:off x="468313" y="1989138"/>
            <a:ext cx="8477250" cy="2303462"/>
            <a:chOff x="385" y="845"/>
            <a:chExt cx="5340" cy="1451"/>
          </a:xfrm>
        </p:grpSpPr>
        <p:sp>
          <p:nvSpPr>
            <p:cNvPr id="667653" name="Text Box 5"/>
            <p:cNvSpPr txBox="1">
              <a:spLocks noChangeArrowheads="1"/>
            </p:cNvSpPr>
            <p:nvPr/>
          </p:nvSpPr>
          <p:spPr bwMode="auto">
            <a:xfrm>
              <a:off x="385" y="845"/>
              <a:ext cx="5340" cy="1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i="1">
                  <a:solidFill>
                    <a:srgbClr val="006600"/>
                  </a:solidFill>
                </a:rPr>
                <a:t>//</a:t>
              </a:r>
              <a:r>
                <a:rPr lang="zh-CN" altLang="en-US" sz="2000" i="1">
                  <a:solidFill>
                    <a:srgbClr val="006600"/>
                  </a:solidFill>
                </a:rPr>
                <a:t>重载 双目 </a:t>
              </a:r>
              <a:r>
                <a:rPr lang="en-US" altLang="zh-CN" sz="2000" i="1">
                  <a:solidFill>
                    <a:srgbClr val="006600"/>
                  </a:solidFill>
                </a:rPr>
                <a:t>-</a:t>
              </a:r>
            </a:p>
            <a:p>
              <a:r>
                <a:rPr lang="en-US" altLang="zh-CN" sz="2000"/>
                <a:t>template&lt;typename T&gt; </a:t>
              </a:r>
            </a:p>
            <a:p>
              <a:r>
                <a:rPr lang="en-US" altLang="zh-CN" sz="2000"/>
                <a:t>Complex&lt;T&gt; operator- ( const Complex&lt;T&gt; &amp; c1, const Complex&lt;T&gt; &amp; c2 )</a:t>
              </a:r>
            </a:p>
            <a:p>
              <a:r>
                <a:rPr lang="en-US" altLang="zh-CN" sz="2000"/>
                <a:t> { T r = c1.Real - c2.Real ;   T i = c1.Image - c2.Image ;</a:t>
              </a:r>
            </a:p>
            <a:p>
              <a:r>
                <a:rPr lang="en-US" altLang="zh-CN" sz="2000"/>
                <a:t>   return Complex&lt;T&gt;( r, i ) ;</a:t>
              </a:r>
            </a:p>
            <a:p>
              <a:r>
                <a:rPr lang="en-US" altLang="zh-CN" sz="2000"/>
                <a:t> }</a:t>
              </a:r>
            </a:p>
          </p:txBody>
        </p:sp>
        <p:sp>
          <p:nvSpPr>
            <p:cNvPr id="667654" name="Line 6"/>
            <p:cNvSpPr>
              <a:spLocks noChangeShapeType="1"/>
            </p:cNvSpPr>
            <p:nvPr/>
          </p:nvSpPr>
          <p:spPr bwMode="auto">
            <a:xfrm flipH="1">
              <a:off x="2154" y="2160"/>
              <a:ext cx="318" cy="1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oval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7655" name="Line 7"/>
            <p:cNvSpPr>
              <a:spLocks noChangeShapeType="1"/>
            </p:cNvSpPr>
            <p:nvPr/>
          </p:nvSpPr>
          <p:spPr bwMode="auto">
            <a:xfrm>
              <a:off x="2472" y="2070"/>
              <a:ext cx="0" cy="9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template&lt;typename T&gt;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Complex( T r =0, T i =0 );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T  Real, Image ; 		</a:t>
            </a:r>
            <a:r>
              <a:rPr lang="en-US" altLang="zh-CN" b="0" i="1">
                <a:solidFill>
                  <a:srgbClr val="006600"/>
                </a:solidFill>
              </a:rPr>
              <a:t>//</a:t>
            </a:r>
            <a:r>
              <a:rPr lang="zh-CN" altLang="en-US" b="0" i="1">
                <a:solidFill>
                  <a:srgbClr val="006600"/>
                </a:solidFill>
              </a:rPr>
              <a:t>数据成员，实部、虚部</a:t>
            </a:r>
            <a:endParaRPr lang="zh-CN" altLang="en-US" b="0"/>
          </a:p>
          <a:p>
            <a:pPr>
              <a:lnSpc>
                <a:spcPct val="120000"/>
              </a:lnSpc>
            </a:pPr>
            <a:r>
              <a:rPr lang="zh-CN" altLang="en-US" b="0"/>
              <a:t>  </a:t>
            </a:r>
            <a:r>
              <a:rPr lang="en-US" altLang="zh-CN" b="0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operator+ 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operator- 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</a:t>
            </a:r>
            <a:r>
              <a:rPr lang="en-US" altLang="zh-CN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operator- 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ostream &amp; operator&lt;&lt; ( ostream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}; </a:t>
            </a:r>
          </a:p>
        </p:txBody>
      </p:sp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grpSp>
        <p:nvGrpSpPr>
          <p:cNvPr id="668680" name="Group 8"/>
          <p:cNvGrpSpPr>
            <a:grpSpLocks/>
          </p:cNvGrpSpPr>
          <p:nvPr/>
        </p:nvGrpSpPr>
        <p:grpSpPr bwMode="auto">
          <a:xfrm>
            <a:off x="1209675" y="2924175"/>
            <a:ext cx="5954713" cy="1984375"/>
            <a:chOff x="703" y="1454"/>
            <a:chExt cx="3519" cy="1250"/>
          </a:xfrm>
        </p:grpSpPr>
        <p:sp>
          <p:nvSpPr>
            <p:cNvPr id="668677" name="Text Box 5"/>
            <p:cNvSpPr txBox="1">
              <a:spLocks noChangeArrowheads="1"/>
            </p:cNvSpPr>
            <p:nvPr/>
          </p:nvSpPr>
          <p:spPr bwMode="auto">
            <a:xfrm>
              <a:off x="703" y="1454"/>
              <a:ext cx="3519" cy="102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rgbClr val="006600"/>
                  </a:solidFill>
                </a:rPr>
                <a:t>//</a:t>
              </a:r>
              <a:r>
                <a:rPr lang="zh-CN" altLang="en-US" sz="2000" i="1">
                  <a:solidFill>
                    <a:srgbClr val="006600"/>
                  </a:solidFill>
                </a:rPr>
                <a:t>重载 单目 </a:t>
              </a:r>
              <a:r>
                <a:rPr lang="en-US" altLang="zh-CN" sz="2000" i="1">
                  <a:solidFill>
                    <a:srgbClr val="006600"/>
                  </a:solidFill>
                </a:rPr>
                <a:t>-</a:t>
              </a:r>
            </a:p>
            <a:p>
              <a:r>
                <a:rPr lang="en-US" altLang="zh-CN" sz="2000"/>
                <a:t>template&lt;typename T&gt;</a:t>
              </a:r>
            </a:p>
            <a:p>
              <a:r>
                <a:rPr lang="en-US" altLang="zh-CN" sz="2000"/>
                <a:t>Complex&lt;T&gt; operator- ( const Complex&lt;T&gt; &amp; c )</a:t>
              </a:r>
            </a:p>
            <a:p>
              <a:r>
                <a:rPr lang="en-US" altLang="zh-CN" sz="2000"/>
                <a:t> { return Complex&lt;T&gt; ( -c.Real, -c.Image ); </a:t>
              </a:r>
            </a:p>
            <a:p>
              <a:r>
                <a:rPr lang="en-US" altLang="zh-CN" sz="2000"/>
                <a:t> }</a:t>
              </a:r>
            </a:p>
          </p:txBody>
        </p:sp>
        <p:sp>
          <p:nvSpPr>
            <p:cNvPr id="668678" name="Line 6"/>
            <p:cNvSpPr>
              <a:spLocks noChangeShapeType="1"/>
            </p:cNvSpPr>
            <p:nvPr/>
          </p:nvSpPr>
          <p:spPr bwMode="auto">
            <a:xfrm flipH="1">
              <a:off x="2154" y="2568"/>
              <a:ext cx="318" cy="1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oval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8679" name="Line 7"/>
            <p:cNvSpPr>
              <a:spLocks noChangeShapeType="1"/>
            </p:cNvSpPr>
            <p:nvPr/>
          </p:nvSpPr>
          <p:spPr bwMode="auto">
            <a:xfrm>
              <a:off x="2472" y="2478"/>
              <a:ext cx="0" cy="9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template&lt;typename T&gt;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Complex( T r =0, T i =0 );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T  Real, Image ; 		</a:t>
            </a:r>
            <a:r>
              <a:rPr lang="en-US" altLang="zh-CN" b="0" i="1">
                <a:solidFill>
                  <a:srgbClr val="006600"/>
                </a:solidFill>
              </a:rPr>
              <a:t>//</a:t>
            </a:r>
            <a:r>
              <a:rPr lang="zh-CN" altLang="en-US" b="0" i="1">
                <a:solidFill>
                  <a:srgbClr val="006600"/>
                </a:solidFill>
              </a:rPr>
              <a:t>数据成员，实部、虚部</a:t>
            </a:r>
            <a:endParaRPr lang="zh-CN" altLang="en-US" b="0"/>
          </a:p>
          <a:p>
            <a:pPr>
              <a:lnSpc>
                <a:spcPct val="120000"/>
              </a:lnSpc>
            </a:pPr>
            <a:r>
              <a:rPr lang="zh-CN" altLang="en-US" b="0"/>
              <a:t>  </a:t>
            </a:r>
            <a:r>
              <a:rPr lang="en-US" altLang="zh-CN" b="0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operator+ 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operator- 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operator- 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</a:t>
            </a:r>
            <a:r>
              <a:rPr lang="en-US" altLang="zh-CN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ostream &amp; operator&lt;&lt; ( ostream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}; </a:t>
            </a: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grpSp>
        <p:nvGrpSpPr>
          <p:cNvPr id="669704" name="Group 8"/>
          <p:cNvGrpSpPr>
            <a:grpSpLocks/>
          </p:cNvGrpSpPr>
          <p:nvPr/>
        </p:nvGrpSpPr>
        <p:grpSpPr bwMode="auto">
          <a:xfrm>
            <a:off x="1209675" y="3227388"/>
            <a:ext cx="7564438" cy="2289175"/>
            <a:chOff x="762" y="2033"/>
            <a:chExt cx="4765" cy="1442"/>
          </a:xfrm>
        </p:grpSpPr>
        <p:sp>
          <p:nvSpPr>
            <p:cNvPr id="669701" name="Text Box 5"/>
            <p:cNvSpPr txBox="1">
              <a:spLocks noChangeArrowheads="1"/>
            </p:cNvSpPr>
            <p:nvPr/>
          </p:nvSpPr>
          <p:spPr bwMode="auto">
            <a:xfrm>
              <a:off x="762" y="2033"/>
              <a:ext cx="4765" cy="1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i="1">
                  <a:solidFill>
                    <a:srgbClr val="006600"/>
                  </a:solidFill>
                </a:rPr>
                <a:t>//</a:t>
              </a:r>
              <a:r>
                <a:rPr lang="zh-CN" altLang="en-US" sz="2000" i="1">
                  <a:solidFill>
                    <a:srgbClr val="006600"/>
                  </a:solidFill>
                </a:rPr>
                <a:t>重载 </a:t>
              </a:r>
              <a:r>
                <a:rPr lang="en-US" altLang="zh-CN" sz="2000" i="1">
                  <a:solidFill>
                    <a:srgbClr val="006600"/>
                  </a:solidFill>
                </a:rPr>
                <a:t>&lt;&lt;</a:t>
              </a:r>
            </a:p>
            <a:p>
              <a:r>
                <a:rPr lang="en-US" altLang="zh-CN" sz="2000"/>
                <a:t>template&lt;typename T&gt; </a:t>
              </a:r>
            </a:p>
            <a:p>
              <a:r>
                <a:rPr lang="en-US" altLang="zh-CN" sz="2000"/>
                <a:t>ostream &amp; operator&lt;&lt; ( ostream &amp; output, const Complex&lt;T&gt; &amp; c )</a:t>
              </a:r>
            </a:p>
            <a:p>
              <a:r>
                <a:rPr lang="en-US" altLang="zh-CN" sz="2000"/>
                <a:t>{ output &lt;&lt; '(' &lt;&lt; c.Real &lt;&lt; " , " &lt;&lt; c.Image &lt;&lt; ')' ;</a:t>
              </a:r>
            </a:p>
            <a:p>
              <a:r>
                <a:rPr lang="en-US" altLang="zh-CN" sz="2000"/>
                <a:t>  return output;</a:t>
              </a:r>
            </a:p>
            <a:p>
              <a:r>
                <a:rPr lang="en-US" altLang="zh-CN" sz="2000"/>
                <a:t>} </a:t>
              </a:r>
            </a:p>
          </p:txBody>
        </p:sp>
        <p:sp>
          <p:nvSpPr>
            <p:cNvPr id="669702" name="Line 6"/>
            <p:cNvSpPr>
              <a:spLocks noChangeShapeType="1"/>
            </p:cNvSpPr>
            <p:nvPr/>
          </p:nvSpPr>
          <p:spPr bwMode="auto">
            <a:xfrm flipH="1">
              <a:off x="2213" y="3339"/>
              <a:ext cx="318" cy="1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oval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9703" name="Line 7"/>
            <p:cNvSpPr>
              <a:spLocks noChangeShapeType="1"/>
            </p:cNvSpPr>
            <p:nvPr/>
          </p:nvSpPr>
          <p:spPr bwMode="auto">
            <a:xfrm>
              <a:off x="2531" y="3249"/>
              <a:ext cx="0" cy="9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template&lt;typename T&gt;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Complex( T r =0, T i =0 );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T  Real, Image ; 		</a:t>
            </a:r>
            <a:r>
              <a:rPr lang="en-US" altLang="zh-CN" i="1">
                <a:solidFill>
                  <a:srgbClr val="006600"/>
                </a:solidFill>
              </a:rPr>
              <a:t>//</a:t>
            </a:r>
            <a:r>
              <a:rPr lang="zh-CN" altLang="en-US" i="1">
                <a:solidFill>
                  <a:srgbClr val="006600"/>
                </a:solidFill>
              </a:rPr>
              <a:t>数据成员，实部、虚部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  </a:t>
            </a:r>
            <a:r>
              <a:rPr lang="en-US" altLang="zh-CN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operator+ 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operator- 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operator- 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ostream &amp; operator&lt;&lt; ( ostream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}; </a:t>
            </a:r>
          </a:p>
        </p:txBody>
      </p:sp>
      <p:sp>
        <p:nvSpPr>
          <p:cNvPr id="670723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sp>
        <p:nvSpPr>
          <p:cNvPr id="670728" name="Rectangle 8"/>
          <p:cNvSpPr>
            <a:spLocks noChangeArrowheads="1"/>
          </p:cNvSpPr>
          <p:nvPr/>
        </p:nvSpPr>
        <p:spPr bwMode="auto">
          <a:xfrm>
            <a:off x="3492500" y="1341438"/>
            <a:ext cx="5148263" cy="2403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{ Complex&lt;double&gt; c1( 2.5,3.7 ), c2( 4.2, 6.5 )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cout &lt;&lt; "c1 = "&lt;&lt; c1 &lt;&lt; "\nc2 = " &lt;&lt; c2 &lt;&lt; endl;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cout &lt;&lt; "c1 + c2 = " &lt;&lt; c1+c2 &lt;&lt;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cout &lt;&lt; "c1 - c2 = " &lt;&lt; c1-c2 &lt;&lt;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cout &lt;&lt; "-c1 = " &lt;&lt; -c1 &lt;&lt;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} </a:t>
            </a:r>
          </a:p>
        </p:txBody>
      </p:sp>
      <p:pic>
        <p:nvPicPr>
          <p:cNvPr id="67072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5575" y="3933825"/>
            <a:ext cx="3440113" cy="2236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Text Box 2"/>
          <p:cNvSpPr txBox="1">
            <a:spLocks noChangeArrowheads="1"/>
          </p:cNvSpPr>
          <p:nvPr/>
        </p:nvSpPr>
        <p:spPr bwMode="auto">
          <a:xfrm>
            <a:off x="533400" y="1905000"/>
            <a:ext cx="8077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从类模板实例化的每个模板类有自己的类模板数据成员，该模板类的所有对象共享一个</a:t>
            </a: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static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数据成员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和非模板类的</a:t>
            </a: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static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数据成员一样，模板类的</a:t>
            </a: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static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数据成员也应该在文件范围定义和初始化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每个模板类有自己的类模板的</a:t>
            </a: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static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数据成员副本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4398963" cy="5334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CC3300"/>
                </a:solidFill>
                <a:latin typeface="楷体_GB2312" pitchFamily="49" charset="-122"/>
              </a:rPr>
              <a:t>10.3.5  </a:t>
            </a:r>
            <a:r>
              <a:rPr lang="zh-CN" altLang="en-US" sz="2400" b="1">
                <a:solidFill>
                  <a:srgbClr val="CC3300"/>
                </a:solidFill>
                <a:latin typeface="宋体" pitchFamily="2" charset="-122"/>
              </a:rPr>
              <a:t>类模板与</a:t>
            </a:r>
            <a:r>
              <a:rPr lang="en-US" altLang="zh-CN" sz="2400" b="1">
                <a:solidFill>
                  <a:srgbClr val="CC3300"/>
                </a:solidFill>
                <a:latin typeface="宋体" pitchFamily="2" charset="-122"/>
              </a:rPr>
              <a:t>static</a:t>
            </a:r>
            <a:r>
              <a:rPr lang="zh-CN" altLang="en-US" sz="2400" b="1">
                <a:solidFill>
                  <a:srgbClr val="CC3300"/>
                </a:solidFill>
                <a:latin typeface="宋体" pitchFamily="2" charset="-122"/>
              </a:rPr>
              <a:t>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4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6" grpId="0" autoUpdateAnimBg="0"/>
      <p:bldP spid="64614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5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763588" y="609600"/>
            <a:ext cx="556101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10.2  </a:t>
            </a:r>
            <a:r>
              <a:rPr lang="zh-CN" altLang="en-US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函数模板</a:t>
            </a:r>
          </a:p>
        </p:txBody>
      </p:sp>
      <p:sp>
        <p:nvSpPr>
          <p:cNvPr id="542726" name="Text Box 6"/>
          <p:cNvSpPr txBox="1">
            <a:spLocks noChangeArrowheads="1"/>
          </p:cNvSpPr>
          <p:nvPr/>
        </p:nvSpPr>
        <p:spPr bwMode="auto">
          <a:xfrm>
            <a:off x="838200" y="2514600"/>
            <a:ext cx="7620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6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重载函数通常基于不同的数据类型实现类似的操作</a:t>
            </a:r>
          </a:p>
          <a:p>
            <a:pPr>
              <a:lnSpc>
                <a:spcPct val="26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对不同数据类型的操作完全相同，用函数模板实现更为简洁方便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6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Text Box 2"/>
          <p:cNvSpPr txBox="1">
            <a:spLocks noChangeArrowheads="1"/>
          </p:cNvSpPr>
          <p:nvPr/>
        </p:nvSpPr>
        <p:spPr bwMode="auto">
          <a:xfrm>
            <a:off x="533400" y="260350"/>
            <a:ext cx="7620000" cy="61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#include&lt;iostream&gt;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using namespace std 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const double pi=3.14159;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template&lt;typename T&gt; class Circle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{   T radius ; 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     static int total;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类模板的静态数据成员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/>
              <a:t>  </a:t>
            </a:r>
            <a:r>
              <a:rPr lang="en-US" altLang="zh-CN"/>
              <a:t>public :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     Circle(T r=0) { radius = r ; total++;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     void Set_Radius( T r ) { radius = r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     double Get_Radius()   { return 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     double Get_Girth()      { return  2 * pi *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     double Get_Area()       { return  pi * radius *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     static int ShowTotal();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类模板的静态成员函数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} 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template&lt;typename T&gt; int Circle&lt;T&gt;::total=0;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template&lt;typename T&gt; 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int Circle&lt;T&gt;::ShowTotal(){ return total; }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47172" name="Text Box 4"/>
          <p:cNvSpPr txBox="1">
            <a:spLocks noChangeArrowheads="1"/>
          </p:cNvSpPr>
          <p:nvPr/>
        </p:nvSpPr>
        <p:spPr bwMode="auto">
          <a:xfrm>
            <a:off x="5004048" y="304800"/>
            <a:ext cx="4114800" cy="47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10-6  </a:t>
            </a:r>
            <a:r>
              <a:rPr lang="zh-CN" altLang="en-US" sz="2000" i="1" dirty="0">
                <a:solidFill>
                  <a:srgbClr val="008000"/>
                </a:solidFill>
              </a:rPr>
              <a:t>为圆类模板定义静态成员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0" grpId="0" autoUpdateAnimBg="0"/>
      <p:bldP spid="647172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Text Box 2"/>
          <p:cNvSpPr txBox="1">
            <a:spLocks noChangeArrowheads="1"/>
          </p:cNvSpPr>
          <p:nvPr/>
        </p:nvSpPr>
        <p:spPr bwMode="auto">
          <a:xfrm>
            <a:off x="533400" y="260350"/>
            <a:ext cx="7620000" cy="61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#include&lt;</a:t>
            </a:r>
            <a:r>
              <a:rPr lang="en-US" altLang="zh-CN" b="0" dirty="0" err="1"/>
              <a:t>iostream</a:t>
            </a:r>
            <a:r>
              <a:rPr lang="en-US" altLang="zh-CN" b="0" dirty="0"/>
              <a:t>&gt;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using namespace std 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const double pi=3.14159;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class Circle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{   T radius ; 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static </a:t>
            </a:r>
            <a:r>
              <a:rPr lang="en-US" altLang="zh-CN" b="0" dirty="0" err="1"/>
              <a:t>int</a:t>
            </a:r>
            <a:r>
              <a:rPr lang="en-US" altLang="zh-CN" b="0" dirty="0"/>
              <a:t> total;			</a:t>
            </a:r>
            <a:r>
              <a:rPr lang="en-US" altLang="zh-CN" b="0" i="1" dirty="0">
                <a:solidFill>
                  <a:srgbClr val="008000"/>
                </a:solidFill>
              </a:rPr>
              <a:t>//</a:t>
            </a:r>
            <a:r>
              <a:rPr lang="zh-CN" altLang="en-US" b="0" i="1" dirty="0">
                <a:solidFill>
                  <a:srgbClr val="008000"/>
                </a:solidFill>
              </a:rPr>
              <a:t>类模板的静态数据成员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public :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Circle(T r=0) { radius = r ; total++;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void </a:t>
            </a:r>
            <a:r>
              <a:rPr lang="en-US" altLang="zh-CN" b="0" dirty="0" err="1"/>
              <a:t>Set_Radius</a:t>
            </a:r>
            <a:r>
              <a:rPr lang="en-US" altLang="zh-CN" b="0" dirty="0"/>
              <a:t>( T r ) { radius = r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double </a:t>
            </a:r>
            <a:r>
              <a:rPr lang="en-US" altLang="zh-CN" b="0" dirty="0" err="1"/>
              <a:t>Get_Radius</a:t>
            </a:r>
            <a:r>
              <a:rPr lang="en-US" altLang="zh-CN" b="0" dirty="0"/>
              <a:t>()   { return 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double </a:t>
            </a:r>
            <a:r>
              <a:rPr lang="en-US" altLang="zh-CN" b="0" dirty="0" err="1"/>
              <a:t>Get_Girth</a:t>
            </a:r>
            <a:r>
              <a:rPr lang="en-US" altLang="zh-CN" b="0" dirty="0"/>
              <a:t>()      { return  2 * pi *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double </a:t>
            </a:r>
            <a:r>
              <a:rPr lang="en-US" altLang="zh-CN" b="0" dirty="0" err="1"/>
              <a:t>Get_Area</a:t>
            </a:r>
            <a:r>
              <a:rPr lang="en-US" altLang="zh-CN" b="0" dirty="0"/>
              <a:t>()       { return  pi * radius *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static </a:t>
            </a:r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err="1"/>
              <a:t>ShowTotal</a:t>
            </a:r>
            <a:r>
              <a:rPr lang="en-US" altLang="zh-CN" b="0" dirty="0"/>
              <a:t>();		</a:t>
            </a:r>
            <a:r>
              <a:rPr lang="en-US" altLang="zh-CN" b="0" i="1" dirty="0">
                <a:solidFill>
                  <a:srgbClr val="008000"/>
                </a:solidFill>
              </a:rPr>
              <a:t>//</a:t>
            </a:r>
            <a:r>
              <a:rPr lang="zh-CN" altLang="en-US" b="0" i="1" dirty="0">
                <a:solidFill>
                  <a:srgbClr val="008000"/>
                </a:solidFill>
              </a:rPr>
              <a:t>类模板的静态成员函数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} 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</a:t>
            </a:r>
            <a:r>
              <a:rPr lang="en-US" altLang="zh-CN" b="0" dirty="0" err="1"/>
              <a:t>int</a:t>
            </a:r>
            <a:r>
              <a:rPr lang="en-US" altLang="zh-CN" b="0" dirty="0"/>
              <a:t> Circle&lt;T&gt;::total=0;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 err="1"/>
              <a:t>int</a:t>
            </a:r>
            <a:r>
              <a:rPr lang="en-US" altLang="zh-CN" b="0" dirty="0"/>
              <a:t> Circle&lt;T&gt;::</a:t>
            </a:r>
            <a:r>
              <a:rPr lang="en-US" altLang="zh-CN" b="0" dirty="0" err="1"/>
              <a:t>ShowTotal</a:t>
            </a:r>
            <a:r>
              <a:rPr lang="en-US" altLang="zh-CN" b="0" dirty="0"/>
              <a:t>(){ return total; }</a:t>
            </a:r>
            <a:r>
              <a:rPr lang="en-US" altLang="zh-CN" b="0" dirty="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49219" name="Text Box 3"/>
          <p:cNvSpPr txBox="1">
            <a:spLocks noChangeArrowheads="1"/>
          </p:cNvSpPr>
          <p:nvPr/>
        </p:nvSpPr>
        <p:spPr bwMode="auto">
          <a:xfrm>
            <a:off x="4572000" y="304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10-6  </a:t>
            </a:r>
            <a:r>
              <a:rPr lang="zh-CN" altLang="en-US" sz="2000" i="1">
                <a:solidFill>
                  <a:srgbClr val="008000"/>
                </a:solidFill>
              </a:rPr>
              <a:t>为圆类模板定义静态成员</a:t>
            </a:r>
          </a:p>
        </p:txBody>
      </p:sp>
      <p:sp>
        <p:nvSpPr>
          <p:cNvPr id="649220" name="Rectangle 4"/>
          <p:cNvSpPr>
            <a:spLocks noChangeArrowheads="1"/>
          </p:cNvSpPr>
          <p:nvPr/>
        </p:nvSpPr>
        <p:spPr bwMode="auto">
          <a:xfrm>
            <a:off x="417513" y="1376363"/>
            <a:ext cx="4002087" cy="396875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template&lt;typename T&gt; class Circle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0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Text Box 2"/>
          <p:cNvSpPr txBox="1">
            <a:spLocks noChangeArrowheads="1"/>
          </p:cNvSpPr>
          <p:nvPr/>
        </p:nvSpPr>
        <p:spPr bwMode="auto">
          <a:xfrm>
            <a:off x="533400" y="260350"/>
            <a:ext cx="7620000" cy="61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#include&lt;</a:t>
            </a:r>
            <a:r>
              <a:rPr lang="en-US" altLang="zh-CN" b="0" dirty="0" err="1"/>
              <a:t>iostream</a:t>
            </a:r>
            <a:r>
              <a:rPr lang="en-US" altLang="zh-CN" b="0" dirty="0"/>
              <a:t>&gt;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using namespace std 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const double pi=3.14159;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class Circle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{   T radius ; 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static </a:t>
            </a:r>
            <a:r>
              <a:rPr lang="en-US" altLang="zh-CN" b="0" dirty="0" err="1"/>
              <a:t>int</a:t>
            </a:r>
            <a:r>
              <a:rPr lang="en-US" altLang="zh-CN" b="0" dirty="0"/>
              <a:t> total;			</a:t>
            </a:r>
            <a:r>
              <a:rPr lang="en-US" altLang="zh-CN" b="0" i="1" dirty="0">
                <a:solidFill>
                  <a:srgbClr val="008000"/>
                </a:solidFill>
              </a:rPr>
              <a:t>//</a:t>
            </a:r>
            <a:r>
              <a:rPr lang="zh-CN" altLang="en-US" b="0" i="1" dirty="0">
                <a:solidFill>
                  <a:srgbClr val="008000"/>
                </a:solidFill>
              </a:rPr>
              <a:t>类模板的静态数据成员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public :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Circle(T r=0) { radius = r ; total++;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void </a:t>
            </a:r>
            <a:r>
              <a:rPr lang="en-US" altLang="zh-CN" b="0" dirty="0" err="1"/>
              <a:t>Set_Radius</a:t>
            </a:r>
            <a:r>
              <a:rPr lang="en-US" altLang="zh-CN" b="0" dirty="0"/>
              <a:t>( T r ) { radius = r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double </a:t>
            </a:r>
            <a:r>
              <a:rPr lang="en-US" altLang="zh-CN" b="0" dirty="0" err="1"/>
              <a:t>Get_Radius</a:t>
            </a:r>
            <a:r>
              <a:rPr lang="en-US" altLang="zh-CN" b="0" dirty="0"/>
              <a:t>()   { return 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double </a:t>
            </a:r>
            <a:r>
              <a:rPr lang="en-US" altLang="zh-CN" b="0" dirty="0" err="1"/>
              <a:t>Get_Girth</a:t>
            </a:r>
            <a:r>
              <a:rPr lang="en-US" altLang="zh-CN" b="0" dirty="0"/>
              <a:t>()      { return  2 * pi *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double </a:t>
            </a:r>
            <a:r>
              <a:rPr lang="en-US" altLang="zh-CN" b="0" dirty="0" err="1"/>
              <a:t>Get_Area</a:t>
            </a:r>
            <a:r>
              <a:rPr lang="en-US" altLang="zh-CN" b="0" dirty="0"/>
              <a:t>()       { return  pi * radius *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static </a:t>
            </a:r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err="1"/>
              <a:t>ShowTotal</a:t>
            </a:r>
            <a:r>
              <a:rPr lang="en-US" altLang="zh-CN" b="0" dirty="0"/>
              <a:t>();		</a:t>
            </a:r>
            <a:r>
              <a:rPr lang="en-US" altLang="zh-CN" b="0" i="1" dirty="0">
                <a:solidFill>
                  <a:srgbClr val="008000"/>
                </a:solidFill>
              </a:rPr>
              <a:t>//</a:t>
            </a:r>
            <a:r>
              <a:rPr lang="zh-CN" altLang="en-US" b="0" i="1" dirty="0">
                <a:solidFill>
                  <a:srgbClr val="008000"/>
                </a:solidFill>
              </a:rPr>
              <a:t>类模板的静态成员函数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} 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</a:t>
            </a:r>
            <a:r>
              <a:rPr lang="en-US" altLang="zh-CN" b="0" dirty="0" err="1"/>
              <a:t>int</a:t>
            </a:r>
            <a:r>
              <a:rPr lang="en-US" altLang="zh-CN" b="0" dirty="0"/>
              <a:t> Circle&lt;T&gt;::total=0;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 err="1"/>
              <a:t>int</a:t>
            </a:r>
            <a:r>
              <a:rPr lang="en-US" altLang="zh-CN" b="0" dirty="0"/>
              <a:t> Circle&lt;T&gt;::</a:t>
            </a:r>
            <a:r>
              <a:rPr lang="en-US" altLang="zh-CN" b="0" dirty="0" err="1"/>
              <a:t>ShowTotal</a:t>
            </a:r>
            <a:r>
              <a:rPr lang="en-US" altLang="zh-CN" b="0" dirty="0"/>
              <a:t>(){ return total; }</a:t>
            </a:r>
            <a:r>
              <a:rPr lang="en-US" altLang="zh-CN" b="0" dirty="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50243" name="Text Box 3"/>
          <p:cNvSpPr txBox="1">
            <a:spLocks noChangeArrowheads="1"/>
          </p:cNvSpPr>
          <p:nvPr/>
        </p:nvSpPr>
        <p:spPr bwMode="auto">
          <a:xfrm>
            <a:off x="4572000" y="304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10-6  </a:t>
            </a:r>
            <a:r>
              <a:rPr lang="zh-CN" altLang="en-US" sz="2000" i="1">
                <a:solidFill>
                  <a:srgbClr val="008000"/>
                </a:solidFill>
              </a:rPr>
              <a:t>为圆类模板定义静态成员</a:t>
            </a:r>
          </a:p>
        </p:txBody>
      </p:sp>
      <p:sp>
        <p:nvSpPr>
          <p:cNvPr id="650245" name="Rectangle 5"/>
          <p:cNvSpPr>
            <a:spLocks noChangeArrowheads="1"/>
          </p:cNvSpPr>
          <p:nvPr/>
        </p:nvSpPr>
        <p:spPr bwMode="auto">
          <a:xfrm>
            <a:off x="755650" y="2095500"/>
            <a:ext cx="1758950" cy="396875"/>
          </a:xfrm>
          <a:prstGeom prst="rect">
            <a:avLst/>
          </a:prstGeom>
          <a:solidFill>
            <a:srgbClr val="FDAFA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 int total;</a:t>
            </a:r>
          </a:p>
        </p:txBody>
      </p:sp>
      <p:sp>
        <p:nvSpPr>
          <p:cNvPr id="650246" name="Rectangle 6"/>
          <p:cNvSpPr>
            <a:spLocks noChangeArrowheads="1"/>
          </p:cNvSpPr>
          <p:nvPr/>
        </p:nvSpPr>
        <p:spPr bwMode="auto">
          <a:xfrm>
            <a:off x="525463" y="5337175"/>
            <a:ext cx="5265737" cy="396875"/>
          </a:xfrm>
          <a:prstGeom prst="rect">
            <a:avLst/>
          </a:prstGeom>
          <a:solidFill>
            <a:srgbClr val="FDAFA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template&lt;typename T&gt; int Circle&lt;T&gt;::total=0;</a:t>
            </a:r>
          </a:p>
        </p:txBody>
      </p:sp>
      <p:sp>
        <p:nvSpPr>
          <p:cNvPr id="650247" name="Rectangle 7"/>
          <p:cNvSpPr>
            <a:spLocks noChangeArrowheads="1"/>
          </p:cNvSpPr>
          <p:nvPr/>
        </p:nvSpPr>
        <p:spPr bwMode="auto">
          <a:xfrm>
            <a:off x="827088" y="2852738"/>
            <a:ext cx="4014787" cy="396875"/>
          </a:xfrm>
          <a:prstGeom prst="rect">
            <a:avLst/>
          </a:prstGeom>
          <a:solidFill>
            <a:srgbClr val="FDAFA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0"/>
              <a:t>Circle(T r=0) { radius = r ;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total++;</a:t>
            </a:r>
            <a:r>
              <a:rPr lang="en-US" altLang="zh-CN" sz="2000"/>
              <a:t> </a:t>
            </a:r>
            <a:r>
              <a:rPr lang="en-US" altLang="zh-CN" sz="2000" b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5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5" grpId="0" animBg="1" autoUpdateAnimBg="0"/>
      <p:bldP spid="650246" grpId="0" animBg="1" autoUpdateAnimBg="0"/>
      <p:bldP spid="650247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Text Box 2"/>
          <p:cNvSpPr txBox="1">
            <a:spLocks noChangeArrowheads="1"/>
          </p:cNvSpPr>
          <p:nvPr/>
        </p:nvSpPr>
        <p:spPr bwMode="auto">
          <a:xfrm>
            <a:off x="533400" y="260350"/>
            <a:ext cx="7620000" cy="61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#include&lt;iostream&gt;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const double pi=3.14159;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template&lt;typename T&gt; class Circle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{   T radius ; 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     static int total;			</a:t>
            </a:r>
            <a:r>
              <a:rPr lang="en-US" altLang="zh-CN" b="0" i="1">
                <a:solidFill>
                  <a:srgbClr val="008000"/>
                </a:solidFill>
              </a:rPr>
              <a:t>//</a:t>
            </a:r>
            <a:r>
              <a:rPr lang="zh-CN" altLang="en-US" b="0" i="1">
                <a:solidFill>
                  <a:srgbClr val="008000"/>
                </a:solidFill>
              </a:rPr>
              <a:t>类模板的静态数据成员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public :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     Circle(T r=0) { radius = r ; total++;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     void Set_Radius( T r ) { radius = r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     double Get_Radius()   { return 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     double Get_Girth()      { return  2 * pi *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     double Get_Area()       { return  pi * radius *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     static int ShowTotal();		</a:t>
            </a:r>
            <a:r>
              <a:rPr lang="en-US" altLang="zh-CN" b="0" i="1">
                <a:solidFill>
                  <a:srgbClr val="008000"/>
                </a:solidFill>
              </a:rPr>
              <a:t>//</a:t>
            </a:r>
            <a:r>
              <a:rPr lang="zh-CN" altLang="en-US" b="0" i="1">
                <a:solidFill>
                  <a:srgbClr val="008000"/>
                </a:solidFill>
              </a:rPr>
              <a:t>类模板的静态成员函数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} 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template&lt;typename T&gt; int Circle&lt;T&gt;::total=0;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template&lt;typename T&gt; 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int Circle&lt;T&gt;::ShowTotal(){ return total; }</a:t>
            </a:r>
            <a:r>
              <a:rPr lang="en-US" altLang="zh-CN" b="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51267" name="Text Box 3"/>
          <p:cNvSpPr txBox="1">
            <a:spLocks noChangeArrowheads="1"/>
          </p:cNvSpPr>
          <p:nvPr/>
        </p:nvSpPr>
        <p:spPr bwMode="auto">
          <a:xfrm>
            <a:off x="4572000" y="304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10-6  </a:t>
            </a:r>
            <a:r>
              <a:rPr lang="zh-CN" altLang="en-US" sz="2000" i="1">
                <a:solidFill>
                  <a:srgbClr val="008000"/>
                </a:solidFill>
              </a:rPr>
              <a:t>为圆类模板定义静态成员</a:t>
            </a:r>
          </a:p>
        </p:txBody>
      </p:sp>
      <p:sp>
        <p:nvSpPr>
          <p:cNvPr id="651271" name="Rectangle 7"/>
          <p:cNvSpPr>
            <a:spLocks noChangeArrowheads="1"/>
          </p:cNvSpPr>
          <p:nvPr/>
        </p:nvSpPr>
        <p:spPr bwMode="auto">
          <a:xfrm>
            <a:off x="865188" y="4616450"/>
            <a:ext cx="2520950" cy="396875"/>
          </a:xfrm>
          <a:prstGeom prst="rect">
            <a:avLst/>
          </a:prstGeom>
          <a:solidFill>
            <a:srgbClr val="FDAFA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 int ShowTotal();</a:t>
            </a:r>
          </a:p>
        </p:txBody>
      </p:sp>
      <p:sp>
        <p:nvSpPr>
          <p:cNvPr id="651272" name="Rectangle 8"/>
          <p:cNvSpPr>
            <a:spLocks noChangeArrowheads="1"/>
          </p:cNvSpPr>
          <p:nvPr/>
        </p:nvSpPr>
        <p:spPr bwMode="auto">
          <a:xfrm>
            <a:off x="455613" y="6056313"/>
            <a:ext cx="4649787" cy="396875"/>
          </a:xfrm>
          <a:prstGeom prst="rect">
            <a:avLst/>
          </a:prstGeom>
          <a:solidFill>
            <a:srgbClr val="FDAFA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Circle&lt;T&gt;::ShowTotal(){ return total;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71" grpId="0" animBg="1" autoUpdateAnimBg="0"/>
      <p:bldP spid="651272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4572000" y="304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10-6  </a:t>
            </a:r>
            <a:r>
              <a:rPr lang="zh-CN" altLang="en-US" sz="2000" i="1">
                <a:solidFill>
                  <a:srgbClr val="008000"/>
                </a:solidFill>
              </a:rPr>
              <a:t>为圆类模板定义静态成员</a:t>
            </a:r>
          </a:p>
        </p:txBody>
      </p:sp>
      <p:sp>
        <p:nvSpPr>
          <p:cNvPr id="652294" name="Text Box 6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52295" name="Text Box 7"/>
          <p:cNvSpPr txBox="1">
            <a:spLocks noChangeArrowheads="1"/>
          </p:cNvSpPr>
          <p:nvPr/>
        </p:nvSpPr>
        <p:spPr bwMode="auto">
          <a:xfrm>
            <a:off x="685800" y="304800"/>
            <a:ext cx="7739063" cy="626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0"/>
              <a:t>int main()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{  Circle&lt;int&gt; A, B ;	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建立了</a:t>
            </a:r>
            <a:r>
              <a:rPr lang="en-US" altLang="zh-CN" sz="1600" b="0" i="1">
                <a:solidFill>
                  <a:srgbClr val="008000"/>
                </a:solidFill>
              </a:rPr>
              <a:t>2</a:t>
            </a:r>
            <a:r>
              <a:rPr lang="zh-CN" altLang="en-US" sz="1600" b="0" i="1">
                <a:solidFill>
                  <a:srgbClr val="008000"/>
                </a:solidFill>
              </a:rPr>
              <a:t>个对象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A.Set_Radius( 16 )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"A.Radius = " &lt;&lt; A.Get_Radius()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"A.Girth = " &lt;&lt; A.Get_Girth()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"A.Area = " &lt;&lt; A.Get_Area()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B.Set_Radius( 105 )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"B.radius = " &lt;&lt; B.Get_Radius()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"B.Girth=" &lt;&lt; B.Get_Girth()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"B.Area = " &lt;&lt; B.Get_Area()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cout&lt;&lt;"Total1="&lt;&lt;Circle&lt;int&gt;::ShowTotal()&lt;&lt;endl;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显示建立的对象数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cout&lt;&lt;endl;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Circle&lt;double&gt; X(6.23), Y(10.5), Z(25.6);	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建立了</a:t>
            </a:r>
            <a:r>
              <a:rPr lang="en-US" altLang="zh-CN" sz="1600" b="0" i="1">
                <a:solidFill>
                  <a:srgbClr val="008000"/>
                </a:solidFill>
              </a:rPr>
              <a:t>3</a:t>
            </a:r>
            <a:r>
              <a:rPr lang="zh-CN" altLang="en-US" sz="1600" b="0" i="1">
                <a:solidFill>
                  <a:srgbClr val="008000"/>
                </a:solidFill>
              </a:rPr>
              <a:t>个对象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cout &lt;&lt; "X.Radius = " &lt;&lt; X.Get_Radius()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"X.Girth = " &lt;&lt; X.Get_Girth()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"X.Area = " &lt;&lt; X.Get_Area()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"Y.radius = " &lt;&lt; Y.Get_Radius()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"Y.Girth=" &lt;&lt; Y.Get_Girth()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"Y.Area = " &lt;&lt; Y.Get_Area()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"Z.Girth=" &lt;&lt; Z.Get_Girth()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"Z.Area = " &lt;&lt; Z.Get_Area()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cout&lt;&lt;"Total2="&lt;&lt;Circle&lt;double&gt;::ShowTotal()&lt;&lt;endl;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显示建立的对象数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}</a:t>
            </a:r>
          </a:p>
        </p:txBody>
      </p:sp>
      <p:sp>
        <p:nvSpPr>
          <p:cNvPr id="652296" name="Rectangle 8"/>
          <p:cNvSpPr>
            <a:spLocks noChangeArrowheads="1"/>
          </p:cNvSpPr>
          <p:nvPr/>
        </p:nvSpPr>
        <p:spPr bwMode="auto">
          <a:xfrm>
            <a:off x="685800" y="685800"/>
            <a:ext cx="7543800" cy="3062288"/>
          </a:xfrm>
          <a:prstGeom prst="rect">
            <a:avLst/>
          </a:prstGeom>
          <a:solidFill>
            <a:srgbClr val="FDAFAF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 </a:t>
            </a:r>
            <a:r>
              <a:rPr lang="en-US" altLang="zh-CN" sz="2000">
                <a:solidFill>
                  <a:srgbClr val="0000FF"/>
                </a:solidFill>
              </a:rPr>
              <a:t>Circle&lt;int&gt; A, B ;</a:t>
            </a:r>
            <a:r>
              <a:rPr lang="en-US" altLang="zh-CN" sz="2000"/>
              <a:t>		</a:t>
            </a:r>
            <a:endParaRPr lang="en-US" altLang="zh-CN" sz="2000" i="1">
              <a:solidFill>
                <a:srgbClr val="008000"/>
              </a:solidFill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b="0"/>
              <a:t>A.Set_Radius( 16 ) 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0"/>
              <a:t>   cout &lt;&lt; "A.Radius = " &lt;&lt; A.Get_Radius() &lt;&lt; endl 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0"/>
              <a:t>   cout &lt;&lt; "A.Girth = " &lt;&lt; A.Get_Girth() &lt;&lt; endl 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0"/>
              <a:t>   cout &lt;&lt; "A.Area = " &lt;&lt; A.Get_Area() &lt;&lt; endl 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0"/>
              <a:t>   B.Set_Radius( 105 ) 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0"/>
              <a:t>   cout &lt;&lt; "B.radius = " &lt;&lt; B.Get_Radius() &lt;&lt; endl 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0"/>
              <a:t>   cout &lt;&lt; "B.Girth=" &lt;&lt; B.Get_Girth() &lt;&lt; endl 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0"/>
              <a:t>   cout &lt;&lt; "B.Area = " &lt;&lt; B.Get_Area() &lt;&lt; endl ;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>
                <a:solidFill>
                  <a:srgbClr val="0000FF"/>
                </a:solidFill>
              </a:rPr>
              <a:t>cout&lt;&lt;"Total1="&lt;&lt;Circle&lt;int&gt;::ShowTotal()&lt;&lt;endl;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zh-CN" sz="2000"/>
              <a:t>	</a:t>
            </a:r>
            <a:endParaRPr lang="en-US" altLang="zh-CN" sz="2000" i="1">
              <a:solidFill>
                <a:srgbClr val="008000"/>
              </a:solidFill>
            </a:endParaRPr>
          </a:p>
        </p:txBody>
      </p:sp>
      <p:sp>
        <p:nvSpPr>
          <p:cNvPr id="652298" name="AutoShape 10"/>
          <p:cNvSpPr>
            <a:spLocks/>
          </p:cNvSpPr>
          <p:nvPr/>
        </p:nvSpPr>
        <p:spPr bwMode="auto">
          <a:xfrm>
            <a:off x="6156325" y="1268413"/>
            <a:ext cx="2232025" cy="1081087"/>
          </a:xfrm>
          <a:prstGeom prst="borderCallout2">
            <a:avLst>
              <a:gd name="adj1" fmla="val 10574"/>
              <a:gd name="adj2" fmla="val -3412"/>
              <a:gd name="adj3" fmla="val 10574"/>
              <a:gd name="adj4" fmla="val -22616"/>
              <a:gd name="adj5" fmla="val 175625"/>
              <a:gd name="adj6" fmla="val -8399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        A.ShowTotal()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或    </a:t>
            </a:r>
            <a:r>
              <a:rPr lang="en-US" altLang="zh-CN"/>
              <a:t>B.ShowTotal()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5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5" grpId="0" autoUpdateAnimBg="0"/>
      <p:bldP spid="652296" grpId="0" animBg="1" autoUpdateAnimBg="0"/>
      <p:bldP spid="652298" grpId="0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Text Box 2"/>
          <p:cNvSpPr txBox="1">
            <a:spLocks noChangeArrowheads="1"/>
          </p:cNvSpPr>
          <p:nvPr/>
        </p:nvSpPr>
        <p:spPr bwMode="auto">
          <a:xfrm>
            <a:off x="4572000" y="304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10-6  </a:t>
            </a:r>
            <a:r>
              <a:rPr lang="zh-CN" altLang="en-US" sz="2000" i="1">
                <a:solidFill>
                  <a:srgbClr val="008000"/>
                </a:solidFill>
              </a:rPr>
              <a:t>为圆类模板定义静态成员</a:t>
            </a:r>
          </a:p>
        </p:txBody>
      </p:sp>
      <p:sp>
        <p:nvSpPr>
          <p:cNvPr id="662531" name="Text Box 3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685800" y="304800"/>
            <a:ext cx="7739063" cy="626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0"/>
              <a:t>int main()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{  Circle&lt;int&gt; A, B ;	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建立了</a:t>
            </a:r>
            <a:r>
              <a:rPr lang="en-US" altLang="zh-CN" sz="1600" b="0" i="1">
                <a:solidFill>
                  <a:srgbClr val="008000"/>
                </a:solidFill>
              </a:rPr>
              <a:t>2</a:t>
            </a:r>
            <a:r>
              <a:rPr lang="zh-CN" altLang="en-US" sz="1600" b="0" i="1">
                <a:solidFill>
                  <a:srgbClr val="008000"/>
                </a:solidFill>
              </a:rPr>
              <a:t>个对象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A.Set_Radius( 16 )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"A.Radius = " &lt;&lt; A.Get_Radius()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"A.Girth = " &lt;&lt; A.Get_Girth()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"A.Area = " &lt;&lt; A.Get_Area()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B.Set_Radius( 105 )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"B.radius = " &lt;&lt; B.Get_Radius()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"B.Girth=" &lt;&lt; B.Get_Girth()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"B.Area = " &lt;&lt; B.Get_Area()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cout&lt;&lt;"Total1="&lt;&lt;Circle&lt;int&gt;::ShowTotal()&lt;&lt;endl;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显示建立的对象数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cout&lt;&lt;endl;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Circle&lt;double&gt; X(6.23), Y(10.5), Z(25.6);	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建立了</a:t>
            </a:r>
            <a:r>
              <a:rPr lang="en-US" altLang="zh-CN" sz="1600" b="0" i="1">
                <a:solidFill>
                  <a:srgbClr val="008000"/>
                </a:solidFill>
              </a:rPr>
              <a:t>3</a:t>
            </a:r>
            <a:r>
              <a:rPr lang="zh-CN" altLang="en-US" sz="1600" b="0" i="1">
                <a:solidFill>
                  <a:srgbClr val="008000"/>
                </a:solidFill>
              </a:rPr>
              <a:t>个对象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cout &lt;&lt; "X.Radius = " &lt;&lt; X.Get_Radius()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"X.Girth = " &lt;&lt; X.Get_Girth()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"X.Area = " &lt;&lt; X.Get_Area()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"Y.radius = " &lt;&lt; Y.Get_Radius()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"Y.Girth=" &lt;&lt; Y.Get_Girth()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"Y.Area = " &lt;&lt; Y.Get_Area()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"Z.Girth=" &lt;&lt; Z.Get_Girth()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"Z.Area = " &lt;&lt; Z.Get_Area()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cout&lt;&lt;"Total2="&lt;&lt;Circle&lt;double&gt;::ShowTotal()&lt;&lt;endl;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显示建立的对象数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}</a:t>
            </a:r>
          </a:p>
        </p:txBody>
      </p:sp>
      <p:sp>
        <p:nvSpPr>
          <p:cNvPr id="662534" name="Rectangle 6"/>
          <p:cNvSpPr>
            <a:spLocks noChangeArrowheads="1"/>
          </p:cNvSpPr>
          <p:nvPr/>
        </p:nvSpPr>
        <p:spPr bwMode="auto">
          <a:xfrm>
            <a:off x="685800" y="3259138"/>
            <a:ext cx="7543800" cy="2989262"/>
          </a:xfrm>
          <a:prstGeom prst="rect">
            <a:avLst/>
          </a:prstGeom>
          <a:solidFill>
            <a:srgbClr val="FDAFAF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b="0"/>
              <a:t>  </a:t>
            </a:r>
            <a:r>
              <a:rPr lang="en-US" altLang="zh-CN" sz="2000">
                <a:solidFill>
                  <a:srgbClr val="0000FF"/>
                </a:solidFill>
              </a:rPr>
              <a:t>Circle&lt;double&gt; X(6.23), Y(10.5), Z(25.6);</a:t>
            </a:r>
            <a:r>
              <a:rPr lang="en-US" altLang="zh-CN" sz="2000" b="0"/>
              <a:t>		</a:t>
            </a:r>
            <a:endParaRPr lang="en-US" altLang="zh-CN" sz="2000" b="0" i="1">
              <a:solidFill>
                <a:srgbClr val="008000"/>
              </a:solidFill>
            </a:endParaRPr>
          </a:p>
          <a:p>
            <a:r>
              <a:rPr lang="en-US" altLang="zh-CN" sz="2000" b="0"/>
              <a:t>   </a:t>
            </a:r>
            <a:r>
              <a:rPr lang="en-US" altLang="zh-CN" b="0"/>
              <a:t>cout &lt;&lt; "X.Radius = " &lt;&lt; X.Get_Radius() &lt;&lt; endl ;</a:t>
            </a:r>
          </a:p>
          <a:p>
            <a:r>
              <a:rPr lang="en-US" altLang="zh-CN" b="0"/>
              <a:t>   cout &lt;&lt; "X.Girth = " &lt;&lt; X.Get_Girth() &lt;&lt; endl ;</a:t>
            </a:r>
          </a:p>
          <a:p>
            <a:r>
              <a:rPr lang="en-US" altLang="zh-CN" b="0"/>
              <a:t>   cout &lt;&lt; "X.Area = " &lt;&lt; X.Get_Area() &lt;&lt; endl ;</a:t>
            </a:r>
          </a:p>
          <a:p>
            <a:r>
              <a:rPr lang="en-US" altLang="zh-CN" b="0"/>
              <a:t>   cout &lt;&lt; "Y.radius = " &lt;&lt; Y.Get_Radius() &lt;&lt; endl ;</a:t>
            </a:r>
          </a:p>
          <a:p>
            <a:r>
              <a:rPr lang="en-US" altLang="zh-CN" b="0"/>
              <a:t>   cout &lt;&lt; "Y.Girth=" &lt;&lt; Y.Get_Girth() &lt;&lt; endl ;</a:t>
            </a:r>
          </a:p>
          <a:p>
            <a:r>
              <a:rPr lang="en-US" altLang="zh-CN" b="0"/>
              <a:t>   cout &lt;&lt; "Y.Area = " &lt;&lt; Y.Get_Area() &lt;&lt; endl ; </a:t>
            </a:r>
          </a:p>
          <a:p>
            <a:r>
              <a:rPr lang="en-US" altLang="zh-CN" b="0"/>
              <a:t>   cout &lt;&lt; "Z.Girth=" &lt;&lt; Z.Get_Girth() &lt;&lt; endl ;</a:t>
            </a:r>
          </a:p>
          <a:p>
            <a:r>
              <a:rPr lang="en-US" altLang="zh-CN" b="0"/>
              <a:t>   cout &lt;&lt; "Z.Area = " &lt;&lt; Z.Get_Area()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2000" b="0"/>
              <a:t>   </a:t>
            </a:r>
            <a:r>
              <a:rPr lang="en-US" altLang="zh-CN" sz="2000">
                <a:solidFill>
                  <a:srgbClr val="0000FF"/>
                </a:solidFill>
              </a:rPr>
              <a:t>cout&lt;&lt;"Total2="&lt;&lt;Circle&lt;double&gt;::ShowTotal()&lt;&lt;endl;</a:t>
            </a:r>
            <a:r>
              <a:rPr lang="en-US" altLang="zh-CN" sz="2000" b="0"/>
              <a:t>	</a:t>
            </a:r>
          </a:p>
        </p:txBody>
      </p:sp>
      <p:sp>
        <p:nvSpPr>
          <p:cNvPr id="662535" name="AutoShape 7"/>
          <p:cNvSpPr>
            <a:spLocks/>
          </p:cNvSpPr>
          <p:nvPr/>
        </p:nvSpPr>
        <p:spPr bwMode="auto">
          <a:xfrm>
            <a:off x="6516688" y="2781300"/>
            <a:ext cx="2232025" cy="1079500"/>
          </a:xfrm>
          <a:prstGeom prst="borderCallout2">
            <a:avLst>
              <a:gd name="adj1" fmla="val 10588"/>
              <a:gd name="adj2" fmla="val -3412"/>
              <a:gd name="adj3" fmla="val 10588"/>
              <a:gd name="adj4" fmla="val -25532"/>
              <a:gd name="adj5" fmla="val 278824"/>
              <a:gd name="adj6" fmla="val -9615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        X.ShowTotal()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或    </a:t>
            </a:r>
            <a:r>
              <a:rPr lang="en-US" altLang="zh-CN"/>
              <a:t>Y.ShowTotal()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4" grpId="0" animBg="1" autoUpdateAnimBg="0"/>
      <p:bldP spid="662535" grpId="0" animBg="1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572000" y="304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10-6  </a:t>
            </a:r>
            <a:r>
              <a:rPr lang="zh-CN" altLang="en-US" sz="2000" i="1">
                <a:solidFill>
                  <a:srgbClr val="008000"/>
                </a:solidFill>
              </a:rPr>
              <a:t>为圆类模板定义静态成员</a:t>
            </a: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85800" y="304800"/>
            <a:ext cx="7739063" cy="626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0"/>
              <a:t>int main()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{  Circle&lt;int&gt; A, B ;	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建立了</a:t>
            </a:r>
            <a:r>
              <a:rPr lang="en-US" altLang="zh-CN" sz="1600" b="0" i="1">
                <a:solidFill>
                  <a:srgbClr val="008000"/>
                </a:solidFill>
              </a:rPr>
              <a:t>2</a:t>
            </a:r>
            <a:r>
              <a:rPr lang="zh-CN" altLang="en-US" sz="1600" b="0" i="1">
                <a:solidFill>
                  <a:srgbClr val="008000"/>
                </a:solidFill>
              </a:rPr>
              <a:t>个对象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A.Set_Radius( 16 )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"A.Radius = " &lt;&lt; A.Get_Radius()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"A.Girth = " &lt;&lt; A.Get_Girth()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"A.Area = " &lt;&lt; A.Get_Area()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B.Set_Radius( 105 )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"B.radius = " &lt;&lt; B.Get_Radius()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"B.Girth=" &lt;&lt; B.Get_Girth()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"B.Area = " &lt;&lt; B.Get_Area()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cout&lt;&lt;"Total1="&lt;&lt;Circle&lt;int&gt;::ShowTotal()&lt;&lt;endl;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显示建立的对象数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cout&lt;&lt;endl;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Circle&lt;double&gt; X(6.23), Y(10.5), Z(25.6);	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建立了</a:t>
            </a:r>
            <a:r>
              <a:rPr lang="en-US" altLang="zh-CN" sz="1600" b="0" i="1">
                <a:solidFill>
                  <a:srgbClr val="008000"/>
                </a:solidFill>
              </a:rPr>
              <a:t>3</a:t>
            </a:r>
            <a:r>
              <a:rPr lang="zh-CN" altLang="en-US" sz="1600" b="0" i="1">
                <a:solidFill>
                  <a:srgbClr val="008000"/>
                </a:solidFill>
              </a:rPr>
              <a:t>个对象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cout &lt;&lt; "X.Radius = " &lt;&lt; X.Get_Radius()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"X.Girth = " &lt;&lt; X.Get_Girth()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"X.Area = " &lt;&lt; X.Get_Area()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"Y.radius = " &lt;&lt; Y.Get_Radius()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"Y.Girth=" &lt;&lt; Y.Get_Girth()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"Y.Area = " &lt;&lt; Y.Get_Area()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"Z.Girth=" &lt;&lt; Z.Get_Girth()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"Z.Area = " &lt;&lt; Z.Get_Area()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cout&lt;&lt;"Total2="&lt;&lt;Circle&lt;double&gt;::ShowTotal()&lt;&lt;endl;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显示建立的对象数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}</a:t>
            </a:r>
          </a:p>
        </p:txBody>
      </p:sp>
      <p:pic>
        <p:nvPicPr>
          <p:cNvPr id="65331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5600" y="1125538"/>
            <a:ext cx="3073400" cy="5099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427984" y="304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 smtClean="0">
                <a:solidFill>
                  <a:srgbClr val="008000"/>
                </a:solidFill>
              </a:rPr>
              <a:t>10-7  </a:t>
            </a:r>
            <a:r>
              <a:rPr lang="zh-CN" altLang="en-US" sz="2000" i="1" dirty="0" smtClean="0">
                <a:solidFill>
                  <a:srgbClr val="008000"/>
                </a:solidFill>
              </a:rPr>
              <a:t>静态数据成员为抽象类型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85801" y="749017"/>
            <a:ext cx="712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#include&lt;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using namespace std ;</a:t>
            </a:r>
          </a:p>
          <a:p>
            <a:r>
              <a:rPr lang="en-US" altLang="zh-CN" sz="2000" dirty="0" smtClean="0"/>
              <a:t>template&lt; </a:t>
            </a:r>
            <a:r>
              <a:rPr lang="en-US" altLang="zh-CN" sz="2000" dirty="0" err="1" smtClean="0"/>
              <a:t>typename</a:t>
            </a:r>
            <a:r>
              <a:rPr lang="en-US" altLang="zh-CN" sz="2000" dirty="0" smtClean="0"/>
              <a:t> T &gt;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定义类模板</a:t>
            </a:r>
          </a:p>
          <a:p>
            <a:r>
              <a:rPr lang="en-US" altLang="zh-CN" sz="2000" dirty="0" smtClean="0"/>
              <a:t>class  A</a:t>
            </a:r>
          </a:p>
          <a:p>
            <a:r>
              <a:rPr lang="en-US" altLang="zh-CN" sz="2000" dirty="0" smtClean="0"/>
              <a:t>{ public :</a:t>
            </a:r>
          </a:p>
          <a:p>
            <a:r>
              <a:rPr lang="fr-FR" altLang="zh-CN" sz="2000" dirty="0" smtClean="0"/>
              <a:t>       A( T x=0 ) { t = x ;  total=total+1;  }</a:t>
            </a:r>
          </a:p>
          <a:p>
            <a:r>
              <a:rPr lang="en-US" altLang="zh-CN" sz="2000" dirty="0" smtClean="0"/>
              <a:t>       static T total;  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静态数据成员为抽象类型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T</a:t>
            </a:r>
          </a:p>
          <a:p>
            <a:r>
              <a:rPr lang="en-US" altLang="zh-CN" sz="2000" dirty="0" smtClean="0"/>
              <a:t>  protected : </a:t>
            </a:r>
          </a:p>
          <a:p>
            <a:r>
              <a:rPr lang="en-US" altLang="zh-CN" sz="2000" dirty="0" smtClean="0"/>
              <a:t>      T </a:t>
            </a:r>
            <a:r>
              <a:rPr lang="en-US" altLang="zh-CN" sz="2000" dirty="0" err="1" smtClean="0"/>
              <a:t>t</a:t>
            </a:r>
            <a:r>
              <a:rPr lang="en-US" altLang="zh-CN" sz="2000" dirty="0" smtClean="0"/>
              <a:t> ;</a:t>
            </a:r>
          </a:p>
          <a:p>
            <a:r>
              <a:rPr lang="en-US" altLang="zh-CN" sz="2000" dirty="0" smtClean="0"/>
              <a:t>} ;</a:t>
            </a:r>
          </a:p>
          <a:p>
            <a:r>
              <a:rPr lang="fr-FR" altLang="zh-CN" sz="2000" dirty="0" smtClean="0"/>
              <a:t>template&lt;typename T&gt; T A&lt;T&gt;::total;</a:t>
            </a:r>
          </a:p>
          <a:p>
            <a:endParaRPr lang="zh-CN" altLang="en-US" sz="2000" dirty="0" smtClean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r>
              <a:rPr lang="en-US" altLang="zh-CN" sz="2000" dirty="0" smtClean="0"/>
              <a:t>{ A 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  a ,b;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&gt;total="&lt;&lt;A&lt;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&gt;::total&lt;&lt;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A &lt;double&gt;  x ,y, z;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&lt;&lt;"A&lt;double&gt;total="&lt;&lt;A&lt;double&gt;::total&lt;&lt;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}</a:t>
            </a:r>
            <a:endParaRPr lang="en-US" altLang="zh-CN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5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4" grpId="0"/>
      <p:bldP spid="65331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427984" y="304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 smtClean="0">
                <a:solidFill>
                  <a:srgbClr val="008000"/>
                </a:solidFill>
              </a:rPr>
              <a:t>10-7  </a:t>
            </a:r>
            <a:r>
              <a:rPr lang="zh-CN" altLang="en-US" sz="2000" i="1" dirty="0" smtClean="0">
                <a:solidFill>
                  <a:srgbClr val="008000"/>
                </a:solidFill>
              </a:rPr>
              <a:t>静态数据成员为抽象类型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85801" y="749017"/>
            <a:ext cx="712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0" dirty="0" smtClean="0"/>
              <a:t>#include&lt;</a:t>
            </a:r>
            <a:r>
              <a:rPr lang="en-US" altLang="zh-CN" sz="2000" b="0" dirty="0" err="1" smtClean="0"/>
              <a:t>iostream</a:t>
            </a:r>
            <a:r>
              <a:rPr lang="en-US" altLang="zh-CN" sz="2000" b="0" dirty="0" smtClean="0"/>
              <a:t>&gt;</a:t>
            </a:r>
          </a:p>
          <a:p>
            <a:r>
              <a:rPr lang="en-US" altLang="zh-CN" sz="2000" b="0" dirty="0" smtClean="0"/>
              <a:t>using namespace std ;</a:t>
            </a:r>
          </a:p>
          <a:p>
            <a:r>
              <a:rPr lang="en-US" altLang="zh-CN" sz="2000" b="0" dirty="0" smtClean="0"/>
              <a:t>template&lt; </a:t>
            </a:r>
            <a:r>
              <a:rPr lang="en-US" altLang="zh-CN" sz="2000" b="0" dirty="0" err="1" smtClean="0"/>
              <a:t>typename</a:t>
            </a:r>
            <a:r>
              <a:rPr lang="en-US" altLang="zh-CN" sz="2000" b="0" dirty="0" smtClean="0"/>
              <a:t> T &gt;	</a:t>
            </a:r>
            <a:r>
              <a:rPr lang="en-US" altLang="zh-CN" sz="2000" b="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0" i="1" dirty="0" smtClean="0">
                <a:solidFill>
                  <a:srgbClr val="006600"/>
                </a:solidFill>
              </a:rPr>
              <a:t>定义类模板</a:t>
            </a:r>
          </a:p>
          <a:p>
            <a:r>
              <a:rPr lang="en-US" altLang="zh-CN" sz="2000" b="0" dirty="0" smtClean="0"/>
              <a:t>class  A</a:t>
            </a:r>
          </a:p>
          <a:p>
            <a:r>
              <a:rPr lang="en-US" altLang="zh-CN" sz="2000" b="0" dirty="0" smtClean="0"/>
              <a:t>{ public :</a:t>
            </a:r>
          </a:p>
          <a:p>
            <a:r>
              <a:rPr lang="fr-FR" altLang="zh-CN" sz="2000" b="0" dirty="0" smtClean="0"/>
              <a:t>       A( T x=0 ) { t = x ;  total=total+1;  }</a:t>
            </a:r>
          </a:p>
          <a:p>
            <a:r>
              <a:rPr lang="en-US" altLang="zh-CN" sz="2000" dirty="0" smtClean="0"/>
              <a:t>       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T total;  </a:t>
            </a:r>
            <a:r>
              <a:rPr lang="en-US" altLang="zh-CN" sz="2000" dirty="0" smtClean="0"/>
              <a:t>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静态数据成员为抽象类型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T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b="0" dirty="0" smtClean="0"/>
              <a:t>protected : </a:t>
            </a:r>
          </a:p>
          <a:p>
            <a:r>
              <a:rPr lang="en-US" altLang="zh-CN" sz="2000" b="0" dirty="0" smtClean="0"/>
              <a:t>      T </a:t>
            </a:r>
            <a:r>
              <a:rPr lang="en-US" altLang="zh-CN" sz="2000" b="0" dirty="0" err="1" smtClean="0"/>
              <a:t>t</a:t>
            </a:r>
            <a:r>
              <a:rPr lang="en-US" altLang="zh-CN" sz="2000" b="0" dirty="0" smtClean="0"/>
              <a:t> ;</a:t>
            </a:r>
          </a:p>
          <a:p>
            <a:r>
              <a:rPr lang="en-US" altLang="zh-CN" sz="2000" b="0" dirty="0" smtClean="0"/>
              <a:t>} ;</a:t>
            </a:r>
          </a:p>
          <a:p>
            <a:r>
              <a:rPr lang="fr-FR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template&lt;typename T&gt; T A&lt;T&gt;::total;</a:t>
            </a:r>
          </a:p>
          <a:p>
            <a:endParaRPr lang="zh-CN" altLang="en-US" sz="2000" dirty="0" smtClean="0"/>
          </a:p>
          <a:p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 main()</a:t>
            </a:r>
          </a:p>
          <a:p>
            <a:r>
              <a:rPr lang="en-US" altLang="zh-CN" sz="2000" b="0" dirty="0" smtClean="0"/>
              <a:t>{ A &lt;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&gt;  a ,b;</a:t>
            </a:r>
          </a:p>
          <a:p>
            <a:r>
              <a:rPr lang="en-US" altLang="zh-CN" sz="2000" b="0" dirty="0" smtClean="0"/>
              <a:t>  </a:t>
            </a:r>
            <a:r>
              <a:rPr lang="en-US" altLang="zh-CN" sz="2000" b="0" dirty="0" err="1" smtClean="0"/>
              <a:t>cout</a:t>
            </a:r>
            <a:r>
              <a:rPr lang="en-US" altLang="zh-CN" sz="2000" b="0" dirty="0" smtClean="0"/>
              <a:t>&lt;&lt;"A&lt;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&gt;total="&lt;&lt;A&lt;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&gt;::total&lt;&lt;</a:t>
            </a:r>
            <a:r>
              <a:rPr lang="en-US" altLang="zh-CN" sz="2000" b="0" dirty="0" err="1" smtClean="0"/>
              <a:t>endl</a:t>
            </a:r>
            <a:r>
              <a:rPr lang="en-US" altLang="zh-CN" sz="2000" b="0" dirty="0" smtClean="0"/>
              <a:t>;</a:t>
            </a:r>
          </a:p>
          <a:p>
            <a:r>
              <a:rPr lang="en-US" altLang="zh-CN" sz="2000" b="0" dirty="0" smtClean="0"/>
              <a:t>  A &lt;double&gt;  x ,y, z;</a:t>
            </a:r>
          </a:p>
          <a:p>
            <a:r>
              <a:rPr lang="en-US" altLang="zh-CN" sz="2000" b="0" dirty="0" smtClean="0"/>
              <a:t>  </a:t>
            </a:r>
            <a:r>
              <a:rPr lang="en-US" altLang="zh-CN" sz="2000" b="0" dirty="0" err="1" smtClean="0"/>
              <a:t>cout</a:t>
            </a:r>
            <a:r>
              <a:rPr lang="en-US" altLang="zh-CN" sz="2000" b="0" dirty="0" smtClean="0"/>
              <a:t>&lt;&lt;"A&lt;double&gt;total="&lt;&lt;A&lt;double&gt;::total&lt;&lt;</a:t>
            </a:r>
            <a:r>
              <a:rPr lang="en-US" altLang="zh-CN" sz="2000" b="0" dirty="0" err="1" smtClean="0"/>
              <a:t>endl</a:t>
            </a:r>
            <a:r>
              <a:rPr lang="en-US" altLang="zh-CN" sz="2000" b="0" dirty="0" smtClean="0"/>
              <a:t>;</a:t>
            </a:r>
          </a:p>
          <a:p>
            <a:r>
              <a:rPr lang="en-US" altLang="zh-CN" sz="2000" b="0" dirty="0" smtClean="0"/>
              <a:t>}</a:t>
            </a:r>
            <a:endParaRPr lang="en-US" altLang="zh-CN" sz="2000" b="0" dirty="0"/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5652120" y="1052736"/>
            <a:ext cx="2664296" cy="1079500"/>
          </a:xfrm>
          <a:prstGeom prst="borderCallout2">
            <a:avLst>
              <a:gd name="adj1" fmla="val 10588"/>
              <a:gd name="adj2" fmla="val -3412"/>
              <a:gd name="adj3" fmla="val 10588"/>
              <a:gd name="adj4" fmla="val -25532"/>
              <a:gd name="adj5" fmla="val 202186"/>
              <a:gd name="adj6" fmla="val -9468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类模板</a:t>
            </a:r>
            <a:r>
              <a:rPr lang="en-US" altLang="zh-CN" dirty="0" smtClean="0"/>
              <a:t>A&lt;T&gt;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algn="ctr">
              <a:lnSpc>
                <a:spcPct val="150000"/>
              </a:lnSpc>
            </a:pPr>
            <a:r>
              <a:rPr lang="en-US" altLang="zh-CN" dirty="0" smtClean="0"/>
              <a:t>T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数据成员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427984" y="304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 smtClean="0">
                <a:solidFill>
                  <a:srgbClr val="008000"/>
                </a:solidFill>
              </a:rPr>
              <a:t>10-7  </a:t>
            </a:r>
            <a:r>
              <a:rPr lang="zh-CN" altLang="en-US" sz="2000" i="1" dirty="0" smtClean="0">
                <a:solidFill>
                  <a:srgbClr val="008000"/>
                </a:solidFill>
              </a:rPr>
              <a:t>静态数据成员为抽象类型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85801" y="749017"/>
            <a:ext cx="712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0" dirty="0" smtClean="0"/>
              <a:t>#include&lt;</a:t>
            </a:r>
            <a:r>
              <a:rPr lang="en-US" altLang="zh-CN" sz="2000" b="0" dirty="0" err="1" smtClean="0"/>
              <a:t>iostream</a:t>
            </a:r>
            <a:r>
              <a:rPr lang="en-US" altLang="zh-CN" sz="2000" b="0" dirty="0" smtClean="0"/>
              <a:t>&gt;</a:t>
            </a:r>
          </a:p>
          <a:p>
            <a:r>
              <a:rPr lang="en-US" altLang="zh-CN" sz="2000" b="0" dirty="0" smtClean="0"/>
              <a:t>using namespace std ;</a:t>
            </a:r>
          </a:p>
          <a:p>
            <a:r>
              <a:rPr lang="en-US" altLang="zh-CN" sz="2000" b="0" dirty="0" smtClean="0"/>
              <a:t>template&lt; </a:t>
            </a:r>
            <a:r>
              <a:rPr lang="en-US" altLang="zh-CN" sz="2000" b="0" dirty="0" err="1" smtClean="0"/>
              <a:t>typename</a:t>
            </a:r>
            <a:r>
              <a:rPr lang="en-US" altLang="zh-CN" sz="2000" b="0" dirty="0" smtClean="0"/>
              <a:t> T &gt;	</a:t>
            </a:r>
            <a:r>
              <a:rPr lang="en-US" altLang="zh-CN" sz="2000" b="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0" i="1" dirty="0" smtClean="0">
                <a:solidFill>
                  <a:srgbClr val="006600"/>
                </a:solidFill>
              </a:rPr>
              <a:t>定义类模板</a:t>
            </a:r>
          </a:p>
          <a:p>
            <a:r>
              <a:rPr lang="en-US" altLang="zh-CN" sz="2000" b="0" dirty="0" smtClean="0"/>
              <a:t>class  A</a:t>
            </a:r>
          </a:p>
          <a:p>
            <a:r>
              <a:rPr lang="en-US" altLang="zh-CN" sz="2000" b="0" dirty="0" smtClean="0"/>
              <a:t>{ public :</a:t>
            </a:r>
          </a:p>
          <a:p>
            <a:r>
              <a:rPr lang="fr-FR" altLang="zh-CN" sz="2000" b="0" dirty="0" smtClean="0"/>
              <a:t>       A( T x=0 ) { t = x ;  total=total+1;  }</a:t>
            </a:r>
          </a:p>
          <a:p>
            <a:r>
              <a:rPr lang="en-US" altLang="zh-CN" sz="2000" dirty="0" smtClean="0"/>
              <a:t>       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T total;  </a:t>
            </a:r>
            <a:r>
              <a:rPr lang="en-US" altLang="zh-CN" sz="2000" dirty="0" smtClean="0"/>
              <a:t>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静态数据成员为抽象类型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T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b="0" dirty="0" smtClean="0"/>
              <a:t>protected : </a:t>
            </a:r>
          </a:p>
          <a:p>
            <a:r>
              <a:rPr lang="en-US" altLang="zh-CN" sz="2000" b="0" dirty="0" smtClean="0"/>
              <a:t>      T </a:t>
            </a:r>
            <a:r>
              <a:rPr lang="en-US" altLang="zh-CN" sz="2000" b="0" dirty="0" err="1" smtClean="0"/>
              <a:t>t</a:t>
            </a:r>
            <a:r>
              <a:rPr lang="en-US" altLang="zh-CN" sz="2000" b="0" dirty="0" smtClean="0"/>
              <a:t> ;</a:t>
            </a:r>
          </a:p>
          <a:p>
            <a:r>
              <a:rPr lang="en-US" altLang="zh-CN" sz="2000" b="0" dirty="0" smtClean="0"/>
              <a:t>} ;</a:t>
            </a:r>
          </a:p>
          <a:p>
            <a:r>
              <a:rPr lang="fr-FR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template&lt;typename T&gt; T A&lt;T&gt;::total;</a:t>
            </a:r>
          </a:p>
          <a:p>
            <a:endParaRPr lang="zh-CN" altLang="en-US" sz="2000" dirty="0" smtClean="0"/>
          </a:p>
          <a:p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 main()</a:t>
            </a:r>
          </a:p>
          <a:p>
            <a:r>
              <a:rPr lang="en-US" altLang="zh-CN" sz="2000" b="0" dirty="0" smtClean="0"/>
              <a:t>{ 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&lt;</a:t>
            </a:r>
            <a:r>
              <a:rPr lang="en-US" altLang="zh-CN" sz="2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 </a:t>
            </a:r>
            <a:r>
              <a:rPr lang="en-US" altLang="zh-CN" sz="2000" b="0" dirty="0" smtClean="0"/>
              <a:t>a ,b;</a:t>
            </a:r>
          </a:p>
          <a:p>
            <a:r>
              <a:rPr lang="en-US" altLang="zh-CN" sz="2000" b="0" dirty="0" smtClean="0"/>
              <a:t>  </a:t>
            </a:r>
            <a:r>
              <a:rPr lang="en-US" altLang="zh-CN" sz="2000" b="0" dirty="0" err="1" smtClean="0"/>
              <a:t>cout</a:t>
            </a:r>
            <a:r>
              <a:rPr lang="en-US" altLang="zh-CN" sz="2000" b="0" dirty="0" smtClean="0"/>
              <a:t>&lt;&lt;"A&lt;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&gt;total="&lt;&lt;A&lt;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&gt;::total&lt;&lt;</a:t>
            </a:r>
            <a:r>
              <a:rPr lang="en-US" altLang="zh-CN" sz="2000" b="0" dirty="0" err="1" smtClean="0"/>
              <a:t>endl</a:t>
            </a:r>
            <a:r>
              <a:rPr lang="en-US" altLang="zh-CN" sz="2000" b="0" dirty="0" smtClean="0"/>
              <a:t>;</a:t>
            </a:r>
          </a:p>
          <a:p>
            <a:r>
              <a:rPr lang="en-US" altLang="zh-CN" sz="2000" b="0" dirty="0" smtClean="0"/>
              <a:t>  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&lt;double&gt;  </a:t>
            </a:r>
            <a:r>
              <a:rPr lang="en-US" altLang="zh-CN" sz="2000" b="0" dirty="0" smtClean="0"/>
              <a:t>x ,y, z;</a:t>
            </a:r>
          </a:p>
          <a:p>
            <a:r>
              <a:rPr lang="en-US" altLang="zh-CN" sz="2000" b="0" dirty="0" smtClean="0"/>
              <a:t>  </a:t>
            </a:r>
            <a:r>
              <a:rPr lang="en-US" altLang="zh-CN" sz="2000" b="0" dirty="0" err="1" smtClean="0"/>
              <a:t>cout</a:t>
            </a:r>
            <a:r>
              <a:rPr lang="en-US" altLang="zh-CN" sz="2000" b="0" dirty="0" smtClean="0"/>
              <a:t>&lt;&lt;"A&lt;double&gt;total="&lt;&lt;A&lt;double&gt;::total&lt;&lt;</a:t>
            </a:r>
            <a:r>
              <a:rPr lang="en-US" altLang="zh-CN" sz="2000" b="0" dirty="0" err="1" smtClean="0"/>
              <a:t>endl</a:t>
            </a:r>
            <a:r>
              <a:rPr lang="en-US" altLang="zh-CN" sz="2000" b="0" dirty="0" smtClean="0"/>
              <a:t>;</a:t>
            </a:r>
          </a:p>
          <a:p>
            <a:r>
              <a:rPr lang="en-US" altLang="zh-CN" sz="2000" b="0" dirty="0" smtClean="0"/>
              <a:t>}</a:t>
            </a:r>
            <a:endParaRPr lang="en-US" altLang="zh-CN" sz="2000" b="0" dirty="0"/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5436096" y="2348880"/>
            <a:ext cx="2952328" cy="1368152"/>
          </a:xfrm>
          <a:prstGeom prst="borderCallout2">
            <a:avLst>
              <a:gd name="adj1" fmla="val 10588"/>
              <a:gd name="adj2" fmla="val -3412"/>
              <a:gd name="adj3" fmla="val 10588"/>
              <a:gd name="adj4" fmla="val -25532"/>
              <a:gd name="adj5" fmla="val 186576"/>
              <a:gd name="adj6" fmla="val -9517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static</a:t>
            </a:r>
            <a:r>
              <a:rPr lang="zh-CN" altLang="en-US" dirty="0" smtClean="0"/>
              <a:t>数据成员</a:t>
            </a:r>
            <a:r>
              <a:rPr lang="en-US" altLang="zh-CN" dirty="0" smtClean="0"/>
              <a:t>total</a:t>
            </a:r>
          </a:p>
          <a:p>
            <a:pPr algn="ctr">
              <a:lnSpc>
                <a:spcPct val="150000"/>
              </a:lnSpc>
            </a:pPr>
            <a:r>
              <a:rPr lang="zh-CN" altLang="en-US" dirty="0" smtClean="0"/>
              <a:t>随类模板</a:t>
            </a:r>
            <a:r>
              <a:rPr lang="en-US" altLang="zh-CN" dirty="0" smtClean="0"/>
              <a:t>A&lt;T&gt;</a:t>
            </a:r>
            <a:r>
              <a:rPr lang="zh-CN" altLang="en-US" dirty="0" smtClean="0"/>
              <a:t>的实例化</a:t>
            </a:r>
            <a:endParaRPr lang="en-US" altLang="zh-CN" dirty="0" smtClean="0"/>
          </a:p>
          <a:p>
            <a:pPr algn="ctr">
              <a:lnSpc>
                <a:spcPct val="150000"/>
              </a:lnSpc>
            </a:pPr>
            <a:r>
              <a:rPr lang="zh-CN" altLang="en-US" dirty="0" smtClean="0"/>
              <a:t>建立存储空间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5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10.2.1  </a:t>
            </a:r>
            <a:r>
              <a:rPr lang="zh-CN" altLang="en-US">
                <a:latin typeface="宋体" pitchFamily="2" charset="-122"/>
              </a:rPr>
              <a:t>模板说明</a:t>
            </a:r>
          </a:p>
        </p:txBody>
      </p:sp>
      <p:sp>
        <p:nvSpPr>
          <p:cNvPr id="543750" name="Text Box 6"/>
          <p:cNvSpPr txBox="1">
            <a:spLocks noChangeArrowheads="1"/>
          </p:cNvSpPr>
          <p:nvPr/>
        </p:nvSpPr>
        <p:spPr bwMode="auto">
          <a:xfrm>
            <a:off x="2765425" y="2514600"/>
            <a:ext cx="371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   &lt; </a:t>
            </a:r>
            <a:r>
              <a:rPr lang="zh-CN" altLang="zh-CN" sz="2000" i="1">
                <a:ea typeface="Arial Unicode MS" pitchFamily="34" charset="-122"/>
                <a:cs typeface="Arial Unicode MS" pitchFamily="34" charset="-122"/>
              </a:rPr>
              <a:t>类型形式参数表</a:t>
            </a:r>
            <a:r>
              <a:rPr lang="zh-CN" altLang="zh-CN" sz="2000">
                <a:ea typeface="Arial Unicode MS" pitchFamily="34" charset="-122"/>
                <a:cs typeface="Arial Unicode MS" pitchFamily="34" charset="-122"/>
              </a:rPr>
              <a:t> &gt;    </a:t>
            </a:r>
            <a:endParaRPr lang="en-US" altLang="zh-CN" sz="2000" i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3751" name="Text Box 7"/>
          <p:cNvSpPr txBox="1">
            <a:spLocks noChangeArrowheads="1"/>
          </p:cNvSpPr>
          <p:nvPr/>
        </p:nvSpPr>
        <p:spPr bwMode="auto">
          <a:xfrm>
            <a:off x="1127125" y="1690688"/>
            <a:ext cx="431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声明模板中使用的类属参数。形式为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3753" name="Rectangle 9"/>
          <p:cNvSpPr>
            <a:spLocks noChangeArrowheads="1"/>
          </p:cNvSpPr>
          <p:nvPr/>
        </p:nvSpPr>
        <p:spPr bwMode="auto">
          <a:xfrm>
            <a:off x="769938" y="76200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模板说明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0" grpId="0" autoUpdateAnimBg="0"/>
      <p:bldP spid="543751" grpId="0" autoUpdateAnimBg="0"/>
      <p:bldP spid="543753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427984" y="304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 smtClean="0">
                <a:solidFill>
                  <a:srgbClr val="008000"/>
                </a:solidFill>
              </a:rPr>
              <a:t>10-7  </a:t>
            </a:r>
            <a:r>
              <a:rPr lang="zh-CN" altLang="en-US" sz="2000" i="1" dirty="0" smtClean="0">
                <a:solidFill>
                  <a:srgbClr val="008000"/>
                </a:solidFill>
              </a:rPr>
              <a:t>静态数据成员为抽象类型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85801" y="749017"/>
            <a:ext cx="712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0" dirty="0" smtClean="0"/>
              <a:t>#include&lt;</a:t>
            </a:r>
            <a:r>
              <a:rPr lang="en-US" altLang="zh-CN" sz="2000" b="0" dirty="0" err="1" smtClean="0"/>
              <a:t>iostream</a:t>
            </a:r>
            <a:r>
              <a:rPr lang="en-US" altLang="zh-CN" sz="2000" b="0" dirty="0" smtClean="0"/>
              <a:t>&gt;</a:t>
            </a:r>
          </a:p>
          <a:p>
            <a:r>
              <a:rPr lang="en-US" altLang="zh-CN" sz="2000" b="0" dirty="0" smtClean="0"/>
              <a:t>using namespace std ;</a:t>
            </a:r>
          </a:p>
          <a:p>
            <a:r>
              <a:rPr lang="en-US" altLang="zh-CN" sz="2000" b="0" dirty="0" smtClean="0"/>
              <a:t>template&lt; </a:t>
            </a:r>
            <a:r>
              <a:rPr lang="en-US" altLang="zh-CN" sz="2000" b="0" dirty="0" err="1" smtClean="0"/>
              <a:t>typename</a:t>
            </a:r>
            <a:r>
              <a:rPr lang="en-US" altLang="zh-CN" sz="2000" b="0" dirty="0" smtClean="0"/>
              <a:t> T &gt;	</a:t>
            </a:r>
            <a:r>
              <a:rPr lang="en-US" altLang="zh-CN" sz="2000" b="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0" i="1" dirty="0" smtClean="0">
                <a:solidFill>
                  <a:srgbClr val="006600"/>
                </a:solidFill>
              </a:rPr>
              <a:t>定义类模板</a:t>
            </a:r>
          </a:p>
          <a:p>
            <a:r>
              <a:rPr lang="en-US" altLang="zh-CN" sz="2000" b="0" dirty="0" smtClean="0"/>
              <a:t>class  A</a:t>
            </a:r>
          </a:p>
          <a:p>
            <a:r>
              <a:rPr lang="en-US" altLang="zh-CN" sz="2000" b="0" dirty="0" smtClean="0"/>
              <a:t>{ public :</a:t>
            </a:r>
          </a:p>
          <a:p>
            <a:r>
              <a:rPr lang="fr-FR" altLang="zh-CN" sz="2000" b="0" dirty="0" smtClean="0"/>
              <a:t>       A( T x=0 ) { t = x ;  total=total+1;  }</a:t>
            </a:r>
          </a:p>
          <a:p>
            <a:r>
              <a:rPr lang="en-US" altLang="zh-CN" sz="2000" dirty="0" smtClean="0"/>
              <a:t>       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T total;  </a:t>
            </a:r>
            <a:r>
              <a:rPr lang="en-US" altLang="zh-CN" sz="2000" dirty="0" smtClean="0"/>
              <a:t>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静态数据成员为抽象类型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T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b="0" dirty="0" smtClean="0"/>
              <a:t>protected : </a:t>
            </a:r>
          </a:p>
          <a:p>
            <a:r>
              <a:rPr lang="en-US" altLang="zh-CN" sz="2000" b="0" dirty="0" smtClean="0"/>
              <a:t>      T </a:t>
            </a:r>
            <a:r>
              <a:rPr lang="en-US" altLang="zh-CN" sz="2000" b="0" dirty="0" err="1" smtClean="0"/>
              <a:t>t</a:t>
            </a:r>
            <a:r>
              <a:rPr lang="en-US" altLang="zh-CN" sz="2000" b="0" dirty="0" smtClean="0"/>
              <a:t> ;</a:t>
            </a:r>
          </a:p>
          <a:p>
            <a:r>
              <a:rPr lang="en-US" altLang="zh-CN" sz="2000" b="0" dirty="0" smtClean="0"/>
              <a:t>} ;</a:t>
            </a:r>
          </a:p>
          <a:p>
            <a:r>
              <a:rPr lang="fr-FR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template&lt;typename T&gt; T A&lt;T&gt;::total;</a:t>
            </a:r>
          </a:p>
          <a:p>
            <a:endParaRPr lang="zh-CN" altLang="en-US" sz="2000" dirty="0" smtClean="0"/>
          </a:p>
          <a:p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 main()</a:t>
            </a:r>
          </a:p>
          <a:p>
            <a:r>
              <a:rPr lang="en-US" altLang="zh-CN" sz="2000" b="0" dirty="0" smtClean="0"/>
              <a:t>{ 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&lt;</a:t>
            </a:r>
            <a:r>
              <a:rPr lang="en-US" altLang="zh-CN" sz="2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 </a:t>
            </a:r>
            <a:r>
              <a:rPr lang="en-US" altLang="zh-CN" sz="2000" b="0" dirty="0" smtClean="0"/>
              <a:t>a ,b;</a:t>
            </a:r>
          </a:p>
          <a:p>
            <a:r>
              <a:rPr lang="en-US" altLang="zh-CN" sz="2000" b="0" dirty="0" smtClean="0"/>
              <a:t>  </a:t>
            </a:r>
            <a:r>
              <a:rPr lang="en-US" altLang="zh-CN" sz="2000" b="0" dirty="0" err="1" smtClean="0"/>
              <a:t>cout</a:t>
            </a:r>
            <a:r>
              <a:rPr lang="en-US" altLang="zh-CN" sz="2000" b="0" dirty="0" smtClean="0"/>
              <a:t>&lt;&lt;"A&lt;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&gt;total="&lt;&lt;A&lt;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&gt;::total&lt;&lt;</a:t>
            </a:r>
            <a:r>
              <a:rPr lang="en-US" altLang="zh-CN" sz="2000" b="0" dirty="0" err="1" smtClean="0"/>
              <a:t>endl</a:t>
            </a:r>
            <a:r>
              <a:rPr lang="en-US" altLang="zh-CN" sz="2000" b="0" dirty="0" smtClean="0"/>
              <a:t>;</a:t>
            </a:r>
          </a:p>
          <a:p>
            <a:r>
              <a:rPr lang="en-US" altLang="zh-CN" sz="2000" b="0" dirty="0" smtClean="0"/>
              <a:t>  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&lt;double&gt;  </a:t>
            </a:r>
            <a:r>
              <a:rPr lang="en-US" altLang="zh-CN" sz="2000" b="0" dirty="0" smtClean="0"/>
              <a:t>x ,y, z;</a:t>
            </a:r>
          </a:p>
          <a:p>
            <a:r>
              <a:rPr lang="en-US" altLang="zh-CN" sz="2000" b="0" dirty="0" smtClean="0"/>
              <a:t>  </a:t>
            </a:r>
            <a:r>
              <a:rPr lang="en-US" altLang="zh-CN" sz="2000" b="0" dirty="0" err="1" smtClean="0"/>
              <a:t>cout</a:t>
            </a:r>
            <a:r>
              <a:rPr lang="en-US" altLang="zh-CN" sz="2000" b="0" dirty="0" smtClean="0"/>
              <a:t>&lt;&lt;"A&lt;double&gt;total="&lt;&lt;A&lt;double&gt;::total&lt;&lt;</a:t>
            </a:r>
            <a:r>
              <a:rPr lang="en-US" altLang="zh-CN" sz="2000" b="0" dirty="0" err="1" smtClean="0"/>
              <a:t>endl</a:t>
            </a:r>
            <a:r>
              <a:rPr lang="en-US" altLang="zh-CN" sz="2000" b="0" dirty="0" smtClean="0"/>
              <a:t>;</a:t>
            </a:r>
          </a:p>
          <a:p>
            <a:r>
              <a:rPr lang="en-US" altLang="zh-CN" sz="2000" b="0" dirty="0" smtClean="0"/>
              <a:t>}</a:t>
            </a:r>
            <a:endParaRPr lang="en-US" altLang="zh-CN" sz="2000" b="0" dirty="0"/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4860032" y="2204864"/>
            <a:ext cx="2952328" cy="648072"/>
          </a:xfrm>
          <a:prstGeom prst="borderCallout2">
            <a:avLst>
              <a:gd name="adj1" fmla="val 10588"/>
              <a:gd name="adj2" fmla="val -3412"/>
              <a:gd name="adj3" fmla="val 10588"/>
              <a:gd name="adj4" fmla="val -25532"/>
              <a:gd name="adj5" fmla="val 381540"/>
              <a:gd name="adj6" fmla="val -9517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/>
              <a:t>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  </a:t>
            </a:r>
            <a:r>
              <a:rPr lang="zh-CN" altLang="en-US" sz="2000" dirty="0" smtClean="0"/>
              <a:t>有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total</a:t>
            </a:r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4932040" y="2996952"/>
            <a:ext cx="3384376" cy="648072"/>
          </a:xfrm>
          <a:prstGeom prst="borderCallout2">
            <a:avLst>
              <a:gd name="adj1" fmla="val 10588"/>
              <a:gd name="adj2" fmla="val -3412"/>
              <a:gd name="adj3" fmla="val 10588"/>
              <a:gd name="adj4" fmla="val -25532"/>
              <a:gd name="adj5" fmla="val 359144"/>
              <a:gd name="adj6" fmla="val -8281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/>
              <a:t>A&lt;double&gt;  </a:t>
            </a:r>
            <a:r>
              <a:rPr lang="zh-CN" altLang="en-US" sz="2000" dirty="0" smtClean="0"/>
              <a:t>有  </a:t>
            </a:r>
            <a:r>
              <a:rPr lang="en-US" altLang="zh-CN" sz="2000" dirty="0" smtClean="0"/>
              <a:t>double  total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427984" y="304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 smtClean="0">
                <a:solidFill>
                  <a:srgbClr val="008000"/>
                </a:solidFill>
              </a:rPr>
              <a:t>10-7  </a:t>
            </a:r>
            <a:r>
              <a:rPr lang="zh-CN" altLang="en-US" sz="2000" i="1" dirty="0" smtClean="0">
                <a:solidFill>
                  <a:srgbClr val="008000"/>
                </a:solidFill>
              </a:rPr>
              <a:t>静态数据成员为抽象类型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85801" y="749017"/>
            <a:ext cx="712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#include&lt;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using namespace std ;</a:t>
            </a:r>
          </a:p>
          <a:p>
            <a:r>
              <a:rPr lang="en-US" altLang="zh-CN" sz="2000" dirty="0" smtClean="0"/>
              <a:t>template&lt; </a:t>
            </a:r>
            <a:r>
              <a:rPr lang="en-US" altLang="zh-CN" sz="2000" dirty="0" err="1" smtClean="0"/>
              <a:t>typename</a:t>
            </a:r>
            <a:r>
              <a:rPr lang="en-US" altLang="zh-CN" sz="2000" dirty="0" smtClean="0"/>
              <a:t> T &gt;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定义类模板</a:t>
            </a:r>
          </a:p>
          <a:p>
            <a:r>
              <a:rPr lang="en-US" altLang="zh-CN" sz="2000" dirty="0" smtClean="0"/>
              <a:t>class  A</a:t>
            </a:r>
          </a:p>
          <a:p>
            <a:r>
              <a:rPr lang="en-US" altLang="zh-CN" sz="2000" dirty="0" smtClean="0"/>
              <a:t>{ public :</a:t>
            </a:r>
          </a:p>
          <a:p>
            <a:r>
              <a:rPr lang="fr-FR" altLang="zh-CN" sz="2000" dirty="0" smtClean="0"/>
              <a:t>       A( T x=0 ) { t = x ;  total=total+1;  }</a:t>
            </a:r>
          </a:p>
          <a:p>
            <a:r>
              <a:rPr lang="en-US" altLang="zh-CN" sz="2000" dirty="0" smtClean="0"/>
              <a:t>       static T total;  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静态数据成员为抽象类型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T</a:t>
            </a:r>
          </a:p>
          <a:p>
            <a:r>
              <a:rPr lang="en-US" altLang="zh-CN" sz="2000" dirty="0" smtClean="0"/>
              <a:t>  protected : </a:t>
            </a:r>
          </a:p>
          <a:p>
            <a:r>
              <a:rPr lang="en-US" altLang="zh-CN" sz="2000" dirty="0" smtClean="0"/>
              <a:t>      T </a:t>
            </a:r>
            <a:r>
              <a:rPr lang="en-US" altLang="zh-CN" sz="2000" dirty="0" err="1" smtClean="0"/>
              <a:t>t</a:t>
            </a:r>
            <a:r>
              <a:rPr lang="en-US" altLang="zh-CN" sz="2000" dirty="0" smtClean="0"/>
              <a:t> ;</a:t>
            </a:r>
          </a:p>
          <a:p>
            <a:r>
              <a:rPr lang="en-US" altLang="zh-CN" sz="2000" dirty="0" smtClean="0"/>
              <a:t>} ;</a:t>
            </a:r>
          </a:p>
          <a:p>
            <a:r>
              <a:rPr lang="fr-FR" altLang="zh-CN" sz="2000" dirty="0" smtClean="0"/>
              <a:t>template&lt;typename T&gt; T A&lt;T&gt;::total;</a:t>
            </a:r>
          </a:p>
          <a:p>
            <a:endParaRPr lang="zh-CN" altLang="en-US" sz="2000" dirty="0" smtClean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r>
              <a:rPr lang="en-US" altLang="zh-CN" sz="2000" dirty="0" smtClean="0"/>
              <a:t>{ A 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  a ,b;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&gt;total="&lt;&lt;A&lt;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&gt;::total&lt;&lt;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A &lt;double&gt;  x ,y, z;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&lt;&lt;"A&lt;double&gt;total="&lt;&lt;A&lt;double&gt;::total&lt;&lt;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}</a:t>
            </a:r>
            <a:endParaRPr lang="en-US" altLang="zh-CN" sz="2000" b="0" dirty="0"/>
          </a:p>
        </p:txBody>
      </p:sp>
      <p:pic>
        <p:nvPicPr>
          <p:cNvPr id="62157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76055" y="3212976"/>
            <a:ext cx="3950018" cy="182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427984" y="304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 smtClean="0">
                <a:solidFill>
                  <a:srgbClr val="008000"/>
                </a:solidFill>
              </a:rPr>
              <a:t>10-7  </a:t>
            </a:r>
            <a:r>
              <a:rPr lang="zh-CN" altLang="en-US" sz="2000" i="1" dirty="0" smtClean="0">
                <a:solidFill>
                  <a:srgbClr val="008000"/>
                </a:solidFill>
              </a:rPr>
              <a:t>静态数据成员为抽象类型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85801" y="749017"/>
            <a:ext cx="712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#include&lt;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using namespace std ;</a:t>
            </a:r>
          </a:p>
          <a:p>
            <a:r>
              <a:rPr lang="en-US" altLang="zh-CN" sz="2000" dirty="0" smtClean="0"/>
              <a:t>template&lt; </a:t>
            </a:r>
            <a:r>
              <a:rPr lang="en-US" altLang="zh-CN" sz="2000" dirty="0" err="1" smtClean="0"/>
              <a:t>typename</a:t>
            </a:r>
            <a:r>
              <a:rPr lang="en-US" altLang="zh-CN" sz="2000" dirty="0" smtClean="0"/>
              <a:t> T &gt;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定义类模板</a:t>
            </a:r>
          </a:p>
          <a:p>
            <a:r>
              <a:rPr lang="en-US" altLang="zh-CN" sz="2000" dirty="0" smtClean="0"/>
              <a:t>class  A</a:t>
            </a:r>
          </a:p>
          <a:p>
            <a:r>
              <a:rPr lang="en-US" altLang="zh-CN" sz="2000" dirty="0" smtClean="0"/>
              <a:t>{ public :</a:t>
            </a:r>
          </a:p>
          <a:p>
            <a:r>
              <a:rPr lang="fr-FR" altLang="zh-CN" sz="2000" dirty="0" smtClean="0"/>
              <a:t>       A( T x=0 ) { t = x ;  </a:t>
            </a:r>
            <a:r>
              <a:rPr lang="fr-FR" altLang="zh-CN" sz="20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total=total+0</a:t>
            </a:r>
            <a:r>
              <a:rPr lang="en-US" altLang="zh-CN" sz="20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.5</a:t>
            </a:r>
            <a:r>
              <a:rPr lang="fr-FR" altLang="zh-CN" sz="20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</a:t>
            </a:r>
            <a:r>
              <a:rPr lang="fr-FR" altLang="zh-CN" sz="2000" dirty="0" smtClean="0"/>
              <a:t>}</a:t>
            </a:r>
          </a:p>
          <a:p>
            <a:r>
              <a:rPr lang="en-US" altLang="zh-CN" sz="2000" dirty="0" smtClean="0"/>
              <a:t>       static T total;  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静态数据成员为抽象类型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T</a:t>
            </a:r>
          </a:p>
          <a:p>
            <a:r>
              <a:rPr lang="en-US" altLang="zh-CN" sz="2000" dirty="0" smtClean="0"/>
              <a:t>  protected : </a:t>
            </a:r>
          </a:p>
          <a:p>
            <a:r>
              <a:rPr lang="en-US" altLang="zh-CN" sz="2000" dirty="0" smtClean="0"/>
              <a:t>      T </a:t>
            </a:r>
            <a:r>
              <a:rPr lang="en-US" altLang="zh-CN" sz="2000" dirty="0" err="1" smtClean="0"/>
              <a:t>t</a:t>
            </a:r>
            <a:r>
              <a:rPr lang="en-US" altLang="zh-CN" sz="2000" dirty="0" smtClean="0"/>
              <a:t> ;</a:t>
            </a:r>
          </a:p>
          <a:p>
            <a:r>
              <a:rPr lang="en-US" altLang="zh-CN" sz="2000" dirty="0" smtClean="0"/>
              <a:t>} ;</a:t>
            </a:r>
          </a:p>
          <a:p>
            <a:r>
              <a:rPr lang="fr-FR" altLang="zh-CN" sz="2000" dirty="0" smtClean="0"/>
              <a:t>template&lt;typename T&gt; T A&lt;T&gt;::total;</a:t>
            </a:r>
          </a:p>
          <a:p>
            <a:endParaRPr lang="zh-CN" altLang="en-US" sz="2000" dirty="0" smtClean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r>
              <a:rPr lang="en-US" altLang="zh-CN" sz="2000" dirty="0" smtClean="0"/>
              <a:t>{ A 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  a ,b;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&gt;total="&lt;&lt;A&lt;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&gt;::total&lt;&lt;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A &lt;double&gt;  x ,y, z;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&lt;&lt;"A&lt;double&gt;total="&lt;&lt;A&lt;double&gt;::total&lt;&lt;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}</a:t>
            </a:r>
            <a:endParaRPr lang="en-US" altLang="zh-CN" sz="2000" b="0" dirty="0"/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5868144" y="836712"/>
            <a:ext cx="1656184" cy="648072"/>
          </a:xfrm>
          <a:prstGeom prst="borderCallout2">
            <a:avLst>
              <a:gd name="adj1" fmla="val 10588"/>
              <a:gd name="adj2" fmla="val -3412"/>
              <a:gd name="adj3" fmla="val 10588"/>
              <a:gd name="adj4" fmla="val -25532"/>
              <a:gd name="adj5" fmla="val 218049"/>
              <a:gd name="adj6" fmla="val -8694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2000" i="1" dirty="0" smtClean="0">
                <a:solidFill>
                  <a:srgbClr val="C00000"/>
                </a:solidFill>
              </a:rPr>
              <a:t>注意</a:t>
            </a:r>
            <a:endParaRPr lang="en-US" altLang="zh-CN" sz="2000" i="1" dirty="0" smtClean="0">
              <a:solidFill>
                <a:srgbClr val="C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3712" y="2932916"/>
            <a:ext cx="4556760" cy="208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427984" y="304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 smtClean="0">
                <a:solidFill>
                  <a:srgbClr val="008000"/>
                </a:solidFill>
              </a:rPr>
              <a:t>10-7  </a:t>
            </a:r>
            <a:r>
              <a:rPr lang="zh-CN" altLang="en-US" sz="2000" i="1" dirty="0" smtClean="0">
                <a:solidFill>
                  <a:srgbClr val="008000"/>
                </a:solidFill>
              </a:rPr>
              <a:t>静态数据成员为抽象类型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85801" y="749017"/>
            <a:ext cx="712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#include&lt;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using namespace std ;</a:t>
            </a:r>
          </a:p>
          <a:p>
            <a:r>
              <a:rPr lang="en-US" altLang="zh-CN" sz="2000" dirty="0" smtClean="0"/>
              <a:t>template&lt; </a:t>
            </a:r>
            <a:r>
              <a:rPr lang="en-US" altLang="zh-CN" sz="2000" dirty="0" err="1" smtClean="0"/>
              <a:t>typename</a:t>
            </a:r>
            <a:r>
              <a:rPr lang="en-US" altLang="zh-CN" sz="2000" dirty="0" smtClean="0"/>
              <a:t> T &gt;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定义类模板</a:t>
            </a:r>
          </a:p>
          <a:p>
            <a:r>
              <a:rPr lang="en-US" altLang="zh-CN" sz="2000" dirty="0" smtClean="0"/>
              <a:t>class  A</a:t>
            </a:r>
          </a:p>
          <a:p>
            <a:r>
              <a:rPr lang="en-US" altLang="zh-CN" sz="2000" dirty="0" smtClean="0"/>
              <a:t>{ public :</a:t>
            </a:r>
          </a:p>
          <a:p>
            <a:r>
              <a:rPr lang="fr-FR" altLang="zh-CN" sz="2000" dirty="0" smtClean="0"/>
              <a:t>       A( T x=0 ) { t = x ;  </a:t>
            </a:r>
            <a:r>
              <a:rPr lang="fr-FR" altLang="zh-CN" sz="20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total=total+0</a:t>
            </a:r>
            <a:r>
              <a:rPr lang="en-US" altLang="zh-CN" sz="20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.5</a:t>
            </a:r>
            <a:r>
              <a:rPr lang="fr-FR" altLang="zh-CN" sz="20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</a:t>
            </a:r>
            <a:r>
              <a:rPr lang="fr-FR" altLang="zh-CN" sz="2000" dirty="0" smtClean="0"/>
              <a:t>}</a:t>
            </a:r>
          </a:p>
          <a:p>
            <a:r>
              <a:rPr lang="en-US" altLang="zh-CN" sz="2000" dirty="0" smtClean="0"/>
              <a:t>       static T total;  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静态数据成员为抽象类型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T</a:t>
            </a:r>
          </a:p>
          <a:p>
            <a:r>
              <a:rPr lang="en-US" altLang="zh-CN" sz="2000" dirty="0" smtClean="0"/>
              <a:t>  protected : </a:t>
            </a:r>
          </a:p>
          <a:p>
            <a:r>
              <a:rPr lang="en-US" altLang="zh-CN" sz="2000" dirty="0" smtClean="0"/>
              <a:t>      T </a:t>
            </a:r>
            <a:r>
              <a:rPr lang="en-US" altLang="zh-CN" sz="2000" dirty="0" err="1" smtClean="0"/>
              <a:t>t</a:t>
            </a:r>
            <a:r>
              <a:rPr lang="en-US" altLang="zh-CN" sz="2000" dirty="0" smtClean="0"/>
              <a:t> ;</a:t>
            </a:r>
          </a:p>
          <a:p>
            <a:r>
              <a:rPr lang="en-US" altLang="zh-CN" sz="2000" dirty="0" smtClean="0"/>
              <a:t>} ;</a:t>
            </a:r>
          </a:p>
          <a:p>
            <a:r>
              <a:rPr lang="fr-FR" altLang="zh-CN" sz="2000" dirty="0" smtClean="0"/>
              <a:t>template&lt;typename T&gt; T A&lt;T&gt;::total;</a:t>
            </a:r>
          </a:p>
          <a:p>
            <a:endParaRPr lang="zh-CN" altLang="en-US" sz="2000" dirty="0" smtClean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r>
              <a:rPr lang="en-US" altLang="zh-CN" sz="2000" dirty="0" smtClean="0"/>
              <a:t>{ A 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  a ,b;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&gt;total="&lt;&lt;A&lt;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&gt;::total&lt;&lt;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A &lt;double&gt;  x ,y, z;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&lt;&lt;"A&lt;double&gt;total="&lt;&lt;A&lt;double&gt;::total&lt;&lt;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}</a:t>
            </a:r>
            <a:endParaRPr lang="en-US" altLang="zh-CN" sz="2000" b="0" dirty="0"/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1115616" y="1124744"/>
            <a:ext cx="3168352" cy="1008112"/>
          </a:xfrm>
          <a:prstGeom prst="borderCallout2">
            <a:avLst>
              <a:gd name="adj1" fmla="val 47541"/>
              <a:gd name="adj2" fmla="val 100553"/>
              <a:gd name="adj3" fmla="val 42502"/>
              <a:gd name="adj4" fmla="val 112381"/>
              <a:gd name="adj5" fmla="val 177737"/>
              <a:gd name="adj6" fmla="val 14415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2000" i="1" dirty="0" smtClean="0">
                <a:solidFill>
                  <a:srgbClr val="C00000"/>
                </a:solidFill>
              </a:rPr>
              <a:t>A&lt;</a:t>
            </a:r>
            <a:r>
              <a:rPr lang="en-US" altLang="zh-CN" sz="2000" i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&gt;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实例化</a:t>
            </a:r>
            <a:endParaRPr lang="en-US" altLang="zh-CN" sz="2000" i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i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  total  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引起数据丢失</a:t>
            </a:r>
            <a:endParaRPr lang="en-US" altLang="zh-CN" sz="2000" i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2000" i="1" dirty="0" smtClean="0">
              <a:solidFill>
                <a:srgbClr val="C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3712" y="2932916"/>
            <a:ext cx="4556760" cy="208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139952" y="3140968"/>
            <a:ext cx="2088183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 autoUpdateAnimBg="0"/>
      <p:bldP spid="7" grpId="0" animBg="1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Text Box 2"/>
          <p:cNvSpPr txBox="1">
            <a:spLocks noChangeArrowheads="1"/>
          </p:cNvSpPr>
          <p:nvPr/>
        </p:nvSpPr>
        <p:spPr bwMode="auto">
          <a:xfrm>
            <a:off x="611188" y="1125538"/>
            <a:ext cx="805815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模板是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类型参数化的多态工具。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提供函数模板和类模板。</a:t>
            </a:r>
          </a:p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 模板定义以模板说明开始。类属参数必须在模板定义中至少出现一次。</a:t>
            </a:r>
          </a:p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 同一个类属参数可以用于多个模板。</a:t>
            </a:r>
          </a:p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 类属参数可用于函数的参数类型、返回类型和声明函数中的变量。</a:t>
            </a:r>
          </a:p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 模板由编译器根据实际数据类型实例化，生成可执行代码。实例化的</a:t>
            </a:r>
            <a:r>
              <a:rPr lang="zh-CN" altLang="en-US" smtClean="0">
                <a:ea typeface="Arial Unicode MS" pitchFamily="34" charset="-122"/>
                <a:cs typeface="Arial Unicode MS" pitchFamily="34" charset="-122"/>
              </a:rPr>
              <a:t>函数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    模板称为模板函数；实例化的类模板称为模板类。</a:t>
            </a:r>
          </a:p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 函数模板可以用多种方式重载。</a:t>
            </a:r>
          </a:p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 类模板可以在类层次中使用 。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33375"/>
            <a:ext cx="2954338" cy="6858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8" grpId="0" autoUpdateAnimBg="0"/>
      <p:bldP spid="633859" grpId="0" animBg="1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tegic">
  <a:themeElements>
    <a:clrScheme name="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0000"/>
      </a:hlink>
      <a:folHlink>
        <a:srgbClr val="FFFFCC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63500" dir="13987806">
            <a:srgbClr val="FFFF99">
              <a:gamma/>
              <a:shade val="60000"/>
              <a:invGamma/>
            </a:srgb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63500" dir="13987806">
            <a:srgbClr val="FFFF99">
              <a:gamma/>
              <a:shade val="60000"/>
              <a:invGamma/>
            </a:srgb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7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Strategic 7">
    <a:dk1>
      <a:srgbClr val="000000"/>
    </a:dk1>
    <a:lt1>
      <a:srgbClr val="E9E2B6"/>
    </a:lt1>
    <a:dk2>
      <a:srgbClr val="996600"/>
    </a:dk2>
    <a:lt2>
      <a:srgbClr val="786950"/>
    </a:lt2>
    <a:accent1>
      <a:srgbClr val="727DE0"/>
    </a:accent1>
    <a:accent2>
      <a:srgbClr val="D54F41"/>
    </a:accent2>
    <a:accent3>
      <a:srgbClr val="F2EED7"/>
    </a:accent3>
    <a:accent4>
      <a:srgbClr val="000000"/>
    </a:accent4>
    <a:accent5>
      <a:srgbClr val="BCBFED"/>
    </a:accent5>
    <a:accent6>
      <a:srgbClr val="C1473A"/>
    </a:accent6>
    <a:hlink>
      <a:srgbClr val="FFFFFF"/>
    </a:hlink>
    <a:folHlink>
      <a:srgbClr val="FFFF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Designs\Strategic.pot</Template>
  <TotalTime>6239</TotalTime>
  <Words>10488</Words>
  <Application>Microsoft Office PowerPoint</Application>
  <PresentationFormat>全屏显示(4:3)</PresentationFormat>
  <Paragraphs>1733</Paragraphs>
  <Slides>96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5" baseType="lpstr">
      <vt:lpstr>Arial Unicode MS</vt:lpstr>
      <vt:lpstr>楷体_GB2312</vt:lpstr>
      <vt:lpstr>隶书</vt:lpstr>
      <vt:lpstr>宋体</vt:lpstr>
      <vt:lpstr>Symbol</vt:lpstr>
      <vt:lpstr>Times New Roman</vt:lpstr>
      <vt:lpstr>Wingdings</vt:lpstr>
      <vt:lpstr>Strategic</vt:lpstr>
      <vt:lpstr>BMP 图象</vt:lpstr>
      <vt:lpstr>PowerPoint 演示文稿</vt:lpstr>
      <vt:lpstr>第10章  模板</vt:lpstr>
      <vt:lpstr>第10章  模板</vt:lpstr>
      <vt:lpstr>10.1  什么是模板</vt:lpstr>
      <vt:lpstr>10.1  什么是模板</vt:lpstr>
      <vt:lpstr>PowerPoint 演示文稿</vt:lpstr>
      <vt:lpstr>10.2  函数模板</vt:lpstr>
      <vt:lpstr>10.2  函数模板</vt:lpstr>
      <vt:lpstr>10.2.1  模板说明</vt:lpstr>
      <vt:lpstr>10.2.1  模板说明</vt:lpstr>
      <vt:lpstr>10.2.1  模板说明</vt:lpstr>
      <vt:lpstr>10.2.1  模板说明</vt:lpstr>
      <vt:lpstr>10.2.1  模板说明</vt:lpstr>
      <vt:lpstr>10.2.1  模板说明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10.2.3  重载函数模板</vt:lpstr>
      <vt:lpstr>10.2.3  重载函数模板</vt:lpstr>
      <vt:lpstr>10.2.3  重载函数模板</vt:lpstr>
      <vt:lpstr>10.2.3  重载函数模板</vt:lpstr>
      <vt:lpstr>10.2.3  重载函数模板</vt:lpstr>
      <vt:lpstr>10.2.3  重载函数模板</vt:lpstr>
      <vt:lpstr>10.2.3  重载函数模板</vt:lpstr>
      <vt:lpstr>10.2.3  重载函数模板</vt:lpstr>
      <vt:lpstr>10.2.3  重载函数模板</vt:lpstr>
      <vt:lpstr>10.2.3  重载函数模板</vt:lpstr>
      <vt:lpstr>PowerPoint 演示文稿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10.3.2  类模板作函数参数</vt:lpstr>
      <vt:lpstr>10.3.2  类模板作函数参数</vt:lpstr>
      <vt:lpstr>10.3.2  类模板作函数参数</vt:lpstr>
      <vt:lpstr>10.3.2  类模板作函数参数</vt:lpstr>
      <vt:lpstr>10.3.2  类模板作函数参数</vt:lpstr>
      <vt:lpstr>10.3.2  类模板作函数参数</vt:lpstr>
      <vt:lpstr>10.3.2  类模板作函数参数</vt:lpstr>
      <vt:lpstr>10.3.2  类模板作函数参数</vt:lpstr>
      <vt:lpstr>10.3.2  类模板作函数参数</vt:lpstr>
      <vt:lpstr>10.3.3  在类层次中的类模板</vt:lpstr>
      <vt:lpstr>10.3.3  在类层次中的类模板</vt:lpstr>
      <vt:lpstr>10.3.3  在类层次中的类模板</vt:lpstr>
      <vt:lpstr>10.3.4  类模板与友元</vt:lpstr>
      <vt:lpstr>10.3.4  类模板与友元</vt:lpstr>
      <vt:lpstr>10.3.4  类模板与友元</vt:lpstr>
      <vt:lpstr>10.3.3  在类层次中的类模板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10.3.5  类模板与static成员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zhou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Shihong Duan</cp:lastModifiedBy>
  <cp:revision>188</cp:revision>
  <dcterms:created xsi:type="dcterms:W3CDTF">2002-08-30T17:00:15Z</dcterms:created>
  <dcterms:modified xsi:type="dcterms:W3CDTF">2018-01-17T23:51:28Z</dcterms:modified>
</cp:coreProperties>
</file>