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8"/>
  </p:notesMasterIdLst>
  <p:sldIdLst>
    <p:sldId id="545" r:id="rId2"/>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541" r:id="rId19"/>
    <p:sldId id="272" r:id="rId20"/>
    <p:sldId id="273" r:id="rId21"/>
    <p:sldId id="274"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542"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548" r:id="rId70"/>
    <p:sldId id="549" r:id="rId71"/>
    <p:sldId id="550" r:id="rId72"/>
    <p:sldId id="551" r:id="rId73"/>
    <p:sldId id="552" r:id="rId74"/>
    <p:sldId id="553"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554" r:id="rId91"/>
    <p:sldId id="555" r:id="rId92"/>
    <p:sldId id="343" r:id="rId93"/>
    <p:sldId id="5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544"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556" r:id="rId146"/>
    <p:sldId id="557" r:id="rId147"/>
    <p:sldId id="558" r:id="rId148"/>
    <p:sldId id="397" r:id="rId149"/>
    <p:sldId id="584" r:id="rId150"/>
    <p:sldId id="585" r:id="rId151"/>
    <p:sldId id="586" r:id="rId152"/>
    <p:sldId id="587" r:id="rId153"/>
    <p:sldId id="588" r:id="rId154"/>
    <p:sldId id="589" r:id="rId155"/>
    <p:sldId id="590" r:id="rId156"/>
    <p:sldId id="592"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593" r:id="rId170"/>
    <p:sldId id="594" r:id="rId171"/>
    <p:sldId id="595" r:id="rId172"/>
    <p:sldId id="596" r:id="rId173"/>
    <p:sldId id="597" r:id="rId174"/>
    <p:sldId id="598" r:id="rId175"/>
    <p:sldId id="599" r:id="rId176"/>
    <p:sldId id="424" r:id="rId177"/>
    <p:sldId id="425" r:id="rId178"/>
    <p:sldId id="426" r:id="rId179"/>
    <p:sldId id="427" r:id="rId180"/>
    <p:sldId id="428" r:id="rId181"/>
    <p:sldId id="429" r:id="rId182"/>
    <p:sldId id="430" r:id="rId183"/>
    <p:sldId id="431" r:id="rId184"/>
    <p:sldId id="432" r:id="rId185"/>
    <p:sldId id="433" r:id="rId186"/>
    <p:sldId id="434" r:id="rId187"/>
    <p:sldId id="435" r:id="rId188"/>
    <p:sldId id="436" r:id="rId189"/>
    <p:sldId id="437" r:id="rId190"/>
    <p:sldId id="438" r:id="rId191"/>
    <p:sldId id="439" r:id="rId192"/>
    <p:sldId id="440" r:id="rId193"/>
    <p:sldId id="441" r:id="rId194"/>
    <p:sldId id="442" r:id="rId195"/>
    <p:sldId id="443" r:id="rId196"/>
    <p:sldId id="444" r:id="rId197"/>
    <p:sldId id="445" r:id="rId198"/>
    <p:sldId id="446" r:id="rId199"/>
    <p:sldId id="447" r:id="rId200"/>
    <p:sldId id="448" r:id="rId201"/>
    <p:sldId id="449" r:id="rId202"/>
    <p:sldId id="450" r:id="rId203"/>
    <p:sldId id="451" r:id="rId204"/>
    <p:sldId id="655" r:id="rId205"/>
    <p:sldId id="452" r:id="rId206"/>
    <p:sldId id="453" r:id="rId207"/>
    <p:sldId id="454" r:id="rId208"/>
    <p:sldId id="455" r:id="rId209"/>
    <p:sldId id="456" r:id="rId210"/>
    <p:sldId id="457" r:id="rId211"/>
    <p:sldId id="531"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 id="470" r:id="rId225"/>
    <p:sldId id="471" r:id="rId226"/>
    <p:sldId id="472" r:id="rId227"/>
    <p:sldId id="473" r:id="rId228"/>
    <p:sldId id="474" r:id="rId229"/>
    <p:sldId id="475" r:id="rId230"/>
    <p:sldId id="476" r:id="rId231"/>
    <p:sldId id="477" r:id="rId232"/>
    <p:sldId id="478" r:id="rId233"/>
    <p:sldId id="479" r:id="rId234"/>
    <p:sldId id="480" r:id="rId235"/>
    <p:sldId id="481" r:id="rId236"/>
    <p:sldId id="482" r:id="rId237"/>
    <p:sldId id="483" r:id="rId238"/>
    <p:sldId id="484" r:id="rId239"/>
    <p:sldId id="485" r:id="rId240"/>
    <p:sldId id="486" r:id="rId241"/>
    <p:sldId id="487" r:id="rId242"/>
    <p:sldId id="488" r:id="rId243"/>
    <p:sldId id="489" r:id="rId244"/>
    <p:sldId id="490" r:id="rId245"/>
    <p:sldId id="491" r:id="rId246"/>
    <p:sldId id="492" r:id="rId247"/>
    <p:sldId id="663" r:id="rId248"/>
    <p:sldId id="493" r:id="rId249"/>
    <p:sldId id="494" r:id="rId250"/>
    <p:sldId id="495" r:id="rId251"/>
    <p:sldId id="496" r:id="rId252"/>
    <p:sldId id="497" r:id="rId253"/>
    <p:sldId id="498" r:id="rId254"/>
    <p:sldId id="499" r:id="rId255"/>
    <p:sldId id="500" r:id="rId256"/>
    <p:sldId id="501" r:id="rId257"/>
    <p:sldId id="502" r:id="rId258"/>
    <p:sldId id="503" r:id="rId259"/>
    <p:sldId id="504" r:id="rId260"/>
    <p:sldId id="505" r:id="rId261"/>
    <p:sldId id="506" r:id="rId262"/>
    <p:sldId id="507" r:id="rId263"/>
    <p:sldId id="508" r:id="rId264"/>
    <p:sldId id="509" r:id="rId265"/>
    <p:sldId id="601" r:id="rId266"/>
    <p:sldId id="603" r:id="rId267"/>
    <p:sldId id="604" r:id="rId268"/>
    <p:sldId id="605" r:id="rId269"/>
    <p:sldId id="606" r:id="rId270"/>
    <p:sldId id="607" r:id="rId271"/>
    <p:sldId id="608" r:id="rId272"/>
    <p:sldId id="609" r:id="rId273"/>
    <p:sldId id="610" r:id="rId274"/>
    <p:sldId id="611" r:id="rId275"/>
    <p:sldId id="612" r:id="rId276"/>
    <p:sldId id="613" r:id="rId277"/>
    <p:sldId id="616" r:id="rId278"/>
    <p:sldId id="617" r:id="rId279"/>
    <p:sldId id="618" r:id="rId280"/>
    <p:sldId id="619" r:id="rId281"/>
    <p:sldId id="620" r:id="rId282"/>
    <p:sldId id="621" r:id="rId283"/>
    <p:sldId id="622" r:id="rId284"/>
    <p:sldId id="623" r:id="rId285"/>
    <p:sldId id="519" r:id="rId286"/>
    <p:sldId id="625" r:id="rId287"/>
    <p:sldId id="626" r:id="rId288"/>
    <p:sldId id="628" r:id="rId289"/>
    <p:sldId id="629" r:id="rId290"/>
    <p:sldId id="630" r:id="rId291"/>
    <p:sldId id="631" r:id="rId292"/>
    <p:sldId id="632" r:id="rId293"/>
    <p:sldId id="633" r:id="rId294"/>
    <p:sldId id="634" r:id="rId295"/>
    <p:sldId id="635" r:id="rId296"/>
    <p:sldId id="637" r:id="rId297"/>
    <p:sldId id="639" r:id="rId298"/>
    <p:sldId id="636" r:id="rId299"/>
    <p:sldId id="638" r:id="rId300"/>
    <p:sldId id="640" r:id="rId301"/>
    <p:sldId id="641" r:id="rId302"/>
    <p:sldId id="642" r:id="rId303"/>
    <p:sldId id="627" r:id="rId304"/>
    <p:sldId id="643" r:id="rId305"/>
    <p:sldId id="644" r:id="rId306"/>
    <p:sldId id="645" r:id="rId307"/>
    <p:sldId id="646" r:id="rId308"/>
    <p:sldId id="647" r:id="rId309"/>
    <p:sldId id="648" r:id="rId310"/>
    <p:sldId id="649" r:id="rId311"/>
    <p:sldId id="650" r:id="rId312"/>
    <p:sldId id="651" r:id="rId313"/>
    <p:sldId id="652" r:id="rId314"/>
    <p:sldId id="624" r:id="rId315"/>
    <p:sldId id="653" r:id="rId316"/>
    <p:sldId id="654" r:id="rId317"/>
    <p:sldId id="656" r:id="rId318"/>
    <p:sldId id="657" r:id="rId319"/>
    <p:sldId id="658" r:id="rId320"/>
    <p:sldId id="659" r:id="rId321"/>
    <p:sldId id="660" r:id="rId322"/>
    <p:sldId id="661" r:id="rId323"/>
    <p:sldId id="662" r:id="rId324"/>
    <p:sldId id="546" r:id="rId325"/>
    <p:sldId id="530" r:id="rId326"/>
    <p:sldId id="547" r:id="rId32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024">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00"/>
    <a:srgbClr val="0000CC"/>
    <a:srgbClr val="CCFFCC"/>
    <a:srgbClr val="CCFFFF"/>
    <a:srgbClr val="CCECFF"/>
    <a:srgbClr val="66FFFF"/>
    <a:srgbClr val="CC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22" autoAdjust="0"/>
    <p:restoredTop sz="86464" autoAdjust="0"/>
  </p:normalViewPr>
  <p:slideViewPr>
    <p:cSldViewPr>
      <p:cViewPr varScale="1">
        <p:scale>
          <a:sx n="102" d="100"/>
          <a:sy n="102" d="100"/>
        </p:scale>
        <p:origin x="369" y="57"/>
      </p:cViewPr>
      <p:guideLst>
        <p:guide orient="horz" pos="2024"/>
        <p:guide pos="2928"/>
      </p:guideLst>
    </p:cSldViewPr>
  </p:slideViewPr>
  <p:outlineViewPr>
    <p:cViewPr>
      <p:scale>
        <a:sx n="33" d="100"/>
        <a:sy n="33" d="100"/>
      </p:scale>
      <p:origin x="0" y="27906"/>
    </p:cViewPr>
  </p:outlineViewPr>
  <p:notesTextViewPr>
    <p:cViewPr>
      <p:scale>
        <a:sx n="100" d="100"/>
        <a:sy n="100" d="100"/>
      </p:scale>
      <p:origin x="0" y="0"/>
    </p:cViewPr>
  </p:notesTextViewPr>
  <p:sorterViewPr>
    <p:cViewPr>
      <p:scale>
        <a:sx n="75" d="100"/>
        <a:sy n="75" d="100"/>
      </p:scale>
      <p:origin x="0" y="6305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viewProps" Target="view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7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857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57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57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57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857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C247D51-A397-4068-B1E0-50F5C07C953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03" name="Picture 1031" descr="129">
            <a:hlinkClick r:id="rId2" action="ppaction://hlinksldjump"/>
          </p:cNvPr>
          <p:cNvPicPr>
            <a:picLocks noChangeAspect="1" noChangeArrowheads="1"/>
          </p:cNvPicPr>
          <p:nvPr userDrawn="1"/>
        </p:nvPicPr>
        <p:blipFill>
          <a:blip r:embed="rId3"/>
          <a:srcRect/>
          <a:stretch>
            <a:fillRect/>
          </a:stretch>
        </p:blipFill>
        <p:spPr bwMode="auto">
          <a:xfrm>
            <a:off x="8382000" y="6096000"/>
            <a:ext cx="684213" cy="75565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s/slide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6C0"/>
        </a:solidFill>
        <a:effectLst/>
      </p:bgPr>
    </p:bg>
    <p:spTree>
      <p:nvGrpSpPr>
        <p:cNvPr id="1" name=""/>
        <p:cNvGrpSpPr/>
        <p:nvPr/>
      </p:nvGrpSpPr>
      <p:grpSpPr>
        <a:xfrm>
          <a:off x="0" y="0"/>
          <a:ext cx="0" cy="0"/>
          <a:chOff x="0" y="0"/>
          <a:chExt cx="0" cy="0"/>
        </a:xfrm>
      </p:grpSpPr>
      <p:pic>
        <p:nvPicPr>
          <p:cNvPr id="3080" name="Picture 8" descr="129">
            <a:hlinkClick r:id="rId5" action="ppaction://hlinksldjump"/>
          </p:cNvPr>
          <p:cNvPicPr>
            <a:picLocks noChangeAspect="1" noChangeArrowheads="1"/>
          </p:cNvPicPr>
          <p:nvPr userDrawn="1"/>
        </p:nvPicPr>
        <p:blipFill>
          <a:blip r:embed="rId6"/>
          <a:srcRect/>
          <a:stretch>
            <a:fillRect/>
          </a:stretch>
        </p:blipFill>
        <p:spPr bwMode="auto">
          <a:xfrm>
            <a:off x="8382000" y="6096000"/>
            <a:ext cx="684213" cy="75565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fontAlgn="base">
        <a:spcBef>
          <a:spcPct val="20000"/>
        </a:spcBef>
        <a:spcAft>
          <a:spcPct val="0"/>
        </a:spcAft>
        <a:buSzPct val="95000"/>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6.png"/></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6.png"/></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6.png"/></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6.png"/></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7.png"/><Relationship Id="rId4" Type="http://schemas.openxmlformats.org/officeDocument/2006/relationships/image" Target="../media/image16.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18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18.png"/><Relationship Id="rId5" Type="http://schemas.openxmlformats.org/officeDocument/2006/relationships/oleObject" Target="../embeddings/oleObject17.bin"/><Relationship Id="rId4" Type="http://schemas.openxmlformats.org/officeDocument/2006/relationships/image" Target="../media/image16.png"/></Relationships>
</file>

<file path=ppt/slides/_rels/slide18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9.bin"/><Relationship Id="rId4" Type="http://schemas.openxmlformats.org/officeDocument/2006/relationships/image" Target="../media/image18.png"/></Relationships>
</file>

<file path=ppt/slides/_rels/slide18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22.bin"/><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16.png"/><Relationship Id="rId5" Type="http://schemas.openxmlformats.org/officeDocument/2006/relationships/oleObject" Target="../embeddings/oleObject25.bin"/><Relationship Id="rId4" Type="http://schemas.openxmlformats.org/officeDocument/2006/relationships/image" Target="../media/image18.png"/></Relationships>
</file>

<file path=ppt/slides/_rels/slide19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16.png"/><Relationship Id="rId5" Type="http://schemas.openxmlformats.org/officeDocument/2006/relationships/oleObject" Target="../embeddings/oleObject28.bin"/><Relationship Id="rId4" Type="http://schemas.openxmlformats.org/officeDocument/2006/relationships/image" Target="../media/image18.png"/></Relationships>
</file>

<file path=ppt/slides/_rels/slide1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20.png"/><Relationship Id="rId4" Type="http://schemas.openxmlformats.org/officeDocument/2006/relationships/oleObject" Target="../embeddings/oleObject30.bin"/></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26.png"/></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26.png"/></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26.png"/></Relationships>
</file>

<file path=ppt/slides/_rels/slide2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C++&#31243;&#24207;&#35774;&#35745;&#22522;&#30784;&#35838;&#20214;(V3)/10-&#36755;&#20837;&#36755;&#20986;&#27969;(10.2).ppt#-1,1,10.2  &#26631;&#20934;&#27969;&#21644;&#27969;&#25805;&#20316;" TargetMode="External"/><Relationship Id="rId13" Type="http://schemas.openxmlformats.org/officeDocument/2006/relationships/oleObject" Target="../embeddings/oleObject3.bin"/><Relationship Id="rId18" Type="http://schemas.openxmlformats.org/officeDocument/2006/relationships/slide" Target="slide128.xml"/><Relationship Id="rId3" Type="http://schemas.openxmlformats.org/officeDocument/2006/relationships/slideLayout" Target="../slideLayouts/slideLayout1.xml"/><Relationship Id="rId21" Type="http://schemas.openxmlformats.org/officeDocument/2006/relationships/slide" Target="slide325.xml"/><Relationship Id="rId7" Type="http://schemas.openxmlformats.org/officeDocument/2006/relationships/image" Target="../media/image2.png"/><Relationship Id="rId12" Type="http://schemas.openxmlformats.org/officeDocument/2006/relationships/slide" Target="slide50.xml"/><Relationship Id="rId17" Type="http://schemas.openxmlformats.org/officeDocument/2006/relationships/hyperlink" Target="../C++&#31243;&#24207;&#35774;&#35745;&#22522;&#30784;&#35838;&#20214;(V3)/10-&#36755;&#20837;&#36755;&#20986;&#27969;(10.5).ppt#-1,1,10.5  &#25991;&#20214;&#22788;&#29702;" TargetMode="External"/><Relationship Id="rId2" Type="http://schemas.openxmlformats.org/officeDocument/2006/relationships/vmlDrawing" Target="../drawings/vmlDrawing1.vml"/><Relationship Id="rId16" Type="http://schemas.openxmlformats.org/officeDocument/2006/relationships/oleObject" Target="../embeddings/oleObject4.bin"/><Relationship Id="rId20" Type="http://schemas.openxmlformats.org/officeDocument/2006/relationships/hyperlink" Target="../C++&#31243;&#24207;&#35774;&#35745;&#22522;&#30784;&#35838;&#20214;(V3)/10-&#36755;&#20837;&#36755;&#20986;&#27969;(&#23567;&#32467;).ppt#-1,1,PowerPoint &#28436;&#31034;&#25991;&#31295;" TargetMode="External"/><Relationship Id="rId1" Type="http://schemas.openxmlformats.org/officeDocument/2006/relationships/themeOverride" Target="../theme/themeOverride1.xml"/><Relationship Id="rId6" Type="http://schemas.openxmlformats.org/officeDocument/2006/relationships/oleObject" Target="../embeddings/oleObject1.bin"/><Relationship Id="rId11" Type="http://schemas.openxmlformats.org/officeDocument/2006/relationships/hyperlink" Target="../C++&#31243;&#24207;&#35774;&#35745;&#22522;&#30784;&#35838;&#20214;(V3)/10-&#36755;&#20837;&#36755;&#20986;&#27969;(10.3).ppt#-1,1,10.3  &#26684;&#24335;&#25511;&#21046;" TargetMode="External"/><Relationship Id="rId24" Type="http://schemas.openxmlformats.org/officeDocument/2006/relationships/image" Target="../media/image1.png"/><Relationship Id="rId5" Type="http://schemas.openxmlformats.org/officeDocument/2006/relationships/slide" Target="slide4.xml"/><Relationship Id="rId15" Type="http://schemas.openxmlformats.org/officeDocument/2006/relationships/slide" Target="slide94.xml"/><Relationship Id="rId23" Type="http://schemas.openxmlformats.org/officeDocument/2006/relationships/hyperlink" Target="0-&#39044;&#22791;&#30693;&#35782;.ppt" TargetMode="External"/><Relationship Id="rId10" Type="http://schemas.openxmlformats.org/officeDocument/2006/relationships/oleObject" Target="../embeddings/oleObject2.bin"/><Relationship Id="rId19" Type="http://schemas.openxmlformats.org/officeDocument/2006/relationships/oleObject" Target="../embeddings/oleObject5.bin"/><Relationship Id="rId4" Type="http://schemas.openxmlformats.org/officeDocument/2006/relationships/image" Target="../media/image3.jpeg"/><Relationship Id="rId9" Type="http://schemas.openxmlformats.org/officeDocument/2006/relationships/slide" Target="slide19.xml"/><Relationship Id="rId14" Type="http://schemas.openxmlformats.org/officeDocument/2006/relationships/hyperlink" Target="../C++&#31243;&#24207;&#35774;&#35745;&#22522;&#30784;&#35838;&#20214;(V3)/10-&#36755;&#20837;&#36755;&#20986;&#27969;(10.4).ppt#-1,1,10.4  &#20018;&#27969;" TargetMode="External"/><Relationship Id="rId22"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2" Type="http://schemas.openxmlformats.org/officeDocument/2006/relationships/hyperlink" Target="&#31616;&#21333;&#20107;&#21153;&#22788;&#29702;.doc" TargetMode="External"/><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1941" name="Rectangle 5"/>
          <p:cNvSpPr>
            <a:spLocks noGrp="1" noChangeArrowheads="1"/>
          </p:cNvSpPr>
          <p:nvPr>
            <p:ph type="subTitle" idx="4294967295"/>
          </p:nvPr>
        </p:nvSpPr>
        <p:spPr>
          <a:xfrm>
            <a:off x="5715008" y="381000"/>
            <a:ext cx="2971792"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1942"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1943"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1944"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1945" name="Group 9"/>
          <p:cNvGrpSpPr>
            <a:grpSpLocks/>
          </p:cNvGrpSpPr>
          <p:nvPr/>
        </p:nvGrpSpPr>
        <p:grpSpPr bwMode="auto">
          <a:xfrm>
            <a:off x="2001838" y="2209800"/>
            <a:ext cx="5140325" cy="366713"/>
            <a:chOff x="1261" y="1296"/>
            <a:chExt cx="3238" cy="231"/>
          </a:xfrm>
        </p:grpSpPr>
        <p:sp>
          <p:nvSpPr>
            <p:cNvPr id="551946"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1947"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1948"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1949" name="Group 13"/>
          <p:cNvGrpSpPr>
            <a:grpSpLocks/>
          </p:cNvGrpSpPr>
          <p:nvPr/>
        </p:nvGrpSpPr>
        <p:grpSpPr bwMode="auto">
          <a:xfrm>
            <a:off x="2438400" y="5140325"/>
            <a:ext cx="4473575" cy="346075"/>
            <a:chOff x="1598" y="3142"/>
            <a:chExt cx="2818" cy="218"/>
          </a:xfrm>
        </p:grpSpPr>
        <p:sp>
          <p:nvSpPr>
            <p:cNvPr id="551950"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1951"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1952"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1953" name="Group 17"/>
          <p:cNvGrpSpPr>
            <a:grpSpLocks/>
          </p:cNvGrpSpPr>
          <p:nvPr/>
        </p:nvGrpSpPr>
        <p:grpSpPr bwMode="auto">
          <a:xfrm>
            <a:off x="304800" y="3200400"/>
            <a:ext cx="3986213" cy="346075"/>
            <a:chOff x="192" y="1920"/>
            <a:chExt cx="2511" cy="218"/>
          </a:xfrm>
        </p:grpSpPr>
        <p:sp>
          <p:nvSpPr>
            <p:cNvPr id="551954"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1955"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1956"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1957" name="Group 21"/>
          <p:cNvGrpSpPr>
            <a:grpSpLocks/>
          </p:cNvGrpSpPr>
          <p:nvPr/>
        </p:nvGrpSpPr>
        <p:grpSpPr bwMode="auto">
          <a:xfrm>
            <a:off x="4718050" y="3200400"/>
            <a:ext cx="4121150" cy="346075"/>
            <a:chOff x="2972" y="1920"/>
            <a:chExt cx="2596" cy="218"/>
          </a:xfrm>
        </p:grpSpPr>
        <p:sp>
          <p:nvSpPr>
            <p:cNvPr id="551958"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1959"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1960"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1961" name="Group 25"/>
          <p:cNvGrpSpPr>
            <a:grpSpLocks/>
          </p:cNvGrpSpPr>
          <p:nvPr/>
        </p:nvGrpSpPr>
        <p:grpSpPr bwMode="auto">
          <a:xfrm>
            <a:off x="2438400" y="1828800"/>
            <a:ext cx="4267200" cy="381000"/>
            <a:chOff x="1536" y="1056"/>
            <a:chExt cx="2688" cy="240"/>
          </a:xfrm>
        </p:grpSpPr>
        <p:sp>
          <p:nvSpPr>
            <p:cNvPr id="551962"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1963"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64" name="Group 28"/>
          <p:cNvGrpSpPr>
            <a:grpSpLocks/>
          </p:cNvGrpSpPr>
          <p:nvPr/>
        </p:nvGrpSpPr>
        <p:grpSpPr bwMode="auto">
          <a:xfrm>
            <a:off x="762000" y="2590800"/>
            <a:ext cx="3200400" cy="593725"/>
            <a:chOff x="480" y="1536"/>
            <a:chExt cx="2016" cy="384"/>
          </a:xfrm>
        </p:grpSpPr>
        <p:sp>
          <p:nvSpPr>
            <p:cNvPr id="551965"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1966"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1967"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68" name="Group 32"/>
          <p:cNvGrpSpPr>
            <a:grpSpLocks/>
          </p:cNvGrpSpPr>
          <p:nvPr/>
        </p:nvGrpSpPr>
        <p:grpSpPr bwMode="auto">
          <a:xfrm>
            <a:off x="5181600" y="2555875"/>
            <a:ext cx="3200400" cy="625475"/>
            <a:chOff x="480" y="1536"/>
            <a:chExt cx="2016" cy="384"/>
          </a:xfrm>
        </p:grpSpPr>
        <p:sp>
          <p:nvSpPr>
            <p:cNvPr id="551969"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1970"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1971"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72" name="Group 36"/>
          <p:cNvGrpSpPr>
            <a:grpSpLocks/>
          </p:cNvGrpSpPr>
          <p:nvPr/>
        </p:nvGrpSpPr>
        <p:grpSpPr bwMode="auto">
          <a:xfrm>
            <a:off x="2895600" y="4549775"/>
            <a:ext cx="3200400" cy="593725"/>
            <a:chOff x="1872" y="2784"/>
            <a:chExt cx="2016" cy="336"/>
          </a:xfrm>
        </p:grpSpPr>
        <p:sp>
          <p:nvSpPr>
            <p:cNvPr id="551973"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1974"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1975"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76" name="Group 40"/>
          <p:cNvGrpSpPr>
            <a:grpSpLocks/>
          </p:cNvGrpSpPr>
          <p:nvPr/>
        </p:nvGrpSpPr>
        <p:grpSpPr bwMode="auto">
          <a:xfrm>
            <a:off x="2819400" y="2362200"/>
            <a:ext cx="3505200" cy="1828800"/>
            <a:chOff x="1776" y="1392"/>
            <a:chExt cx="2208" cy="1152"/>
          </a:xfrm>
        </p:grpSpPr>
        <p:sp>
          <p:nvSpPr>
            <p:cNvPr id="551977"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1978"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1979"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1980"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51942"/>
                                        </p:tgtEl>
                                        <p:attrNameLst>
                                          <p:attrName>style.visibility</p:attrName>
                                        </p:attrNameLst>
                                      </p:cBhvr>
                                      <p:to>
                                        <p:strVal val="visible"/>
                                      </p:to>
                                    </p:set>
                                    <p:animEffect transition="in" filter="checkerboard(across)">
                                      <p:cBhvr>
                                        <p:cTn id="7" dur="500"/>
                                        <p:tgtEl>
                                          <p:spTgt spid="551942"/>
                                        </p:tgtEl>
                                      </p:cBhvr>
                                    </p:animEffect>
                                  </p:childTnLst>
                                </p:cTn>
                              </p:par>
                            </p:childTnLst>
                          </p:cTn>
                        </p:par>
                        <p:par>
                          <p:cTn id="8" fill="hold">
                            <p:stCondLst>
                              <p:cond delay="500"/>
                            </p:stCondLst>
                            <p:childTnLst>
                              <p:par>
                                <p:cTn id="9" presetID="4" presetClass="entr" presetSubtype="32" fill="hold" grpId="0" nodeType="afterEffect">
                                  <p:stCondLst>
                                    <p:cond delay="2000"/>
                                  </p:stCondLst>
                                  <p:childTnLst>
                                    <p:set>
                                      <p:cBhvr>
                                        <p:cTn id="10" dur="1" fill="hold">
                                          <p:stCondLst>
                                            <p:cond delay="0"/>
                                          </p:stCondLst>
                                        </p:cTn>
                                        <p:tgtEl>
                                          <p:spTgt spid="551943"/>
                                        </p:tgtEl>
                                        <p:attrNameLst>
                                          <p:attrName>style.visibility</p:attrName>
                                        </p:attrNameLst>
                                      </p:cBhvr>
                                      <p:to>
                                        <p:strVal val="visible"/>
                                      </p:to>
                                    </p:set>
                                    <p:animEffect transition="in" filter="box(out)">
                                      <p:cBhvr>
                                        <p:cTn id="11" dur="500"/>
                                        <p:tgtEl>
                                          <p:spTgt spid="551943"/>
                                        </p:tgtEl>
                                      </p:cBhvr>
                                    </p:animEffect>
                                  </p:childTnLst>
                                </p:cTn>
                              </p:par>
                            </p:childTnLst>
                          </p:cTn>
                        </p:par>
                        <p:par>
                          <p:cTn id="12" fill="hold">
                            <p:stCondLst>
                              <p:cond delay="3000"/>
                            </p:stCondLst>
                            <p:childTnLst>
                              <p:par>
                                <p:cTn id="13" presetID="4" presetClass="entr" presetSubtype="32" fill="hold" grpId="0" nodeType="afterEffect">
                                  <p:stCondLst>
                                    <p:cond delay="2000"/>
                                  </p:stCondLst>
                                  <p:childTnLst>
                                    <p:set>
                                      <p:cBhvr>
                                        <p:cTn id="14" dur="1" fill="hold">
                                          <p:stCondLst>
                                            <p:cond delay="0"/>
                                          </p:stCondLst>
                                        </p:cTn>
                                        <p:tgtEl>
                                          <p:spTgt spid="551944"/>
                                        </p:tgtEl>
                                        <p:attrNameLst>
                                          <p:attrName>style.visibility</p:attrName>
                                        </p:attrNameLst>
                                      </p:cBhvr>
                                      <p:to>
                                        <p:strVal val="visible"/>
                                      </p:to>
                                    </p:set>
                                    <p:animEffect transition="in" filter="box(out)">
                                      <p:cBhvr>
                                        <p:cTn id="15" dur="500"/>
                                        <p:tgtEl>
                                          <p:spTgt spid="551944"/>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551961"/>
                                        </p:tgtEl>
                                        <p:attrNameLst>
                                          <p:attrName>style.visibility</p:attrName>
                                        </p:attrNameLst>
                                      </p:cBhvr>
                                      <p:to>
                                        <p:strVal val="visible"/>
                                      </p:to>
                                    </p:set>
                                    <p:anim calcmode="lin" valueType="num">
                                      <p:cBhvr>
                                        <p:cTn id="20" dur="500" fill="hold"/>
                                        <p:tgtEl>
                                          <p:spTgt spid="551961"/>
                                        </p:tgtEl>
                                        <p:attrNameLst>
                                          <p:attrName>ppt_x</p:attrName>
                                        </p:attrNameLst>
                                      </p:cBhvr>
                                      <p:tavLst>
                                        <p:tav tm="0">
                                          <p:val>
                                            <p:strVal val="#ppt_x"/>
                                          </p:val>
                                        </p:tav>
                                        <p:tav tm="100000">
                                          <p:val>
                                            <p:strVal val="#ppt_x"/>
                                          </p:val>
                                        </p:tav>
                                      </p:tavLst>
                                    </p:anim>
                                    <p:anim calcmode="lin" valueType="num">
                                      <p:cBhvr>
                                        <p:cTn id="21" dur="500" fill="hold"/>
                                        <p:tgtEl>
                                          <p:spTgt spid="551961"/>
                                        </p:tgtEl>
                                        <p:attrNameLst>
                                          <p:attrName>ppt_y</p:attrName>
                                        </p:attrNameLst>
                                      </p:cBhvr>
                                      <p:tavLst>
                                        <p:tav tm="0">
                                          <p:val>
                                            <p:strVal val="#ppt_y-#ppt_h/2"/>
                                          </p:val>
                                        </p:tav>
                                        <p:tav tm="100000">
                                          <p:val>
                                            <p:strVal val="#ppt_y"/>
                                          </p:val>
                                        </p:tav>
                                      </p:tavLst>
                                    </p:anim>
                                    <p:anim calcmode="lin" valueType="num">
                                      <p:cBhvr>
                                        <p:cTn id="22" dur="500" fill="hold"/>
                                        <p:tgtEl>
                                          <p:spTgt spid="551961"/>
                                        </p:tgtEl>
                                        <p:attrNameLst>
                                          <p:attrName>ppt_w</p:attrName>
                                        </p:attrNameLst>
                                      </p:cBhvr>
                                      <p:tavLst>
                                        <p:tav tm="0">
                                          <p:val>
                                            <p:strVal val="#ppt_w"/>
                                          </p:val>
                                        </p:tav>
                                        <p:tav tm="100000">
                                          <p:val>
                                            <p:strVal val="#ppt_w"/>
                                          </p:val>
                                        </p:tav>
                                      </p:tavLst>
                                    </p:anim>
                                    <p:anim calcmode="lin" valueType="num">
                                      <p:cBhvr>
                                        <p:cTn id="23" dur="500" fill="hold"/>
                                        <p:tgtEl>
                                          <p:spTgt spid="551961"/>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51945"/>
                                        </p:tgtEl>
                                        <p:attrNameLst>
                                          <p:attrName>style.visibility</p:attrName>
                                        </p:attrNameLst>
                                      </p:cBhvr>
                                      <p:to>
                                        <p:strVal val="visible"/>
                                      </p:to>
                                    </p:set>
                                    <p:animEffect transition="in" filter="box(out)">
                                      <p:cBhvr>
                                        <p:cTn id="28" dur="500"/>
                                        <p:tgtEl>
                                          <p:spTgt spid="551945"/>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551964"/>
                                        </p:tgtEl>
                                        <p:attrNameLst>
                                          <p:attrName>style.visibility</p:attrName>
                                        </p:attrNameLst>
                                      </p:cBhvr>
                                      <p:to>
                                        <p:strVal val="visible"/>
                                      </p:to>
                                    </p:set>
                                    <p:anim calcmode="lin" valueType="num">
                                      <p:cBhvr>
                                        <p:cTn id="33" dur="500" fill="hold"/>
                                        <p:tgtEl>
                                          <p:spTgt spid="551964"/>
                                        </p:tgtEl>
                                        <p:attrNameLst>
                                          <p:attrName>ppt_x</p:attrName>
                                        </p:attrNameLst>
                                      </p:cBhvr>
                                      <p:tavLst>
                                        <p:tav tm="0">
                                          <p:val>
                                            <p:strVal val="#ppt_x"/>
                                          </p:val>
                                        </p:tav>
                                        <p:tav tm="100000">
                                          <p:val>
                                            <p:strVal val="#ppt_x"/>
                                          </p:val>
                                        </p:tav>
                                      </p:tavLst>
                                    </p:anim>
                                    <p:anim calcmode="lin" valueType="num">
                                      <p:cBhvr>
                                        <p:cTn id="34" dur="500" fill="hold"/>
                                        <p:tgtEl>
                                          <p:spTgt spid="551964"/>
                                        </p:tgtEl>
                                        <p:attrNameLst>
                                          <p:attrName>ppt_y</p:attrName>
                                        </p:attrNameLst>
                                      </p:cBhvr>
                                      <p:tavLst>
                                        <p:tav tm="0">
                                          <p:val>
                                            <p:strVal val="#ppt_y-#ppt_h/2"/>
                                          </p:val>
                                        </p:tav>
                                        <p:tav tm="100000">
                                          <p:val>
                                            <p:strVal val="#ppt_y"/>
                                          </p:val>
                                        </p:tav>
                                      </p:tavLst>
                                    </p:anim>
                                    <p:anim calcmode="lin" valueType="num">
                                      <p:cBhvr>
                                        <p:cTn id="35" dur="500" fill="hold"/>
                                        <p:tgtEl>
                                          <p:spTgt spid="551964"/>
                                        </p:tgtEl>
                                        <p:attrNameLst>
                                          <p:attrName>ppt_w</p:attrName>
                                        </p:attrNameLst>
                                      </p:cBhvr>
                                      <p:tavLst>
                                        <p:tav tm="0">
                                          <p:val>
                                            <p:strVal val="#ppt_w"/>
                                          </p:val>
                                        </p:tav>
                                        <p:tav tm="100000">
                                          <p:val>
                                            <p:strVal val="#ppt_w"/>
                                          </p:val>
                                        </p:tav>
                                      </p:tavLst>
                                    </p:anim>
                                    <p:anim calcmode="lin" valueType="num">
                                      <p:cBhvr>
                                        <p:cTn id="36" dur="500" fill="hold"/>
                                        <p:tgtEl>
                                          <p:spTgt spid="55196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551953"/>
                                        </p:tgtEl>
                                        <p:attrNameLst>
                                          <p:attrName>style.visibility</p:attrName>
                                        </p:attrNameLst>
                                      </p:cBhvr>
                                      <p:to>
                                        <p:strVal val="visible"/>
                                      </p:to>
                                    </p:set>
                                    <p:animEffect transition="in" filter="box(out)">
                                      <p:cBhvr>
                                        <p:cTn id="41" dur="500"/>
                                        <p:tgtEl>
                                          <p:spTgt spid="551953"/>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551968"/>
                                        </p:tgtEl>
                                        <p:attrNameLst>
                                          <p:attrName>style.visibility</p:attrName>
                                        </p:attrNameLst>
                                      </p:cBhvr>
                                      <p:to>
                                        <p:strVal val="visible"/>
                                      </p:to>
                                    </p:set>
                                    <p:anim calcmode="lin" valueType="num">
                                      <p:cBhvr>
                                        <p:cTn id="46" dur="500" fill="hold"/>
                                        <p:tgtEl>
                                          <p:spTgt spid="551968"/>
                                        </p:tgtEl>
                                        <p:attrNameLst>
                                          <p:attrName>ppt_x</p:attrName>
                                        </p:attrNameLst>
                                      </p:cBhvr>
                                      <p:tavLst>
                                        <p:tav tm="0">
                                          <p:val>
                                            <p:strVal val="#ppt_x"/>
                                          </p:val>
                                        </p:tav>
                                        <p:tav tm="100000">
                                          <p:val>
                                            <p:strVal val="#ppt_x"/>
                                          </p:val>
                                        </p:tav>
                                      </p:tavLst>
                                    </p:anim>
                                    <p:anim calcmode="lin" valueType="num">
                                      <p:cBhvr>
                                        <p:cTn id="47" dur="500" fill="hold"/>
                                        <p:tgtEl>
                                          <p:spTgt spid="551968"/>
                                        </p:tgtEl>
                                        <p:attrNameLst>
                                          <p:attrName>ppt_y</p:attrName>
                                        </p:attrNameLst>
                                      </p:cBhvr>
                                      <p:tavLst>
                                        <p:tav tm="0">
                                          <p:val>
                                            <p:strVal val="#ppt_y-#ppt_h/2"/>
                                          </p:val>
                                        </p:tav>
                                        <p:tav tm="100000">
                                          <p:val>
                                            <p:strVal val="#ppt_y"/>
                                          </p:val>
                                        </p:tav>
                                      </p:tavLst>
                                    </p:anim>
                                    <p:anim calcmode="lin" valueType="num">
                                      <p:cBhvr>
                                        <p:cTn id="48" dur="500" fill="hold"/>
                                        <p:tgtEl>
                                          <p:spTgt spid="551968"/>
                                        </p:tgtEl>
                                        <p:attrNameLst>
                                          <p:attrName>ppt_w</p:attrName>
                                        </p:attrNameLst>
                                      </p:cBhvr>
                                      <p:tavLst>
                                        <p:tav tm="0">
                                          <p:val>
                                            <p:strVal val="#ppt_w"/>
                                          </p:val>
                                        </p:tav>
                                        <p:tav tm="100000">
                                          <p:val>
                                            <p:strVal val="#ppt_w"/>
                                          </p:val>
                                        </p:tav>
                                      </p:tavLst>
                                    </p:anim>
                                    <p:anim calcmode="lin" valueType="num">
                                      <p:cBhvr>
                                        <p:cTn id="49" dur="500" fill="hold"/>
                                        <p:tgtEl>
                                          <p:spTgt spid="551968"/>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551957"/>
                                        </p:tgtEl>
                                        <p:attrNameLst>
                                          <p:attrName>style.visibility</p:attrName>
                                        </p:attrNameLst>
                                      </p:cBhvr>
                                      <p:to>
                                        <p:strVal val="visible"/>
                                      </p:to>
                                    </p:set>
                                    <p:animEffect transition="in" filter="box(out)">
                                      <p:cBhvr>
                                        <p:cTn id="54" dur="500"/>
                                        <p:tgtEl>
                                          <p:spTgt spid="551957"/>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551976"/>
                                        </p:tgtEl>
                                        <p:attrNameLst>
                                          <p:attrName>style.visibility</p:attrName>
                                        </p:attrNameLst>
                                      </p:cBhvr>
                                      <p:to>
                                        <p:strVal val="visible"/>
                                      </p:to>
                                    </p:set>
                                    <p:anim calcmode="lin" valueType="num">
                                      <p:cBhvr>
                                        <p:cTn id="59" dur="500" fill="hold"/>
                                        <p:tgtEl>
                                          <p:spTgt spid="551976"/>
                                        </p:tgtEl>
                                        <p:attrNameLst>
                                          <p:attrName>ppt_x</p:attrName>
                                        </p:attrNameLst>
                                      </p:cBhvr>
                                      <p:tavLst>
                                        <p:tav tm="0">
                                          <p:val>
                                            <p:strVal val="#ppt_x"/>
                                          </p:val>
                                        </p:tav>
                                        <p:tav tm="100000">
                                          <p:val>
                                            <p:strVal val="#ppt_x"/>
                                          </p:val>
                                        </p:tav>
                                      </p:tavLst>
                                    </p:anim>
                                    <p:anim calcmode="lin" valueType="num">
                                      <p:cBhvr>
                                        <p:cTn id="60" dur="500" fill="hold"/>
                                        <p:tgtEl>
                                          <p:spTgt spid="551976"/>
                                        </p:tgtEl>
                                        <p:attrNameLst>
                                          <p:attrName>ppt_y</p:attrName>
                                        </p:attrNameLst>
                                      </p:cBhvr>
                                      <p:tavLst>
                                        <p:tav tm="0">
                                          <p:val>
                                            <p:strVal val="#ppt_y-#ppt_h/2"/>
                                          </p:val>
                                        </p:tav>
                                        <p:tav tm="100000">
                                          <p:val>
                                            <p:strVal val="#ppt_y"/>
                                          </p:val>
                                        </p:tav>
                                      </p:tavLst>
                                    </p:anim>
                                    <p:anim calcmode="lin" valueType="num">
                                      <p:cBhvr>
                                        <p:cTn id="61" dur="500" fill="hold"/>
                                        <p:tgtEl>
                                          <p:spTgt spid="551976"/>
                                        </p:tgtEl>
                                        <p:attrNameLst>
                                          <p:attrName>ppt_w</p:attrName>
                                        </p:attrNameLst>
                                      </p:cBhvr>
                                      <p:tavLst>
                                        <p:tav tm="0">
                                          <p:val>
                                            <p:strVal val="#ppt_w"/>
                                          </p:val>
                                        </p:tav>
                                        <p:tav tm="100000">
                                          <p:val>
                                            <p:strVal val="#ppt_w"/>
                                          </p:val>
                                        </p:tav>
                                      </p:tavLst>
                                    </p:anim>
                                    <p:anim calcmode="lin" valueType="num">
                                      <p:cBhvr>
                                        <p:cTn id="62" dur="500" fill="hold"/>
                                        <p:tgtEl>
                                          <p:spTgt spid="551976"/>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4" presetClass="entr" presetSubtype="32" fill="hold" grpId="0" nodeType="afterEffect">
                                  <p:stCondLst>
                                    <p:cond delay="2000"/>
                                  </p:stCondLst>
                                  <p:childTnLst>
                                    <p:set>
                                      <p:cBhvr>
                                        <p:cTn id="65" dur="1" fill="hold">
                                          <p:stCondLst>
                                            <p:cond delay="0"/>
                                          </p:stCondLst>
                                        </p:cTn>
                                        <p:tgtEl>
                                          <p:spTgt spid="551948"/>
                                        </p:tgtEl>
                                        <p:attrNameLst>
                                          <p:attrName>style.visibility</p:attrName>
                                        </p:attrNameLst>
                                      </p:cBhvr>
                                      <p:to>
                                        <p:strVal val="visible"/>
                                      </p:to>
                                    </p:set>
                                    <p:animEffect transition="in" filter="box(out)">
                                      <p:cBhvr>
                                        <p:cTn id="66" dur="500"/>
                                        <p:tgtEl>
                                          <p:spTgt spid="551948"/>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551972"/>
                                        </p:tgtEl>
                                        <p:attrNameLst>
                                          <p:attrName>style.visibility</p:attrName>
                                        </p:attrNameLst>
                                      </p:cBhvr>
                                      <p:to>
                                        <p:strVal val="visible"/>
                                      </p:to>
                                    </p:set>
                                    <p:anim calcmode="lin" valueType="num">
                                      <p:cBhvr>
                                        <p:cTn id="71" dur="500" fill="hold"/>
                                        <p:tgtEl>
                                          <p:spTgt spid="551972"/>
                                        </p:tgtEl>
                                        <p:attrNameLst>
                                          <p:attrName>ppt_x</p:attrName>
                                        </p:attrNameLst>
                                      </p:cBhvr>
                                      <p:tavLst>
                                        <p:tav tm="0">
                                          <p:val>
                                            <p:strVal val="#ppt_x"/>
                                          </p:val>
                                        </p:tav>
                                        <p:tav tm="100000">
                                          <p:val>
                                            <p:strVal val="#ppt_x"/>
                                          </p:val>
                                        </p:tav>
                                      </p:tavLst>
                                    </p:anim>
                                    <p:anim calcmode="lin" valueType="num">
                                      <p:cBhvr>
                                        <p:cTn id="72" dur="500" fill="hold"/>
                                        <p:tgtEl>
                                          <p:spTgt spid="551972"/>
                                        </p:tgtEl>
                                        <p:attrNameLst>
                                          <p:attrName>ppt_y</p:attrName>
                                        </p:attrNameLst>
                                      </p:cBhvr>
                                      <p:tavLst>
                                        <p:tav tm="0">
                                          <p:val>
                                            <p:strVal val="#ppt_y-#ppt_h/2"/>
                                          </p:val>
                                        </p:tav>
                                        <p:tav tm="100000">
                                          <p:val>
                                            <p:strVal val="#ppt_y"/>
                                          </p:val>
                                        </p:tav>
                                      </p:tavLst>
                                    </p:anim>
                                    <p:anim calcmode="lin" valueType="num">
                                      <p:cBhvr>
                                        <p:cTn id="73" dur="500" fill="hold"/>
                                        <p:tgtEl>
                                          <p:spTgt spid="551972"/>
                                        </p:tgtEl>
                                        <p:attrNameLst>
                                          <p:attrName>ppt_w</p:attrName>
                                        </p:attrNameLst>
                                      </p:cBhvr>
                                      <p:tavLst>
                                        <p:tav tm="0">
                                          <p:val>
                                            <p:strVal val="#ppt_w"/>
                                          </p:val>
                                        </p:tav>
                                        <p:tav tm="100000">
                                          <p:val>
                                            <p:strVal val="#ppt_w"/>
                                          </p:val>
                                        </p:tav>
                                      </p:tavLst>
                                    </p:anim>
                                    <p:anim calcmode="lin" valueType="num">
                                      <p:cBhvr>
                                        <p:cTn id="74" dur="500" fill="hold"/>
                                        <p:tgtEl>
                                          <p:spTgt spid="551972"/>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551949"/>
                                        </p:tgtEl>
                                        <p:attrNameLst>
                                          <p:attrName>style.visibility</p:attrName>
                                        </p:attrNameLst>
                                      </p:cBhvr>
                                      <p:to>
                                        <p:strVal val="visible"/>
                                      </p:to>
                                    </p:set>
                                    <p:animEffect transition="in" filter="box(out)">
                                      <p:cBhvr>
                                        <p:cTn id="79" dur="500"/>
                                        <p:tgtEl>
                                          <p:spTgt spid="551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2" grpId="0" autoUpdateAnimBg="0"/>
      <p:bldP spid="551943" grpId="0" autoUpdateAnimBg="0"/>
      <p:bldP spid="551944" grpId="0" animBg="1" autoUpdateAnimBg="0"/>
      <p:bldP spid="551948"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0003"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0005" name="Group 5"/>
          <p:cNvGrpSpPr>
            <a:grpSpLocks/>
          </p:cNvGrpSpPr>
          <p:nvPr/>
        </p:nvGrpSpPr>
        <p:grpSpPr bwMode="auto">
          <a:xfrm>
            <a:off x="7467600" y="838200"/>
            <a:ext cx="838200" cy="838200"/>
            <a:chOff x="3220" y="1080"/>
            <a:chExt cx="1253" cy="1421"/>
          </a:xfrm>
        </p:grpSpPr>
        <p:sp>
          <p:nvSpPr>
            <p:cNvPr id="64000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000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000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000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001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001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001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001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001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001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001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001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001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001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002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002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002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002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002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002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002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002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002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002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003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003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003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003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003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003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003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003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003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003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004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004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0042" name="Group 42"/>
          <p:cNvGrpSpPr>
            <a:grpSpLocks/>
          </p:cNvGrpSpPr>
          <p:nvPr/>
        </p:nvGrpSpPr>
        <p:grpSpPr bwMode="auto">
          <a:xfrm rot="1368420">
            <a:off x="7315200" y="1447800"/>
            <a:ext cx="381000" cy="457200"/>
            <a:chOff x="4896" y="960"/>
            <a:chExt cx="240" cy="288"/>
          </a:xfrm>
        </p:grpSpPr>
        <p:sp>
          <p:nvSpPr>
            <p:cNvPr id="64004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004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0045" name="Group 45"/>
          <p:cNvGrpSpPr>
            <a:grpSpLocks/>
          </p:cNvGrpSpPr>
          <p:nvPr/>
        </p:nvGrpSpPr>
        <p:grpSpPr bwMode="auto">
          <a:xfrm>
            <a:off x="5534025" y="2767013"/>
            <a:ext cx="3457575" cy="2124075"/>
            <a:chOff x="3486" y="1743"/>
            <a:chExt cx="2178" cy="1338"/>
          </a:xfrm>
        </p:grpSpPr>
        <p:sp>
          <p:nvSpPr>
            <p:cNvPr id="640046"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a:t>
              </a:r>
              <a:r>
                <a:rPr lang="en-US" altLang="zh-CN" sz="1800" b="1">
                  <a:solidFill>
                    <a:schemeClr val="accent2"/>
                  </a:solidFill>
                </a:rPr>
                <a:t> </a:t>
              </a:r>
              <a:r>
                <a:rPr lang="en-US" altLang="zh-CN" sz="1800"/>
                <a:t>test 256 * 0.5</a:t>
              </a:r>
            </a:p>
          </p:txBody>
        </p:sp>
        <p:sp>
          <p:nvSpPr>
            <p:cNvPr id="640047"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48"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49"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50"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51"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52"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0053" name="Group 53"/>
          <p:cNvGrpSpPr>
            <a:grpSpLocks/>
          </p:cNvGrpSpPr>
          <p:nvPr/>
        </p:nvGrpSpPr>
        <p:grpSpPr bwMode="auto">
          <a:xfrm>
            <a:off x="3733800" y="4572000"/>
            <a:ext cx="1905000" cy="457200"/>
            <a:chOff x="2352" y="2880"/>
            <a:chExt cx="1200" cy="288"/>
          </a:xfrm>
        </p:grpSpPr>
        <p:sp>
          <p:nvSpPr>
            <p:cNvPr id="640054"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0055" name="Group 55"/>
            <p:cNvGrpSpPr>
              <a:grpSpLocks/>
            </p:cNvGrpSpPr>
            <p:nvPr/>
          </p:nvGrpSpPr>
          <p:grpSpPr bwMode="auto">
            <a:xfrm rot="14101998">
              <a:off x="3336" y="2904"/>
              <a:ext cx="192" cy="240"/>
              <a:chOff x="4896" y="960"/>
              <a:chExt cx="240" cy="288"/>
            </a:xfrm>
          </p:grpSpPr>
          <p:sp>
            <p:nvSpPr>
              <p:cNvPr id="640056"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0057"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0058"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0059" name="Oval 59"/>
          <p:cNvSpPr>
            <a:spLocks noChangeArrowheads="1"/>
          </p:cNvSpPr>
          <p:nvPr/>
        </p:nvSpPr>
        <p:spPr bwMode="auto">
          <a:xfrm>
            <a:off x="1905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0060" name="Rectangle 60"/>
          <p:cNvSpPr>
            <a:spLocks noGrp="1" noChangeArrowheads="1"/>
          </p:cNvSpPr>
          <p:nvPr>
            <p:ph type="title" idx="4294967295"/>
          </p:nvPr>
        </p:nvSpPr>
        <p:spPr>
          <a:xfrm flipV="1">
            <a:off x="7459663" y="188913"/>
            <a:ext cx="1504950"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0062" name="Rectangle 62"/>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0059"/>
                                        </p:tgtEl>
                                        <p:attrNameLst>
                                          <p:attrName>style.visibility</p:attrName>
                                        </p:attrNameLst>
                                      </p:cBhvr>
                                      <p:to>
                                        <p:strVal val="visible"/>
                                      </p:to>
                                    </p:set>
                                    <p:animEffect transition="in" filter="box(out)">
                                      <p:cBhvr>
                                        <p:cTn id="7" dur="500"/>
                                        <p:tgtEl>
                                          <p:spTgt spid="64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5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102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1029" name="Group 5"/>
          <p:cNvGrpSpPr>
            <a:grpSpLocks/>
          </p:cNvGrpSpPr>
          <p:nvPr/>
        </p:nvGrpSpPr>
        <p:grpSpPr bwMode="auto">
          <a:xfrm>
            <a:off x="7467600" y="838200"/>
            <a:ext cx="838200" cy="838200"/>
            <a:chOff x="3220" y="1080"/>
            <a:chExt cx="1253" cy="1421"/>
          </a:xfrm>
        </p:grpSpPr>
        <p:sp>
          <p:nvSpPr>
            <p:cNvPr id="641030"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1031"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1032"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1033"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1034"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1035"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1036"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1037"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1038"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1039"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1040"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1041"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1042"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1043"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1044"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1045"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1046"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1047"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1048"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1049"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1050"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1051"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1052"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1053"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1054"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1055"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1056"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1057"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1058"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1059"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1060"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1061"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1062"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1063"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1064"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1065"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1066" name="Group 42"/>
          <p:cNvGrpSpPr>
            <a:grpSpLocks/>
          </p:cNvGrpSpPr>
          <p:nvPr/>
        </p:nvGrpSpPr>
        <p:grpSpPr bwMode="auto">
          <a:xfrm rot="1368420">
            <a:off x="7315200" y="1447800"/>
            <a:ext cx="381000" cy="457200"/>
            <a:chOff x="4896" y="960"/>
            <a:chExt cx="240" cy="288"/>
          </a:xfrm>
        </p:grpSpPr>
        <p:sp>
          <p:nvSpPr>
            <p:cNvPr id="641067"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1068"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1069" name="Group 45"/>
          <p:cNvGrpSpPr>
            <a:grpSpLocks/>
          </p:cNvGrpSpPr>
          <p:nvPr/>
        </p:nvGrpSpPr>
        <p:grpSpPr bwMode="auto">
          <a:xfrm>
            <a:off x="5534025" y="2767013"/>
            <a:ext cx="3457575" cy="2124075"/>
            <a:chOff x="3486" y="1743"/>
            <a:chExt cx="2178" cy="1338"/>
          </a:xfrm>
        </p:grpSpPr>
        <p:sp>
          <p:nvSpPr>
            <p:cNvPr id="641070"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a:t>
              </a:r>
              <a:r>
                <a:rPr lang="en-US" altLang="zh-CN" sz="1800" b="1">
                  <a:solidFill>
                    <a:schemeClr val="accent2"/>
                  </a:solidFill>
                </a:rPr>
                <a:t> </a:t>
              </a:r>
              <a:r>
                <a:rPr lang="en-US" altLang="zh-CN" sz="1800" b="1">
                  <a:solidFill>
                    <a:schemeClr val="accent2"/>
                  </a:solidFill>
                  <a:effectLst>
                    <a:outerShdw blurRad="38100" dist="38100" dir="2700000" algn="tl">
                      <a:srgbClr val="000000"/>
                    </a:outerShdw>
                  </a:effectLst>
                </a:rPr>
                <a:t>test</a:t>
              </a:r>
              <a:r>
                <a:rPr lang="en-US" altLang="zh-CN" sz="1800"/>
                <a:t> 256 * 0.5</a:t>
              </a:r>
            </a:p>
          </p:txBody>
        </p:sp>
        <p:sp>
          <p:nvSpPr>
            <p:cNvPr id="641071"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2"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3"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4"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5"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6"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1077" name="Group 53"/>
          <p:cNvGrpSpPr>
            <a:grpSpLocks/>
          </p:cNvGrpSpPr>
          <p:nvPr/>
        </p:nvGrpSpPr>
        <p:grpSpPr bwMode="auto">
          <a:xfrm>
            <a:off x="3733800" y="4572000"/>
            <a:ext cx="1905000" cy="457200"/>
            <a:chOff x="2352" y="2880"/>
            <a:chExt cx="1200" cy="288"/>
          </a:xfrm>
        </p:grpSpPr>
        <p:sp>
          <p:nvSpPr>
            <p:cNvPr id="641078"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1079" name="Group 55"/>
            <p:cNvGrpSpPr>
              <a:grpSpLocks/>
            </p:cNvGrpSpPr>
            <p:nvPr/>
          </p:nvGrpSpPr>
          <p:grpSpPr bwMode="auto">
            <a:xfrm rot="14101998">
              <a:off x="3336" y="2904"/>
              <a:ext cx="192" cy="240"/>
              <a:chOff x="4896" y="960"/>
              <a:chExt cx="240" cy="288"/>
            </a:xfrm>
          </p:grpSpPr>
          <p:sp>
            <p:nvSpPr>
              <p:cNvPr id="641080"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1081"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1082" name="Line 58"/>
          <p:cNvSpPr>
            <a:spLocks noChangeShapeType="1"/>
          </p:cNvSpPr>
          <p:nvPr/>
        </p:nvSpPr>
        <p:spPr bwMode="auto">
          <a:xfrm flipH="1">
            <a:off x="4876800" y="4800600"/>
            <a:ext cx="1295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1083" name="Freeform 59"/>
          <p:cNvSpPr>
            <a:spLocks/>
          </p:cNvSpPr>
          <p:nvPr/>
        </p:nvSpPr>
        <p:spPr bwMode="auto">
          <a:xfrm>
            <a:off x="4724400" y="4038600"/>
            <a:ext cx="914400" cy="533400"/>
          </a:xfrm>
          <a:custGeom>
            <a:avLst/>
            <a:gdLst/>
            <a:ahLst/>
            <a:cxnLst>
              <a:cxn ang="0">
                <a:pos x="0" y="200"/>
              </a:cxn>
              <a:cxn ang="0">
                <a:pos x="48" y="56"/>
              </a:cxn>
              <a:cxn ang="0">
                <a:pos x="288" y="8"/>
              </a:cxn>
              <a:cxn ang="0">
                <a:pos x="720" y="8"/>
              </a:cxn>
            </a:cxnLst>
            <a:rect l="0" t="0" r="r" b="b"/>
            <a:pathLst>
              <a:path w="720" h="200">
                <a:moveTo>
                  <a:pt x="0" y="200"/>
                </a:moveTo>
                <a:cubicBezTo>
                  <a:pt x="0" y="144"/>
                  <a:pt x="0" y="88"/>
                  <a:pt x="48" y="56"/>
                </a:cubicBezTo>
                <a:cubicBezTo>
                  <a:pt x="96" y="24"/>
                  <a:pt x="176" y="16"/>
                  <a:pt x="288" y="8"/>
                </a:cubicBezTo>
                <a:cubicBezTo>
                  <a:pt x="400" y="0"/>
                  <a:pt x="560" y="4"/>
                  <a:pt x="720" y="8"/>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1084"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1085" name="Oval 61"/>
          <p:cNvSpPr>
            <a:spLocks noChangeArrowheads="1"/>
          </p:cNvSpPr>
          <p:nvPr/>
        </p:nvSpPr>
        <p:spPr bwMode="auto">
          <a:xfrm>
            <a:off x="1905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1086" name="Rectangle 62"/>
          <p:cNvSpPr>
            <a:spLocks noChangeArrowheads="1"/>
          </p:cNvSpPr>
          <p:nvPr/>
        </p:nvSpPr>
        <p:spPr bwMode="auto">
          <a:xfrm>
            <a:off x="6350000" y="38798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test</a:t>
            </a:r>
          </a:p>
        </p:txBody>
      </p:sp>
      <p:sp>
        <p:nvSpPr>
          <p:cNvPr id="641087" name="Rectangle 63"/>
          <p:cNvSpPr>
            <a:spLocks noGrp="1" noChangeArrowheads="1"/>
          </p:cNvSpPr>
          <p:nvPr>
            <p:ph type="title" idx="4294967295"/>
          </p:nvPr>
        </p:nvSpPr>
        <p:spPr>
          <a:xfrm flipV="1">
            <a:off x="7962900" y="188913"/>
            <a:ext cx="1073150"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1089" name="Rectangle 6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1082"/>
                                        </p:tgtEl>
                                        <p:attrNameLst>
                                          <p:attrName>style.visibility</p:attrName>
                                        </p:attrNameLst>
                                      </p:cBhvr>
                                      <p:to>
                                        <p:strVal val="visible"/>
                                      </p:to>
                                    </p:set>
                                    <p:anim calcmode="lin" valueType="num">
                                      <p:cBhvr>
                                        <p:cTn id="7" dur="500" fill="hold"/>
                                        <p:tgtEl>
                                          <p:spTgt spid="641082"/>
                                        </p:tgtEl>
                                        <p:attrNameLst>
                                          <p:attrName>ppt_x</p:attrName>
                                        </p:attrNameLst>
                                      </p:cBhvr>
                                      <p:tavLst>
                                        <p:tav tm="0">
                                          <p:val>
                                            <p:strVal val="#ppt_x+#ppt_w/2"/>
                                          </p:val>
                                        </p:tav>
                                        <p:tav tm="100000">
                                          <p:val>
                                            <p:strVal val="#ppt_x"/>
                                          </p:val>
                                        </p:tav>
                                      </p:tavLst>
                                    </p:anim>
                                    <p:anim calcmode="lin" valueType="num">
                                      <p:cBhvr>
                                        <p:cTn id="8" dur="500" fill="hold"/>
                                        <p:tgtEl>
                                          <p:spTgt spid="641082"/>
                                        </p:tgtEl>
                                        <p:attrNameLst>
                                          <p:attrName>ppt_y</p:attrName>
                                        </p:attrNameLst>
                                      </p:cBhvr>
                                      <p:tavLst>
                                        <p:tav tm="0">
                                          <p:val>
                                            <p:strVal val="#ppt_y"/>
                                          </p:val>
                                        </p:tav>
                                        <p:tav tm="100000">
                                          <p:val>
                                            <p:strVal val="#ppt_y"/>
                                          </p:val>
                                        </p:tav>
                                      </p:tavLst>
                                    </p:anim>
                                    <p:anim calcmode="lin" valueType="num">
                                      <p:cBhvr>
                                        <p:cTn id="9" dur="500" fill="hold"/>
                                        <p:tgtEl>
                                          <p:spTgt spid="641082"/>
                                        </p:tgtEl>
                                        <p:attrNameLst>
                                          <p:attrName>ppt_w</p:attrName>
                                        </p:attrNameLst>
                                      </p:cBhvr>
                                      <p:tavLst>
                                        <p:tav tm="0">
                                          <p:val>
                                            <p:fltVal val="0"/>
                                          </p:val>
                                        </p:tav>
                                        <p:tav tm="100000">
                                          <p:val>
                                            <p:strVal val="#ppt_w"/>
                                          </p:val>
                                        </p:tav>
                                      </p:tavLst>
                                    </p:anim>
                                    <p:anim calcmode="lin" valueType="num">
                                      <p:cBhvr>
                                        <p:cTn id="10" dur="500" fill="hold"/>
                                        <p:tgtEl>
                                          <p:spTgt spid="6410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1083"/>
                                        </p:tgtEl>
                                        <p:attrNameLst>
                                          <p:attrName>style.visibility</p:attrName>
                                        </p:attrNameLst>
                                      </p:cBhvr>
                                      <p:to>
                                        <p:strVal val="visible"/>
                                      </p:to>
                                    </p:set>
                                    <p:anim calcmode="lin" valueType="num">
                                      <p:cBhvr>
                                        <p:cTn id="15" dur="500" fill="hold"/>
                                        <p:tgtEl>
                                          <p:spTgt spid="641083"/>
                                        </p:tgtEl>
                                        <p:attrNameLst>
                                          <p:attrName>ppt_x</p:attrName>
                                        </p:attrNameLst>
                                      </p:cBhvr>
                                      <p:tavLst>
                                        <p:tav tm="0">
                                          <p:val>
                                            <p:strVal val="#ppt_x-#ppt_w/2"/>
                                          </p:val>
                                        </p:tav>
                                        <p:tav tm="100000">
                                          <p:val>
                                            <p:strVal val="#ppt_x"/>
                                          </p:val>
                                        </p:tav>
                                      </p:tavLst>
                                    </p:anim>
                                    <p:anim calcmode="lin" valueType="num">
                                      <p:cBhvr>
                                        <p:cTn id="16" dur="500" fill="hold"/>
                                        <p:tgtEl>
                                          <p:spTgt spid="641083"/>
                                        </p:tgtEl>
                                        <p:attrNameLst>
                                          <p:attrName>ppt_y</p:attrName>
                                        </p:attrNameLst>
                                      </p:cBhvr>
                                      <p:tavLst>
                                        <p:tav tm="0">
                                          <p:val>
                                            <p:strVal val="#ppt_y"/>
                                          </p:val>
                                        </p:tav>
                                        <p:tav tm="100000">
                                          <p:val>
                                            <p:strVal val="#ppt_y"/>
                                          </p:val>
                                        </p:tav>
                                      </p:tavLst>
                                    </p:anim>
                                    <p:anim calcmode="lin" valueType="num">
                                      <p:cBhvr>
                                        <p:cTn id="17" dur="500" fill="hold"/>
                                        <p:tgtEl>
                                          <p:spTgt spid="641083"/>
                                        </p:tgtEl>
                                        <p:attrNameLst>
                                          <p:attrName>ppt_w</p:attrName>
                                        </p:attrNameLst>
                                      </p:cBhvr>
                                      <p:tavLst>
                                        <p:tav tm="0">
                                          <p:val>
                                            <p:fltVal val="0"/>
                                          </p:val>
                                        </p:tav>
                                        <p:tav tm="100000">
                                          <p:val>
                                            <p:strVal val="#ppt_w"/>
                                          </p:val>
                                        </p:tav>
                                      </p:tavLst>
                                    </p:anim>
                                    <p:anim calcmode="lin" valueType="num">
                                      <p:cBhvr>
                                        <p:cTn id="18" dur="500" fill="hold"/>
                                        <p:tgtEl>
                                          <p:spTgt spid="64108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1086"/>
                                        </p:tgtEl>
                                        <p:attrNameLst>
                                          <p:attrName>style.visibility</p:attrName>
                                        </p:attrNameLst>
                                      </p:cBhvr>
                                      <p:to>
                                        <p:strVal val="visible"/>
                                      </p:to>
                                    </p:set>
                                    <p:animEffect transition="in" filter="box(out)">
                                      <p:cBhvr>
                                        <p:cTn id="23" dur="500"/>
                                        <p:tgtEl>
                                          <p:spTgt spid="64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82" grpId="0" animBg="1"/>
      <p:bldP spid="641083" grpId="0" animBg="1"/>
      <p:bldP spid="64108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205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2053" name="Group 5"/>
          <p:cNvGrpSpPr>
            <a:grpSpLocks/>
          </p:cNvGrpSpPr>
          <p:nvPr/>
        </p:nvGrpSpPr>
        <p:grpSpPr bwMode="auto">
          <a:xfrm>
            <a:off x="7467600" y="838200"/>
            <a:ext cx="838200" cy="838200"/>
            <a:chOff x="3220" y="1080"/>
            <a:chExt cx="1253" cy="1421"/>
          </a:xfrm>
        </p:grpSpPr>
        <p:sp>
          <p:nvSpPr>
            <p:cNvPr id="642054"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2055"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2056"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2057"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2058"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2059"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2060"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2061"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2062"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2063"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2064"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2065"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2066"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2067"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2068"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2069"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2070"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2071"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2072"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2073"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2074"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2075"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2076"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2077"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2078"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2079"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2080"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2081"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2082"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2083"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2084"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2085"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2086"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2087"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2088"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2089"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2090" name="Group 42"/>
          <p:cNvGrpSpPr>
            <a:grpSpLocks/>
          </p:cNvGrpSpPr>
          <p:nvPr/>
        </p:nvGrpSpPr>
        <p:grpSpPr bwMode="auto">
          <a:xfrm rot="1368420">
            <a:off x="7315200" y="1447800"/>
            <a:ext cx="381000" cy="457200"/>
            <a:chOff x="4896" y="960"/>
            <a:chExt cx="240" cy="288"/>
          </a:xfrm>
        </p:grpSpPr>
        <p:sp>
          <p:nvSpPr>
            <p:cNvPr id="642091"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2092"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2093" name="Group 45"/>
          <p:cNvGrpSpPr>
            <a:grpSpLocks/>
          </p:cNvGrpSpPr>
          <p:nvPr/>
        </p:nvGrpSpPr>
        <p:grpSpPr bwMode="auto">
          <a:xfrm>
            <a:off x="5534025" y="2767013"/>
            <a:ext cx="3457575" cy="2124075"/>
            <a:chOff x="3486" y="1743"/>
            <a:chExt cx="2178" cy="1338"/>
          </a:xfrm>
        </p:grpSpPr>
        <p:sp>
          <p:nvSpPr>
            <p:cNvPr id="642094"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42095"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6"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7"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8"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9"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100"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2101" name="Group 53"/>
          <p:cNvGrpSpPr>
            <a:grpSpLocks/>
          </p:cNvGrpSpPr>
          <p:nvPr/>
        </p:nvGrpSpPr>
        <p:grpSpPr bwMode="auto">
          <a:xfrm>
            <a:off x="3733800" y="4572000"/>
            <a:ext cx="1905000" cy="457200"/>
            <a:chOff x="2352" y="2880"/>
            <a:chExt cx="1200" cy="288"/>
          </a:xfrm>
        </p:grpSpPr>
        <p:sp>
          <p:nvSpPr>
            <p:cNvPr id="642102"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2103" name="Group 55"/>
            <p:cNvGrpSpPr>
              <a:grpSpLocks/>
            </p:cNvGrpSpPr>
            <p:nvPr/>
          </p:nvGrpSpPr>
          <p:grpSpPr bwMode="auto">
            <a:xfrm rot="14101998">
              <a:off x="3336" y="2904"/>
              <a:ext cx="192" cy="240"/>
              <a:chOff x="4896" y="960"/>
              <a:chExt cx="240" cy="288"/>
            </a:xfrm>
          </p:grpSpPr>
          <p:sp>
            <p:nvSpPr>
              <p:cNvPr id="642104"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2105"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2106"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2107" name="Oval 59"/>
          <p:cNvSpPr>
            <a:spLocks noChangeArrowheads="1"/>
          </p:cNvSpPr>
          <p:nvPr/>
        </p:nvSpPr>
        <p:spPr bwMode="auto">
          <a:xfrm>
            <a:off x="2438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2108" name="Rectangle 60"/>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2109" name="Rectangle 61"/>
          <p:cNvSpPr>
            <a:spLocks noGrp="1" noChangeArrowheads="1"/>
          </p:cNvSpPr>
          <p:nvPr>
            <p:ph type="title" idx="4294967295"/>
          </p:nvPr>
        </p:nvSpPr>
        <p:spPr>
          <a:xfrm flipV="1">
            <a:off x="8027988" y="260350"/>
            <a:ext cx="865187" cy="73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2111" name="Rectangle 63"/>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2107"/>
                                        </p:tgtEl>
                                        <p:attrNameLst>
                                          <p:attrName>style.visibility</p:attrName>
                                        </p:attrNameLst>
                                      </p:cBhvr>
                                      <p:to>
                                        <p:strVal val="visible"/>
                                      </p:to>
                                    </p:set>
                                    <p:animEffect transition="in" filter="box(out)">
                                      <p:cBhvr>
                                        <p:cTn id="7" dur="500"/>
                                        <p:tgtEl>
                                          <p:spTgt spid="64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0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307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3077" name="Group 5"/>
          <p:cNvGrpSpPr>
            <a:grpSpLocks/>
          </p:cNvGrpSpPr>
          <p:nvPr/>
        </p:nvGrpSpPr>
        <p:grpSpPr bwMode="auto">
          <a:xfrm>
            <a:off x="7467600" y="838200"/>
            <a:ext cx="838200" cy="838200"/>
            <a:chOff x="3220" y="1080"/>
            <a:chExt cx="1253" cy="1421"/>
          </a:xfrm>
        </p:grpSpPr>
        <p:sp>
          <p:nvSpPr>
            <p:cNvPr id="643078"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3079"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3080"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3081"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3082"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3083"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3084"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3085"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3086"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3087"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3088"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3089"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3090"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3091"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3092"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3093"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3094"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3095"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3096"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3097"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3098"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3099"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3100"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3101"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3102"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3103"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3104"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3105"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3106"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3107"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3108"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3109"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3110"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3111"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3112"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3113"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3114" name="Group 42"/>
          <p:cNvGrpSpPr>
            <a:grpSpLocks/>
          </p:cNvGrpSpPr>
          <p:nvPr/>
        </p:nvGrpSpPr>
        <p:grpSpPr bwMode="auto">
          <a:xfrm rot="1368420">
            <a:off x="7315200" y="1447800"/>
            <a:ext cx="381000" cy="457200"/>
            <a:chOff x="4896" y="960"/>
            <a:chExt cx="240" cy="288"/>
          </a:xfrm>
        </p:grpSpPr>
        <p:sp>
          <p:nvSpPr>
            <p:cNvPr id="643115"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3116"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3117" name="Group 45"/>
          <p:cNvGrpSpPr>
            <a:grpSpLocks/>
          </p:cNvGrpSpPr>
          <p:nvPr/>
        </p:nvGrpSpPr>
        <p:grpSpPr bwMode="auto">
          <a:xfrm>
            <a:off x="5534025" y="2767013"/>
            <a:ext cx="3457575" cy="2124075"/>
            <a:chOff x="3486" y="1743"/>
            <a:chExt cx="2178" cy="1338"/>
          </a:xfrm>
        </p:grpSpPr>
        <p:sp>
          <p:nvSpPr>
            <p:cNvPr id="643118"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a:t>
              </a:r>
              <a:r>
                <a:rPr lang="en-US" altLang="zh-CN" sz="1800" b="1">
                  <a:solidFill>
                    <a:schemeClr val="accent2"/>
                  </a:solidFill>
                  <a:effectLst>
                    <a:outerShdw blurRad="38100" dist="38100" dir="2700000" algn="tl">
                      <a:srgbClr val="000000"/>
                    </a:outerShdw>
                  </a:effectLst>
                </a:rPr>
                <a:t>256</a:t>
              </a:r>
              <a:r>
                <a:rPr lang="en-US" altLang="zh-CN" sz="1800"/>
                <a:t> * 0.5</a:t>
              </a:r>
            </a:p>
          </p:txBody>
        </p:sp>
        <p:sp>
          <p:nvSpPr>
            <p:cNvPr id="643119"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0"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1"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2"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3"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4"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3125" name="Group 53"/>
          <p:cNvGrpSpPr>
            <a:grpSpLocks/>
          </p:cNvGrpSpPr>
          <p:nvPr/>
        </p:nvGrpSpPr>
        <p:grpSpPr bwMode="auto">
          <a:xfrm>
            <a:off x="3733800" y="4572000"/>
            <a:ext cx="1905000" cy="457200"/>
            <a:chOff x="2352" y="2880"/>
            <a:chExt cx="1200" cy="288"/>
          </a:xfrm>
        </p:grpSpPr>
        <p:sp>
          <p:nvSpPr>
            <p:cNvPr id="643126"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3127" name="Group 55"/>
            <p:cNvGrpSpPr>
              <a:grpSpLocks/>
            </p:cNvGrpSpPr>
            <p:nvPr/>
          </p:nvGrpSpPr>
          <p:grpSpPr bwMode="auto">
            <a:xfrm rot="14101998">
              <a:off x="3336" y="2904"/>
              <a:ext cx="192" cy="240"/>
              <a:chOff x="4896" y="960"/>
              <a:chExt cx="240" cy="288"/>
            </a:xfrm>
          </p:grpSpPr>
          <p:sp>
            <p:nvSpPr>
              <p:cNvPr id="643128"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3129"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3130" name="Line 58"/>
          <p:cNvSpPr>
            <a:spLocks noChangeShapeType="1"/>
          </p:cNvSpPr>
          <p:nvPr/>
        </p:nvSpPr>
        <p:spPr bwMode="auto">
          <a:xfrm flipH="1">
            <a:off x="4876800" y="4800600"/>
            <a:ext cx="1676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3131" name="Freeform 59"/>
          <p:cNvSpPr>
            <a:spLocks/>
          </p:cNvSpPr>
          <p:nvPr/>
        </p:nvSpPr>
        <p:spPr bwMode="auto">
          <a:xfrm>
            <a:off x="4724400" y="3368675"/>
            <a:ext cx="901700" cy="1203325"/>
          </a:xfrm>
          <a:custGeom>
            <a:avLst/>
            <a:gdLst/>
            <a:ahLst/>
            <a:cxnLst>
              <a:cxn ang="0">
                <a:pos x="0" y="758"/>
              </a:cxn>
              <a:cxn ang="0">
                <a:pos x="38" y="240"/>
              </a:cxn>
              <a:cxn ang="0">
                <a:pos x="216" y="38"/>
              </a:cxn>
              <a:cxn ang="0">
                <a:pos x="568" y="14"/>
              </a:cxn>
            </a:cxnLst>
            <a:rect l="0" t="0" r="r" b="b"/>
            <a:pathLst>
              <a:path w="568" h="758">
                <a:moveTo>
                  <a:pt x="0" y="758"/>
                </a:moveTo>
                <a:cubicBezTo>
                  <a:pt x="0" y="556"/>
                  <a:pt x="2" y="360"/>
                  <a:pt x="38" y="240"/>
                </a:cubicBezTo>
                <a:cubicBezTo>
                  <a:pt x="74" y="120"/>
                  <a:pt x="128" y="76"/>
                  <a:pt x="216" y="38"/>
                </a:cubicBezTo>
                <a:cubicBezTo>
                  <a:pt x="304" y="0"/>
                  <a:pt x="495" y="19"/>
                  <a:pt x="568" y="14"/>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3132"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3133" name="Oval 61"/>
          <p:cNvSpPr>
            <a:spLocks noChangeArrowheads="1"/>
          </p:cNvSpPr>
          <p:nvPr/>
        </p:nvSpPr>
        <p:spPr bwMode="auto">
          <a:xfrm>
            <a:off x="2438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3134" name="Rectangle 62"/>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3135" name="Rectangle 63"/>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chemeClr val="accent2"/>
                </a:solidFill>
                <a:effectLst>
                  <a:outerShdw blurRad="38100" dist="38100" dir="2700000" algn="tl">
                    <a:srgbClr val="000000"/>
                  </a:outerShdw>
                </a:effectLst>
              </a:rPr>
              <a:t>256</a:t>
            </a:r>
          </a:p>
        </p:txBody>
      </p:sp>
      <p:sp>
        <p:nvSpPr>
          <p:cNvPr id="643136" name="Rectangle 64"/>
          <p:cNvSpPr>
            <a:spLocks noGrp="1" noChangeArrowheads="1"/>
          </p:cNvSpPr>
          <p:nvPr>
            <p:ph type="title" idx="4294967295"/>
          </p:nvPr>
        </p:nvSpPr>
        <p:spPr>
          <a:xfrm flipV="1">
            <a:off x="7818438" y="260350"/>
            <a:ext cx="1217612"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3138" name="Rectangle 66"/>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3130"/>
                                        </p:tgtEl>
                                        <p:attrNameLst>
                                          <p:attrName>style.visibility</p:attrName>
                                        </p:attrNameLst>
                                      </p:cBhvr>
                                      <p:to>
                                        <p:strVal val="visible"/>
                                      </p:to>
                                    </p:set>
                                    <p:anim calcmode="lin" valueType="num">
                                      <p:cBhvr>
                                        <p:cTn id="7" dur="500" fill="hold"/>
                                        <p:tgtEl>
                                          <p:spTgt spid="643130"/>
                                        </p:tgtEl>
                                        <p:attrNameLst>
                                          <p:attrName>ppt_x</p:attrName>
                                        </p:attrNameLst>
                                      </p:cBhvr>
                                      <p:tavLst>
                                        <p:tav tm="0">
                                          <p:val>
                                            <p:strVal val="#ppt_x+#ppt_w/2"/>
                                          </p:val>
                                        </p:tav>
                                        <p:tav tm="100000">
                                          <p:val>
                                            <p:strVal val="#ppt_x"/>
                                          </p:val>
                                        </p:tav>
                                      </p:tavLst>
                                    </p:anim>
                                    <p:anim calcmode="lin" valueType="num">
                                      <p:cBhvr>
                                        <p:cTn id="8" dur="500" fill="hold"/>
                                        <p:tgtEl>
                                          <p:spTgt spid="643130"/>
                                        </p:tgtEl>
                                        <p:attrNameLst>
                                          <p:attrName>ppt_y</p:attrName>
                                        </p:attrNameLst>
                                      </p:cBhvr>
                                      <p:tavLst>
                                        <p:tav tm="0">
                                          <p:val>
                                            <p:strVal val="#ppt_y"/>
                                          </p:val>
                                        </p:tav>
                                        <p:tav tm="100000">
                                          <p:val>
                                            <p:strVal val="#ppt_y"/>
                                          </p:val>
                                        </p:tav>
                                      </p:tavLst>
                                    </p:anim>
                                    <p:anim calcmode="lin" valueType="num">
                                      <p:cBhvr>
                                        <p:cTn id="9" dur="500" fill="hold"/>
                                        <p:tgtEl>
                                          <p:spTgt spid="643130"/>
                                        </p:tgtEl>
                                        <p:attrNameLst>
                                          <p:attrName>ppt_w</p:attrName>
                                        </p:attrNameLst>
                                      </p:cBhvr>
                                      <p:tavLst>
                                        <p:tav tm="0">
                                          <p:val>
                                            <p:fltVal val="0"/>
                                          </p:val>
                                        </p:tav>
                                        <p:tav tm="100000">
                                          <p:val>
                                            <p:strVal val="#ppt_w"/>
                                          </p:val>
                                        </p:tav>
                                      </p:tavLst>
                                    </p:anim>
                                    <p:anim calcmode="lin" valueType="num">
                                      <p:cBhvr>
                                        <p:cTn id="10" dur="500" fill="hold"/>
                                        <p:tgtEl>
                                          <p:spTgt spid="64313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3131"/>
                                        </p:tgtEl>
                                        <p:attrNameLst>
                                          <p:attrName>style.visibility</p:attrName>
                                        </p:attrNameLst>
                                      </p:cBhvr>
                                      <p:to>
                                        <p:strVal val="visible"/>
                                      </p:to>
                                    </p:set>
                                    <p:anim calcmode="lin" valueType="num">
                                      <p:cBhvr>
                                        <p:cTn id="15" dur="500" fill="hold"/>
                                        <p:tgtEl>
                                          <p:spTgt spid="643131"/>
                                        </p:tgtEl>
                                        <p:attrNameLst>
                                          <p:attrName>ppt_x</p:attrName>
                                        </p:attrNameLst>
                                      </p:cBhvr>
                                      <p:tavLst>
                                        <p:tav tm="0">
                                          <p:val>
                                            <p:strVal val="#ppt_x-#ppt_w/2"/>
                                          </p:val>
                                        </p:tav>
                                        <p:tav tm="100000">
                                          <p:val>
                                            <p:strVal val="#ppt_x"/>
                                          </p:val>
                                        </p:tav>
                                      </p:tavLst>
                                    </p:anim>
                                    <p:anim calcmode="lin" valueType="num">
                                      <p:cBhvr>
                                        <p:cTn id="16" dur="500" fill="hold"/>
                                        <p:tgtEl>
                                          <p:spTgt spid="643131"/>
                                        </p:tgtEl>
                                        <p:attrNameLst>
                                          <p:attrName>ppt_y</p:attrName>
                                        </p:attrNameLst>
                                      </p:cBhvr>
                                      <p:tavLst>
                                        <p:tav tm="0">
                                          <p:val>
                                            <p:strVal val="#ppt_y"/>
                                          </p:val>
                                        </p:tav>
                                        <p:tav tm="100000">
                                          <p:val>
                                            <p:strVal val="#ppt_y"/>
                                          </p:val>
                                        </p:tav>
                                      </p:tavLst>
                                    </p:anim>
                                    <p:anim calcmode="lin" valueType="num">
                                      <p:cBhvr>
                                        <p:cTn id="17" dur="500" fill="hold"/>
                                        <p:tgtEl>
                                          <p:spTgt spid="643131"/>
                                        </p:tgtEl>
                                        <p:attrNameLst>
                                          <p:attrName>ppt_w</p:attrName>
                                        </p:attrNameLst>
                                      </p:cBhvr>
                                      <p:tavLst>
                                        <p:tav tm="0">
                                          <p:val>
                                            <p:fltVal val="0"/>
                                          </p:val>
                                        </p:tav>
                                        <p:tav tm="100000">
                                          <p:val>
                                            <p:strVal val="#ppt_w"/>
                                          </p:val>
                                        </p:tav>
                                      </p:tavLst>
                                    </p:anim>
                                    <p:anim calcmode="lin" valueType="num">
                                      <p:cBhvr>
                                        <p:cTn id="18" dur="500" fill="hold"/>
                                        <p:tgtEl>
                                          <p:spTgt spid="64313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3135"/>
                                        </p:tgtEl>
                                        <p:attrNameLst>
                                          <p:attrName>style.visibility</p:attrName>
                                        </p:attrNameLst>
                                      </p:cBhvr>
                                      <p:to>
                                        <p:strVal val="visible"/>
                                      </p:to>
                                    </p:set>
                                    <p:animEffect transition="in" filter="box(out)">
                                      <p:cBhvr>
                                        <p:cTn id="23" dur="500"/>
                                        <p:tgtEl>
                                          <p:spTgt spid="643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30" grpId="0" animBg="1"/>
      <p:bldP spid="643131" grpId="0" animBg="1"/>
      <p:bldP spid="64313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4099"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4101" name="Group 5"/>
          <p:cNvGrpSpPr>
            <a:grpSpLocks/>
          </p:cNvGrpSpPr>
          <p:nvPr/>
        </p:nvGrpSpPr>
        <p:grpSpPr bwMode="auto">
          <a:xfrm>
            <a:off x="7467600" y="838200"/>
            <a:ext cx="838200" cy="838200"/>
            <a:chOff x="3220" y="1080"/>
            <a:chExt cx="1253" cy="1421"/>
          </a:xfrm>
        </p:grpSpPr>
        <p:sp>
          <p:nvSpPr>
            <p:cNvPr id="644102"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4103"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4104"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4105"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4106"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4107"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4108"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4109"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4110"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4111"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4112"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4113"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4114"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4115"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4116"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4117"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4118"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4119"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4120"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4121"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4122"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4123"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4124"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4125"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4126"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4127"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4128"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4129"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4130"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4131"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4132"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4133"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4134"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4135"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4136"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4137"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4138" name="Group 42"/>
          <p:cNvGrpSpPr>
            <a:grpSpLocks/>
          </p:cNvGrpSpPr>
          <p:nvPr/>
        </p:nvGrpSpPr>
        <p:grpSpPr bwMode="auto">
          <a:xfrm rot="1368420">
            <a:off x="7315200" y="1447800"/>
            <a:ext cx="381000" cy="457200"/>
            <a:chOff x="4896" y="960"/>
            <a:chExt cx="240" cy="288"/>
          </a:xfrm>
        </p:grpSpPr>
        <p:sp>
          <p:nvSpPr>
            <p:cNvPr id="644139"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4140"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4141" name="Group 45"/>
          <p:cNvGrpSpPr>
            <a:grpSpLocks/>
          </p:cNvGrpSpPr>
          <p:nvPr/>
        </p:nvGrpSpPr>
        <p:grpSpPr bwMode="auto">
          <a:xfrm>
            <a:off x="5534025" y="2767013"/>
            <a:ext cx="3457575" cy="2124075"/>
            <a:chOff x="3486" y="1743"/>
            <a:chExt cx="2178" cy="1338"/>
          </a:xfrm>
        </p:grpSpPr>
        <p:sp>
          <p:nvSpPr>
            <p:cNvPr id="644142"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44143"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4"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5"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6"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7"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8"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4149" name="Group 53"/>
          <p:cNvGrpSpPr>
            <a:grpSpLocks/>
          </p:cNvGrpSpPr>
          <p:nvPr/>
        </p:nvGrpSpPr>
        <p:grpSpPr bwMode="auto">
          <a:xfrm>
            <a:off x="3733800" y="4572000"/>
            <a:ext cx="1905000" cy="457200"/>
            <a:chOff x="2352" y="2880"/>
            <a:chExt cx="1200" cy="288"/>
          </a:xfrm>
        </p:grpSpPr>
        <p:sp>
          <p:nvSpPr>
            <p:cNvPr id="644150"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4151" name="Group 55"/>
            <p:cNvGrpSpPr>
              <a:grpSpLocks/>
            </p:cNvGrpSpPr>
            <p:nvPr/>
          </p:nvGrpSpPr>
          <p:grpSpPr bwMode="auto">
            <a:xfrm rot="14101998">
              <a:off x="3336" y="2904"/>
              <a:ext cx="192" cy="240"/>
              <a:chOff x="4896" y="960"/>
              <a:chExt cx="240" cy="288"/>
            </a:xfrm>
          </p:grpSpPr>
          <p:sp>
            <p:nvSpPr>
              <p:cNvPr id="644152"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4153"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4154"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4155" name="Oval 59"/>
          <p:cNvSpPr>
            <a:spLocks noChangeArrowheads="1"/>
          </p:cNvSpPr>
          <p:nvPr/>
        </p:nvSpPr>
        <p:spPr bwMode="auto">
          <a:xfrm>
            <a:off x="3048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4156" name="Rectangle 60"/>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4157" name="Rectangle 61"/>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4158" name="Rectangle 62"/>
          <p:cNvSpPr>
            <a:spLocks noGrp="1" noChangeArrowheads="1"/>
          </p:cNvSpPr>
          <p:nvPr>
            <p:ph type="title" idx="4294967295"/>
          </p:nvPr>
        </p:nvSpPr>
        <p:spPr>
          <a:xfrm flipV="1">
            <a:off x="7818438" y="260350"/>
            <a:ext cx="930275"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4160" name="Rectangle 64"/>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4155"/>
                                        </p:tgtEl>
                                        <p:attrNameLst>
                                          <p:attrName>style.visibility</p:attrName>
                                        </p:attrNameLst>
                                      </p:cBhvr>
                                      <p:to>
                                        <p:strVal val="visible"/>
                                      </p:to>
                                    </p:set>
                                    <p:animEffect transition="in" filter="box(out)">
                                      <p:cBhvr>
                                        <p:cTn id="7" dur="500"/>
                                        <p:tgtEl>
                                          <p:spTgt spid="64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5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5123"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5125" name="Group 5"/>
          <p:cNvGrpSpPr>
            <a:grpSpLocks/>
          </p:cNvGrpSpPr>
          <p:nvPr/>
        </p:nvGrpSpPr>
        <p:grpSpPr bwMode="auto">
          <a:xfrm>
            <a:off x="7467600" y="838200"/>
            <a:ext cx="838200" cy="838200"/>
            <a:chOff x="3220" y="1080"/>
            <a:chExt cx="1253" cy="1421"/>
          </a:xfrm>
        </p:grpSpPr>
        <p:sp>
          <p:nvSpPr>
            <p:cNvPr id="64512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512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512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512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513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513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513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513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513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513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513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513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513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513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514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514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514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514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514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514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514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514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514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514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515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515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515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515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515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515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515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515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515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515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516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516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5162" name="Group 42"/>
          <p:cNvGrpSpPr>
            <a:grpSpLocks/>
          </p:cNvGrpSpPr>
          <p:nvPr/>
        </p:nvGrpSpPr>
        <p:grpSpPr bwMode="auto">
          <a:xfrm rot="1368420">
            <a:off x="7315200" y="1447800"/>
            <a:ext cx="381000" cy="457200"/>
            <a:chOff x="4896" y="960"/>
            <a:chExt cx="240" cy="288"/>
          </a:xfrm>
        </p:grpSpPr>
        <p:sp>
          <p:nvSpPr>
            <p:cNvPr id="64516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516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5165" name="Group 45"/>
          <p:cNvGrpSpPr>
            <a:grpSpLocks/>
          </p:cNvGrpSpPr>
          <p:nvPr/>
        </p:nvGrpSpPr>
        <p:grpSpPr bwMode="auto">
          <a:xfrm>
            <a:off x="5534025" y="2767013"/>
            <a:ext cx="3457575" cy="2124075"/>
            <a:chOff x="3486" y="1743"/>
            <a:chExt cx="2178" cy="1338"/>
          </a:xfrm>
        </p:grpSpPr>
        <p:sp>
          <p:nvSpPr>
            <p:cNvPr id="645166"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effectLst>
                    <a:outerShdw blurRad="38100" dist="38100" dir="2700000" algn="tl">
                      <a:srgbClr val="000000"/>
                    </a:outerShdw>
                  </a:effectLst>
                </a:rPr>
                <a:t>* </a:t>
              </a:r>
              <a:r>
                <a:rPr lang="en-US" altLang="zh-CN" sz="1800"/>
                <a:t>0.5</a:t>
              </a:r>
            </a:p>
          </p:txBody>
        </p:sp>
        <p:sp>
          <p:nvSpPr>
            <p:cNvPr id="645167"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68"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69"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70"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71"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72"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5173" name="Group 53"/>
          <p:cNvGrpSpPr>
            <a:grpSpLocks/>
          </p:cNvGrpSpPr>
          <p:nvPr/>
        </p:nvGrpSpPr>
        <p:grpSpPr bwMode="auto">
          <a:xfrm>
            <a:off x="3733800" y="4572000"/>
            <a:ext cx="1905000" cy="457200"/>
            <a:chOff x="2352" y="2880"/>
            <a:chExt cx="1200" cy="288"/>
          </a:xfrm>
        </p:grpSpPr>
        <p:sp>
          <p:nvSpPr>
            <p:cNvPr id="645174"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5175" name="Group 55"/>
            <p:cNvGrpSpPr>
              <a:grpSpLocks/>
            </p:cNvGrpSpPr>
            <p:nvPr/>
          </p:nvGrpSpPr>
          <p:grpSpPr bwMode="auto">
            <a:xfrm rot="14101998">
              <a:off x="3336" y="2904"/>
              <a:ext cx="192" cy="240"/>
              <a:chOff x="4896" y="960"/>
              <a:chExt cx="240" cy="288"/>
            </a:xfrm>
          </p:grpSpPr>
          <p:sp>
            <p:nvSpPr>
              <p:cNvPr id="645176"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5177"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5178" name="Line 58"/>
          <p:cNvSpPr>
            <a:spLocks noChangeShapeType="1"/>
          </p:cNvSpPr>
          <p:nvPr/>
        </p:nvSpPr>
        <p:spPr bwMode="auto">
          <a:xfrm flipH="1">
            <a:off x="4876800" y="4800600"/>
            <a:ext cx="2057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5179" name="Freeform 59"/>
          <p:cNvSpPr>
            <a:spLocks/>
          </p:cNvSpPr>
          <p:nvPr/>
        </p:nvSpPr>
        <p:spPr bwMode="auto">
          <a:xfrm>
            <a:off x="4572000" y="3651250"/>
            <a:ext cx="1079500" cy="920750"/>
          </a:xfrm>
          <a:custGeom>
            <a:avLst/>
            <a:gdLst/>
            <a:ahLst/>
            <a:cxnLst>
              <a:cxn ang="0">
                <a:pos x="0" y="580"/>
              </a:cxn>
              <a:cxn ang="0">
                <a:pos x="56" y="140"/>
              </a:cxn>
              <a:cxn ang="0">
                <a:pos x="264" y="20"/>
              </a:cxn>
              <a:cxn ang="0">
                <a:pos x="680" y="20"/>
              </a:cxn>
            </a:cxnLst>
            <a:rect l="0" t="0" r="r" b="b"/>
            <a:pathLst>
              <a:path w="680" h="580">
                <a:moveTo>
                  <a:pt x="0" y="580"/>
                </a:moveTo>
                <a:cubicBezTo>
                  <a:pt x="9" y="507"/>
                  <a:pt x="12" y="233"/>
                  <a:pt x="56" y="140"/>
                </a:cubicBezTo>
                <a:cubicBezTo>
                  <a:pt x="100" y="47"/>
                  <a:pt x="160" y="40"/>
                  <a:pt x="264" y="20"/>
                </a:cubicBezTo>
                <a:cubicBezTo>
                  <a:pt x="368" y="0"/>
                  <a:pt x="593" y="20"/>
                  <a:pt x="680" y="20"/>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5180"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5181" name="Oval 61"/>
          <p:cNvSpPr>
            <a:spLocks noChangeArrowheads="1"/>
          </p:cNvSpPr>
          <p:nvPr/>
        </p:nvSpPr>
        <p:spPr bwMode="auto">
          <a:xfrm>
            <a:off x="3048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5182" name="Rectangle 62"/>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5183" name="Rectangle 63"/>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a:t>
            </a:r>
          </a:p>
        </p:txBody>
      </p:sp>
      <p:sp>
        <p:nvSpPr>
          <p:cNvPr id="645184" name="Rectangle 64"/>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5185" name="Rectangle 65"/>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5187" name="Rectangle 67"/>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5178"/>
                                        </p:tgtEl>
                                        <p:attrNameLst>
                                          <p:attrName>style.visibility</p:attrName>
                                        </p:attrNameLst>
                                      </p:cBhvr>
                                      <p:to>
                                        <p:strVal val="visible"/>
                                      </p:to>
                                    </p:set>
                                    <p:anim calcmode="lin" valueType="num">
                                      <p:cBhvr>
                                        <p:cTn id="7" dur="500" fill="hold"/>
                                        <p:tgtEl>
                                          <p:spTgt spid="645178"/>
                                        </p:tgtEl>
                                        <p:attrNameLst>
                                          <p:attrName>ppt_x</p:attrName>
                                        </p:attrNameLst>
                                      </p:cBhvr>
                                      <p:tavLst>
                                        <p:tav tm="0">
                                          <p:val>
                                            <p:strVal val="#ppt_x+#ppt_w/2"/>
                                          </p:val>
                                        </p:tav>
                                        <p:tav tm="100000">
                                          <p:val>
                                            <p:strVal val="#ppt_x"/>
                                          </p:val>
                                        </p:tav>
                                      </p:tavLst>
                                    </p:anim>
                                    <p:anim calcmode="lin" valueType="num">
                                      <p:cBhvr>
                                        <p:cTn id="8" dur="500" fill="hold"/>
                                        <p:tgtEl>
                                          <p:spTgt spid="645178"/>
                                        </p:tgtEl>
                                        <p:attrNameLst>
                                          <p:attrName>ppt_y</p:attrName>
                                        </p:attrNameLst>
                                      </p:cBhvr>
                                      <p:tavLst>
                                        <p:tav tm="0">
                                          <p:val>
                                            <p:strVal val="#ppt_y"/>
                                          </p:val>
                                        </p:tav>
                                        <p:tav tm="100000">
                                          <p:val>
                                            <p:strVal val="#ppt_y"/>
                                          </p:val>
                                        </p:tav>
                                      </p:tavLst>
                                    </p:anim>
                                    <p:anim calcmode="lin" valueType="num">
                                      <p:cBhvr>
                                        <p:cTn id="9" dur="500" fill="hold"/>
                                        <p:tgtEl>
                                          <p:spTgt spid="645178"/>
                                        </p:tgtEl>
                                        <p:attrNameLst>
                                          <p:attrName>ppt_w</p:attrName>
                                        </p:attrNameLst>
                                      </p:cBhvr>
                                      <p:tavLst>
                                        <p:tav tm="0">
                                          <p:val>
                                            <p:fltVal val="0"/>
                                          </p:val>
                                        </p:tav>
                                        <p:tav tm="100000">
                                          <p:val>
                                            <p:strVal val="#ppt_w"/>
                                          </p:val>
                                        </p:tav>
                                      </p:tavLst>
                                    </p:anim>
                                    <p:anim calcmode="lin" valueType="num">
                                      <p:cBhvr>
                                        <p:cTn id="10" dur="500" fill="hold"/>
                                        <p:tgtEl>
                                          <p:spTgt spid="64517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5179"/>
                                        </p:tgtEl>
                                        <p:attrNameLst>
                                          <p:attrName>style.visibility</p:attrName>
                                        </p:attrNameLst>
                                      </p:cBhvr>
                                      <p:to>
                                        <p:strVal val="visible"/>
                                      </p:to>
                                    </p:set>
                                    <p:anim calcmode="lin" valueType="num">
                                      <p:cBhvr>
                                        <p:cTn id="15" dur="500" fill="hold"/>
                                        <p:tgtEl>
                                          <p:spTgt spid="645179"/>
                                        </p:tgtEl>
                                        <p:attrNameLst>
                                          <p:attrName>ppt_x</p:attrName>
                                        </p:attrNameLst>
                                      </p:cBhvr>
                                      <p:tavLst>
                                        <p:tav tm="0">
                                          <p:val>
                                            <p:strVal val="#ppt_x-#ppt_w/2"/>
                                          </p:val>
                                        </p:tav>
                                        <p:tav tm="100000">
                                          <p:val>
                                            <p:strVal val="#ppt_x"/>
                                          </p:val>
                                        </p:tav>
                                      </p:tavLst>
                                    </p:anim>
                                    <p:anim calcmode="lin" valueType="num">
                                      <p:cBhvr>
                                        <p:cTn id="16" dur="500" fill="hold"/>
                                        <p:tgtEl>
                                          <p:spTgt spid="645179"/>
                                        </p:tgtEl>
                                        <p:attrNameLst>
                                          <p:attrName>ppt_y</p:attrName>
                                        </p:attrNameLst>
                                      </p:cBhvr>
                                      <p:tavLst>
                                        <p:tav tm="0">
                                          <p:val>
                                            <p:strVal val="#ppt_y"/>
                                          </p:val>
                                        </p:tav>
                                        <p:tav tm="100000">
                                          <p:val>
                                            <p:strVal val="#ppt_y"/>
                                          </p:val>
                                        </p:tav>
                                      </p:tavLst>
                                    </p:anim>
                                    <p:anim calcmode="lin" valueType="num">
                                      <p:cBhvr>
                                        <p:cTn id="17" dur="500" fill="hold"/>
                                        <p:tgtEl>
                                          <p:spTgt spid="645179"/>
                                        </p:tgtEl>
                                        <p:attrNameLst>
                                          <p:attrName>ppt_w</p:attrName>
                                        </p:attrNameLst>
                                      </p:cBhvr>
                                      <p:tavLst>
                                        <p:tav tm="0">
                                          <p:val>
                                            <p:fltVal val="0"/>
                                          </p:val>
                                        </p:tav>
                                        <p:tav tm="100000">
                                          <p:val>
                                            <p:strVal val="#ppt_w"/>
                                          </p:val>
                                        </p:tav>
                                      </p:tavLst>
                                    </p:anim>
                                    <p:anim calcmode="lin" valueType="num">
                                      <p:cBhvr>
                                        <p:cTn id="18" dur="500" fill="hold"/>
                                        <p:tgtEl>
                                          <p:spTgt spid="64517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5183"/>
                                        </p:tgtEl>
                                        <p:attrNameLst>
                                          <p:attrName>style.visibility</p:attrName>
                                        </p:attrNameLst>
                                      </p:cBhvr>
                                      <p:to>
                                        <p:strVal val="visible"/>
                                      </p:to>
                                    </p:set>
                                    <p:animEffect transition="in" filter="box(out)">
                                      <p:cBhvr>
                                        <p:cTn id="23" dur="500"/>
                                        <p:tgtEl>
                                          <p:spTgt spid="64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8" grpId="0" animBg="1"/>
      <p:bldP spid="645179" grpId="0" animBg="1"/>
      <p:bldP spid="64518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614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6149" name="Group 5"/>
          <p:cNvGrpSpPr>
            <a:grpSpLocks/>
          </p:cNvGrpSpPr>
          <p:nvPr/>
        </p:nvGrpSpPr>
        <p:grpSpPr bwMode="auto">
          <a:xfrm>
            <a:off x="7467600" y="838200"/>
            <a:ext cx="838200" cy="838200"/>
            <a:chOff x="3220" y="1080"/>
            <a:chExt cx="1253" cy="1421"/>
          </a:xfrm>
        </p:grpSpPr>
        <p:sp>
          <p:nvSpPr>
            <p:cNvPr id="646150"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6151"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6152"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6153"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6154"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6155"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6156"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6157"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6158"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6159"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6160"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6161"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6162"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6163"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6164"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6165"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6166"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6167"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6168"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6169"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6170"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6171"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6172"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6173"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6174"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6175"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6176"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6177"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6178"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6179"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6180"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6181"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6182"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6183"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6184"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6185"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6186" name="Group 42"/>
          <p:cNvGrpSpPr>
            <a:grpSpLocks/>
          </p:cNvGrpSpPr>
          <p:nvPr/>
        </p:nvGrpSpPr>
        <p:grpSpPr bwMode="auto">
          <a:xfrm rot="1368420">
            <a:off x="7315200" y="1447800"/>
            <a:ext cx="381000" cy="457200"/>
            <a:chOff x="4896" y="960"/>
            <a:chExt cx="240" cy="288"/>
          </a:xfrm>
        </p:grpSpPr>
        <p:sp>
          <p:nvSpPr>
            <p:cNvPr id="646187"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6188"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6189" name="Group 45"/>
          <p:cNvGrpSpPr>
            <a:grpSpLocks/>
          </p:cNvGrpSpPr>
          <p:nvPr/>
        </p:nvGrpSpPr>
        <p:grpSpPr bwMode="auto">
          <a:xfrm>
            <a:off x="5534025" y="2767013"/>
            <a:ext cx="3457575" cy="2124075"/>
            <a:chOff x="3486" y="1743"/>
            <a:chExt cx="2178" cy="1338"/>
          </a:xfrm>
        </p:grpSpPr>
        <p:sp>
          <p:nvSpPr>
            <p:cNvPr id="646190"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46191"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2"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3"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4"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5"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6"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6197" name="Group 53"/>
          <p:cNvGrpSpPr>
            <a:grpSpLocks/>
          </p:cNvGrpSpPr>
          <p:nvPr/>
        </p:nvGrpSpPr>
        <p:grpSpPr bwMode="auto">
          <a:xfrm>
            <a:off x="3733800" y="4572000"/>
            <a:ext cx="1905000" cy="457200"/>
            <a:chOff x="2352" y="2880"/>
            <a:chExt cx="1200" cy="288"/>
          </a:xfrm>
        </p:grpSpPr>
        <p:sp>
          <p:nvSpPr>
            <p:cNvPr id="646198"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6199" name="Group 55"/>
            <p:cNvGrpSpPr>
              <a:grpSpLocks/>
            </p:cNvGrpSpPr>
            <p:nvPr/>
          </p:nvGrpSpPr>
          <p:grpSpPr bwMode="auto">
            <a:xfrm rot="14101998">
              <a:off x="3336" y="2904"/>
              <a:ext cx="192" cy="240"/>
              <a:chOff x="4896" y="960"/>
              <a:chExt cx="240" cy="288"/>
            </a:xfrm>
          </p:grpSpPr>
          <p:sp>
            <p:nvSpPr>
              <p:cNvPr id="646200"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6201"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6202"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6203" name="Oval 59"/>
          <p:cNvSpPr>
            <a:spLocks noChangeArrowheads="1"/>
          </p:cNvSpPr>
          <p:nvPr/>
        </p:nvSpPr>
        <p:spPr bwMode="auto">
          <a:xfrm>
            <a:off x="3581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6204" name="Rectangle 60"/>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6205" name="Rectangle 61"/>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a:t>*</a:t>
            </a:r>
          </a:p>
        </p:txBody>
      </p:sp>
      <p:sp>
        <p:nvSpPr>
          <p:cNvPr id="646206" name="Rectangle 62"/>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6207" name="Rectangle 63"/>
          <p:cNvSpPr>
            <a:spLocks noGrp="1" noChangeArrowheads="1"/>
          </p:cNvSpPr>
          <p:nvPr>
            <p:ph type="title" idx="4294967295"/>
          </p:nvPr>
        </p:nvSpPr>
        <p:spPr>
          <a:xfrm flipH="1" flipV="1">
            <a:off x="8382000" y="260350"/>
            <a:ext cx="511175"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6209" name="Rectangle 6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6203"/>
                                        </p:tgtEl>
                                        <p:attrNameLst>
                                          <p:attrName>style.visibility</p:attrName>
                                        </p:attrNameLst>
                                      </p:cBhvr>
                                      <p:to>
                                        <p:strVal val="visible"/>
                                      </p:to>
                                    </p:set>
                                    <p:animEffect transition="in" filter="box(out)">
                                      <p:cBhvr>
                                        <p:cTn id="7" dur="500"/>
                                        <p:tgtEl>
                                          <p:spTgt spid="646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20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717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7173" name="Group 5"/>
          <p:cNvGrpSpPr>
            <a:grpSpLocks/>
          </p:cNvGrpSpPr>
          <p:nvPr/>
        </p:nvGrpSpPr>
        <p:grpSpPr bwMode="auto">
          <a:xfrm>
            <a:off x="7467600" y="838200"/>
            <a:ext cx="838200" cy="838200"/>
            <a:chOff x="3220" y="1080"/>
            <a:chExt cx="1253" cy="1421"/>
          </a:xfrm>
        </p:grpSpPr>
        <p:sp>
          <p:nvSpPr>
            <p:cNvPr id="647174"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7175"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7176"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7177"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7178"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7179"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7180"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7181"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7182"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7183"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7184"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7185"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7186"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7187"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7188"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7189"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7190"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7191"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7192"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7193"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7194"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7195"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7196"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7197"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7198"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7199"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7200"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7201"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7202"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7203"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7204"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7205"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7206"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7207"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7208"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7209"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7210" name="Group 42"/>
          <p:cNvGrpSpPr>
            <a:grpSpLocks/>
          </p:cNvGrpSpPr>
          <p:nvPr/>
        </p:nvGrpSpPr>
        <p:grpSpPr bwMode="auto">
          <a:xfrm rot="1368420">
            <a:off x="7315200" y="1447800"/>
            <a:ext cx="381000" cy="457200"/>
            <a:chOff x="4896" y="960"/>
            <a:chExt cx="240" cy="288"/>
          </a:xfrm>
        </p:grpSpPr>
        <p:sp>
          <p:nvSpPr>
            <p:cNvPr id="647211"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7212"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7213" name="Group 45"/>
          <p:cNvGrpSpPr>
            <a:grpSpLocks/>
          </p:cNvGrpSpPr>
          <p:nvPr/>
        </p:nvGrpSpPr>
        <p:grpSpPr bwMode="auto">
          <a:xfrm>
            <a:off x="5534025" y="2767013"/>
            <a:ext cx="3457575" cy="2124075"/>
            <a:chOff x="3486" y="1743"/>
            <a:chExt cx="2178" cy="1338"/>
          </a:xfrm>
        </p:grpSpPr>
        <p:sp>
          <p:nvSpPr>
            <p:cNvPr id="647214"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b="1">
                  <a:solidFill>
                    <a:schemeClr val="accent2"/>
                  </a:solidFill>
                  <a:effectLst>
                    <a:outerShdw blurRad="38100" dist="38100" dir="2700000" algn="tl">
                      <a:srgbClr val="000000"/>
                    </a:outerShdw>
                  </a:effectLst>
                </a:rPr>
                <a:t>0.5</a:t>
              </a:r>
            </a:p>
          </p:txBody>
        </p:sp>
        <p:sp>
          <p:nvSpPr>
            <p:cNvPr id="647215"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6"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7"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8"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9"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20"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7221" name="Group 53"/>
          <p:cNvGrpSpPr>
            <a:grpSpLocks/>
          </p:cNvGrpSpPr>
          <p:nvPr/>
        </p:nvGrpSpPr>
        <p:grpSpPr bwMode="auto">
          <a:xfrm>
            <a:off x="3733800" y="4572000"/>
            <a:ext cx="1905000" cy="457200"/>
            <a:chOff x="2352" y="2880"/>
            <a:chExt cx="1200" cy="288"/>
          </a:xfrm>
        </p:grpSpPr>
        <p:sp>
          <p:nvSpPr>
            <p:cNvPr id="647222"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7223" name="Group 55"/>
            <p:cNvGrpSpPr>
              <a:grpSpLocks/>
            </p:cNvGrpSpPr>
            <p:nvPr/>
          </p:nvGrpSpPr>
          <p:grpSpPr bwMode="auto">
            <a:xfrm rot="14101998">
              <a:off x="3336" y="2904"/>
              <a:ext cx="192" cy="240"/>
              <a:chOff x="4896" y="960"/>
              <a:chExt cx="240" cy="288"/>
            </a:xfrm>
          </p:grpSpPr>
          <p:sp>
            <p:nvSpPr>
              <p:cNvPr id="647224"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7225"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7226" name="Line 58"/>
          <p:cNvSpPr>
            <a:spLocks noChangeShapeType="1"/>
          </p:cNvSpPr>
          <p:nvPr/>
        </p:nvSpPr>
        <p:spPr bwMode="auto">
          <a:xfrm flipH="1">
            <a:off x="4876800" y="4800600"/>
            <a:ext cx="2057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7227" name="Freeform 59"/>
          <p:cNvSpPr>
            <a:spLocks/>
          </p:cNvSpPr>
          <p:nvPr/>
        </p:nvSpPr>
        <p:spPr bwMode="auto">
          <a:xfrm>
            <a:off x="4572000" y="3048000"/>
            <a:ext cx="1143000" cy="1524000"/>
          </a:xfrm>
          <a:custGeom>
            <a:avLst/>
            <a:gdLst/>
            <a:ahLst/>
            <a:cxnLst>
              <a:cxn ang="0">
                <a:pos x="0" y="200"/>
              </a:cxn>
              <a:cxn ang="0">
                <a:pos x="48" y="56"/>
              </a:cxn>
              <a:cxn ang="0">
                <a:pos x="288" y="8"/>
              </a:cxn>
              <a:cxn ang="0">
                <a:pos x="720" y="8"/>
              </a:cxn>
            </a:cxnLst>
            <a:rect l="0" t="0" r="r" b="b"/>
            <a:pathLst>
              <a:path w="720" h="200">
                <a:moveTo>
                  <a:pt x="0" y="200"/>
                </a:moveTo>
                <a:cubicBezTo>
                  <a:pt x="0" y="144"/>
                  <a:pt x="0" y="88"/>
                  <a:pt x="48" y="56"/>
                </a:cubicBezTo>
                <a:cubicBezTo>
                  <a:pt x="96" y="24"/>
                  <a:pt x="176" y="16"/>
                  <a:pt x="288" y="8"/>
                </a:cubicBezTo>
                <a:cubicBezTo>
                  <a:pt x="400" y="0"/>
                  <a:pt x="560" y="4"/>
                  <a:pt x="720" y="8"/>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7228"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7229" name="Oval 61"/>
          <p:cNvSpPr>
            <a:spLocks noChangeArrowheads="1"/>
          </p:cNvSpPr>
          <p:nvPr/>
        </p:nvSpPr>
        <p:spPr bwMode="auto">
          <a:xfrm>
            <a:off x="3581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7230" name="Rectangle 62"/>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7231" name="Rectangle 63"/>
          <p:cNvSpPr>
            <a:spLocks noChangeArrowheads="1"/>
          </p:cNvSpPr>
          <p:nvPr/>
        </p:nvSpPr>
        <p:spPr bwMode="auto">
          <a:xfrm>
            <a:off x="6324600"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chemeClr val="accent2"/>
                </a:solidFill>
                <a:effectLst>
                  <a:outerShdw blurRad="38100" dist="38100" dir="2700000" algn="tl">
                    <a:srgbClr val="000000"/>
                  </a:outerShdw>
                </a:effectLst>
              </a:rPr>
              <a:t>0.5</a:t>
            </a:r>
          </a:p>
        </p:txBody>
      </p:sp>
      <p:sp>
        <p:nvSpPr>
          <p:cNvPr id="647232" name="Rectangle 64"/>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a:t>*</a:t>
            </a:r>
          </a:p>
        </p:txBody>
      </p:sp>
      <p:sp>
        <p:nvSpPr>
          <p:cNvPr id="647233" name="Rectangle 65"/>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7234" name="Rectangle 66"/>
          <p:cNvSpPr>
            <a:spLocks noGrp="1" noChangeArrowheads="1"/>
          </p:cNvSpPr>
          <p:nvPr>
            <p:ph type="title" idx="4294967295"/>
          </p:nvPr>
        </p:nvSpPr>
        <p:spPr>
          <a:xfrm flipH="1" flipV="1">
            <a:off x="8382000" y="333375"/>
            <a:ext cx="762000"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7236" name="Rectangle 68"/>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7226"/>
                                        </p:tgtEl>
                                        <p:attrNameLst>
                                          <p:attrName>style.visibility</p:attrName>
                                        </p:attrNameLst>
                                      </p:cBhvr>
                                      <p:to>
                                        <p:strVal val="visible"/>
                                      </p:to>
                                    </p:set>
                                    <p:anim calcmode="lin" valueType="num">
                                      <p:cBhvr>
                                        <p:cTn id="7" dur="500" fill="hold"/>
                                        <p:tgtEl>
                                          <p:spTgt spid="647226"/>
                                        </p:tgtEl>
                                        <p:attrNameLst>
                                          <p:attrName>ppt_x</p:attrName>
                                        </p:attrNameLst>
                                      </p:cBhvr>
                                      <p:tavLst>
                                        <p:tav tm="0">
                                          <p:val>
                                            <p:strVal val="#ppt_x+#ppt_w/2"/>
                                          </p:val>
                                        </p:tav>
                                        <p:tav tm="100000">
                                          <p:val>
                                            <p:strVal val="#ppt_x"/>
                                          </p:val>
                                        </p:tav>
                                      </p:tavLst>
                                    </p:anim>
                                    <p:anim calcmode="lin" valueType="num">
                                      <p:cBhvr>
                                        <p:cTn id="8" dur="500" fill="hold"/>
                                        <p:tgtEl>
                                          <p:spTgt spid="647226"/>
                                        </p:tgtEl>
                                        <p:attrNameLst>
                                          <p:attrName>ppt_y</p:attrName>
                                        </p:attrNameLst>
                                      </p:cBhvr>
                                      <p:tavLst>
                                        <p:tav tm="0">
                                          <p:val>
                                            <p:strVal val="#ppt_y"/>
                                          </p:val>
                                        </p:tav>
                                        <p:tav tm="100000">
                                          <p:val>
                                            <p:strVal val="#ppt_y"/>
                                          </p:val>
                                        </p:tav>
                                      </p:tavLst>
                                    </p:anim>
                                    <p:anim calcmode="lin" valueType="num">
                                      <p:cBhvr>
                                        <p:cTn id="9" dur="500" fill="hold"/>
                                        <p:tgtEl>
                                          <p:spTgt spid="647226"/>
                                        </p:tgtEl>
                                        <p:attrNameLst>
                                          <p:attrName>ppt_w</p:attrName>
                                        </p:attrNameLst>
                                      </p:cBhvr>
                                      <p:tavLst>
                                        <p:tav tm="0">
                                          <p:val>
                                            <p:fltVal val="0"/>
                                          </p:val>
                                        </p:tav>
                                        <p:tav tm="100000">
                                          <p:val>
                                            <p:strVal val="#ppt_w"/>
                                          </p:val>
                                        </p:tav>
                                      </p:tavLst>
                                    </p:anim>
                                    <p:anim calcmode="lin" valueType="num">
                                      <p:cBhvr>
                                        <p:cTn id="10" dur="500" fill="hold"/>
                                        <p:tgtEl>
                                          <p:spTgt spid="64722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7227"/>
                                        </p:tgtEl>
                                        <p:attrNameLst>
                                          <p:attrName>style.visibility</p:attrName>
                                        </p:attrNameLst>
                                      </p:cBhvr>
                                      <p:to>
                                        <p:strVal val="visible"/>
                                      </p:to>
                                    </p:set>
                                    <p:anim calcmode="lin" valueType="num">
                                      <p:cBhvr>
                                        <p:cTn id="15" dur="500" fill="hold"/>
                                        <p:tgtEl>
                                          <p:spTgt spid="647227"/>
                                        </p:tgtEl>
                                        <p:attrNameLst>
                                          <p:attrName>ppt_x</p:attrName>
                                        </p:attrNameLst>
                                      </p:cBhvr>
                                      <p:tavLst>
                                        <p:tav tm="0">
                                          <p:val>
                                            <p:strVal val="#ppt_x-#ppt_w/2"/>
                                          </p:val>
                                        </p:tav>
                                        <p:tav tm="100000">
                                          <p:val>
                                            <p:strVal val="#ppt_x"/>
                                          </p:val>
                                        </p:tav>
                                      </p:tavLst>
                                    </p:anim>
                                    <p:anim calcmode="lin" valueType="num">
                                      <p:cBhvr>
                                        <p:cTn id="16" dur="500" fill="hold"/>
                                        <p:tgtEl>
                                          <p:spTgt spid="647227"/>
                                        </p:tgtEl>
                                        <p:attrNameLst>
                                          <p:attrName>ppt_y</p:attrName>
                                        </p:attrNameLst>
                                      </p:cBhvr>
                                      <p:tavLst>
                                        <p:tav tm="0">
                                          <p:val>
                                            <p:strVal val="#ppt_y"/>
                                          </p:val>
                                        </p:tav>
                                        <p:tav tm="100000">
                                          <p:val>
                                            <p:strVal val="#ppt_y"/>
                                          </p:val>
                                        </p:tav>
                                      </p:tavLst>
                                    </p:anim>
                                    <p:anim calcmode="lin" valueType="num">
                                      <p:cBhvr>
                                        <p:cTn id="17" dur="500" fill="hold"/>
                                        <p:tgtEl>
                                          <p:spTgt spid="647227"/>
                                        </p:tgtEl>
                                        <p:attrNameLst>
                                          <p:attrName>ppt_w</p:attrName>
                                        </p:attrNameLst>
                                      </p:cBhvr>
                                      <p:tavLst>
                                        <p:tav tm="0">
                                          <p:val>
                                            <p:fltVal val="0"/>
                                          </p:val>
                                        </p:tav>
                                        <p:tav tm="100000">
                                          <p:val>
                                            <p:strVal val="#ppt_w"/>
                                          </p:val>
                                        </p:tav>
                                      </p:tavLst>
                                    </p:anim>
                                    <p:anim calcmode="lin" valueType="num">
                                      <p:cBhvr>
                                        <p:cTn id="18" dur="500" fill="hold"/>
                                        <p:tgtEl>
                                          <p:spTgt spid="6472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7231"/>
                                        </p:tgtEl>
                                        <p:attrNameLst>
                                          <p:attrName>style.visibility</p:attrName>
                                        </p:attrNameLst>
                                      </p:cBhvr>
                                      <p:to>
                                        <p:strVal val="visible"/>
                                      </p:to>
                                    </p:set>
                                    <p:animEffect transition="in" filter="box(out)">
                                      <p:cBhvr>
                                        <p:cTn id="23" dur="500"/>
                                        <p:tgtEl>
                                          <p:spTgt spid="64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26" grpId="0" animBg="1"/>
      <p:bldP spid="647227" grpId="0" animBg="1"/>
      <p:bldP spid="647231"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a:t>
            </a:r>
            <a:r>
              <a:rPr lang="en-US" altLang="zh-CN" sz="1800" b="1">
                <a:solidFill>
                  <a:srgbClr val="0000FF"/>
                </a:solidFill>
              </a:rPr>
              <a:t>cout &lt;&lt; s1 &lt;&lt; ends &lt;&lt; s2 &lt;&lt; ends &lt;&lt; x &lt;&lt; s3 &lt;&lt; y &lt;&lt; "=" &lt;&lt; x*y &lt;&lt; endl ;</a:t>
            </a:r>
          </a:p>
          <a:p>
            <a:pPr algn="l">
              <a:lnSpc>
                <a:spcPct val="90000"/>
              </a:lnSpc>
              <a:spcBef>
                <a:spcPct val="50000"/>
              </a:spcBef>
            </a:pPr>
            <a:r>
              <a:rPr lang="en-US" altLang="zh-CN" sz="1800"/>
              <a:t>}</a:t>
            </a:r>
          </a:p>
        </p:txBody>
      </p:sp>
      <p:sp>
        <p:nvSpPr>
          <p:cNvPr id="64819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8197" name="Group 5"/>
          <p:cNvGrpSpPr>
            <a:grpSpLocks/>
          </p:cNvGrpSpPr>
          <p:nvPr/>
        </p:nvGrpSpPr>
        <p:grpSpPr bwMode="auto">
          <a:xfrm>
            <a:off x="7467600" y="838200"/>
            <a:ext cx="838200" cy="838200"/>
            <a:chOff x="3220" y="1080"/>
            <a:chExt cx="1253" cy="1421"/>
          </a:xfrm>
        </p:grpSpPr>
        <p:sp>
          <p:nvSpPr>
            <p:cNvPr id="648198"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8199"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8200"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8201"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8202"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8203"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8204"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8205"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8206"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8207"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8208"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8209"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8210"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8211"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8212"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8213"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8214"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8215"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8216"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8217"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8218"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8219"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8220"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8221"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8222"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8223"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8224"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8225"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8226"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8227"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8228"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8229"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8230"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8231"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8232"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8233"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8234" name="Group 42"/>
          <p:cNvGrpSpPr>
            <a:grpSpLocks/>
          </p:cNvGrpSpPr>
          <p:nvPr/>
        </p:nvGrpSpPr>
        <p:grpSpPr bwMode="auto">
          <a:xfrm rot="1368420">
            <a:off x="7315200" y="1447800"/>
            <a:ext cx="381000" cy="457200"/>
            <a:chOff x="4896" y="960"/>
            <a:chExt cx="240" cy="288"/>
          </a:xfrm>
        </p:grpSpPr>
        <p:sp>
          <p:nvSpPr>
            <p:cNvPr id="648235"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8236"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8237" name="Group 45"/>
          <p:cNvGrpSpPr>
            <a:grpSpLocks/>
          </p:cNvGrpSpPr>
          <p:nvPr/>
        </p:nvGrpSpPr>
        <p:grpSpPr bwMode="auto">
          <a:xfrm>
            <a:off x="5534025" y="2767013"/>
            <a:ext cx="3457575" cy="2124075"/>
            <a:chOff x="3486" y="1743"/>
            <a:chExt cx="2178" cy="1338"/>
          </a:xfrm>
        </p:grpSpPr>
        <p:sp>
          <p:nvSpPr>
            <p:cNvPr id="648238"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48239"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0"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1"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2"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3"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4"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8245" name="Group 53"/>
          <p:cNvGrpSpPr>
            <a:grpSpLocks/>
          </p:cNvGrpSpPr>
          <p:nvPr/>
        </p:nvGrpSpPr>
        <p:grpSpPr bwMode="auto">
          <a:xfrm>
            <a:off x="3733800" y="4572000"/>
            <a:ext cx="1905000" cy="457200"/>
            <a:chOff x="2352" y="2880"/>
            <a:chExt cx="1200" cy="288"/>
          </a:xfrm>
        </p:grpSpPr>
        <p:sp>
          <p:nvSpPr>
            <p:cNvPr id="648246"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8247" name="Group 55"/>
            <p:cNvGrpSpPr>
              <a:grpSpLocks/>
            </p:cNvGrpSpPr>
            <p:nvPr/>
          </p:nvGrpSpPr>
          <p:grpSpPr bwMode="auto">
            <a:xfrm rot="14101998">
              <a:off x="3336" y="2904"/>
              <a:ext cx="192" cy="240"/>
              <a:chOff x="4896" y="960"/>
              <a:chExt cx="240" cy="288"/>
            </a:xfrm>
          </p:grpSpPr>
          <p:sp>
            <p:nvSpPr>
              <p:cNvPr id="648248"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8249"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8250"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8251" name="Rectangle 59"/>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8252" name="Rectangle 60"/>
          <p:cNvSpPr>
            <a:spLocks noChangeArrowheads="1"/>
          </p:cNvSpPr>
          <p:nvPr/>
        </p:nvSpPr>
        <p:spPr bwMode="auto">
          <a:xfrm>
            <a:off x="6324600"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i="1"/>
              <a:t>0.5</a:t>
            </a:r>
          </a:p>
        </p:txBody>
      </p:sp>
      <p:sp>
        <p:nvSpPr>
          <p:cNvPr id="648253" name="Rectangle 61"/>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a:t>*</a:t>
            </a:r>
          </a:p>
        </p:txBody>
      </p:sp>
      <p:sp>
        <p:nvSpPr>
          <p:cNvPr id="648254" name="Rectangle 62"/>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8255" name="Rectangle 63"/>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8257" name="Rectangle 6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dirty="0"/>
              <a:t>#include&lt;</a:t>
            </a:r>
            <a:r>
              <a:rPr lang="en-US" altLang="zh-CN" sz="1800" dirty="0" err="1"/>
              <a:t>iostream</a:t>
            </a:r>
            <a:r>
              <a:rPr lang="en-US" altLang="zh-CN" sz="1800" dirty="0"/>
              <a:t>&gt;</a:t>
            </a:r>
          </a:p>
          <a:p>
            <a:pPr algn="l">
              <a:lnSpc>
                <a:spcPct val="90000"/>
              </a:lnSpc>
              <a:spcBef>
                <a:spcPct val="50000"/>
              </a:spcBef>
            </a:pPr>
            <a:r>
              <a:rPr lang="en-US" altLang="zh-CN" sz="1800" dirty="0"/>
              <a:t>#include&lt;</a:t>
            </a:r>
            <a:r>
              <a:rPr lang="en-US" altLang="zh-CN" sz="1800" dirty="0" err="1"/>
              <a:t>sstream</a:t>
            </a:r>
            <a:r>
              <a:rPr lang="en-US" altLang="zh-CN" sz="1800" dirty="0"/>
              <a:t>&gt;</a:t>
            </a:r>
          </a:p>
          <a:p>
            <a:pPr algn="l">
              <a:lnSpc>
                <a:spcPct val="90000"/>
              </a:lnSpc>
              <a:spcBef>
                <a:spcPct val="50000"/>
              </a:spcBef>
            </a:pPr>
            <a:r>
              <a:rPr lang="en-US" altLang="zh-CN" sz="1800" dirty="0"/>
              <a:t>#include&lt;string&gt;</a:t>
            </a:r>
          </a:p>
          <a:p>
            <a:pPr algn="l">
              <a:lnSpc>
                <a:spcPct val="90000"/>
              </a:lnSpc>
              <a:spcBef>
                <a:spcPct val="50000"/>
              </a:spcBef>
            </a:pPr>
            <a:r>
              <a:rPr lang="en-US" altLang="zh-CN" sz="1800" dirty="0"/>
              <a:t>using namespace std;</a:t>
            </a:r>
          </a:p>
          <a:p>
            <a:pPr algn="l">
              <a:lnSpc>
                <a:spcPct val="90000"/>
              </a:lnSpc>
              <a:spcBef>
                <a:spcPct val="50000"/>
              </a:spcBef>
            </a:pPr>
            <a:r>
              <a:rPr lang="en-US" altLang="zh-CN" sz="1800" dirty="0" err="1"/>
              <a:t>int</a:t>
            </a:r>
            <a:r>
              <a:rPr lang="en-US" altLang="zh-CN" sz="1800" dirty="0"/>
              <a:t> main()</a:t>
            </a:r>
          </a:p>
          <a:p>
            <a:pPr algn="l">
              <a:lnSpc>
                <a:spcPct val="90000"/>
              </a:lnSpc>
              <a:spcBef>
                <a:spcPct val="50000"/>
              </a:spcBef>
            </a:pPr>
            <a:r>
              <a:rPr lang="en-US" altLang="zh-CN" sz="1800" dirty="0"/>
              <a:t>{ string </a:t>
            </a:r>
            <a:r>
              <a:rPr lang="en-US" altLang="zh-CN" sz="1800" dirty="0" err="1"/>
              <a:t>testStr</a:t>
            </a:r>
            <a:r>
              <a:rPr lang="en-US" altLang="zh-CN" sz="1800" dirty="0"/>
              <a:t> ( "Input test 256 * 0.5" ) ;</a:t>
            </a:r>
          </a:p>
          <a:p>
            <a:pPr algn="l">
              <a:lnSpc>
                <a:spcPct val="90000"/>
              </a:lnSpc>
              <a:spcBef>
                <a:spcPct val="50000"/>
              </a:spcBef>
            </a:pPr>
            <a:r>
              <a:rPr lang="en-US" altLang="zh-CN" sz="1800" dirty="0"/>
              <a:t>   string s1, s2, s3 ;</a:t>
            </a:r>
          </a:p>
          <a:p>
            <a:pPr algn="l">
              <a:lnSpc>
                <a:spcPct val="90000"/>
              </a:lnSpc>
              <a:spcBef>
                <a:spcPct val="50000"/>
              </a:spcBef>
            </a:pPr>
            <a:r>
              <a:rPr lang="en-US" altLang="zh-CN" sz="1800" dirty="0"/>
              <a:t>   double x, y ;</a:t>
            </a:r>
          </a:p>
          <a:p>
            <a:pPr algn="l">
              <a:lnSpc>
                <a:spcPct val="90000"/>
              </a:lnSpc>
              <a:spcBef>
                <a:spcPct val="50000"/>
              </a:spcBef>
            </a:pPr>
            <a:r>
              <a:rPr lang="en-US" altLang="zh-CN" sz="1800" dirty="0"/>
              <a:t>   </a:t>
            </a:r>
            <a:r>
              <a:rPr lang="en-US" altLang="zh-CN" sz="1800" dirty="0" err="1"/>
              <a:t>istringstream</a:t>
            </a:r>
            <a:r>
              <a:rPr lang="en-US" altLang="zh-CN" sz="1800" dirty="0"/>
              <a:t> input( </a:t>
            </a:r>
            <a:r>
              <a:rPr lang="en-US" altLang="zh-CN" sz="1800" dirty="0" err="1"/>
              <a:t>testStr</a:t>
            </a:r>
            <a:r>
              <a:rPr lang="en-US" altLang="zh-CN" sz="1800" dirty="0"/>
              <a:t> ) ;</a:t>
            </a:r>
          </a:p>
          <a:p>
            <a:pPr algn="l">
              <a:lnSpc>
                <a:spcPct val="90000"/>
              </a:lnSpc>
              <a:spcBef>
                <a:spcPct val="50000"/>
              </a:spcBef>
            </a:pPr>
            <a:r>
              <a:rPr lang="en-US" altLang="zh-CN" sz="1800" b="1" dirty="0">
                <a:solidFill>
                  <a:srgbClr val="0000FF"/>
                </a:solidFill>
              </a:rPr>
              <a:t>   </a:t>
            </a:r>
            <a:r>
              <a:rPr lang="en-US" altLang="zh-CN" sz="1800" dirty="0"/>
              <a:t>input &gt;&gt; s1 &gt;&gt; s2 &gt;&gt; x &gt;&gt; s3 &gt;&gt; y ;</a:t>
            </a:r>
          </a:p>
          <a:p>
            <a:pPr algn="l">
              <a:lnSpc>
                <a:spcPct val="90000"/>
              </a:lnSpc>
              <a:spcBef>
                <a:spcPct val="50000"/>
              </a:spcBef>
            </a:pPr>
            <a:r>
              <a:rPr lang="en-US" altLang="zh-CN" sz="1800" dirty="0"/>
              <a:t>   </a:t>
            </a:r>
            <a:r>
              <a:rPr lang="en-US" altLang="zh-CN" sz="1800" b="1" dirty="0" err="1">
                <a:solidFill>
                  <a:srgbClr val="0000FF"/>
                </a:solidFill>
              </a:rPr>
              <a:t>cout</a:t>
            </a:r>
            <a:r>
              <a:rPr lang="en-US" altLang="zh-CN" sz="1800" b="1" dirty="0">
                <a:solidFill>
                  <a:srgbClr val="0000FF"/>
                </a:solidFill>
              </a:rPr>
              <a:t> &lt;&lt; s1 &lt;&lt; ends &lt;&lt; s2 &lt;&lt; ends &lt;&lt; x &lt;&lt; s3 &lt;&lt; y &lt;&lt; "=" &lt;&lt; x*y &lt;&lt; </a:t>
            </a:r>
            <a:r>
              <a:rPr lang="en-US" altLang="zh-CN" sz="1800" b="1" dirty="0" err="1">
                <a:solidFill>
                  <a:srgbClr val="0000FF"/>
                </a:solidFill>
              </a:rPr>
              <a:t>endl</a:t>
            </a:r>
            <a:r>
              <a:rPr lang="en-US" altLang="zh-CN" sz="1800" b="1" dirty="0">
                <a:solidFill>
                  <a:srgbClr val="0000FF"/>
                </a:solidFill>
              </a:rPr>
              <a:t> ;</a:t>
            </a:r>
          </a:p>
          <a:p>
            <a:pPr algn="l">
              <a:lnSpc>
                <a:spcPct val="90000"/>
              </a:lnSpc>
              <a:spcBef>
                <a:spcPct val="50000"/>
              </a:spcBef>
            </a:pPr>
            <a:r>
              <a:rPr lang="en-US" altLang="zh-CN" sz="1800" dirty="0"/>
              <a:t>}</a:t>
            </a:r>
          </a:p>
        </p:txBody>
      </p:sp>
      <p:sp>
        <p:nvSpPr>
          <p:cNvPr id="649219"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9221" name="Group 5"/>
          <p:cNvGrpSpPr>
            <a:grpSpLocks/>
          </p:cNvGrpSpPr>
          <p:nvPr/>
        </p:nvGrpSpPr>
        <p:grpSpPr bwMode="auto">
          <a:xfrm>
            <a:off x="7467600" y="838200"/>
            <a:ext cx="838200" cy="838200"/>
            <a:chOff x="3220" y="1080"/>
            <a:chExt cx="1253" cy="1421"/>
          </a:xfrm>
        </p:grpSpPr>
        <p:sp>
          <p:nvSpPr>
            <p:cNvPr id="649222"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9223"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9224"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9225"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9226"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9227"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9228"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9229"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9230"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9231"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9232"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9233"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9234"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9235"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9236"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9237"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9238"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9239"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9240"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9241"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9242"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9243"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9244"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9245"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9246"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9247"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9248"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9249"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9250"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9251"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9252"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9253"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9254"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9255"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9256"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9257"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9258" name="Group 42"/>
          <p:cNvGrpSpPr>
            <a:grpSpLocks/>
          </p:cNvGrpSpPr>
          <p:nvPr/>
        </p:nvGrpSpPr>
        <p:grpSpPr bwMode="auto">
          <a:xfrm rot="1368420">
            <a:off x="7315200" y="1447800"/>
            <a:ext cx="381000" cy="457200"/>
            <a:chOff x="4896" y="960"/>
            <a:chExt cx="240" cy="288"/>
          </a:xfrm>
        </p:grpSpPr>
        <p:sp>
          <p:nvSpPr>
            <p:cNvPr id="649259"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9260"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9261" name="Group 45"/>
          <p:cNvGrpSpPr>
            <a:grpSpLocks/>
          </p:cNvGrpSpPr>
          <p:nvPr/>
        </p:nvGrpSpPr>
        <p:grpSpPr bwMode="auto">
          <a:xfrm>
            <a:off x="5534025" y="2767013"/>
            <a:ext cx="3457575" cy="2124075"/>
            <a:chOff x="3486" y="1743"/>
            <a:chExt cx="2178" cy="1338"/>
          </a:xfrm>
        </p:grpSpPr>
        <p:sp>
          <p:nvSpPr>
            <p:cNvPr id="649262"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49263"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4"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5"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6"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7"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8"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9269" name="Group 53"/>
          <p:cNvGrpSpPr>
            <a:grpSpLocks/>
          </p:cNvGrpSpPr>
          <p:nvPr/>
        </p:nvGrpSpPr>
        <p:grpSpPr bwMode="auto">
          <a:xfrm>
            <a:off x="3733800" y="4572000"/>
            <a:ext cx="1905000" cy="457200"/>
            <a:chOff x="2352" y="2880"/>
            <a:chExt cx="1200" cy="288"/>
          </a:xfrm>
        </p:grpSpPr>
        <p:sp>
          <p:nvSpPr>
            <p:cNvPr id="649270"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9271" name="Group 55"/>
            <p:cNvGrpSpPr>
              <a:grpSpLocks/>
            </p:cNvGrpSpPr>
            <p:nvPr/>
          </p:nvGrpSpPr>
          <p:grpSpPr bwMode="auto">
            <a:xfrm rot="14101998">
              <a:off x="3336" y="2904"/>
              <a:ext cx="192" cy="240"/>
              <a:chOff x="4896" y="960"/>
              <a:chExt cx="240" cy="288"/>
            </a:xfrm>
          </p:grpSpPr>
          <p:sp>
            <p:nvSpPr>
              <p:cNvPr id="649272"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9273"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9274" name="Rectangle 58"/>
          <p:cNvSpPr>
            <a:spLocks noChangeArrowheads="1"/>
          </p:cNvSpPr>
          <p:nvPr/>
        </p:nvSpPr>
        <p:spPr bwMode="auto">
          <a:xfrm>
            <a:off x="6248400" y="4173538"/>
            <a:ext cx="730250" cy="311150"/>
          </a:xfrm>
          <a:prstGeom prst="rect">
            <a:avLst/>
          </a:prstGeom>
          <a:noFill/>
          <a:ln w="9525">
            <a:noFill/>
            <a:miter lim="800000"/>
            <a:headEnd/>
            <a:tailEnd/>
          </a:ln>
          <a:effectLst/>
        </p:spPr>
        <p:txBody>
          <a:bodyPr wrap="none">
            <a:spAutoFit/>
          </a:bodyPr>
          <a:lstStyle/>
          <a:p>
            <a:pPr>
              <a:lnSpc>
                <a:spcPct val="80000"/>
              </a:lnSpc>
            </a:pPr>
            <a:r>
              <a:rPr lang="en-US" altLang="zh-CN" sz="1800" b="1"/>
              <a:t>Input</a:t>
            </a:r>
          </a:p>
        </p:txBody>
      </p:sp>
      <p:sp>
        <p:nvSpPr>
          <p:cNvPr id="649275" name="Rectangle 59"/>
          <p:cNvSpPr>
            <a:spLocks noChangeArrowheads="1"/>
          </p:cNvSpPr>
          <p:nvPr/>
        </p:nvSpPr>
        <p:spPr bwMode="auto">
          <a:xfrm>
            <a:off x="6350000" y="38798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a:t>test</a:t>
            </a:r>
          </a:p>
        </p:txBody>
      </p:sp>
      <p:sp>
        <p:nvSpPr>
          <p:cNvPr id="649276" name="Rectangle 60"/>
          <p:cNvSpPr>
            <a:spLocks noChangeArrowheads="1"/>
          </p:cNvSpPr>
          <p:nvPr/>
        </p:nvSpPr>
        <p:spPr bwMode="auto">
          <a:xfrm>
            <a:off x="6324600"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b="1" i="1"/>
              <a:t>0.5</a:t>
            </a:r>
          </a:p>
        </p:txBody>
      </p:sp>
      <p:sp>
        <p:nvSpPr>
          <p:cNvPr id="649277" name="Oval 61"/>
          <p:cNvSpPr>
            <a:spLocks noChangeArrowheads="1"/>
          </p:cNvSpPr>
          <p:nvPr/>
        </p:nvSpPr>
        <p:spPr bwMode="auto">
          <a:xfrm>
            <a:off x="6019800" y="2895600"/>
            <a:ext cx="1066800" cy="1676400"/>
          </a:xfrm>
          <a:prstGeom prst="ellipse">
            <a:avLst/>
          </a:prstGeom>
          <a:noFill/>
          <a:ln w="19050">
            <a:solidFill>
              <a:srgbClr val="FF3300"/>
            </a:solidFill>
            <a:round/>
            <a:headEnd/>
            <a:tailEnd/>
          </a:ln>
          <a:effectLst/>
        </p:spPr>
        <p:txBody>
          <a:bodyPr wrap="none" anchor="ctr"/>
          <a:lstStyle/>
          <a:p>
            <a:endParaRPr lang="zh-CN" altLang="en-US"/>
          </a:p>
        </p:txBody>
      </p:sp>
      <p:sp>
        <p:nvSpPr>
          <p:cNvPr id="649278" name="Line 62"/>
          <p:cNvSpPr>
            <a:spLocks noChangeShapeType="1"/>
          </p:cNvSpPr>
          <p:nvPr/>
        </p:nvSpPr>
        <p:spPr bwMode="auto">
          <a:xfrm flipV="1">
            <a:off x="6629400" y="2209800"/>
            <a:ext cx="152400" cy="685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9279" name="Line 63"/>
          <p:cNvSpPr>
            <a:spLocks noChangeShapeType="1"/>
          </p:cNvSpPr>
          <p:nvPr/>
        </p:nvSpPr>
        <p:spPr bwMode="auto">
          <a:xfrm flipV="1">
            <a:off x="7086600" y="1295400"/>
            <a:ext cx="533400" cy="5334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9281" name="Rectangle 65"/>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b="1"/>
              <a:t>*</a:t>
            </a:r>
          </a:p>
        </p:txBody>
      </p:sp>
      <p:sp>
        <p:nvSpPr>
          <p:cNvPr id="649282" name="Rectangle 66"/>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t>256</a:t>
            </a:r>
          </a:p>
        </p:txBody>
      </p:sp>
      <p:sp>
        <p:nvSpPr>
          <p:cNvPr id="649283" name="Rectangle 67"/>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9285" name="Rectangle 69"/>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pic>
        <p:nvPicPr>
          <p:cNvPr id="784385" name="Picture 1"/>
          <p:cNvPicPr>
            <a:picLocks noChangeAspect="1" noChangeArrowheads="1"/>
          </p:cNvPicPr>
          <p:nvPr/>
        </p:nvPicPr>
        <p:blipFill>
          <a:blip r:embed="rId2"/>
          <a:srcRect/>
          <a:stretch>
            <a:fillRect/>
          </a:stretch>
        </p:blipFill>
        <p:spPr bwMode="auto">
          <a:xfrm>
            <a:off x="2339752" y="1196752"/>
            <a:ext cx="379476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9277"/>
                                        </p:tgtEl>
                                        <p:attrNameLst>
                                          <p:attrName>style.visibility</p:attrName>
                                        </p:attrNameLst>
                                      </p:cBhvr>
                                      <p:to>
                                        <p:strVal val="visible"/>
                                      </p:to>
                                    </p:set>
                                    <p:animEffect transition="in" filter="box(out)">
                                      <p:cBhvr>
                                        <p:cTn id="7" dur="500"/>
                                        <p:tgtEl>
                                          <p:spTgt spid="64927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649278"/>
                                        </p:tgtEl>
                                        <p:attrNameLst>
                                          <p:attrName>style.visibility</p:attrName>
                                        </p:attrNameLst>
                                      </p:cBhvr>
                                      <p:to>
                                        <p:strVal val="visible"/>
                                      </p:to>
                                    </p:set>
                                    <p:anim calcmode="lin" valueType="num">
                                      <p:cBhvr>
                                        <p:cTn id="12" dur="500" fill="hold"/>
                                        <p:tgtEl>
                                          <p:spTgt spid="649278"/>
                                        </p:tgtEl>
                                        <p:attrNameLst>
                                          <p:attrName>ppt_x</p:attrName>
                                        </p:attrNameLst>
                                      </p:cBhvr>
                                      <p:tavLst>
                                        <p:tav tm="0">
                                          <p:val>
                                            <p:strVal val="#ppt_x"/>
                                          </p:val>
                                        </p:tav>
                                        <p:tav tm="100000">
                                          <p:val>
                                            <p:strVal val="#ppt_x"/>
                                          </p:val>
                                        </p:tav>
                                      </p:tavLst>
                                    </p:anim>
                                    <p:anim calcmode="lin" valueType="num">
                                      <p:cBhvr>
                                        <p:cTn id="13" dur="500" fill="hold"/>
                                        <p:tgtEl>
                                          <p:spTgt spid="649278"/>
                                        </p:tgtEl>
                                        <p:attrNameLst>
                                          <p:attrName>ppt_y</p:attrName>
                                        </p:attrNameLst>
                                      </p:cBhvr>
                                      <p:tavLst>
                                        <p:tav tm="0">
                                          <p:val>
                                            <p:strVal val="#ppt_y+#ppt_h/2"/>
                                          </p:val>
                                        </p:tav>
                                        <p:tav tm="100000">
                                          <p:val>
                                            <p:strVal val="#ppt_y"/>
                                          </p:val>
                                        </p:tav>
                                      </p:tavLst>
                                    </p:anim>
                                    <p:anim calcmode="lin" valueType="num">
                                      <p:cBhvr>
                                        <p:cTn id="14" dur="500" fill="hold"/>
                                        <p:tgtEl>
                                          <p:spTgt spid="649278"/>
                                        </p:tgtEl>
                                        <p:attrNameLst>
                                          <p:attrName>ppt_w</p:attrName>
                                        </p:attrNameLst>
                                      </p:cBhvr>
                                      <p:tavLst>
                                        <p:tav tm="0">
                                          <p:val>
                                            <p:strVal val="#ppt_w"/>
                                          </p:val>
                                        </p:tav>
                                        <p:tav tm="100000">
                                          <p:val>
                                            <p:strVal val="#ppt_w"/>
                                          </p:val>
                                        </p:tav>
                                      </p:tavLst>
                                    </p:anim>
                                    <p:anim calcmode="lin" valueType="num">
                                      <p:cBhvr>
                                        <p:cTn id="15" dur="500" fill="hold"/>
                                        <p:tgtEl>
                                          <p:spTgt spid="64927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49279"/>
                                        </p:tgtEl>
                                        <p:attrNameLst>
                                          <p:attrName>style.visibility</p:attrName>
                                        </p:attrNameLst>
                                      </p:cBhvr>
                                      <p:to>
                                        <p:strVal val="visible"/>
                                      </p:to>
                                    </p:set>
                                    <p:anim calcmode="lin" valueType="num">
                                      <p:cBhvr>
                                        <p:cTn id="20" dur="500" fill="hold"/>
                                        <p:tgtEl>
                                          <p:spTgt spid="649279"/>
                                        </p:tgtEl>
                                        <p:attrNameLst>
                                          <p:attrName>ppt_x</p:attrName>
                                        </p:attrNameLst>
                                      </p:cBhvr>
                                      <p:tavLst>
                                        <p:tav tm="0">
                                          <p:val>
                                            <p:strVal val="#ppt_x"/>
                                          </p:val>
                                        </p:tav>
                                        <p:tav tm="100000">
                                          <p:val>
                                            <p:strVal val="#ppt_x"/>
                                          </p:val>
                                        </p:tav>
                                      </p:tavLst>
                                    </p:anim>
                                    <p:anim calcmode="lin" valueType="num">
                                      <p:cBhvr>
                                        <p:cTn id="21" dur="500" fill="hold"/>
                                        <p:tgtEl>
                                          <p:spTgt spid="649279"/>
                                        </p:tgtEl>
                                        <p:attrNameLst>
                                          <p:attrName>ppt_y</p:attrName>
                                        </p:attrNameLst>
                                      </p:cBhvr>
                                      <p:tavLst>
                                        <p:tav tm="0">
                                          <p:val>
                                            <p:strVal val="#ppt_y+#ppt_h/2"/>
                                          </p:val>
                                        </p:tav>
                                        <p:tav tm="100000">
                                          <p:val>
                                            <p:strVal val="#ppt_y"/>
                                          </p:val>
                                        </p:tav>
                                      </p:tavLst>
                                    </p:anim>
                                    <p:anim calcmode="lin" valueType="num">
                                      <p:cBhvr>
                                        <p:cTn id="22" dur="500" fill="hold"/>
                                        <p:tgtEl>
                                          <p:spTgt spid="649279"/>
                                        </p:tgtEl>
                                        <p:attrNameLst>
                                          <p:attrName>ppt_w</p:attrName>
                                        </p:attrNameLst>
                                      </p:cBhvr>
                                      <p:tavLst>
                                        <p:tav tm="0">
                                          <p:val>
                                            <p:strVal val="#ppt_w"/>
                                          </p:val>
                                        </p:tav>
                                        <p:tav tm="100000">
                                          <p:val>
                                            <p:strVal val="#ppt_w"/>
                                          </p:val>
                                        </p:tav>
                                      </p:tavLst>
                                    </p:anim>
                                    <p:anim calcmode="lin" valueType="num">
                                      <p:cBhvr>
                                        <p:cTn id="23" dur="500" fill="hold"/>
                                        <p:tgtEl>
                                          <p:spTgt spid="649279"/>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84385"/>
                                        </p:tgtEl>
                                        <p:attrNameLst>
                                          <p:attrName>style.visibility</p:attrName>
                                        </p:attrNameLst>
                                      </p:cBhvr>
                                      <p:to>
                                        <p:strVal val="visible"/>
                                      </p:to>
                                    </p:set>
                                    <p:animEffect transition="in" filter="blinds(horizontal)">
                                      <p:cBhvr>
                                        <p:cTn id="28" dur="500"/>
                                        <p:tgtEl>
                                          <p:spTgt spid="78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77" grpId="0" animBg="1"/>
      <p:bldP spid="649278" grpId="0" animBg="1"/>
      <p:bldP spid="649279"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65"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2966"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2967"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2968"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2969" name="Group 9"/>
          <p:cNvGrpSpPr>
            <a:grpSpLocks/>
          </p:cNvGrpSpPr>
          <p:nvPr/>
        </p:nvGrpSpPr>
        <p:grpSpPr bwMode="auto">
          <a:xfrm>
            <a:off x="1954213" y="2195513"/>
            <a:ext cx="5240337" cy="396875"/>
            <a:chOff x="1231" y="1287"/>
            <a:chExt cx="3301" cy="250"/>
          </a:xfrm>
        </p:grpSpPr>
        <p:sp>
          <p:nvSpPr>
            <p:cNvPr id="552970" name="Rectangle 10"/>
            <p:cNvSpPr>
              <a:spLocks noChangeArrowheads="1"/>
            </p:cNvSpPr>
            <p:nvPr/>
          </p:nvSpPr>
          <p:spPr bwMode="auto">
            <a:xfrm>
              <a:off x="1231" y="1300"/>
              <a:ext cx="562" cy="237"/>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istream</a:t>
              </a:r>
            </a:p>
          </p:txBody>
        </p:sp>
        <p:sp>
          <p:nvSpPr>
            <p:cNvPr id="552971" name="Rectangle 11"/>
            <p:cNvSpPr>
              <a:spLocks noChangeArrowheads="1"/>
            </p:cNvSpPr>
            <p:nvPr/>
          </p:nvSpPr>
          <p:spPr bwMode="auto">
            <a:xfrm>
              <a:off x="3938" y="1287"/>
              <a:ext cx="594" cy="237"/>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ostream</a:t>
              </a:r>
            </a:p>
          </p:txBody>
        </p:sp>
      </p:grpSp>
      <p:sp>
        <p:nvSpPr>
          <p:cNvPr id="552972"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2973" name="Group 13"/>
          <p:cNvGrpSpPr>
            <a:grpSpLocks/>
          </p:cNvGrpSpPr>
          <p:nvPr/>
        </p:nvGrpSpPr>
        <p:grpSpPr bwMode="auto">
          <a:xfrm>
            <a:off x="2438400" y="5140325"/>
            <a:ext cx="4473575" cy="346075"/>
            <a:chOff x="1598" y="3142"/>
            <a:chExt cx="2818" cy="218"/>
          </a:xfrm>
        </p:grpSpPr>
        <p:sp>
          <p:nvSpPr>
            <p:cNvPr id="552974"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2975"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2976"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2977" name="Group 17"/>
          <p:cNvGrpSpPr>
            <a:grpSpLocks/>
          </p:cNvGrpSpPr>
          <p:nvPr/>
        </p:nvGrpSpPr>
        <p:grpSpPr bwMode="auto">
          <a:xfrm>
            <a:off x="304800" y="3200400"/>
            <a:ext cx="3986213" cy="346075"/>
            <a:chOff x="192" y="1920"/>
            <a:chExt cx="2511" cy="218"/>
          </a:xfrm>
        </p:grpSpPr>
        <p:sp>
          <p:nvSpPr>
            <p:cNvPr id="552978"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2979"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2980"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2981" name="Group 21"/>
          <p:cNvGrpSpPr>
            <a:grpSpLocks/>
          </p:cNvGrpSpPr>
          <p:nvPr/>
        </p:nvGrpSpPr>
        <p:grpSpPr bwMode="auto">
          <a:xfrm>
            <a:off x="4718050" y="3200400"/>
            <a:ext cx="4121150" cy="346075"/>
            <a:chOff x="2972" y="1920"/>
            <a:chExt cx="2596" cy="218"/>
          </a:xfrm>
        </p:grpSpPr>
        <p:sp>
          <p:nvSpPr>
            <p:cNvPr id="552982"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2983"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2984"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2985" name="Group 25"/>
          <p:cNvGrpSpPr>
            <a:grpSpLocks/>
          </p:cNvGrpSpPr>
          <p:nvPr/>
        </p:nvGrpSpPr>
        <p:grpSpPr bwMode="auto">
          <a:xfrm>
            <a:off x="2438400" y="1828800"/>
            <a:ext cx="4267200" cy="381000"/>
            <a:chOff x="1536" y="1056"/>
            <a:chExt cx="2688" cy="240"/>
          </a:xfrm>
        </p:grpSpPr>
        <p:sp>
          <p:nvSpPr>
            <p:cNvPr id="552986"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2987"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2988" name="Group 28"/>
          <p:cNvGrpSpPr>
            <a:grpSpLocks/>
          </p:cNvGrpSpPr>
          <p:nvPr/>
        </p:nvGrpSpPr>
        <p:grpSpPr bwMode="auto">
          <a:xfrm>
            <a:off x="762000" y="2590800"/>
            <a:ext cx="3200400" cy="593725"/>
            <a:chOff x="480" y="1536"/>
            <a:chExt cx="2016" cy="384"/>
          </a:xfrm>
        </p:grpSpPr>
        <p:sp>
          <p:nvSpPr>
            <p:cNvPr id="552989"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2990"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2991"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2992" name="Group 32"/>
          <p:cNvGrpSpPr>
            <a:grpSpLocks/>
          </p:cNvGrpSpPr>
          <p:nvPr/>
        </p:nvGrpSpPr>
        <p:grpSpPr bwMode="auto">
          <a:xfrm>
            <a:off x="5181600" y="2555875"/>
            <a:ext cx="3200400" cy="625475"/>
            <a:chOff x="480" y="1536"/>
            <a:chExt cx="2016" cy="384"/>
          </a:xfrm>
        </p:grpSpPr>
        <p:sp>
          <p:nvSpPr>
            <p:cNvPr id="552993"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2994"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2995"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2996" name="Group 36"/>
          <p:cNvGrpSpPr>
            <a:grpSpLocks/>
          </p:cNvGrpSpPr>
          <p:nvPr/>
        </p:nvGrpSpPr>
        <p:grpSpPr bwMode="auto">
          <a:xfrm>
            <a:off x="2895600" y="4549775"/>
            <a:ext cx="3200400" cy="593725"/>
            <a:chOff x="1872" y="2784"/>
            <a:chExt cx="2016" cy="336"/>
          </a:xfrm>
        </p:grpSpPr>
        <p:sp>
          <p:nvSpPr>
            <p:cNvPr id="552997"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2998"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2999"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3000" name="Group 40"/>
          <p:cNvGrpSpPr>
            <a:grpSpLocks/>
          </p:cNvGrpSpPr>
          <p:nvPr/>
        </p:nvGrpSpPr>
        <p:grpSpPr bwMode="auto">
          <a:xfrm>
            <a:off x="2819400" y="2362200"/>
            <a:ext cx="3505200" cy="1828800"/>
            <a:chOff x="1776" y="1392"/>
            <a:chExt cx="2208" cy="1152"/>
          </a:xfrm>
        </p:grpSpPr>
        <p:sp>
          <p:nvSpPr>
            <p:cNvPr id="553001"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3002"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3003"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3004"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3005" name="Text Box 45"/>
          <p:cNvSpPr txBox="1">
            <a:spLocks noChangeArrowheads="1"/>
          </p:cNvSpPr>
          <p:nvPr/>
        </p:nvSpPr>
        <p:spPr bwMode="auto">
          <a:xfrm>
            <a:off x="1033463" y="2209800"/>
            <a:ext cx="874712"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3006" name="Text Box 46"/>
          <p:cNvSpPr txBox="1">
            <a:spLocks noChangeArrowheads="1"/>
          </p:cNvSpPr>
          <p:nvPr/>
        </p:nvSpPr>
        <p:spPr bwMode="auto">
          <a:xfrm>
            <a:off x="7205663" y="2209800"/>
            <a:ext cx="874712"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3005"/>
                                        </p:tgtEl>
                                        <p:attrNameLst>
                                          <p:attrName>style.visibility</p:attrName>
                                        </p:attrNameLst>
                                      </p:cBhvr>
                                      <p:to>
                                        <p:strVal val="visible"/>
                                      </p:to>
                                    </p:set>
                                    <p:animEffect transition="in" filter="blinds(horizontal)">
                                      <p:cBhvr>
                                        <p:cTn id="7" dur="500"/>
                                        <p:tgtEl>
                                          <p:spTgt spid="553005"/>
                                        </p:tgtEl>
                                      </p:cBhvr>
                                    </p:animEffect>
                                  </p:childTnLst>
                                </p:cTn>
                              </p:par>
                            </p:childTnLst>
                          </p:cTn>
                        </p:par>
                        <p:par>
                          <p:cTn id="8" fill="hold">
                            <p:stCondLst>
                              <p:cond delay="1500"/>
                            </p:stCondLst>
                            <p:childTnLst>
                              <p:par>
                                <p:cTn id="9" presetID="3" presetClass="entr" presetSubtype="10" fill="hold" grpId="0" nodeType="afterEffect">
                                  <p:stCondLst>
                                    <p:cond delay="2000"/>
                                  </p:stCondLst>
                                  <p:childTnLst>
                                    <p:set>
                                      <p:cBhvr>
                                        <p:cTn id="10" dur="1" fill="hold">
                                          <p:stCondLst>
                                            <p:cond delay="0"/>
                                          </p:stCondLst>
                                        </p:cTn>
                                        <p:tgtEl>
                                          <p:spTgt spid="553006"/>
                                        </p:tgtEl>
                                        <p:attrNameLst>
                                          <p:attrName>style.visibility</p:attrName>
                                        </p:attrNameLst>
                                      </p:cBhvr>
                                      <p:to>
                                        <p:strVal val="visible"/>
                                      </p:to>
                                    </p:set>
                                    <p:animEffect transition="in" filter="blinds(horizontal)">
                                      <p:cBhvr>
                                        <p:cTn id="11" dur="500"/>
                                        <p:tgtEl>
                                          <p:spTgt spid="553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5" grpId="0" autoUpdateAnimBg="0"/>
      <p:bldP spid="553006"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50243"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0245" name="Group 5"/>
          <p:cNvGrpSpPr>
            <a:grpSpLocks/>
          </p:cNvGrpSpPr>
          <p:nvPr/>
        </p:nvGrpSpPr>
        <p:grpSpPr bwMode="auto">
          <a:xfrm>
            <a:off x="7467600" y="838200"/>
            <a:ext cx="838200" cy="838200"/>
            <a:chOff x="3220" y="1080"/>
            <a:chExt cx="1253" cy="1421"/>
          </a:xfrm>
        </p:grpSpPr>
        <p:sp>
          <p:nvSpPr>
            <p:cNvPr id="65024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024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024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024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025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025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025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025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025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025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025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025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025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025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026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026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026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026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026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026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026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026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026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026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027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027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027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027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027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027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027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027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027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027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028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028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0282" name="Group 42"/>
          <p:cNvGrpSpPr>
            <a:grpSpLocks/>
          </p:cNvGrpSpPr>
          <p:nvPr/>
        </p:nvGrpSpPr>
        <p:grpSpPr bwMode="auto">
          <a:xfrm rot="1368420">
            <a:off x="7315200" y="1447800"/>
            <a:ext cx="381000" cy="457200"/>
            <a:chOff x="4896" y="960"/>
            <a:chExt cx="240" cy="288"/>
          </a:xfrm>
        </p:grpSpPr>
        <p:sp>
          <p:nvSpPr>
            <p:cNvPr id="65028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028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0285" name="Rectangle 45"/>
          <p:cNvSpPr>
            <a:spLocks noChangeArrowheads="1"/>
          </p:cNvSpPr>
          <p:nvPr/>
        </p:nvSpPr>
        <p:spPr bwMode="auto">
          <a:xfrm flipH="1" flipV="1">
            <a:off x="5535613" y="4205288"/>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6" name="Rectangle 46"/>
          <p:cNvSpPr>
            <a:spLocks noChangeArrowheads="1"/>
          </p:cNvSpPr>
          <p:nvPr/>
        </p:nvSpPr>
        <p:spPr bwMode="auto">
          <a:xfrm flipH="1" flipV="1">
            <a:off x="5535613" y="3878263"/>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7" name="Rectangle 47"/>
          <p:cNvSpPr>
            <a:spLocks noChangeArrowheads="1"/>
          </p:cNvSpPr>
          <p:nvPr/>
        </p:nvSpPr>
        <p:spPr bwMode="auto">
          <a:xfrm flipH="1" flipV="1">
            <a:off x="5534025" y="3549650"/>
            <a:ext cx="2057400"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8" name="Rectangle 48"/>
          <p:cNvSpPr>
            <a:spLocks noChangeArrowheads="1"/>
          </p:cNvSpPr>
          <p:nvPr/>
        </p:nvSpPr>
        <p:spPr bwMode="auto">
          <a:xfrm flipH="1" flipV="1">
            <a:off x="5535613" y="3222625"/>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9" name="Rectangle 49"/>
          <p:cNvSpPr>
            <a:spLocks noChangeArrowheads="1"/>
          </p:cNvSpPr>
          <p:nvPr/>
        </p:nvSpPr>
        <p:spPr bwMode="auto">
          <a:xfrm flipH="1" flipV="1">
            <a:off x="5535613" y="2895600"/>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90" name="Rectangle 50"/>
          <p:cNvSpPr>
            <a:spLocks noChangeArrowheads="1"/>
          </p:cNvSpPr>
          <p:nvPr/>
        </p:nvSpPr>
        <p:spPr bwMode="auto">
          <a:xfrm>
            <a:off x="7669213" y="2767013"/>
            <a:ext cx="1322387" cy="2073275"/>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sp>
        <p:nvSpPr>
          <p:cNvPr id="650291" name="Rectangle 51"/>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19578596">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grpSp>
        <p:nvGrpSpPr>
          <p:cNvPr id="650292" name="Group 52"/>
          <p:cNvGrpSpPr>
            <a:grpSpLocks/>
          </p:cNvGrpSpPr>
          <p:nvPr/>
        </p:nvGrpSpPr>
        <p:grpSpPr bwMode="auto">
          <a:xfrm>
            <a:off x="5535613" y="4572000"/>
            <a:ext cx="3532187" cy="319088"/>
            <a:chOff x="3487" y="2880"/>
            <a:chExt cx="2225" cy="201"/>
          </a:xfrm>
        </p:grpSpPr>
        <p:sp>
          <p:nvSpPr>
            <p:cNvPr id="650293" name="Rectangle 53"/>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0294" name="Rectangle 54"/>
            <p:cNvSpPr>
              <a:spLocks noChangeArrowheads="1"/>
            </p:cNvSpPr>
            <p:nvPr/>
          </p:nvSpPr>
          <p:spPr bwMode="auto">
            <a:xfrm>
              <a:off x="4855" y="2880"/>
              <a:ext cx="857" cy="181"/>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grpSp>
      <p:sp>
        <p:nvSpPr>
          <p:cNvPr id="650295" name="Rectangle 55"/>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0297" name="Rectangle 57"/>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0291"/>
                                        </p:tgtEl>
                                        <p:attrNameLst>
                                          <p:attrName>style.visibility</p:attrName>
                                        </p:attrNameLst>
                                      </p:cBhvr>
                                      <p:to>
                                        <p:strVal val="visible"/>
                                      </p:to>
                                    </p:set>
                                    <p:animEffect transition="in" filter="box(out)">
                                      <p:cBhvr>
                                        <p:cTn id="7" dur="500"/>
                                        <p:tgtEl>
                                          <p:spTgt spid="6502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0292"/>
                                        </p:tgtEl>
                                        <p:attrNameLst>
                                          <p:attrName>style.visibility</p:attrName>
                                        </p:attrNameLst>
                                      </p:cBhvr>
                                      <p:to>
                                        <p:strVal val="visible"/>
                                      </p:to>
                                    </p:set>
                                    <p:animEffect transition="in" filter="box(out)">
                                      <p:cBhvr>
                                        <p:cTn id="12" dur="500"/>
                                        <p:tgtEl>
                                          <p:spTgt spid="65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91"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a:t>
            </a:r>
            <a:r>
              <a:rPr lang="en-US" altLang="zh-CN" sz="1800" b="1">
                <a:solidFill>
                  <a:srgbClr val="0000FF"/>
                </a:solidFill>
              </a:rPr>
              <a:t>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5126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1268" name="Group 4"/>
          <p:cNvGrpSpPr>
            <a:grpSpLocks/>
          </p:cNvGrpSpPr>
          <p:nvPr/>
        </p:nvGrpSpPr>
        <p:grpSpPr bwMode="auto">
          <a:xfrm>
            <a:off x="7467600" y="838200"/>
            <a:ext cx="838200" cy="838200"/>
            <a:chOff x="3220" y="1080"/>
            <a:chExt cx="1253" cy="1421"/>
          </a:xfrm>
        </p:grpSpPr>
        <p:sp>
          <p:nvSpPr>
            <p:cNvPr id="651269"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1270"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1271"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1272"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1273"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1274"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1275"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1276"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1277"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1278"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1279"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1280"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1281"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1282"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1283"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1284"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1285"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1286"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1287"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1288"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1289"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1290"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1291"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1292"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1293"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1294"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1295"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1296"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1297"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1298"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1299"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1300"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1301"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1302"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1303"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1304" name="Oval 40"/>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1305" name="Group 41"/>
          <p:cNvGrpSpPr>
            <a:grpSpLocks/>
          </p:cNvGrpSpPr>
          <p:nvPr/>
        </p:nvGrpSpPr>
        <p:grpSpPr bwMode="auto">
          <a:xfrm rot="1368420">
            <a:off x="7315200" y="1447800"/>
            <a:ext cx="381000" cy="457200"/>
            <a:chOff x="4896" y="960"/>
            <a:chExt cx="240" cy="288"/>
          </a:xfrm>
        </p:grpSpPr>
        <p:sp>
          <p:nvSpPr>
            <p:cNvPr id="651306"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1307"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1308" name="Rectangle 44"/>
          <p:cNvSpPr>
            <a:spLocks noChangeArrowheads="1"/>
          </p:cNvSpPr>
          <p:nvPr/>
        </p:nvSpPr>
        <p:spPr bwMode="auto">
          <a:xfrm flipH="1" flipV="1">
            <a:off x="5535613" y="4205288"/>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09" name="Rectangle 45"/>
          <p:cNvSpPr>
            <a:spLocks noChangeArrowheads="1"/>
          </p:cNvSpPr>
          <p:nvPr/>
        </p:nvSpPr>
        <p:spPr bwMode="auto">
          <a:xfrm flipH="1" flipV="1">
            <a:off x="5535613" y="3878263"/>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0" name="Rectangle 46"/>
          <p:cNvSpPr>
            <a:spLocks noChangeArrowheads="1"/>
          </p:cNvSpPr>
          <p:nvPr/>
        </p:nvSpPr>
        <p:spPr bwMode="auto">
          <a:xfrm flipH="1" flipV="1">
            <a:off x="5534025" y="3549650"/>
            <a:ext cx="2057400"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1" name="Rectangle 47"/>
          <p:cNvSpPr>
            <a:spLocks noChangeArrowheads="1"/>
          </p:cNvSpPr>
          <p:nvPr/>
        </p:nvSpPr>
        <p:spPr bwMode="auto">
          <a:xfrm flipH="1" flipV="1">
            <a:off x="5535613" y="3222625"/>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2" name="Rectangle 48"/>
          <p:cNvSpPr>
            <a:spLocks noChangeArrowheads="1"/>
          </p:cNvSpPr>
          <p:nvPr/>
        </p:nvSpPr>
        <p:spPr bwMode="auto">
          <a:xfrm flipH="1" flipV="1">
            <a:off x="5535613" y="2895600"/>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3" name="Rectangle 49"/>
          <p:cNvSpPr>
            <a:spLocks noChangeArrowheads="1"/>
          </p:cNvSpPr>
          <p:nvPr/>
        </p:nvSpPr>
        <p:spPr bwMode="auto">
          <a:xfrm>
            <a:off x="7669213" y="2767013"/>
            <a:ext cx="1322387" cy="2073275"/>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sp>
        <p:nvSpPr>
          <p:cNvPr id="651314" name="Rectangle 50"/>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19578596">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grpSp>
        <p:nvGrpSpPr>
          <p:cNvPr id="651315" name="Group 51"/>
          <p:cNvGrpSpPr>
            <a:grpSpLocks/>
          </p:cNvGrpSpPr>
          <p:nvPr/>
        </p:nvGrpSpPr>
        <p:grpSpPr bwMode="auto">
          <a:xfrm>
            <a:off x="5535613" y="4572000"/>
            <a:ext cx="3532187" cy="319088"/>
            <a:chOff x="3487" y="2880"/>
            <a:chExt cx="2225" cy="201"/>
          </a:xfrm>
        </p:grpSpPr>
        <p:sp>
          <p:nvSpPr>
            <p:cNvPr id="651316" name="Rectangle 52"/>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1317" name="Rectangle 53"/>
            <p:cNvSpPr>
              <a:spLocks noChangeArrowheads="1"/>
            </p:cNvSpPr>
            <p:nvPr/>
          </p:nvSpPr>
          <p:spPr bwMode="auto">
            <a:xfrm>
              <a:off x="4855" y="2880"/>
              <a:ext cx="857" cy="181"/>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grpSp>
      <p:grpSp>
        <p:nvGrpSpPr>
          <p:cNvPr id="651318" name="Group 54"/>
          <p:cNvGrpSpPr>
            <a:grpSpLocks/>
          </p:cNvGrpSpPr>
          <p:nvPr/>
        </p:nvGrpSpPr>
        <p:grpSpPr bwMode="auto">
          <a:xfrm>
            <a:off x="3733800" y="4572000"/>
            <a:ext cx="1905000" cy="457200"/>
            <a:chOff x="2352" y="2880"/>
            <a:chExt cx="1200" cy="288"/>
          </a:xfrm>
        </p:grpSpPr>
        <p:sp>
          <p:nvSpPr>
            <p:cNvPr id="651319" name="Oval 55"/>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51320" name="Group 56"/>
            <p:cNvGrpSpPr>
              <a:grpSpLocks/>
            </p:cNvGrpSpPr>
            <p:nvPr/>
          </p:nvGrpSpPr>
          <p:grpSpPr bwMode="auto">
            <a:xfrm rot="14101998">
              <a:off x="3336" y="2904"/>
              <a:ext cx="192" cy="240"/>
              <a:chOff x="4896" y="960"/>
              <a:chExt cx="240" cy="288"/>
            </a:xfrm>
          </p:grpSpPr>
          <p:sp>
            <p:nvSpPr>
              <p:cNvPr id="651321" name="Line 57"/>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1322" name="Line 58"/>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51323" name="AutoShape 59"/>
          <p:cNvSpPr>
            <a:spLocks/>
          </p:cNvSpPr>
          <p:nvPr/>
        </p:nvSpPr>
        <p:spPr bwMode="auto">
          <a:xfrm>
            <a:off x="3638550" y="1981200"/>
            <a:ext cx="1866900" cy="762000"/>
          </a:xfrm>
          <a:prstGeom prst="borderCallout2">
            <a:avLst>
              <a:gd name="adj1" fmla="val 15000"/>
              <a:gd name="adj2" fmla="val -4083"/>
              <a:gd name="adj3" fmla="val 15000"/>
              <a:gd name="adj4" fmla="val -13519"/>
              <a:gd name="adj5" fmla="val 332292"/>
              <a:gd name="adj6" fmla="val -43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10000"/>
              </a:lnSpc>
              <a:spcBef>
                <a:spcPct val="50000"/>
              </a:spcBef>
            </a:pPr>
            <a:r>
              <a:rPr lang="zh-CN" altLang="en-US" sz="1800" b="1"/>
              <a:t>用</a:t>
            </a:r>
            <a:r>
              <a:rPr lang="en-US" altLang="zh-CN" sz="1800" b="1"/>
              <a:t>C</a:t>
            </a:r>
            <a:r>
              <a:rPr lang="zh-CN" altLang="en-US" sz="1800" b="1"/>
              <a:t>字符串</a:t>
            </a:r>
          </a:p>
          <a:p>
            <a:pPr eaLnBrk="0" hangingPunct="0">
              <a:lnSpc>
                <a:spcPct val="60000"/>
              </a:lnSpc>
              <a:spcBef>
                <a:spcPct val="50000"/>
              </a:spcBef>
            </a:pPr>
            <a:r>
              <a:rPr lang="zh-CN" altLang="en-US" sz="1800" b="1"/>
              <a:t>构造串流对象</a:t>
            </a:r>
          </a:p>
        </p:txBody>
      </p:sp>
      <p:sp>
        <p:nvSpPr>
          <p:cNvPr id="651325" name="Rectangle 61"/>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1327" name="Rectangle 63"/>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1323"/>
                                        </p:tgtEl>
                                        <p:attrNameLst>
                                          <p:attrName>style.visibility</p:attrName>
                                        </p:attrNameLst>
                                      </p:cBhvr>
                                      <p:to>
                                        <p:strVal val="visible"/>
                                      </p:to>
                                    </p:set>
                                    <p:animEffect transition="in" filter="barn(outHorizontal)">
                                      <p:cBhvr>
                                        <p:cTn id="7" dur="500"/>
                                        <p:tgtEl>
                                          <p:spTgt spid="6513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1318"/>
                                        </p:tgtEl>
                                        <p:attrNameLst>
                                          <p:attrName>style.visibility</p:attrName>
                                        </p:attrNameLst>
                                      </p:cBhvr>
                                      <p:to>
                                        <p:strVal val="visible"/>
                                      </p:to>
                                    </p:set>
                                    <p:animEffect transition="in" filter="box(out)">
                                      <p:cBhvr>
                                        <p:cTn id="12" dur="500"/>
                                        <p:tgtEl>
                                          <p:spTgt spid="65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323"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5229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2292" name="Group 4"/>
          <p:cNvGrpSpPr>
            <a:grpSpLocks/>
          </p:cNvGrpSpPr>
          <p:nvPr/>
        </p:nvGrpSpPr>
        <p:grpSpPr bwMode="auto">
          <a:xfrm>
            <a:off x="7467600" y="838200"/>
            <a:ext cx="838200" cy="838200"/>
            <a:chOff x="3220" y="1080"/>
            <a:chExt cx="1253" cy="1421"/>
          </a:xfrm>
        </p:grpSpPr>
        <p:sp>
          <p:nvSpPr>
            <p:cNvPr id="652293"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2294"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2295"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2296"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2297"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2298"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2299"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2300"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2301"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2302"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2303"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2304"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2305"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2306"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2307"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2308"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2309"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2310"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2311"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2312"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2313"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2314"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2315"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2316"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2317"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2318"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2319"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2320"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2321"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2322"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2323"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2324"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2325"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2326"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2327"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2328" name="Oval 40"/>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2329" name="Group 41"/>
          <p:cNvGrpSpPr>
            <a:grpSpLocks/>
          </p:cNvGrpSpPr>
          <p:nvPr/>
        </p:nvGrpSpPr>
        <p:grpSpPr bwMode="auto">
          <a:xfrm rot="1368420">
            <a:off x="7315200" y="1447800"/>
            <a:ext cx="381000" cy="457200"/>
            <a:chOff x="4896" y="960"/>
            <a:chExt cx="240" cy="288"/>
          </a:xfrm>
        </p:grpSpPr>
        <p:sp>
          <p:nvSpPr>
            <p:cNvPr id="652330"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2331"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52332" name="Group 44"/>
          <p:cNvGrpSpPr>
            <a:grpSpLocks/>
          </p:cNvGrpSpPr>
          <p:nvPr/>
        </p:nvGrpSpPr>
        <p:grpSpPr bwMode="auto">
          <a:xfrm>
            <a:off x="5534025" y="2767013"/>
            <a:ext cx="3457575" cy="2124075"/>
            <a:chOff x="3486" y="1743"/>
            <a:chExt cx="2178" cy="1338"/>
          </a:xfrm>
        </p:grpSpPr>
        <p:sp>
          <p:nvSpPr>
            <p:cNvPr id="652333" name="Rectangle 45"/>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2334" name="Rectangle 46"/>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5" name="Rectangle 47"/>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6" name="Rectangle 48"/>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7" name="Rectangle 49"/>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8" name="Rectangle 50"/>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9" name="Rectangle 51"/>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52340" name="Group 52"/>
          <p:cNvGrpSpPr>
            <a:grpSpLocks/>
          </p:cNvGrpSpPr>
          <p:nvPr/>
        </p:nvGrpSpPr>
        <p:grpSpPr bwMode="auto">
          <a:xfrm>
            <a:off x="3733800" y="4572000"/>
            <a:ext cx="1905000" cy="457200"/>
            <a:chOff x="2352" y="2880"/>
            <a:chExt cx="1200" cy="288"/>
          </a:xfrm>
        </p:grpSpPr>
        <p:sp>
          <p:nvSpPr>
            <p:cNvPr id="652341" name="Oval 53"/>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52342" name="Group 54"/>
            <p:cNvGrpSpPr>
              <a:grpSpLocks/>
            </p:cNvGrpSpPr>
            <p:nvPr/>
          </p:nvGrpSpPr>
          <p:grpSpPr bwMode="auto">
            <a:xfrm rot="14101998">
              <a:off x="3336" y="2904"/>
              <a:ext cx="192" cy="240"/>
              <a:chOff x="4896" y="960"/>
              <a:chExt cx="240" cy="288"/>
            </a:xfrm>
          </p:grpSpPr>
          <p:sp>
            <p:nvSpPr>
              <p:cNvPr id="652343" name="Line 55"/>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2344" name="Line 56"/>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2345" name="Group 57"/>
          <p:cNvGrpSpPr>
            <a:grpSpLocks/>
          </p:cNvGrpSpPr>
          <p:nvPr/>
        </p:nvGrpSpPr>
        <p:grpSpPr bwMode="auto">
          <a:xfrm>
            <a:off x="6248400" y="2895600"/>
            <a:ext cx="730250" cy="1589088"/>
            <a:chOff x="3936" y="1824"/>
            <a:chExt cx="460" cy="1001"/>
          </a:xfrm>
        </p:grpSpPr>
        <p:sp>
          <p:nvSpPr>
            <p:cNvPr id="652346" name="Rectangle 58"/>
            <p:cNvSpPr>
              <a:spLocks noChangeArrowheads="1"/>
            </p:cNvSpPr>
            <p:nvPr/>
          </p:nvSpPr>
          <p:spPr bwMode="auto">
            <a:xfrm>
              <a:off x="3936" y="2629"/>
              <a:ext cx="460" cy="196"/>
            </a:xfrm>
            <a:prstGeom prst="rect">
              <a:avLst/>
            </a:prstGeom>
            <a:noFill/>
            <a:ln w="9525">
              <a:noFill/>
              <a:miter lim="800000"/>
              <a:headEnd/>
              <a:tailEnd/>
            </a:ln>
            <a:effectLst/>
          </p:spPr>
          <p:txBody>
            <a:bodyPr wrap="none">
              <a:spAutoFit/>
            </a:bodyPr>
            <a:lstStyle/>
            <a:p>
              <a:pPr>
                <a:lnSpc>
                  <a:spcPct val="80000"/>
                </a:lnSpc>
              </a:pPr>
              <a:r>
                <a:rPr lang="en-US" altLang="zh-CN" sz="1800" b="1"/>
                <a:t>Input</a:t>
              </a:r>
            </a:p>
          </p:txBody>
        </p:sp>
        <p:sp>
          <p:nvSpPr>
            <p:cNvPr id="652347" name="Rectangle 59"/>
            <p:cNvSpPr>
              <a:spLocks noChangeArrowheads="1"/>
            </p:cNvSpPr>
            <p:nvPr/>
          </p:nvSpPr>
          <p:spPr bwMode="auto">
            <a:xfrm>
              <a:off x="4000" y="2444"/>
              <a:ext cx="332" cy="196"/>
            </a:xfrm>
            <a:prstGeom prst="rect">
              <a:avLst/>
            </a:prstGeom>
            <a:noFill/>
            <a:ln w="9525">
              <a:noFill/>
              <a:miter lim="800000"/>
              <a:headEnd/>
              <a:tailEnd/>
            </a:ln>
            <a:effectLst/>
          </p:spPr>
          <p:txBody>
            <a:bodyPr wrap="none">
              <a:spAutoFit/>
            </a:bodyPr>
            <a:lstStyle/>
            <a:p>
              <a:pPr>
                <a:lnSpc>
                  <a:spcPct val="80000"/>
                </a:lnSpc>
              </a:pPr>
              <a:r>
                <a:rPr lang="en-US" altLang="zh-CN" sz="1800" b="1"/>
                <a:t>test</a:t>
              </a:r>
            </a:p>
          </p:txBody>
        </p:sp>
        <p:sp>
          <p:nvSpPr>
            <p:cNvPr id="652348" name="Rectangle 60"/>
            <p:cNvSpPr>
              <a:spLocks noChangeArrowheads="1"/>
            </p:cNvSpPr>
            <p:nvPr/>
          </p:nvSpPr>
          <p:spPr bwMode="auto">
            <a:xfrm>
              <a:off x="4072" y="2252"/>
              <a:ext cx="188" cy="196"/>
            </a:xfrm>
            <a:prstGeom prst="rect">
              <a:avLst/>
            </a:prstGeom>
            <a:noFill/>
            <a:ln w="9525">
              <a:noFill/>
              <a:miter lim="800000"/>
              <a:headEnd/>
              <a:tailEnd/>
            </a:ln>
            <a:effectLst/>
          </p:spPr>
          <p:txBody>
            <a:bodyPr wrap="none">
              <a:spAutoFit/>
            </a:bodyPr>
            <a:lstStyle/>
            <a:p>
              <a:pPr>
                <a:lnSpc>
                  <a:spcPct val="80000"/>
                </a:lnSpc>
              </a:pPr>
              <a:r>
                <a:rPr lang="en-US" altLang="zh-CN" sz="1800" b="1"/>
                <a:t>*</a:t>
              </a:r>
            </a:p>
          </p:txBody>
        </p:sp>
        <p:sp>
          <p:nvSpPr>
            <p:cNvPr id="652349" name="Rectangle 61"/>
            <p:cNvSpPr>
              <a:spLocks noChangeArrowheads="1"/>
            </p:cNvSpPr>
            <p:nvPr/>
          </p:nvSpPr>
          <p:spPr bwMode="auto">
            <a:xfrm>
              <a:off x="4000" y="2016"/>
              <a:ext cx="332" cy="196"/>
            </a:xfrm>
            <a:prstGeom prst="rect">
              <a:avLst/>
            </a:prstGeom>
            <a:noFill/>
            <a:ln w="9525">
              <a:noFill/>
              <a:miter lim="800000"/>
              <a:headEnd/>
              <a:tailEnd/>
            </a:ln>
            <a:effectLst/>
          </p:spPr>
          <p:txBody>
            <a:bodyPr wrap="none">
              <a:spAutoFit/>
            </a:bodyPr>
            <a:lstStyle/>
            <a:p>
              <a:pPr>
                <a:lnSpc>
                  <a:spcPct val="80000"/>
                </a:lnSpc>
              </a:pPr>
              <a:r>
                <a:rPr lang="en-US" altLang="zh-CN" sz="1800" b="1" i="1"/>
                <a:t>256</a:t>
              </a:r>
            </a:p>
          </p:txBody>
        </p:sp>
        <p:sp>
          <p:nvSpPr>
            <p:cNvPr id="652350" name="Rectangle 62"/>
            <p:cNvSpPr>
              <a:spLocks noChangeArrowheads="1"/>
            </p:cNvSpPr>
            <p:nvPr/>
          </p:nvSpPr>
          <p:spPr bwMode="auto">
            <a:xfrm>
              <a:off x="4018" y="1824"/>
              <a:ext cx="296" cy="196"/>
            </a:xfrm>
            <a:prstGeom prst="rect">
              <a:avLst/>
            </a:prstGeom>
            <a:noFill/>
            <a:ln w="9525">
              <a:noFill/>
              <a:miter lim="800000"/>
              <a:headEnd/>
              <a:tailEnd/>
            </a:ln>
            <a:effectLst/>
          </p:spPr>
          <p:txBody>
            <a:bodyPr wrap="none">
              <a:spAutoFit/>
            </a:bodyPr>
            <a:lstStyle/>
            <a:p>
              <a:pPr>
                <a:lnSpc>
                  <a:spcPct val="80000"/>
                </a:lnSpc>
              </a:pPr>
              <a:r>
                <a:rPr lang="en-US" altLang="zh-CN" sz="1800" b="1" i="1"/>
                <a:t>0.5</a:t>
              </a:r>
            </a:p>
          </p:txBody>
        </p:sp>
      </p:grpSp>
      <p:sp>
        <p:nvSpPr>
          <p:cNvPr id="652351" name="Freeform 63"/>
          <p:cNvSpPr>
            <a:spLocks/>
          </p:cNvSpPr>
          <p:nvPr/>
        </p:nvSpPr>
        <p:spPr bwMode="auto">
          <a:xfrm>
            <a:off x="4452938" y="3690938"/>
            <a:ext cx="1085850" cy="842962"/>
          </a:xfrm>
          <a:custGeom>
            <a:avLst/>
            <a:gdLst/>
            <a:ahLst/>
            <a:cxnLst>
              <a:cxn ang="0">
                <a:pos x="51" y="531"/>
              </a:cxn>
              <a:cxn ang="0">
                <a:pos x="91" y="83"/>
              </a:cxn>
              <a:cxn ang="0">
                <a:pos x="595" y="35"/>
              </a:cxn>
              <a:cxn ang="0">
                <a:pos x="627" y="19"/>
              </a:cxn>
            </a:cxnLst>
            <a:rect l="0" t="0" r="r" b="b"/>
            <a:pathLst>
              <a:path w="684" h="531">
                <a:moveTo>
                  <a:pt x="51" y="531"/>
                </a:moveTo>
                <a:cubicBezTo>
                  <a:pt x="58" y="456"/>
                  <a:pt x="0" y="166"/>
                  <a:pt x="91" y="83"/>
                </a:cubicBezTo>
                <a:cubicBezTo>
                  <a:pt x="182" y="0"/>
                  <a:pt x="506" y="46"/>
                  <a:pt x="595" y="35"/>
                </a:cubicBezTo>
                <a:cubicBezTo>
                  <a:pt x="684" y="24"/>
                  <a:pt x="620" y="22"/>
                  <a:pt x="627" y="19"/>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52352" name="Line 64"/>
          <p:cNvSpPr>
            <a:spLocks noChangeShapeType="1"/>
          </p:cNvSpPr>
          <p:nvPr/>
        </p:nvSpPr>
        <p:spPr bwMode="auto">
          <a:xfrm flipH="1">
            <a:off x="5181600" y="4800600"/>
            <a:ext cx="4572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2353" name="Rectangle 65"/>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2021404">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sp>
        <p:nvSpPr>
          <p:cNvPr id="652354" name="Rectangle 66"/>
          <p:cNvSpPr>
            <a:spLocks noChangeArrowheads="1"/>
          </p:cNvSpPr>
          <p:nvPr/>
        </p:nvSpPr>
        <p:spPr bwMode="auto">
          <a:xfrm>
            <a:off x="7707313" y="4572000"/>
            <a:ext cx="1360487" cy="287338"/>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sp>
        <p:nvSpPr>
          <p:cNvPr id="652356" name="Rectangle 68"/>
          <p:cNvSpPr>
            <a:spLocks noGrp="1" noChangeArrowheads="1"/>
          </p:cNvSpPr>
          <p:nvPr>
            <p:ph type="title" idx="4294967295"/>
          </p:nvPr>
        </p:nvSpPr>
        <p:spPr>
          <a:xfrm flipH="1" flipV="1">
            <a:off x="8382000" y="260350"/>
            <a:ext cx="511175"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2358" name="Rectangle 70"/>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52352"/>
                                        </p:tgtEl>
                                        <p:attrNameLst>
                                          <p:attrName>style.visibility</p:attrName>
                                        </p:attrNameLst>
                                      </p:cBhvr>
                                      <p:to>
                                        <p:strVal val="visible"/>
                                      </p:to>
                                    </p:set>
                                    <p:anim calcmode="lin" valueType="num">
                                      <p:cBhvr>
                                        <p:cTn id="7" dur="500" fill="hold"/>
                                        <p:tgtEl>
                                          <p:spTgt spid="652352"/>
                                        </p:tgtEl>
                                        <p:attrNameLst>
                                          <p:attrName>ppt_x</p:attrName>
                                        </p:attrNameLst>
                                      </p:cBhvr>
                                      <p:tavLst>
                                        <p:tav tm="0">
                                          <p:val>
                                            <p:strVal val="#ppt_x+#ppt_w/2"/>
                                          </p:val>
                                        </p:tav>
                                        <p:tav tm="100000">
                                          <p:val>
                                            <p:strVal val="#ppt_x"/>
                                          </p:val>
                                        </p:tav>
                                      </p:tavLst>
                                    </p:anim>
                                    <p:anim calcmode="lin" valueType="num">
                                      <p:cBhvr>
                                        <p:cTn id="8" dur="500" fill="hold"/>
                                        <p:tgtEl>
                                          <p:spTgt spid="652352"/>
                                        </p:tgtEl>
                                        <p:attrNameLst>
                                          <p:attrName>ppt_y</p:attrName>
                                        </p:attrNameLst>
                                      </p:cBhvr>
                                      <p:tavLst>
                                        <p:tav tm="0">
                                          <p:val>
                                            <p:strVal val="#ppt_y"/>
                                          </p:val>
                                        </p:tav>
                                        <p:tav tm="100000">
                                          <p:val>
                                            <p:strVal val="#ppt_y"/>
                                          </p:val>
                                        </p:tav>
                                      </p:tavLst>
                                    </p:anim>
                                    <p:anim calcmode="lin" valueType="num">
                                      <p:cBhvr>
                                        <p:cTn id="9" dur="500" fill="hold"/>
                                        <p:tgtEl>
                                          <p:spTgt spid="652352"/>
                                        </p:tgtEl>
                                        <p:attrNameLst>
                                          <p:attrName>ppt_w</p:attrName>
                                        </p:attrNameLst>
                                      </p:cBhvr>
                                      <p:tavLst>
                                        <p:tav tm="0">
                                          <p:val>
                                            <p:fltVal val="0"/>
                                          </p:val>
                                        </p:tav>
                                        <p:tav tm="100000">
                                          <p:val>
                                            <p:strVal val="#ppt_w"/>
                                          </p:val>
                                        </p:tav>
                                      </p:tavLst>
                                    </p:anim>
                                    <p:anim calcmode="lin" valueType="num">
                                      <p:cBhvr>
                                        <p:cTn id="10" dur="500" fill="hold"/>
                                        <p:tgtEl>
                                          <p:spTgt spid="65235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2351"/>
                                        </p:tgtEl>
                                        <p:attrNameLst>
                                          <p:attrName>style.visibility</p:attrName>
                                        </p:attrNameLst>
                                      </p:cBhvr>
                                      <p:to>
                                        <p:strVal val="visible"/>
                                      </p:to>
                                    </p:set>
                                    <p:anim calcmode="lin" valueType="num">
                                      <p:cBhvr>
                                        <p:cTn id="15" dur="500" fill="hold"/>
                                        <p:tgtEl>
                                          <p:spTgt spid="652351"/>
                                        </p:tgtEl>
                                        <p:attrNameLst>
                                          <p:attrName>ppt_x</p:attrName>
                                        </p:attrNameLst>
                                      </p:cBhvr>
                                      <p:tavLst>
                                        <p:tav tm="0">
                                          <p:val>
                                            <p:strVal val="#ppt_x-#ppt_w/2"/>
                                          </p:val>
                                        </p:tav>
                                        <p:tav tm="100000">
                                          <p:val>
                                            <p:strVal val="#ppt_x"/>
                                          </p:val>
                                        </p:tav>
                                      </p:tavLst>
                                    </p:anim>
                                    <p:anim calcmode="lin" valueType="num">
                                      <p:cBhvr>
                                        <p:cTn id="16" dur="500" fill="hold"/>
                                        <p:tgtEl>
                                          <p:spTgt spid="652351"/>
                                        </p:tgtEl>
                                        <p:attrNameLst>
                                          <p:attrName>ppt_y</p:attrName>
                                        </p:attrNameLst>
                                      </p:cBhvr>
                                      <p:tavLst>
                                        <p:tav tm="0">
                                          <p:val>
                                            <p:strVal val="#ppt_y"/>
                                          </p:val>
                                        </p:tav>
                                        <p:tav tm="100000">
                                          <p:val>
                                            <p:strVal val="#ppt_y"/>
                                          </p:val>
                                        </p:tav>
                                      </p:tavLst>
                                    </p:anim>
                                    <p:anim calcmode="lin" valueType="num">
                                      <p:cBhvr>
                                        <p:cTn id="17" dur="500" fill="hold"/>
                                        <p:tgtEl>
                                          <p:spTgt spid="652351"/>
                                        </p:tgtEl>
                                        <p:attrNameLst>
                                          <p:attrName>ppt_w</p:attrName>
                                        </p:attrNameLst>
                                      </p:cBhvr>
                                      <p:tavLst>
                                        <p:tav tm="0">
                                          <p:val>
                                            <p:fltVal val="0"/>
                                          </p:val>
                                        </p:tav>
                                        <p:tav tm="100000">
                                          <p:val>
                                            <p:strVal val="#ppt_w"/>
                                          </p:val>
                                        </p:tav>
                                      </p:tavLst>
                                    </p:anim>
                                    <p:anim calcmode="lin" valueType="num">
                                      <p:cBhvr>
                                        <p:cTn id="18" dur="500" fill="hold"/>
                                        <p:tgtEl>
                                          <p:spTgt spid="65235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652345"/>
                                        </p:tgtEl>
                                        <p:attrNameLst>
                                          <p:attrName>style.visibility</p:attrName>
                                        </p:attrNameLst>
                                      </p:cBhvr>
                                      <p:to>
                                        <p:strVal val="visible"/>
                                      </p:to>
                                    </p:set>
                                    <p:anim calcmode="lin" valueType="num">
                                      <p:cBhvr>
                                        <p:cTn id="23" dur="500" fill="hold"/>
                                        <p:tgtEl>
                                          <p:spTgt spid="652345"/>
                                        </p:tgtEl>
                                        <p:attrNameLst>
                                          <p:attrName>ppt_x</p:attrName>
                                        </p:attrNameLst>
                                      </p:cBhvr>
                                      <p:tavLst>
                                        <p:tav tm="0">
                                          <p:val>
                                            <p:strVal val="#ppt_x-#ppt_w/2"/>
                                          </p:val>
                                        </p:tav>
                                        <p:tav tm="100000">
                                          <p:val>
                                            <p:strVal val="#ppt_x"/>
                                          </p:val>
                                        </p:tav>
                                      </p:tavLst>
                                    </p:anim>
                                    <p:anim calcmode="lin" valueType="num">
                                      <p:cBhvr>
                                        <p:cTn id="24" dur="500" fill="hold"/>
                                        <p:tgtEl>
                                          <p:spTgt spid="652345"/>
                                        </p:tgtEl>
                                        <p:attrNameLst>
                                          <p:attrName>ppt_y</p:attrName>
                                        </p:attrNameLst>
                                      </p:cBhvr>
                                      <p:tavLst>
                                        <p:tav tm="0">
                                          <p:val>
                                            <p:strVal val="#ppt_y"/>
                                          </p:val>
                                        </p:tav>
                                        <p:tav tm="100000">
                                          <p:val>
                                            <p:strVal val="#ppt_y"/>
                                          </p:val>
                                        </p:tav>
                                      </p:tavLst>
                                    </p:anim>
                                    <p:anim calcmode="lin" valueType="num">
                                      <p:cBhvr>
                                        <p:cTn id="25" dur="500" fill="hold"/>
                                        <p:tgtEl>
                                          <p:spTgt spid="652345"/>
                                        </p:tgtEl>
                                        <p:attrNameLst>
                                          <p:attrName>ppt_w</p:attrName>
                                        </p:attrNameLst>
                                      </p:cBhvr>
                                      <p:tavLst>
                                        <p:tav tm="0">
                                          <p:val>
                                            <p:fltVal val="0"/>
                                          </p:val>
                                        </p:tav>
                                        <p:tav tm="100000">
                                          <p:val>
                                            <p:strVal val="#ppt_w"/>
                                          </p:val>
                                        </p:tav>
                                      </p:tavLst>
                                    </p:anim>
                                    <p:anim calcmode="lin" valueType="num">
                                      <p:cBhvr>
                                        <p:cTn id="26" dur="500" fill="hold"/>
                                        <p:tgtEl>
                                          <p:spTgt spid="6523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51" grpId="0" animBg="1"/>
      <p:bldP spid="65235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a:t>
            </a:r>
            <a:r>
              <a:rPr lang="en-US" altLang="zh-CN" sz="1800" b="1">
                <a:solidFill>
                  <a:srgbClr val="0000FF"/>
                </a:solidFill>
              </a:rPr>
              <a:t>cout &lt;&lt; s1 &lt;&lt; ends &lt;&lt; s2 &lt;&lt; ends &lt;&lt; x &lt;&lt; s3 &lt;&lt; y &lt;&lt; "=" &lt;&lt; x*y &lt;&lt; endl ;</a:t>
            </a:r>
          </a:p>
          <a:p>
            <a:pPr algn="l">
              <a:lnSpc>
                <a:spcPct val="90000"/>
              </a:lnSpc>
              <a:spcBef>
                <a:spcPct val="50000"/>
              </a:spcBef>
            </a:pPr>
            <a:r>
              <a:rPr lang="en-US" altLang="zh-CN" sz="1800"/>
              <a:t>}</a:t>
            </a:r>
          </a:p>
        </p:txBody>
      </p:sp>
      <p:sp>
        <p:nvSpPr>
          <p:cNvPr id="65331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3316" name="Group 4"/>
          <p:cNvGrpSpPr>
            <a:grpSpLocks/>
          </p:cNvGrpSpPr>
          <p:nvPr/>
        </p:nvGrpSpPr>
        <p:grpSpPr bwMode="auto">
          <a:xfrm>
            <a:off x="7467600" y="838200"/>
            <a:ext cx="838200" cy="838200"/>
            <a:chOff x="3220" y="1080"/>
            <a:chExt cx="1253" cy="1421"/>
          </a:xfrm>
        </p:grpSpPr>
        <p:sp>
          <p:nvSpPr>
            <p:cNvPr id="653317"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3318"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3319"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3320"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3321"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3322"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3323"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3324"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3325"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3326"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3327"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3328"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3329"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3330"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3331"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3332"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3333"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3334"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3335"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3336"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3337"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3338"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3339"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3340"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3341"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3342"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3343"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3344"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3345"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3346"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3347"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3348"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3349"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3350"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3351"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3352" name="Oval 40"/>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3353" name="Group 41"/>
          <p:cNvGrpSpPr>
            <a:grpSpLocks/>
          </p:cNvGrpSpPr>
          <p:nvPr/>
        </p:nvGrpSpPr>
        <p:grpSpPr bwMode="auto">
          <a:xfrm rot="1368420">
            <a:off x="7315200" y="1447800"/>
            <a:ext cx="381000" cy="457200"/>
            <a:chOff x="4896" y="960"/>
            <a:chExt cx="240" cy="288"/>
          </a:xfrm>
        </p:grpSpPr>
        <p:sp>
          <p:nvSpPr>
            <p:cNvPr id="653354"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3355"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53356" name="Group 44"/>
          <p:cNvGrpSpPr>
            <a:grpSpLocks/>
          </p:cNvGrpSpPr>
          <p:nvPr/>
        </p:nvGrpSpPr>
        <p:grpSpPr bwMode="auto">
          <a:xfrm>
            <a:off x="5534025" y="2767013"/>
            <a:ext cx="3457575" cy="2124075"/>
            <a:chOff x="3486" y="1743"/>
            <a:chExt cx="2178" cy="1338"/>
          </a:xfrm>
        </p:grpSpPr>
        <p:sp>
          <p:nvSpPr>
            <p:cNvPr id="653357" name="Rectangle 45"/>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3358" name="Rectangle 46"/>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59" name="Rectangle 47"/>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0" name="Rectangle 48"/>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1" name="Rectangle 49"/>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2" name="Rectangle 50"/>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3" name="Rectangle 51"/>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53364" name="Group 52"/>
          <p:cNvGrpSpPr>
            <a:grpSpLocks/>
          </p:cNvGrpSpPr>
          <p:nvPr/>
        </p:nvGrpSpPr>
        <p:grpSpPr bwMode="auto">
          <a:xfrm>
            <a:off x="3733800" y="4572000"/>
            <a:ext cx="1905000" cy="457200"/>
            <a:chOff x="2352" y="2880"/>
            <a:chExt cx="1200" cy="288"/>
          </a:xfrm>
        </p:grpSpPr>
        <p:sp>
          <p:nvSpPr>
            <p:cNvPr id="653365" name="Oval 53"/>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53366" name="Group 54"/>
            <p:cNvGrpSpPr>
              <a:grpSpLocks/>
            </p:cNvGrpSpPr>
            <p:nvPr/>
          </p:nvGrpSpPr>
          <p:grpSpPr bwMode="auto">
            <a:xfrm rot="14101998">
              <a:off x="3336" y="2904"/>
              <a:ext cx="192" cy="240"/>
              <a:chOff x="4896" y="960"/>
              <a:chExt cx="240" cy="288"/>
            </a:xfrm>
          </p:grpSpPr>
          <p:sp>
            <p:nvSpPr>
              <p:cNvPr id="653367" name="Line 55"/>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3368" name="Line 56"/>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53369" name="Rectangle 57"/>
          <p:cNvSpPr>
            <a:spLocks noChangeArrowheads="1"/>
          </p:cNvSpPr>
          <p:nvPr/>
        </p:nvSpPr>
        <p:spPr bwMode="auto">
          <a:xfrm>
            <a:off x="6248400" y="4173538"/>
            <a:ext cx="730250" cy="311150"/>
          </a:xfrm>
          <a:prstGeom prst="rect">
            <a:avLst/>
          </a:prstGeom>
          <a:noFill/>
          <a:ln w="9525">
            <a:noFill/>
            <a:miter lim="800000"/>
            <a:headEnd/>
            <a:tailEnd/>
          </a:ln>
          <a:effectLst/>
        </p:spPr>
        <p:txBody>
          <a:bodyPr wrap="none">
            <a:spAutoFit/>
          </a:bodyPr>
          <a:lstStyle/>
          <a:p>
            <a:pPr>
              <a:lnSpc>
                <a:spcPct val="80000"/>
              </a:lnSpc>
            </a:pPr>
            <a:r>
              <a:rPr lang="en-US" altLang="zh-CN" sz="1800" b="1"/>
              <a:t>Input</a:t>
            </a:r>
          </a:p>
        </p:txBody>
      </p:sp>
      <p:sp>
        <p:nvSpPr>
          <p:cNvPr id="653370" name="Rectangle 58"/>
          <p:cNvSpPr>
            <a:spLocks noChangeArrowheads="1"/>
          </p:cNvSpPr>
          <p:nvPr/>
        </p:nvSpPr>
        <p:spPr bwMode="auto">
          <a:xfrm>
            <a:off x="6350000" y="38798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a:t>test</a:t>
            </a:r>
          </a:p>
        </p:txBody>
      </p:sp>
      <p:sp>
        <p:nvSpPr>
          <p:cNvPr id="653371" name="Rectangle 59"/>
          <p:cNvSpPr>
            <a:spLocks noChangeArrowheads="1"/>
          </p:cNvSpPr>
          <p:nvPr/>
        </p:nvSpPr>
        <p:spPr bwMode="auto">
          <a:xfrm>
            <a:off x="64643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b="1"/>
              <a:t>*</a:t>
            </a:r>
          </a:p>
        </p:txBody>
      </p:sp>
      <p:sp>
        <p:nvSpPr>
          <p:cNvPr id="653372" name="Rectangle 60"/>
          <p:cNvSpPr>
            <a:spLocks noChangeArrowheads="1"/>
          </p:cNvSpPr>
          <p:nvPr/>
        </p:nvSpPr>
        <p:spPr bwMode="auto">
          <a:xfrm>
            <a:off x="6350000" y="320040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t>256</a:t>
            </a:r>
          </a:p>
        </p:txBody>
      </p:sp>
      <p:sp>
        <p:nvSpPr>
          <p:cNvPr id="653373" name="Rectangle 61"/>
          <p:cNvSpPr>
            <a:spLocks noChangeArrowheads="1"/>
          </p:cNvSpPr>
          <p:nvPr/>
        </p:nvSpPr>
        <p:spPr bwMode="auto">
          <a:xfrm>
            <a:off x="6378575"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b="1" i="1"/>
              <a:t>0.5</a:t>
            </a:r>
          </a:p>
        </p:txBody>
      </p:sp>
      <p:sp>
        <p:nvSpPr>
          <p:cNvPr id="653374" name="Line 62"/>
          <p:cNvSpPr>
            <a:spLocks noChangeShapeType="1"/>
          </p:cNvSpPr>
          <p:nvPr/>
        </p:nvSpPr>
        <p:spPr bwMode="auto">
          <a:xfrm flipV="1">
            <a:off x="6629400" y="2209800"/>
            <a:ext cx="152400" cy="685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3375" name="Line 63"/>
          <p:cNvSpPr>
            <a:spLocks noChangeShapeType="1"/>
          </p:cNvSpPr>
          <p:nvPr/>
        </p:nvSpPr>
        <p:spPr bwMode="auto">
          <a:xfrm flipV="1">
            <a:off x="7086600" y="1295400"/>
            <a:ext cx="533400" cy="5334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3376" name="Rectangle 64"/>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2021404">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sp>
        <p:nvSpPr>
          <p:cNvPr id="653377" name="Rectangle 65"/>
          <p:cNvSpPr>
            <a:spLocks noChangeArrowheads="1"/>
          </p:cNvSpPr>
          <p:nvPr/>
        </p:nvSpPr>
        <p:spPr bwMode="auto">
          <a:xfrm>
            <a:off x="7707313" y="4572000"/>
            <a:ext cx="1360487" cy="287338"/>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sp>
        <p:nvSpPr>
          <p:cNvPr id="653380" name="Rectangle 68"/>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3382" name="Rectangle 70"/>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pic>
        <p:nvPicPr>
          <p:cNvPr id="69" name="Picture 1"/>
          <p:cNvPicPr>
            <a:picLocks noChangeAspect="1" noChangeArrowheads="1"/>
          </p:cNvPicPr>
          <p:nvPr/>
        </p:nvPicPr>
        <p:blipFill>
          <a:blip r:embed="rId2"/>
          <a:srcRect/>
          <a:stretch>
            <a:fillRect/>
          </a:stretch>
        </p:blipFill>
        <p:spPr bwMode="auto">
          <a:xfrm>
            <a:off x="2339752" y="1196752"/>
            <a:ext cx="379476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53374"/>
                                        </p:tgtEl>
                                        <p:attrNameLst>
                                          <p:attrName>style.visibility</p:attrName>
                                        </p:attrNameLst>
                                      </p:cBhvr>
                                      <p:to>
                                        <p:strVal val="visible"/>
                                      </p:to>
                                    </p:set>
                                    <p:anim calcmode="lin" valueType="num">
                                      <p:cBhvr>
                                        <p:cTn id="7" dur="500" fill="hold"/>
                                        <p:tgtEl>
                                          <p:spTgt spid="653374"/>
                                        </p:tgtEl>
                                        <p:attrNameLst>
                                          <p:attrName>ppt_x</p:attrName>
                                        </p:attrNameLst>
                                      </p:cBhvr>
                                      <p:tavLst>
                                        <p:tav tm="0">
                                          <p:val>
                                            <p:strVal val="#ppt_x"/>
                                          </p:val>
                                        </p:tav>
                                        <p:tav tm="100000">
                                          <p:val>
                                            <p:strVal val="#ppt_x"/>
                                          </p:val>
                                        </p:tav>
                                      </p:tavLst>
                                    </p:anim>
                                    <p:anim calcmode="lin" valueType="num">
                                      <p:cBhvr>
                                        <p:cTn id="8" dur="500" fill="hold"/>
                                        <p:tgtEl>
                                          <p:spTgt spid="653374"/>
                                        </p:tgtEl>
                                        <p:attrNameLst>
                                          <p:attrName>ppt_y</p:attrName>
                                        </p:attrNameLst>
                                      </p:cBhvr>
                                      <p:tavLst>
                                        <p:tav tm="0">
                                          <p:val>
                                            <p:strVal val="#ppt_y+#ppt_h/2"/>
                                          </p:val>
                                        </p:tav>
                                        <p:tav tm="100000">
                                          <p:val>
                                            <p:strVal val="#ppt_y"/>
                                          </p:val>
                                        </p:tav>
                                      </p:tavLst>
                                    </p:anim>
                                    <p:anim calcmode="lin" valueType="num">
                                      <p:cBhvr>
                                        <p:cTn id="9" dur="500" fill="hold"/>
                                        <p:tgtEl>
                                          <p:spTgt spid="653374"/>
                                        </p:tgtEl>
                                        <p:attrNameLst>
                                          <p:attrName>ppt_w</p:attrName>
                                        </p:attrNameLst>
                                      </p:cBhvr>
                                      <p:tavLst>
                                        <p:tav tm="0">
                                          <p:val>
                                            <p:strVal val="#ppt_w"/>
                                          </p:val>
                                        </p:tav>
                                        <p:tav tm="100000">
                                          <p:val>
                                            <p:strVal val="#ppt_w"/>
                                          </p:val>
                                        </p:tav>
                                      </p:tavLst>
                                    </p:anim>
                                    <p:anim calcmode="lin" valueType="num">
                                      <p:cBhvr>
                                        <p:cTn id="10" dur="500" fill="hold"/>
                                        <p:tgtEl>
                                          <p:spTgt spid="65337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53375"/>
                                        </p:tgtEl>
                                        <p:attrNameLst>
                                          <p:attrName>style.visibility</p:attrName>
                                        </p:attrNameLst>
                                      </p:cBhvr>
                                      <p:to>
                                        <p:strVal val="visible"/>
                                      </p:to>
                                    </p:set>
                                    <p:anim calcmode="lin" valueType="num">
                                      <p:cBhvr>
                                        <p:cTn id="15" dur="500" fill="hold"/>
                                        <p:tgtEl>
                                          <p:spTgt spid="653375"/>
                                        </p:tgtEl>
                                        <p:attrNameLst>
                                          <p:attrName>ppt_x</p:attrName>
                                        </p:attrNameLst>
                                      </p:cBhvr>
                                      <p:tavLst>
                                        <p:tav tm="0">
                                          <p:val>
                                            <p:strVal val="#ppt_x"/>
                                          </p:val>
                                        </p:tav>
                                        <p:tav tm="100000">
                                          <p:val>
                                            <p:strVal val="#ppt_x"/>
                                          </p:val>
                                        </p:tav>
                                      </p:tavLst>
                                    </p:anim>
                                    <p:anim calcmode="lin" valueType="num">
                                      <p:cBhvr>
                                        <p:cTn id="16" dur="500" fill="hold"/>
                                        <p:tgtEl>
                                          <p:spTgt spid="653375"/>
                                        </p:tgtEl>
                                        <p:attrNameLst>
                                          <p:attrName>ppt_y</p:attrName>
                                        </p:attrNameLst>
                                      </p:cBhvr>
                                      <p:tavLst>
                                        <p:tav tm="0">
                                          <p:val>
                                            <p:strVal val="#ppt_y+#ppt_h/2"/>
                                          </p:val>
                                        </p:tav>
                                        <p:tav tm="100000">
                                          <p:val>
                                            <p:strVal val="#ppt_y"/>
                                          </p:val>
                                        </p:tav>
                                      </p:tavLst>
                                    </p:anim>
                                    <p:anim calcmode="lin" valueType="num">
                                      <p:cBhvr>
                                        <p:cTn id="17" dur="500" fill="hold"/>
                                        <p:tgtEl>
                                          <p:spTgt spid="653375"/>
                                        </p:tgtEl>
                                        <p:attrNameLst>
                                          <p:attrName>ppt_w</p:attrName>
                                        </p:attrNameLst>
                                      </p:cBhvr>
                                      <p:tavLst>
                                        <p:tav tm="0">
                                          <p:val>
                                            <p:strVal val="#ppt_w"/>
                                          </p:val>
                                        </p:tav>
                                        <p:tav tm="100000">
                                          <p:val>
                                            <p:strVal val="#ppt_w"/>
                                          </p:val>
                                        </p:tav>
                                      </p:tavLst>
                                    </p:anim>
                                    <p:anim calcmode="lin" valueType="num">
                                      <p:cBhvr>
                                        <p:cTn id="18" dur="500" fill="hold"/>
                                        <p:tgtEl>
                                          <p:spTgt spid="653375"/>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blinds(horizontal)">
                                      <p:cBhvr>
                                        <p:cTn id="2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4" grpId="0" animBg="1"/>
      <p:bldP spid="65337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4339" name="Group 3"/>
          <p:cNvGrpSpPr>
            <a:grpSpLocks/>
          </p:cNvGrpSpPr>
          <p:nvPr/>
        </p:nvGrpSpPr>
        <p:grpSpPr bwMode="auto">
          <a:xfrm>
            <a:off x="7467600" y="1174750"/>
            <a:ext cx="838200" cy="838200"/>
            <a:chOff x="3220" y="1080"/>
            <a:chExt cx="1253" cy="1421"/>
          </a:xfrm>
        </p:grpSpPr>
        <p:sp>
          <p:nvSpPr>
            <p:cNvPr id="654340"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4341"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4342"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4343"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4344"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4345"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4346"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4347"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4348"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4349"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4350"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4351"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4352"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4353"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4354"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4355"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4356"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4357"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4358"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4359"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4360"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4361"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4362"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4363"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4364"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4365"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4366"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4367"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4368"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4369"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4370"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4371"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4372"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4373"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4374"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4375"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4376" name="Group 40"/>
          <p:cNvGrpSpPr>
            <a:grpSpLocks/>
          </p:cNvGrpSpPr>
          <p:nvPr/>
        </p:nvGrpSpPr>
        <p:grpSpPr bwMode="auto">
          <a:xfrm rot="1368420">
            <a:off x="7315200" y="1784350"/>
            <a:ext cx="381000" cy="457200"/>
            <a:chOff x="4896" y="960"/>
            <a:chExt cx="240" cy="288"/>
          </a:xfrm>
        </p:grpSpPr>
        <p:sp>
          <p:nvSpPr>
            <p:cNvPr id="654377"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4378"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4380" name="AutoShape 44"/>
          <p:cNvSpPr>
            <a:spLocks noChangeArrowheads="1"/>
          </p:cNvSpPr>
          <p:nvPr/>
        </p:nvSpPr>
        <p:spPr bwMode="auto">
          <a:xfrm>
            <a:off x="489585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sp>
        <p:nvSpPr>
          <p:cNvPr id="654381" name="Rectangle 45"/>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4383" name="Rectangle 47"/>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4383"/>
                                        </p:tgtEl>
                                        <p:attrNameLst>
                                          <p:attrName>style.visibility</p:attrName>
                                        </p:attrNameLst>
                                      </p:cBhvr>
                                      <p:to>
                                        <p:strVal val="visible"/>
                                      </p:to>
                                    </p:set>
                                    <p:animEffect transition="in" filter="checkerboard(across)">
                                      <p:cBhvr>
                                        <p:cTn id="7" dur="500"/>
                                        <p:tgtEl>
                                          <p:spTgt spid="6543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54338"/>
                                        </p:tgtEl>
                                        <p:attrNameLst>
                                          <p:attrName>style.visibility</p:attrName>
                                        </p:attrNameLst>
                                      </p:cBhvr>
                                      <p:to>
                                        <p:strVal val="visible"/>
                                      </p:to>
                                    </p:set>
                                    <p:animEffect transition="in" filter="checkerboard(down)">
                                      <p:cBhvr>
                                        <p:cTn id="12" dur="500"/>
                                        <p:tgtEl>
                                          <p:spTgt spid="65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8" grpId="0" autoUpdateAnimBg="0"/>
      <p:bldP spid="65438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a:t>
            </a:r>
            <a:r>
              <a:rPr lang="en-US" altLang="zh-CN" sz="1800" b="1">
                <a:solidFill>
                  <a:srgbClr val="0000FF"/>
                </a:solidFill>
              </a:rPr>
              <a:t>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sp>
        <p:nvSpPr>
          <p:cNvPr id="655363" name="AutoShape 3"/>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5364" name="Group 4"/>
          <p:cNvGrpSpPr>
            <a:grpSpLocks/>
          </p:cNvGrpSpPr>
          <p:nvPr/>
        </p:nvGrpSpPr>
        <p:grpSpPr bwMode="auto">
          <a:xfrm>
            <a:off x="7467600" y="1174750"/>
            <a:ext cx="838200" cy="838200"/>
            <a:chOff x="3220" y="1080"/>
            <a:chExt cx="1253" cy="1421"/>
          </a:xfrm>
        </p:grpSpPr>
        <p:sp>
          <p:nvSpPr>
            <p:cNvPr id="655365"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5366"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5367"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5368"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5369"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5370"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5371"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5372"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5373"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5374"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5375"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5376"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5377"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5378"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5379"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5380"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5381"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5382"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5383"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5384"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5385"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5386"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5387"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5388"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5389"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5390"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5391"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5392"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5393"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5394"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5395"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5396"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5397"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5398"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5399"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5400" name="Oval 40"/>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5401" name="Group 41"/>
          <p:cNvGrpSpPr>
            <a:grpSpLocks/>
          </p:cNvGrpSpPr>
          <p:nvPr/>
        </p:nvGrpSpPr>
        <p:grpSpPr bwMode="auto">
          <a:xfrm rot="1368420">
            <a:off x="7315200" y="1784350"/>
            <a:ext cx="381000" cy="457200"/>
            <a:chOff x="4896" y="960"/>
            <a:chExt cx="240" cy="288"/>
          </a:xfrm>
        </p:grpSpPr>
        <p:sp>
          <p:nvSpPr>
            <p:cNvPr id="655402"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5403"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55405" name="Group 45"/>
          <p:cNvGrpSpPr>
            <a:grpSpLocks/>
          </p:cNvGrpSpPr>
          <p:nvPr/>
        </p:nvGrpSpPr>
        <p:grpSpPr bwMode="auto">
          <a:xfrm>
            <a:off x="6934200" y="4298950"/>
            <a:ext cx="1905000" cy="457200"/>
            <a:chOff x="4176" y="2496"/>
            <a:chExt cx="1200" cy="288"/>
          </a:xfrm>
        </p:grpSpPr>
        <p:sp>
          <p:nvSpPr>
            <p:cNvPr id="655406"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Output</a:t>
              </a:r>
            </a:p>
          </p:txBody>
        </p:sp>
        <p:grpSp>
          <p:nvGrpSpPr>
            <p:cNvPr id="655407" name="Group 47"/>
            <p:cNvGrpSpPr>
              <a:grpSpLocks/>
            </p:cNvGrpSpPr>
            <p:nvPr/>
          </p:nvGrpSpPr>
          <p:grpSpPr bwMode="auto">
            <a:xfrm rot="14101998">
              <a:off x="4200" y="2520"/>
              <a:ext cx="192" cy="240"/>
              <a:chOff x="4896" y="960"/>
              <a:chExt cx="240" cy="288"/>
            </a:xfrm>
          </p:grpSpPr>
          <p:sp>
            <p:nvSpPr>
              <p:cNvPr id="655408"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5409"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5410" name="Group 50"/>
          <p:cNvGrpSpPr>
            <a:grpSpLocks/>
          </p:cNvGrpSpPr>
          <p:nvPr/>
        </p:nvGrpSpPr>
        <p:grpSpPr bwMode="auto">
          <a:xfrm>
            <a:off x="3860800" y="4213225"/>
            <a:ext cx="3101975" cy="623888"/>
            <a:chOff x="2240" y="2442"/>
            <a:chExt cx="1954" cy="393"/>
          </a:xfrm>
        </p:grpSpPr>
        <p:sp>
          <p:nvSpPr>
            <p:cNvPr id="655411" name="Rectangle 51"/>
            <p:cNvSpPr>
              <a:spLocks noChangeArrowheads="1"/>
            </p:cNvSpPr>
            <p:nvPr/>
          </p:nvSpPr>
          <p:spPr bwMode="auto">
            <a:xfrm>
              <a:off x="2899" y="2442"/>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sp>
          <p:nvSpPr>
            <p:cNvPr id="655412" name="Rectangle 52"/>
            <p:cNvSpPr>
              <a:spLocks noChangeArrowheads="1"/>
            </p:cNvSpPr>
            <p:nvPr/>
          </p:nvSpPr>
          <p:spPr bwMode="auto">
            <a:xfrm>
              <a:off x="2240" y="2476"/>
              <a:ext cx="619" cy="212"/>
            </a:xfrm>
            <a:prstGeom prst="rect">
              <a:avLst/>
            </a:prstGeom>
            <a:noFill/>
            <a:ln w="9525">
              <a:noFill/>
              <a:miter lim="800000"/>
              <a:headEnd/>
              <a:tailEnd/>
            </a:ln>
            <a:effectLst/>
          </p:spPr>
          <p:txBody>
            <a:bodyPr wrap="none">
              <a:spAutoFit/>
            </a:bodyPr>
            <a:lstStyle/>
            <a:p>
              <a:r>
                <a:rPr lang="en-US" altLang="zh-CN" sz="1600" b="1" i="1"/>
                <a:t>string obj</a:t>
              </a:r>
            </a:p>
          </p:txBody>
        </p:sp>
      </p:grpSp>
      <p:sp>
        <p:nvSpPr>
          <p:cNvPr id="655413" name="AutoShape 53"/>
          <p:cNvSpPr>
            <a:spLocks/>
          </p:cNvSpPr>
          <p:nvPr/>
        </p:nvSpPr>
        <p:spPr bwMode="auto">
          <a:xfrm>
            <a:off x="2700338" y="2546350"/>
            <a:ext cx="2176462" cy="533400"/>
          </a:xfrm>
          <a:prstGeom prst="borderCallout2">
            <a:avLst>
              <a:gd name="adj1" fmla="val 21431"/>
              <a:gd name="adj2" fmla="val 103500"/>
              <a:gd name="adj3" fmla="val 21431"/>
              <a:gd name="adj4" fmla="val 118671"/>
              <a:gd name="adj5" fmla="val 346130"/>
              <a:gd name="adj6" fmla="val 16739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Output</a:t>
            </a:r>
            <a:r>
              <a:rPr lang="zh-CN" altLang="en-US" sz="1800" b="1"/>
              <a:t>的数据成员</a:t>
            </a:r>
          </a:p>
        </p:txBody>
      </p:sp>
      <p:sp>
        <p:nvSpPr>
          <p:cNvPr id="655414" name="Rectangle 54"/>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5416" name="Rectangle 56"/>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55410"/>
                                        </p:tgtEl>
                                        <p:attrNameLst>
                                          <p:attrName>style.visibility</p:attrName>
                                        </p:attrNameLst>
                                      </p:cBhvr>
                                      <p:to>
                                        <p:strVal val="visible"/>
                                      </p:to>
                                    </p:set>
                                    <p:animEffect transition="in" filter="box(out)">
                                      <p:cBhvr>
                                        <p:cTn id="7" dur="500"/>
                                        <p:tgtEl>
                                          <p:spTgt spid="6554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5"/>
                                        </p:tgtEl>
                                        <p:attrNameLst>
                                          <p:attrName>style.visibility</p:attrName>
                                        </p:attrNameLst>
                                      </p:cBhvr>
                                      <p:to>
                                        <p:strVal val="visible"/>
                                      </p:to>
                                    </p:set>
                                    <p:animEffect transition="in" filter="box(out)">
                                      <p:cBhvr>
                                        <p:cTn id="12" dur="500"/>
                                        <p:tgtEl>
                                          <p:spTgt spid="65540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5413"/>
                                        </p:tgtEl>
                                        <p:attrNameLst>
                                          <p:attrName>style.visibility</p:attrName>
                                        </p:attrNameLst>
                                      </p:cBhvr>
                                      <p:to>
                                        <p:strVal val="visible"/>
                                      </p:to>
                                    </p:set>
                                    <p:animEffect transition="in" filter="barn(outHorizontal)">
                                      <p:cBhvr>
                                        <p:cTn id="17" dur="500"/>
                                        <p:tgtEl>
                                          <p:spTgt spid="65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3"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a:t>
            </a:r>
            <a:r>
              <a:rPr lang="en-US" altLang="zh-CN" sz="1800" b="1">
                <a:solidFill>
                  <a:srgbClr val="0000FF"/>
                </a:solidFill>
              </a:rPr>
              <a:t>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6387" name="Group 3"/>
          <p:cNvGrpSpPr>
            <a:grpSpLocks/>
          </p:cNvGrpSpPr>
          <p:nvPr/>
        </p:nvGrpSpPr>
        <p:grpSpPr bwMode="auto">
          <a:xfrm>
            <a:off x="7467600" y="1174750"/>
            <a:ext cx="838200" cy="838200"/>
            <a:chOff x="3220" y="1080"/>
            <a:chExt cx="1253" cy="1421"/>
          </a:xfrm>
        </p:grpSpPr>
        <p:sp>
          <p:nvSpPr>
            <p:cNvPr id="656388"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6389"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6390"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6391"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6392"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6393"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6394"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6395"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6396"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6397"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6398"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6399"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6400"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6401"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6402"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6403"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6404"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6405"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6406"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6407"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6408"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6409"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6410"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6411"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6412"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6413"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6414"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6415"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6416"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6417"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6418"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6419"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6420"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6421"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6422"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6423"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6424" name="Group 40"/>
          <p:cNvGrpSpPr>
            <a:grpSpLocks/>
          </p:cNvGrpSpPr>
          <p:nvPr/>
        </p:nvGrpSpPr>
        <p:grpSpPr bwMode="auto">
          <a:xfrm rot="1368420">
            <a:off x="7315200" y="1784350"/>
            <a:ext cx="381000" cy="457200"/>
            <a:chOff x="4896" y="960"/>
            <a:chExt cx="240" cy="288"/>
          </a:xfrm>
        </p:grpSpPr>
        <p:sp>
          <p:nvSpPr>
            <p:cNvPr id="656425"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6426"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6428"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sp>
        <p:nvSpPr>
          <p:cNvPr id="656429"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6430" name="Group 46"/>
          <p:cNvGrpSpPr>
            <a:grpSpLocks/>
          </p:cNvGrpSpPr>
          <p:nvPr/>
        </p:nvGrpSpPr>
        <p:grpSpPr bwMode="auto">
          <a:xfrm>
            <a:off x="6934200" y="4298950"/>
            <a:ext cx="1905000" cy="457200"/>
            <a:chOff x="4176" y="2496"/>
            <a:chExt cx="1200" cy="288"/>
          </a:xfrm>
        </p:grpSpPr>
        <p:sp>
          <p:nvSpPr>
            <p:cNvPr id="656431"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6432" name="Group 48"/>
            <p:cNvGrpSpPr>
              <a:grpSpLocks/>
            </p:cNvGrpSpPr>
            <p:nvPr/>
          </p:nvGrpSpPr>
          <p:grpSpPr bwMode="auto">
            <a:xfrm rot="14101998">
              <a:off x="4200" y="2520"/>
              <a:ext cx="192" cy="240"/>
              <a:chOff x="4896" y="960"/>
              <a:chExt cx="240" cy="288"/>
            </a:xfrm>
          </p:grpSpPr>
          <p:sp>
            <p:nvSpPr>
              <p:cNvPr id="656433"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6434"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6435" name="Group 51"/>
          <p:cNvGrpSpPr>
            <a:grpSpLocks/>
          </p:cNvGrpSpPr>
          <p:nvPr/>
        </p:nvGrpSpPr>
        <p:grpSpPr bwMode="auto">
          <a:xfrm>
            <a:off x="3962400" y="3384550"/>
            <a:ext cx="3000375" cy="752475"/>
            <a:chOff x="2304" y="1920"/>
            <a:chExt cx="1890" cy="474"/>
          </a:xfrm>
        </p:grpSpPr>
        <p:sp>
          <p:nvSpPr>
            <p:cNvPr id="656436"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6437"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6438"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6439" name="Rectangle 55"/>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6440" name="Rectangle 56"/>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6442" name="Rectangle 58"/>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6435"/>
                                        </p:tgtEl>
                                        <p:attrNameLst>
                                          <p:attrName>style.visibility</p:attrName>
                                        </p:attrNameLst>
                                      </p:cBhvr>
                                      <p:to>
                                        <p:strVal val="visible"/>
                                      </p:to>
                                    </p:set>
                                    <p:animEffect transition="in" filter="slide(fromBottom)">
                                      <p:cBhvr>
                                        <p:cTn id="7" dur="500"/>
                                        <p:tgtEl>
                                          <p:spTgt spid="65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a:t>
            </a:r>
            <a:r>
              <a:rPr lang="en-US" altLang="zh-CN" sz="1800" b="1">
                <a:solidFill>
                  <a:srgbClr val="0000FF"/>
                </a:solidFill>
              </a:rPr>
              <a:t>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7411" name="Group 3"/>
          <p:cNvGrpSpPr>
            <a:grpSpLocks/>
          </p:cNvGrpSpPr>
          <p:nvPr/>
        </p:nvGrpSpPr>
        <p:grpSpPr bwMode="auto">
          <a:xfrm>
            <a:off x="7467600" y="1174750"/>
            <a:ext cx="838200" cy="838200"/>
            <a:chOff x="3220" y="1080"/>
            <a:chExt cx="1253" cy="1421"/>
          </a:xfrm>
        </p:grpSpPr>
        <p:sp>
          <p:nvSpPr>
            <p:cNvPr id="657412"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7413"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7414"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7415"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7416"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7417"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7418"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7419"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7420"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7421"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7422"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7423"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7424"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7425"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7426"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7427"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7428"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7429"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7430"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7431"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7432"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7433"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7434"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7435"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7436"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7437"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7438"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7439"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7440"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7441"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7442"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7443"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7444"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7445"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7446"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7447"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7448" name="Group 40"/>
          <p:cNvGrpSpPr>
            <a:grpSpLocks/>
          </p:cNvGrpSpPr>
          <p:nvPr/>
        </p:nvGrpSpPr>
        <p:grpSpPr bwMode="auto">
          <a:xfrm rot="1368420">
            <a:off x="7315200" y="1784350"/>
            <a:ext cx="381000" cy="457200"/>
            <a:chOff x="4896" y="960"/>
            <a:chExt cx="240" cy="288"/>
          </a:xfrm>
        </p:grpSpPr>
        <p:sp>
          <p:nvSpPr>
            <p:cNvPr id="657449"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7450"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7452"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sp>
        <p:nvSpPr>
          <p:cNvPr id="657453"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7454" name="Group 46"/>
          <p:cNvGrpSpPr>
            <a:grpSpLocks/>
          </p:cNvGrpSpPr>
          <p:nvPr/>
        </p:nvGrpSpPr>
        <p:grpSpPr bwMode="auto">
          <a:xfrm>
            <a:off x="6934200" y="4298950"/>
            <a:ext cx="1905000" cy="457200"/>
            <a:chOff x="4176" y="2496"/>
            <a:chExt cx="1200" cy="288"/>
          </a:xfrm>
        </p:grpSpPr>
        <p:sp>
          <p:nvSpPr>
            <p:cNvPr id="657455"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7456" name="Group 48"/>
            <p:cNvGrpSpPr>
              <a:grpSpLocks/>
            </p:cNvGrpSpPr>
            <p:nvPr/>
          </p:nvGrpSpPr>
          <p:grpSpPr bwMode="auto">
            <a:xfrm rot="14101998">
              <a:off x="4200" y="2520"/>
              <a:ext cx="192" cy="240"/>
              <a:chOff x="4896" y="960"/>
              <a:chExt cx="240" cy="288"/>
            </a:xfrm>
          </p:grpSpPr>
          <p:sp>
            <p:nvSpPr>
              <p:cNvPr id="657457"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7458"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7459" name="Group 51"/>
          <p:cNvGrpSpPr>
            <a:grpSpLocks/>
          </p:cNvGrpSpPr>
          <p:nvPr/>
        </p:nvGrpSpPr>
        <p:grpSpPr bwMode="auto">
          <a:xfrm>
            <a:off x="3962400" y="3384550"/>
            <a:ext cx="3000375" cy="752475"/>
            <a:chOff x="2304" y="1920"/>
            <a:chExt cx="1890" cy="474"/>
          </a:xfrm>
        </p:grpSpPr>
        <p:sp>
          <p:nvSpPr>
            <p:cNvPr id="657460"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7461"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7462"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7463"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chemeClr val="accent2"/>
                </a:solidFill>
                <a:effectLst>
                  <a:outerShdw blurRad="38100" dist="38100" dir="2700000" algn="tl">
                    <a:srgbClr val="000000"/>
                  </a:outerShdw>
                </a:effectLst>
              </a:rPr>
              <a:t>256</a:t>
            </a:r>
          </a:p>
        </p:txBody>
      </p:sp>
      <p:sp>
        <p:nvSpPr>
          <p:cNvPr id="657464" name="Rectangle 56"/>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7465" name="Rectangle 57"/>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7467" name="Rectangle 59"/>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7463"/>
                                        </p:tgtEl>
                                        <p:attrNameLst>
                                          <p:attrName>style.visibility</p:attrName>
                                        </p:attrNameLst>
                                      </p:cBhvr>
                                      <p:to>
                                        <p:strVal val="visible"/>
                                      </p:to>
                                    </p:set>
                                    <p:animEffect transition="in" filter="box(out)">
                                      <p:cBhvr>
                                        <p:cTn id="7" dur="500"/>
                                        <p:tgtEl>
                                          <p:spTgt spid="65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63"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b="1">
                <a:solidFill>
                  <a:srgbClr val="0000FF"/>
                </a:solidFill>
              </a:rPr>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8435" name="Group 3"/>
          <p:cNvGrpSpPr>
            <a:grpSpLocks/>
          </p:cNvGrpSpPr>
          <p:nvPr/>
        </p:nvGrpSpPr>
        <p:grpSpPr bwMode="auto">
          <a:xfrm>
            <a:off x="7467600" y="1174750"/>
            <a:ext cx="838200" cy="838200"/>
            <a:chOff x="3220" y="1080"/>
            <a:chExt cx="1253" cy="1421"/>
          </a:xfrm>
        </p:grpSpPr>
        <p:sp>
          <p:nvSpPr>
            <p:cNvPr id="658436"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8437"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8438"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8439"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8440"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8441"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8442"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8443"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8444"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8445"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8446"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8447"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8448"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8449"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8450"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8451"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8452"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8453"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8454"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8455"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8456"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8457"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8458"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8459"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8460"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8461"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8462"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8463"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8464"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8465"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8466"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8467"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8468"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8469"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8470"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8471"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8472" name="Group 40"/>
          <p:cNvGrpSpPr>
            <a:grpSpLocks/>
          </p:cNvGrpSpPr>
          <p:nvPr/>
        </p:nvGrpSpPr>
        <p:grpSpPr bwMode="auto">
          <a:xfrm rot="1368420">
            <a:off x="7315200" y="1784350"/>
            <a:ext cx="381000" cy="457200"/>
            <a:chOff x="4896" y="960"/>
            <a:chExt cx="240" cy="288"/>
          </a:xfrm>
        </p:grpSpPr>
        <p:sp>
          <p:nvSpPr>
            <p:cNvPr id="658473"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8474"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8476"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58477"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8478" name="Group 46"/>
          <p:cNvGrpSpPr>
            <a:grpSpLocks/>
          </p:cNvGrpSpPr>
          <p:nvPr/>
        </p:nvGrpSpPr>
        <p:grpSpPr bwMode="auto">
          <a:xfrm>
            <a:off x="6934200" y="4298950"/>
            <a:ext cx="1905000" cy="457200"/>
            <a:chOff x="4176" y="2496"/>
            <a:chExt cx="1200" cy="288"/>
          </a:xfrm>
        </p:grpSpPr>
        <p:sp>
          <p:nvSpPr>
            <p:cNvPr id="658479"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8480" name="Group 48"/>
            <p:cNvGrpSpPr>
              <a:grpSpLocks/>
            </p:cNvGrpSpPr>
            <p:nvPr/>
          </p:nvGrpSpPr>
          <p:grpSpPr bwMode="auto">
            <a:xfrm rot="14101998">
              <a:off x="4200" y="2520"/>
              <a:ext cx="192" cy="240"/>
              <a:chOff x="4896" y="960"/>
              <a:chExt cx="240" cy="288"/>
            </a:xfrm>
          </p:grpSpPr>
          <p:sp>
            <p:nvSpPr>
              <p:cNvPr id="658481"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8482"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8483" name="Group 51"/>
          <p:cNvGrpSpPr>
            <a:grpSpLocks/>
          </p:cNvGrpSpPr>
          <p:nvPr/>
        </p:nvGrpSpPr>
        <p:grpSpPr bwMode="auto">
          <a:xfrm>
            <a:off x="3962400" y="3384550"/>
            <a:ext cx="3000375" cy="752475"/>
            <a:chOff x="2304" y="1920"/>
            <a:chExt cx="1890" cy="474"/>
          </a:xfrm>
        </p:grpSpPr>
        <p:sp>
          <p:nvSpPr>
            <p:cNvPr id="658484"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8485"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8486"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8487"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58488" name="Rectangle 56"/>
          <p:cNvSpPr>
            <a:spLocks noChangeArrowheads="1"/>
          </p:cNvSpPr>
          <p:nvPr/>
        </p:nvSpPr>
        <p:spPr bwMode="auto">
          <a:xfrm>
            <a:off x="5699125" y="3536950"/>
            <a:ext cx="469900" cy="257175"/>
          </a:xfrm>
          <a:prstGeom prst="rect">
            <a:avLst/>
          </a:prstGeom>
          <a:noFill/>
          <a:ln w="9525">
            <a:noFill/>
            <a:miter lim="800000"/>
            <a:headEnd/>
            <a:tailEnd/>
          </a:ln>
          <a:effectLst/>
        </p:spPr>
        <p:txBody>
          <a:bodyPr wrap="none">
            <a:spAutoFit/>
          </a:bodyPr>
          <a:lstStyle/>
          <a:p>
            <a:pPr>
              <a:lnSpc>
                <a:spcPct val="60000"/>
              </a:lnSpc>
            </a:pPr>
            <a:r>
              <a:rPr lang="en-US" altLang="zh-CN" sz="1800" b="1" i="1">
                <a:solidFill>
                  <a:schemeClr val="accent2"/>
                </a:solidFill>
                <a:effectLst>
                  <a:outerShdw blurRad="38100" dist="38100" dir="2700000" algn="tl">
                    <a:srgbClr val="000000"/>
                  </a:outerShdw>
                </a:effectLst>
              </a:rPr>
              <a:t>0.5</a:t>
            </a:r>
          </a:p>
        </p:txBody>
      </p:sp>
      <p:sp>
        <p:nvSpPr>
          <p:cNvPr id="658489" name="Rectangle 57"/>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8490" name="Rectangle 58"/>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8492" name="Rectangle 60"/>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8488"/>
                                        </p:tgtEl>
                                        <p:attrNameLst>
                                          <p:attrName>style.visibility</p:attrName>
                                        </p:attrNameLst>
                                      </p:cBhvr>
                                      <p:to>
                                        <p:strVal val="visible"/>
                                      </p:to>
                                    </p:set>
                                    <p:animEffect transition="in" filter="box(out)">
                                      <p:cBhvr>
                                        <p:cTn id="7" dur="500"/>
                                        <p:tgtEl>
                                          <p:spTgt spid="65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8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533400" y="1311275"/>
            <a:ext cx="55626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b="1">
                <a:solidFill>
                  <a:srgbClr val="0000FF"/>
                </a:solidFill>
              </a:rPr>
              <a:t>   </a:t>
            </a:r>
            <a:r>
              <a:rPr lang="en-US" altLang="zh-CN" sz="1800"/>
              <a:t>cin &gt;&gt; y ;</a:t>
            </a:r>
          </a:p>
          <a:p>
            <a:pPr algn="just">
              <a:lnSpc>
                <a:spcPct val="90000"/>
              </a:lnSpc>
              <a:spcBef>
                <a:spcPct val="50000"/>
              </a:spcBef>
            </a:pPr>
            <a:r>
              <a:rPr lang="en-US" altLang="zh-CN" sz="1800"/>
              <a:t>   </a:t>
            </a:r>
            <a:r>
              <a:rPr lang="en-US" altLang="zh-CN" sz="1800" b="1">
                <a:solidFill>
                  <a:srgbClr val="0000FF"/>
                </a:solidFill>
              </a:rPr>
              <a:t>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9459" name="Group 3"/>
          <p:cNvGrpSpPr>
            <a:grpSpLocks/>
          </p:cNvGrpSpPr>
          <p:nvPr/>
        </p:nvGrpSpPr>
        <p:grpSpPr bwMode="auto">
          <a:xfrm>
            <a:off x="7467600" y="1174750"/>
            <a:ext cx="838200" cy="838200"/>
            <a:chOff x="3220" y="1080"/>
            <a:chExt cx="1253" cy="1421"/>
          </a:xfrm>
        </p:grpSpPr>
        <p:sp>
          <p:nvSpPr>
            <p:cNvPr id="659460"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9461"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9462"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9463"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9464"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9465"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9466"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9467"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9468"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9469"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9470"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9471"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9472"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9473"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9474"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9475"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9476"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9477"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9478"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9479"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9480"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9481"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9482"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9483"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9484"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9485"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9486"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9487"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9488"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9489"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9490"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9491"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9492"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9493"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9494"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9495"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9496" name="Group 40"/>
          <p:cNvGrpSpPr>
            <a:grpSpLocks/>
          </p:cNvGrpSpPr>
          <p:nvPr/>
        </p:nvGrpSpPr>
        <p:grpSpPr bwMode="auto">
          <a:xfrm rot="1368420">
            <a:off x="7315200" y="1784350"/>
            <a:ext cx="381000" cy="457200"/>
            <a:chOff x="4896" y="960"/>
            <a:chExt cx="240" cy="288"/>
          </a:xfrm>
        </p:grpSpPr>
        <p:sp>
          <p:nvSpPr>
            <p:cNvPr id="659497"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9498"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9500"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59501"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9502" name="Group 46"/>
          <p:cNvGrpSpPr>
            <a:grpSpLocks/>
          </p:cNvGrpSpPr>
          <p:nvPr/>
        </p:nvGrpSpPr>
        <p:grpSpPr bwMode="auto">
          <a:xfrm>
            <a:off x="6934200" y="4298950"/>
            <a:ext cx="1905000" cy="457200"/>
            <a:chOff x="4176" y="2496"/>
            <a:chExt cx="1200" cy="288"/>
          </a:xfrm>
        </p:grpSpPr>
        <p:sp>
          <p:nvSpPr>
            <p:cNvPr id="659503"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9504" name="Group 48"/>
            <p:cNvGrpSpPr>
              <a:grpSpLocks/>
            </p:cNvGrpSpPr>
            <p:nvPr/>
          </p:nvGrpSpPr>
          <p:grpSpPr bwMode="auto">
            <a:xfrm rot="14101998">
              <a:off x="4200" y="2520"/>
              <a:ext cx="192" cy="240"/>
              <a:chOff x="4896" y="960"/>
              <a:chExt cx="240" cy="288"/>
            </a:xfrm>
          </p:grpSpPr>
          <p:sp>
            <p:nvSpPr>
              <p:cNvPr id="659505" name="Line 49"/>
              <p:cNvSpPr>
                <a:spLocks noChangeShapeType="1"/>
              </p:cNvSpPr>
              <p:nvPr/>
            </p:nvSpPr>
            <p:spPr bwMode="auto">
              <a:xfrm flipH="1">
                <a:off x="4896" y="960"/>
                <a:ext cx="192" cy="288"/>
              </a:xfrm>
              <a:prstGeom prst="line">
                <a:avLst/>
              </a:prstGeom>
              <a:noFill/>
              <a:ln w="19050">
                <a:solidFill>
                  <a:srgbClr val="FF7C80"/>
                </a:solidFill>
                <a:prstDash val="dash"/>
                <a:round/>
                <a:headEnd/>
                <a:tailEnd/>
              </a:ln>
              <a:effectLst/>
            </p:spPr>
            <p:txBody>
              <a:bodyPr wrap="none" anchor="ctr"/>
              <a:lstStyle/>
              <a:p>
                <a:endParaRPr lang="zh-CN" altLang="en-US"/>
              </a:p>
            </p:txBody>
          </p:sp>
          <p:sp>
            <p:nvSpPr>
              <p:cNvPr id="659506" name="Line 50"/>
              <p:cNvSpPr>
                <a:spLocks noChangeShapeType="1"/>
              </p:cNvSpPr>
              <p:nvPr/>
            </p:nvSpPr>
            <p:spPr bwMode="auto">
              <a:xfrm flipH="1">
                <a:off x="4944" y="960"/>
                <a:ext cx="192" cy="288"/>
              </a:xfrm>
              <a:prstGeom prst="line">
                <a:avLst/>
              </a:prstGeom>
              <a:noFill/>
              <a:ln w="19050">
                <a:solidFill>
                  <a:srgbClr val="FF7C80"/>
                </a:solidFill>
                <a:prstDash val="dash"/>
                <a:round/>
                <a:headEnd/>
                <a:tailEnd/>
              </a:ln>
              <a:effectLst/>
            </p:spPr>
            <p:txBody>
              <a:bodyPr wrap="none" anchor="ctr"/>
              <a:lstStyle/>
              <a:p>
                <a:endParaRPr lang="zh-CN" altLang="en-US"/>
              </a:p>
            </p:txBody>
          </p:sp>
        </p:grpSp>
      </p:grpSp>
      <p:grpSp>
        <p:nvGrpSpPr>
          <p:cNvPr id="659507" name="Group 51"/>
          <p:cNvGrpSpPr>
            <a:grpSpLocks/>
          </p:cNvGrpSpPr>
          <p:nvPr/>
        </p:nvGrpSpPr>
        <p:grpSpPr bwMode="auto">
          <a:xfrm>
            <a:off x="3962400" y="3384550"/>
            <a:ext cx="3000375" cy="752475"/>
            <a:chOff x="2304" y="1920"/>
            <a:chExt cx="1890" cy="474"/>
          </a:xfrm>
        </p:grpSpPr>
        <p:sp>
          <p:nvSpPr>
            <p:cNvPr id="659508"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9509"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9510"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9511"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59512" name="Rectangle 56"/>
          <p:cNvSpPr>
            <a:spLocks noChangeArrowheads="1"/>
          </p:cNvSpPr>
          <p:nvPr/>
        </p:nvSpPr>
        <p:spPr bwMode="auto">
          <a:xfrm>
            <a:off x="5699125" y="3536950"/>
            <a:ext cx="469900" cy="257175"/>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sp>
        <p:nvSpPr>
          <p:cNvPr id="659513" name="Freeform 57"/>
          <p:cNvSpPr>
            <a:spLocks/>
          </p:cNvSpPr>
          <p:nvPr/>
        </p:nvSpPr>
        <p:spPr bwMode="auto">
          <a:xfrm>
            <a:off x="7010400" y="3744913"/>
            <a:ext cx="990600" cy="533400"/>
          </a:xfrm>
          <a:custGeom>
            <a:avLst/>
            <a:gdLst/>
            <a:ahLst/>
            <a:cxnLst>
              <a:cxn ang="0">
                <a:pos x="0" y="8"/>
              </a:cxn>
              <a:cxn ang="0">
                <a:pos x="360" y="16"/>
              </a:cxn>
              <a:cxn ang="0">
                <a:pos x="544" y="104"/>
              </a:cxn>
              <a:cxn ang="0">
                <a:pos x="624" y="336"/>
              </a:cxn>
            </a:cxnLst>
            <a:rect l="0" t="0" r="r" b="b"/>
            <a:pathLst>
              <a:path w="624" h="336">
                <a:moveTo>
                  <a:pt x="0" y="8"/>
                </a:moveTo>
                <a:cubicBezTo>
                  <a:pt x="60" y="9"/>
                  <a:pt x="269" y="0"/>
                  <a:pt x="360" y="16"/>
                </a:cubicBezTo>
                <a:cubicBezTo>
                  <a:pt x="451" y="32"/>
                  <a:pt x="500" y="51"/>
                  <a:pt x="544" y="104"/>
                </a:cubicBezTo>
                <a:cubicBezTo>
                  <a:pt x="588" y="157"/>
                  <a:pt x="607" y="288"/>
                  <a:pt x="624" y="336"/>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59514" name="Line 58"/>
          <p:cNvSpPr>
            <a:spLocks noChangeShapeType="1"/>
          </p:cNvSpPr>
          <p:nvPr/>
        </p:nvSpPr>
        <p:spPr bwMode="auto">
          <a:xfrm flipH="1">
            <a:off x="6858000" y="4506913"/>
            <a:ext cx="4572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9515" name="Rectangle 59"/>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59516" name="Rectangle 60"/>
          <p:cNvSpPr>
            <a:spLocks noChangeArrowheads="1"/>
          </p:cNvSpPr>
          <p:nvPr/>
        </p:nvSpPr>
        <p:spPr bwMode="auto">
          <a:xfrm>
            <a:off x="5486400" y="4375150"/>
            <a:ext cx="2984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59517" name="Rectangle 61"/>
          <p:cNvSpPr>
            <a:spLocks noChangeArrowheads="1"/>
          </p:cNvSpPr>
          <p:nvPr/>
        </p:nvSpPr>
        <p:spPr bwMode="auto">
          <a:xfrm>
            <a:off x="5699125" y="4375150"/>
            <a:ext cx="4699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59518" name="Rectangle 62"/>
          <p:cNvSpPr>
            <a:spLocks noChangeArrowheads="1"/>
          </p:cNvSpPr>
          <p:nvPr/>
        </p:nvSpPr>
        <p:spPr bwMode="auto">
          <a:xfrm>
            <a:off x="6091238" y="4375150"/>
            <a:ext cx="312737"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59519" name="Rectangle 63"/>
          <p:cNvSpPr>
            <a:spLocks noChangeArrowheads="1"/>
          </p:cNvSpPr>
          <p:nvPr/>
        </p:nvSpPr>
        <p:spPr bwMode="auto">
          <a:xfrm>
            <a:off x="6324600" y="4375150"/>
            <a:ext cx="5270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59520" name="Rectangle 64"/>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9521" name="Rectangle 65"/>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9523" name="Rectangle 67"/>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9513"/>
                                        </p:tgtEl>
                                        <p:attrNameLst>
                                          <p:attrName>style.visibility</p:attrName>
                                        </p:attrNameLst>
                                      </p:cBhvr>
                                      <p:to>
                                        <p:strVal val="visible"/>
                                      </p:to>
                                    </p:set>
                                    <p:anim calcmode="lin" valueType="num">
                                      <p:cBhvr>
                                        <p:cTn id="7" dur="500" fill="hold"/>
                                        <p:tgtEl>
                                          <p:spTgt spid="659513"/>
                                        </p:tgtEl>
                                        <p:attrNameLst>
                                          <p:attrName>ppt_x</p:attrName>
                                        </p:attrNameLst>
                                      </p:cBhvr>
                                      <p:tavLst>
                                        <p:tav tm="0">
                                          <p:val>
                                            <p:strVal val="#ppt_x-#ppt_w/2"/>
                                          </p:val>
                                        </p:tav>
                                        <p:tav tm="100000">
                                          <p:val>
                                            <p:strVal val="#ppt_x"/>
                                          </p:val>
                                        </p:tav>
                                      </p:tavLst>
                                    </p:anim>
                                    <p:anim calcmode="lin" valueType="num">
                                      <p:cBhvr>
                                        <p:cTn id="8" dur="500" fill="hold"/>
                                        <p:tgtEl>
                                          <p:spTgt spid="659513"/>
                                        </p:tgtEl>
                                        <p:attrNameLst>
                                          <p:attrName>ppt_y</p:attrName>
                                        </p:attrNameLst>
                                      </p:cBhvr>
                                      <p:tavLst>
                                        <p:tav tm="0">
                                          <p:val>
                                            <p:strVal val="#ppt_y"/>
                                          </p:val>
                                        </p:tav>
                                        <p:tav tm="100000">
                                          <p:val>
                                            <p:strVal val="#ppt_y"/>
                                          </p:val>
                                        </p:tav>
                                      </p:tavLst>
                                    </p:anim>
                                    <p:anim calcmode="lin" valueType="num">
                                      <p:cBhvr>
                                        <p:cTn id="9" dur="500" fill="hold"/>
                                        <p:tgtEl>
                                          <p:spTgt spid="659513"/>
                                        </p:tgtEl>
                                        <p:attrNameLst>
                                          <p:attrName>ppt_w</p:attrName>
                                        </p:attrNameLst>
                                      </p:cBhvr>
                                      <p:tavLst>
                                        <p:tav tm="0">
                                          <p:val>
                                            <p:fltVal val="0"/>
                                          </p:val>
                                        </p:tav>
                                        <p:tav tm="100000">
                                          <p:val>
                                            <p:strVal val="#ppt_w"/>
                                          </p:val>
                                        </p:tav>
                                      </p:tavLst>
                                    </p:anim>
                                    <p:anim calcmode="lin" valueType="num">
                                      <p:cBhvr>
                                        <p:cTn id="10" dur="500" fill="hold"/>
                                        <p:tgtEl>
                                          <p:spTgt spid="6595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659514"/>
                                        </p:tgtEl>
                                        <p:attrNameLst>
                                          <p:attrName>style.visibility</p:attrName>
                                        </p:attrNameLst>
                                      </p:cBhvr>
                                      <p:to>
                                        <p:strVal val="visible"/>
                                      </p:to>
                                    </p:set>
                                    <p:anim calcmode="lin" valueType="num">
                                      <p:cBhvr>
                                        <p:cTn id="15" dur="500" fill="hold"/>
                                        <p:tgtEl>
                                          <p:spTgt spid="659514"/>
                                        </p:tgtEl>
                                        <p:attrNameLst>
                                          <p:attrName>ppt_x</p:attrName>
                                        </p:attrNameLst>
                                      </p:cBhvr>
                                      <p:tavLst>
                                        <p:tav tm="0">
                                          <p:val>
                                            <p:strVal val="#ppt_x+#ppt_w/2"/>
                                          </p:val>
                                        </p:tav>
                                        <p:tav tm="100000">
                                          <p:val>
                                            <p:strVal val="#ppt_x"/>
                                          </p:val>
                                        </p:tav>
                                      </p:tavLst>
                                    </p:anim>
                                    <p:anim calcmode="lin" valueType="num">
                                      <p:cBhvr>
                                        <p:cTn id="16" dur="500" fill="hold"/>
                                        <p:tgtEl>
                                          <p:spTgt spid="659514"/>
                                        </p:tgtEl>
                                        <p:attrNameLst>
                                          <p:attrName>ppt_y</p:attrName>
                                        </p:attrNameLst>
                                      </p:cBhvr>
                                      <p:tavLst>
                                        <p:tav tm="0">
                                          <p:val>
                                            <p:strVal val="#ppt_y"/>
                                          </p:val>
                                        </p:tav>
                                        <p:tav tm="100000">
                                          <p:val>
                                            <p:strVal val="#ppt_y"/>
                                          </p:val>
                                        </p:tav>
                                      </p:tavLst>
                                    </p:anim>
                                    <p:anim calcmode="lin" valueType="num">
                                      <p:cBhvr>
                                        <p:cTn id="17" dur="500" fill="hold"/>
                                        <p:tgtEl>
                                          <p:spTgt spid="659514"/>
                                        </p:tgtEl>
                                        <p:attrNameLst>
                                          <p:attrName>ppt_w</p:attrName>
                                        </p:attrNameLst>
                                      </p:cBhvr>
                                      <p:tavLst>
                                        <p:tav tm="0">
                                          <p:val>
                                            <p:fltVal val="0"/>
                                          </p:val>
                                        </p:tav>
                                        <p:tav tm="100000">
                                          <p:val>
                                            <p:strVal val="#ppt_w"/>
                                          </p:val>
                                        </p:tav>
                                      </p:tavLst>
                                    </p:anim>
                                    <p:anim calcmode="lin" valueType="num">
                                      <p:cBhvr>
                                        <p:cTn id="18" dur="500" fill="hold"/>
                                        <p:tgtEl>
                                          <p:spTgt spid="65951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659515"/>
                                        </p:tgtEl>
                                        <p:attrNameLst>
                                          <p:attrName>style.visibility</p:attrName>
                                        </p:attrNameLst>
                                      </p:cBhvr>
                                      <p:to>
                                        <p:strVal val="visible"/>
                                      </p:to>
                                    </p:set>
                                    <p:animEffect transition="in" filter="slide(fromRight)">
                                      <p:cBhvr>
                                        <p:cTn id="23" dur="500"/>
                                        <p:tgtEl>
                                          <p:spTgt spid="65951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59516"/>
                                        </p:tgtEl>
                                        <p:attrNameLst>
                                          <p:attrName>style.visibility</p:attrName>
                                        </p:attrNameLst>
                                      </p:cBhvr>
                                      <p:to>
                                        <p:strVal val="visible"/>
                                      </p:to>
                                    </p:set>
                                    <p:animEffect transition="in" filter="slide(fromRight)">
                                      <p:cBhvr>
                                        <p:cTn id="28" dur="500"/>
                                        <p:tgtEl>
                                          <p:spTgt spid="659516"/>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659517"/>
                                        </p:tgtEl>
                                        <p:attrNameLst>
                                          <p:attrName>style.visibility</p:attrName>
                                        </p:attrNameLst>
                                      </p:cBhvr>
                                      <p:to>
                                        <p:strVal val="visible"/>
                                      </p:to>
                                    </p:set>
                                    <p:animEffect transition="in" filter="slide(fromRight)">
                                      <p:cBhvr>
                                        <p:cTn id="33" dur="500"/>
                                        <p:tgtEl>
                                          <p:spTgt spid="65951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659518"/>
                                        </p:tgtEl>
                                        <p:attrNameLst>
                                          <p:attrName>style.visibility</p:attrName>
                                        </p:attrNameLst>
                                      </p:cBhvr>
                                      <p:to>
                                        <p:strVal val="visible"/>
                                      </p:to>
                                    </p:set>
                                    <p:animEffect transition="in" filter="slide(fromRight)">
                                      <p:cBhvr>
                                        <p:cTn id="38" dur="500"/>
                                        <p:tgtEl>
                                          <p:spTgt spid="65951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659519"/>
                                        </p:tgtEl>
                                        <p:attrNameLst>
                                          <p:attrName>style.visibility</p:attrName>
                                        </p:attrNameLst>
                                      </p:cBhvr>
                                      <p:to>
                                        <p:strVal val="visible"/>
                                      </p:to>
                                    </p:set>
                                    <p:animEffect transition="in" filter="slide(fromRight)">
                                      <p:cBhvr>
                                        <p:cTn id="43" dur="500"/>
                                        <p:tgtEl>
                                          <p:spTgt spid="659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513" grpId="0" animBg="1"/>
      <p:bldP spid="659514" grpId="0" animBg="1"/>
      <p:bldP spid="659515" grpId="0" autoUpdateAnimBg="0"/>
      <p:bldP spid="659516" grpId="0" autoUpdateAnimBg="0"/>
      <p:bldP spid="659517" grpId="0" autoUpdateAnimBg="0"/>
      <p:bldP spid="659518" grpId="0" autoUpdateAnimBg="0"/>
      <p:bldP spid="6595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9" name="Rectangle 5"/>
          <p:cNvSpPr>
            <a:spLocks noGrp="1" noChangeArrowheads="1"/>
          </p:cNvSpPr>
          <p:nvPr>
            <p:ph type="subTitle" idx="4294967295"/>
          </p:nvPr>
        </p:nvSpPr>
        <p:spPr>
          <a:xfrm>
            <a:off x="5715008" y="381000"/>
            <a:ext cx="2971792"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3990"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3991"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3992"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3993" name="Group 9"/>
          <p:cNvGrpSpPr>
            <a:grpSpLocks/>
          </p:cNvGrpSpPr>
          <p:nvPr/>
        </p:nvGrpSpPr>
        <p:grpSpPr bwMode="auto">
          <a:xfrm>
            <a:off x="2001838" y="2209800"/>
            <a:ext cx="5140325" cy="366713"/>
            <a:chOff x="1261" y="1296"/>
            <a:chExt cx="3238" cy="231"/>
          </a:xfrm>
        </p:grpSpPr>
        <p:sp>
          <p:nvSpPr>
            <p:cNvPr id="553994"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3995"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3996"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3997" name="Group 13"/>
          <p:cNvGrpSpPr>
            <a:grpSpLocks/>
          </p:cNvGrpSpPr>
          <p:nvPr/>
        </p:nvGrpSpPr>
        <p:grpSpPr bwMode="auto">
          <a:xfrm>
            <a:off x="2438400" y="5140325"/>
            <a:ext cx="4473575" cy="346075"/>
            <a:chOff x="1598" y="3142"/>
            <a:chExt cx="2818" cy="218"/>
          </a:xfrm>
        </p:grpSpPr>
        <p:sp>
          <p:nvSpPr>
            <p:cNvPr id="553998"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3999"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4000"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4001" name="Group 17"/>
          <p:cNvGrpSpPr>
            <a:grpSpLocks/>
          </p:cNvGrpSpPr>
          <p:nvPr/>
        </p:nvGrpSpPr>
        <p:grpSpPr bwMode="auto">
          <a:xfrm>
            <a:off x="252413" y="3186113"/>
            <a:ext cx="4106862" cy="376237"/>
            <a:chOff x="159" y="1911"/>
            <a:chExt cx="2587" cy="237"/>
          </a:xfrm>
        </p:grpSpPr>
        <p:sp>
          <p:nvSpPr>
            <p:cNvPr id="554002"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4003" name="Rectangle 19"/>
            <p:cNvSpPr>
              <a:spLocks noChangeArrowheads="1"/>
            </p:cNvSpPr>
            <p:nvPr/>
          </p:nvSpPr>
          <p:spPr bwMode="auto">
            <a:xfrm>
              <a:off x="159" y="1911"/>
              <a:ext cx="610" cy="237"/>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ifstream</a:t>
              </a:r>
            </a:p>
          </p:txBody>
        </p:sp>
        <p:sp>
          <p:nvSpPr>
            <p:cNvPr id="554004" name="Rectangle 20"/>
            <p:cNvSpPr>
              <a:spLocks noChangeArrowheads="1"/>
            </p:cNvSpPr>
            <p:nvPr/>
          </p:nvSpPr>
          <p:spPr bwMode="auto">
            <a:xfrm>
              <a:off x="2032" y="1911"/>
              <a:ext cx="714" cy="237"/>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istrstream</a:t>
              </a:r>
            </a:p>
          </p:txBody>
        </p:sp>
      </p:grpSp>
      <p:grpSp>
        <p:nvGrpSpPr>
          <p:cNvPr id="554005" name="Group 21"/>
          <p:cNvGrpSpPr>
            <a:grpSpLocks/>
          </p:cNvGrpSpPr>
          <p:nvPr/>
        </p:nvGrpSpPr>
        <p:grpSpPr bwMode="auto">
          <a:xfrm>
            <a:off x="4662488" y="3186113"/>
            <a:ext cx="4248150" cy="376237"/>
            <a:chOff x="2937" y="1911"/>
            <a:chExt cx="2676" cy="237"/>
          </a:xfrm>
        </p:grpSpPr>
        <p:sp>
          <p:nvSpPr>
            <p:cNvPr id="554006"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4007" name="Rectangle 23"/>
            <p:cNvSpPr>
              <a:spLocks noChangeArrowheads="1"/>
            </p:cNvSpPr>
            <p:nvPr/>
          </p:nvSpPr>
          <p:spPr bwMode="auto">
            <a:xfrm>
              <a:off x="2937" y="1911"/>
              <a:ext cx="642" cy="237"/>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ofstream</a:t>
              </a:r>
            </a:p>
          </p:txBody>
        </p:sp>
        <p:sp>
          <p:nvSpPr>
            <p:cNvPr id="554008" name="Rectangle 24"/>
            <p:cNvSpPr>
              <a:spLocks noChangeArrowheads="1"/>
            </p:cNvSpPr>
            <p:nvPr/>
          </p:nvSpPr>
          <p:spPr bwMode="auto">
            <a:xfrm>
              <a:off x="4867" y="1911"/>
              <a:ext cx="746" cy="237"/>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ostrstream</a:t>
              </a:r>
            </a:p>
          </p:txBody>
        </p:sp>
      </p:grpSp>
      <p:grpSp>
        <p:nvGrpSpPr>
          <p:cNvPr id="554009" name="Group 25"/>
          <p:cNvGrpSpPr>
            <a:grpSpLocks/>
          </p:cNvGrpSpPr>
          <p:nvPr/>
        </p:nvGrpSpPr>
        <p:grpSpPr bwMode="auto">
          <a:xfrm>
            <a:off x="2438400" y="1828800"/>
            <a:ext cx="4267200" cy="381000"/>
            <a:chOff x="1536" y="1056"/>
            <a:chExt cx="2688" cy="240"/>
          </a:xfrm>
        </p:grpSpPr>
        <p:sp>
          <p:nvSpPr>
            <p:cNvPr id="554010"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4011"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12" name="Group 28"/>
          <p:cNvGrpSpPr>
            <a:grpSpLocks/>
          </p:cNvGrpSpPr>
          <p:nvPr/>
        </p:nvGrpSpPr>
        <p:grpSpPr bwMode="auto">
          <a:xfrm>
            <a:off x="762000" y="2590800"/>
            <a:ext cx="3200400" cy="593725"/>
            <a:chOff x="480" y="1536"/>
            <a:chExt cx="2016" cy="384"/>
          </a:xfrm>
        </p:grpSpPr>
        <p:sp>
          <p:nvSpPr>
            <p:cNvPr id="554013"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4014"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4015"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16" name="Group 32"/>
          <p:cNvGrpSpPr>
            <a:grpSpLocks/>
          </p:cNvGrpSpPr>
          <p:nvPr/>
        </p:nvGrpSpPr>
        <p:grpSpPr bwMode="auto">
          <a:xfrm>
            <a:off x="5181600" y="2555875"/>
            <a:ext cx="3200400" cy="625475"/>
            <a:chOff x="480" y="1536"/>
            <a:chExt cx="2016" cy="384"/>
          </a:xfrm>
        </p:grpSpPr>
        <p:sp>
          <p:nvSpPr>
            <p:cNvPr id="554017"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4018"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4019"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20" name="Group 36"/>
          <p:cNvGrpSpPr>
            <a:grpSpLocks/>
          </p:cNvGrpSpPr>
          <p:nvPr/>
        </p:nvGrpSpPr>
        <p:grpSpPr bwMode="auto">
          <a:xfrm>
            <a:off x="2895600" y="4549775"/>
            <a:ext cx="3200400" cy="593725"/>
            <a:chOff x="1872" y="2784"/>
            <a:chExt cx="2016" cy="336"/>
          </a:xfrm>
        </p:grpSpPr>
        <p:sp>
          <p:nvSpPr>
            <p:cNvPr id="554021"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4022"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4023"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24" name="Group 40"/>
          <p:cNvGrpSpPr>
            <a:grpSpLocks/>
          </p:cNvGrpSpPr>
          <p:nvPr/>
        </p:nvGrpSpPr>
        <p:grpSpPr bwMode="auto">
          <a:xfrm>
            <a:off x="2819400" y="2362200"/>
            <a:ext cx="3505200" cy="1828800"/>
            <a:chOff x="1776" y="1392"/>
            <a:chExt cx="2208" cy="1152"/>
          </a:xfrm>
        </p:grpSpPr>
        <p:sp>
          <p:nvSpPr>
            <p:cNvPr id="554025"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4026"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4027"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4028"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4029"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4030"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4031"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4032"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4033"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4034"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4031"/>
                                        </p:tgtEl>
                                        <p:attrNameLst>
                                          <p:attrName>style.visibility</p:attrName>
                                        </p:attrNameLst>
                                      </p:cBhvr>
                                      <p:to>
                                        <p:strVal val="visible"/>
                                      </p:to>
                                    </p:set>
                                    <p:animEffect transition="in" filter="blinds(horizontal)">
                                      <p:cBhvr>
                                        <p:cTn id="7" dur="500"/>
                                        <p:tgtEl>
                                          <p:spTgt spid="554031"/>
                                        </p:tgtEl>
                                      </p:cBhvr>
                                    </p:animEffect>
                                  </p:childTnLst>
                                </p:cTn>
                              </p:par>
                            </p:childTnLst>
                          </p:cTn>
                        </p:par>
                        <p:par>
                          <p:cTn id="8" fill="hold">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54034"/>
                                        </p:tgtEl>
                                        <p:attrNameLst>
                                          <p:attrName>style.visibility</p:attrName>
                                        </p:attrNameLst>
                                      </p:cBhvr>
                                      <p:to>
                                        <p:strVal val="visible"/>
                                      </p:to>
                                    </p:set>
                                    <p:animEffect transition="in" filter="blinds(horizontal)">
                                      <p:cBhvr>
                                        <p:cTn id="11" dur="500"/>
                                        <p:tgtEl>
                                          <p:spTgt spid="554034"/>
                                        </p:tgtEl>
                                      </p:cBhvr>
                                    </p:animEffect>
                                  </p:childTnLst>
                                </p:cTn>
                              </p:par>
                            </p:childTnLst>
                          </p:cTn>
                        </p:par>
                        <p:par>
                          <p:cTn id="12" fill="hold">
                            <p:stCondLst>
                              <p:cond delay="3000"/>
                            </p:stCondLst>
                            <p:childTnLst>
                              <p:par>
                                <p:cTn id="13" presetID="3" presetClass="entr" presetSubtype="10" fill="hold" grpId="0" nodeType="afterEffect">
                                  <p:stCondLst>
                                    <p:cond delay="1000"/>
                                  </p:stCondLst>
                                  <p:childTnLst>
                                    <p:set>
                                      <p:cBhvr>
                                        <p:cTn id="14" dur="1" fill="hold">
                                          <p:stCondLst>
                                            <p:cond delay="0"/>
                                          </p:stCondLst>
                                        </p:cTn>
                                        <p:tgtEl>
                                          <p:spTgt spid="554032"/>
                                        </p:tgtEl>
                                        <p:attrNameLst>
                                          <p:attrName>style.visibility</p:attrName>
                                        </p:attrNameLst>
                                      </p:cBhvr>
                                      <p:to>
                                        <p:strVal val="visible"/>
                                      </p:to>
                                    </p:set>
                                    <p:animEffect transition="in" filter="blinds(horizontal)">
                                      <p:cBhvr>
                                        <p:cTn id="15" dur="500"/>
                                        <p:tgtEl>
                                          <p:spTgt spid="554032"/>
                                        </p:tgtEl>
                                      </p:cBhvr>
                                    </p:animEffect>
                                  </p:childTnLst>
                                </p:cTn>
                              </p:par>
                            </p:childTnLst>
                          </p:cTn>
                        </p:par>
                        <p:par>
                          <p:cTn id="16" fill="hold">
                            <p:stCondLst>
                              <p:cond delay="4500"/>
                            </p:stCondLst>
                            <p:childTnLst>
                              <p:par>
                                <p:cTn id="17" presetID="3" presetClass="entr" presetSubtype="10" fill="hold" grpId="0" nodeType="afterEffect">
                                  <p:stCondLst>
                                    <p:cond delay="1000"/>
                                  </p:stCondLst>
                                  <p:childTnLst>
                                    <p:set>
                                      <p:cBhvr>
                                        <p:cTn id="18" dur="1" fill="hold">
                                          <p:stCondLst>
                                            <p:cond delay="0"/>
                                          </p:stCondLst>
                                        </p:cTn>
                                        <p:tgtEl>
                                          <p:spTgt spid="554033"/>
                                        </p:tgtEl>
                                        <p:attrNameLst>
                                          <p:attrName>style.visibility</p:attrName>
                                        </p:attrNameLst>
                                      </p:cBhvr>
                                      <p:to>
                                        <p:strVal val="visible"/>
                                      </p:to>
                                    </p:set>
                                    <p:animEffect transition="in" filter="blinds(horizontal)">
                                      <p:cBhvr>
                                        <p:cTn id="19" dur="500"/>
                                        <p:tgtEl>
                                          <p:spTgt spid="55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31" grpId="0" autoUpdateAnimBg="0"/>
      <p:bldP spid="554032" grpId="0" autoUpdateAnimBg="0"/>
      <p:bldP spid="554033" grpId="0" autoUpdateAnimBg="0"/>
      <p:bldP spid="55403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533400" y="1311275"/>
            <a:ext cx="55626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b="1">
                <a:solidFill>
                  <a:srgbClr val="0000FF"/>
                </a:solidFill>
              </a:rPr>
              <a:t>   </a:t>
            </a:r>
            <a:r>
              <a:rPr lang="en-US" altLang="zh-CN" sz="1800"/>
              <a:t>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a:t>
            </a:r>
            <a:r>
              <a:rPr lang="en-US" altLang="zh-CN" sz="1800" b="1">
                <a:solidFill>
                  <a:srgbClr val="0000FF"/>
                </a:solidFill>
              </a:rPr>
              <a:t>cout &lt;&lt; Output.str() ;</a:t>
            </a:r>
          </a:p>
          <a:p>
            <a:pPr algn="just">
              <a:lnSpc>
                <a:spcPct val="90000"/>
              </a:lnSpc>
              <a:spcBef>
                <a:spcPct val="50000"/>
              </a:spcBef>
            </a:pPr>
            <a:r>
              <a:rPr lang="en-US" altLang="zh-CN" sz="1800"/>
              <a:t>}</a:t>
            </a:r>
          </a:p>
        </p:txBody>
      </p:sp>
      <p:grpSp>
        <p:nvGrpSpPr>
          <p:cNvPr id="660483" name="Group 3"/>
          <p:cNvGrpSpPr>
            <a:grpSpLocks/>
          </p:cNvGrpSpPr>
          <p:nvPr/>
        </p:nvGrpSpPr>
        <p:grpSpPr bwMode="auto">
          <a:xfrm>
            <a:off x="7467600" y="1174750"/>
            <a:ext cx="838200" cy="838200"/>
            <a:chOff x="3220" y="1080"/>
            <a:chExt cx="1253" cy="1421"/>
          </a:xfrm>
        </p:grpSpPr>
        <p:sp>
          <p:nvSpPr>
            <p:cNvPr id="660484"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0485"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0486"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0487"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0488"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0489"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0490"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0491"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0492"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0493"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0494"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0495"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0496"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0497"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0498"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0499"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0500"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0501"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0502"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0503"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0504"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0505"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0506"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0507"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0508"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0509"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0510"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0511"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0512"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0513"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0514"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0515"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0516"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0517"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0518"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0519"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0520" name="Group 40"/>
          <p:cNvGrpSpPr>
            <a:grpSpLocks/>
          </p:cNvGrpSpPr>
          <p:nvPr/>
        </p:nvGrpSpPr>
        <p:grpSpPr bwMode="auto">
          <a:xfrm rot="1368420">
            <a:off x="7315200" y="1784350"/>
            <a:ext cx="381000" cy="457200"/>
            <a:chOff x="4896" y="960"/>
            <a:chExt cx="240" cy="288"/>
          </a:xfrm>
        </p:grpSpPr>
        <p:sp>
          <p:nvSpPr>
            <p:cNvPr id="660521"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0522"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0524"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60525"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effectLst>
                <a:outerShdw blurRad="38100" dist="38100" dir="2700000" algn="tl">
                  <a:srgbClr val="FFFFFF"/>
                </a:outerShdw>
              </a:effectLst>
            </a:endParaRPr>
          </a:p>
        </p:txBody>
      </p:sp>
      <p:grpSp>
        <p:nvGrpSpPr>
          <p:cNvPr id="660526" name="Group 46"/>
          <p:cNvGrpSpPr>
            <a:grpSpLocks/>
          </p:cNvGrpSpPr>
          <p:nvPr/>
        </p:nvGrpSpPr>
        <p:grpSpPr bwMode="auto">
          <a:xfrm>
            <a:off x="6934200" y="4298950"/>
            <a:ext cx="1905000" cy="457200"/>
            <a:chOff x="4176" y="2496"/>
            <a:chExt cx="1200" cy="288"/>
          </a:xfrm>
        </p:grpSpPr>
        <p:sp>
          <p:nvSpPr>
            <p:cNvPr id="660527"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0528" name="Group 48"/>
            <p:cNvGrpSpPr>
              <a:grpSpLocks/>
            </p:cNvGrpSpPr>
            <p:nvPr/>
          </p:nvGrpSpPr>
          <p:grpSpPr bwMode="auto">
            <a:xfrm rot="14101998">
              <a:off x="4200" y="2520"/>
              <a:ext cx="192" cy="240"/>
              <a:chOff x="4896" y="960"/>
              <a:chExt cx="240" cy="288"/>
            </a:xfrm>
          </p:grpSpPr>
          <p:sp>
            <p:nvSpPr>
              <p:cNvPr id="660529"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0530"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0531" name="Group 51"/>
          <p:cNvGrpSpPr>
            <a:grpSpLocks/>
          </p:cNvGrpSpPr>
          <p:nvPr/>
        </p:nvGrpSpPr>
        <p:grpSpPr bwMode="auto">
          <a:xfrm>
            <a:off x="3962400" y="3384550"/>
            <a:ext cx="3000375" cy="752475"/>
            <a:chOff x="2304" y="1920"/>
            <a:chExt cx="1890" cy="474"/>
          </a:xfrm>
        </p:grpSpPr>
        <p:sp>
          <p:nvSpPr>
            <p:cNvPr id="660532"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0533"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0534"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0535"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0536" name="Rectangle 56"/>
          <p:cNvSpPr>
            <a:spLocks noChangeArrowheads="1"/>
          </p:cNvSpPr>
          <p:nvPr/>
        </p:nvSpPr>
        <p:spPr bwMode="auto">
          <a:xfrm>
            <a:off x="5699125" y="3536950"/>
            <a:ext cx="469900" cy="257175"/>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sp>
        <p:nvSpPr>
          <p:cNvPr id="660537" name="Rectangle 57"/>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60538" name="Rectangle 58"/>
          <p:cNvSpPr>
            <a:spLocks noChangeArrowheads="1"/>
          </p:cNvSpPr>
          <p:nvPr/>
        </p:nvSpPr>
        <p:spPr bwMode="auto">
          <a:xfrm>
            <a:off x="5478463" y="4395788"/>
            <a:ext cx="2984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0539" name="Rectangle 59"/>
          <p:cNvSpPr>
            <a:spLocks noChangeArrowheads="1"/>
          </p:cNvSpPr>
          <p:nvPr/>
        </p:nvSpPr>
        <p:spPr bwMode="auto">
          <a:xfrm>
            <a:off x="5699125" y="4395788"/>
            <a:ext cx="469900" cy="284162"/>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60540" name="Rectangle 60"/>
          <p:cNvSpPr>
            <a:spLocks noChangeArrowheads="1"/>
          </p:cNvSpPr>
          <p:nvPr/>
        </p:nvSpPr>
        <p:spPr bwMode="auto">
          <a:xfrm>
            <a:off x="6091238" y="4395788"/>
            <a:ext cx="312737"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0541" name="Rectangle 61"/>
          <p:cNvSpPr>
            <a:spLocks noChangeArrowheads="1"/>
          </p:cNvSpPr>
          <p:nvPr/>
        </p:nvSpPr>
        <p:spPr bwMode="auto">
          <a:xfrm>
            <a:off x="63246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60542" name="Rectangle 62"/>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60543" name="Freeform 63"/>
          <p:cNvSpPr>
            <a:spLocks/>
          </p:cNvSpPr>
          <p:nvPr/>
        </p:nvSpPr>
        <p:spPr bwMode="auto">
          <a:xfrm>
            <a:off x="5751513" y="2546350"/>
            <a:ext cx="1106487" cy="1714500"/>
          </a:xfrm>
          <a:custGeom>
            <a:avLst/>
            <a:gdLst/>
            <a:ahLst/>
            <a:cxnLst>
              <a:cxn ang="0">
                <a:pos x="17" y="1080"/>
              </a:cxn>
              <a:cxn ang="0">
                <a:pos x="73" y="480"/>
              </a:cxn>
              <a:cxn ang="0">
                <a:pos x="457" y="128"/>
              </a:cxn>
              <a:cxn ang="0">
                <a:pos x="697" y="0"/>
              </a:cxn>
            </a:cxnLst>
            <a:rect l="0" t="0" r="r" b="b"/>
            <a:pathLst>
              <a:path w="697" h="1080">
                <a:moveTo>
                  <a:pt x="17" y="1080"/>
                </a:moveTo>
                <a:cubicBezTo>
                  <a:pt x="28" y="980"/>
                  <a:pt x="0" y="639"/>
                  <a:pt x="73" y="480"/>
                </a:cubicBezTo>
                <a:cubicBezTo>
                  <a:pt x="146" y="321"/>
                  <a:pt x="353" y="208"/>
                  <a:pt x="457" y="128"/>
                </a:cubicBezTo>
                <a:cubicBezTo>
                  <a:pt x="561" y="48"/>
                  <a:pt x="647" y="27"/>
                  <a:pt x="697" y="0"/>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60544" name="Line 64"/>
          <p:cNvSpPr>
            <a:spLocks noChangeShapeType="1"/>
          </p:cNvSpPr>
          <p:nvPr/>
        </p:nvSpPr>
        <p:spPr bwMode="auto">
          <a:xfrm flipV="1">
            <a:off x="7162800" y="1784350"/>
            <a:ext cx="457200" cy="304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60546" name="Rectangle 66"/>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0548" name="Rectangle 68"/>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pic>
        <p:nvPicPr>
          <p:cNvPr id="660549" name="Picture 69"/>
          <p:cNvPicPr>
            <a:picLocks noChangeAspect="1" noChangeArrowheads="1"/>
          </p:cNvPicPr>
          <p:nvPr/>
        </p:nvPicPr>
        <p:blipFill>
          <a:blip r:embed="rId2"/>
          <a:srcRect/>
          <a:stretch>
            <a:fillRect/>
          </a:stretch>
        </p:blipFill>
        <p:spPr bwMode="auto">
          <a:xfrm>
            <a:off x="2843213" y="1125538"/>
            <a:ext cx="3124200" cy="1541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60543"/>
                                        </p:tgtEl>
                                        <p:attrNameLst>
                                          <p:attrName>style.visibility</p:attrName>
                                        </p:attrNameLst>
                                      </p:cBhvr>
                                      <p:to>
                                        <p:strVal val="visible"/>
                                      </p:to>
                                    </p:set>
                                    <p:anim calcmode="lin" valueType="num">
                                      <p:cBhvr>
                                        <p:cTn id="7" dur="500" fill="hold"/>
                                        <p:tgtEl>
                                          <p:spTgt spid="660543"/>
                                        </p:tgtEl>
                                        <p:attrNameLst>
                                          <p:attrName>ppt_x</p:attrName>
                                        </p:attrNameLst>
                                      </p:cBhvr>
                                      <p:tavLst>
                                        <p:tav tm="0">
                                          <p:val>
                                            <p:strVal val="#ppt_x"/>
                                          </p:val>
                                        </p:tav>
                                        <p:tav tm="100000">
                                          <p:val>
                                            <p:strVal val="#ppt_x"/>
                                          </p:val>
                                        </p:tav>
                                      </p:tavLst>
                                    </p:anim>
                                    <p:anim calcmode="lin" valueType="num">
                                      <p:cBhvr>
                                        <p:cTn id="8" dur="500" fill="hold"/>
                                        <p:tgtEl>
                                          <p:spTgt spid="660543"/>
                                        </p:tgtEl>
                                        <p:attrNameLst>
                                          <p:attrName>ppt_y</p:attrName>
                                        </p:attrNameLst>
                                      </p:cBhvr>
                                      <p:tavLst>
                                        <p:tav tm="0">
                                          <p:val>
                                            <p:strVal val="#ppt_y+#ppt_h/2"/>
                                          </p:val>
                                        </p:tav>
                                        <p:tav tm="100000">
                                          <p:val>
                                            <p:strVal val="#ppt_y"/>
                                          </p:val>
                                        </p:tav>
                                      </p:tavLst>
                                    </p:anim>
                                    <p:anim calcmode="lin" valueType="num">
                                      <p:cBhvr>
                                        <p:cTn id="9" dur="500" fill="hold"/>
                                        <p:tgtEl>
                                          <p:spTgt spid="660543"/>
                                        </p:tgtEl>
                                        <p:attrNameLst>
                                          <p:attrName>ppt_w</p:attrName>
                                        </p:attrNameLst>
                                      </p:cBhvr>
                                      <p:tavLst>
                                        <p:tav tm="0">
                                          <p:val>
                                            <p:strVal val="#ppt_w"/>
                                          </p:val>
                                        </p:tav>
                                        <p:tav tm="100000">
                                          <p:val>
                                            <p:strVal val="#ppt_w"/>
                                          </p:val>
                                        </p:tav>
                                      </p:tavLst>
                                    </p:anim>
                                    <p:anim calcmode="lin" valueType="num">
                                      <p:cBhvr>
                                        <p:cTn id="10" dur="500" fill="hold"/>
                                        <p:tgtEl>
                                          <p:spTgt spid="66054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60544"/>
                                        </p:tgtEl>
                                        <p:attrNameLst>
                                          <p:attrName>style.visibility</p:attrName>
                                        </p:attrNameLst>
                                      </p:cBhvr>
                                      <p:to>
                                        <p:strVal val="visible"/>
                                      </p:to>
                                    </p:set>
                                    <p:anim calcmode="lin" valueType="num">
                                      <p:cBhvr>
                                        <p:cTn id="15" dur="500" fill="hold"/>
                                        <p:tgtEl>
                                          <p:spTgt spid="660544"/>
                                        </p:tgtEl>
                                        <p:attrNameLst>
                                          <p:attrName>ppt_x</p:attrName>
                                        </p:attrNameLst>
                                      </p:cBhvr>
                                      <p:tavLst>
                                        <p:tav tm="0">
                                          <p:val>
                                            <p:strVal val="#ppt_x"/>
                                          </p:val>
                                        </p:tav>
                                        <p:tav tm="100000">
                                          <p:val>
                                            <p:strVal val="#ppt_x"/>
                                          </p:val>
                                        </p:tav>
                                      </p:tavLst>
                                    </p:anim>
                                    <p:anim calcmode="lin" valueType="num">
                                      <p:cBhvr>
                                        <p:cTn id="16" dur="500" fill="hold"/>
                                        <p:tgtEl>
                                          <p:spTgt spid="660544"/>
                                        </p:tgtEl>
                                        <p:attrNameLst>
                                          <p:attrName>ppt_y</p:attrName>
                                        </p:attrNameLst>
                                      </p:cBhvr>
                                      <p:tavLst>
                                        <p:tav tm="0">
                                          <p:val>
                                            <p:strVal val="#ppt_y+#ppt_h/2"/>
                                          </p:val>
                                        </p:tav>
                                        <p:tav tm="100000">
                                          <p:val>
                                            <p:strVal val="#ppt_y"/>
                                          </p:val>
                                        </p:tav>
                                      </p:tavLst>
                                    </p:anim>
                                    <p:anim calcmode="lin" valueType="num">
                                      <p:cBhvr>
                                        <p:cTn id="17" dur="500" fill="hold"/>
                                        <p:tgtEl>
                                          <p:spTgt spid="660544"/>
                                        </p:tgtEl>
                                        <p:attrNameLst>
                                          <p:attrName>ppt_w</p:attrName>
                                        </p:attrNameLst>
                                      </p:cBhvr>
                                      <p:tavLst>
                                        <p:tav tm="0">
                                          <p:val>
                                            <p:strVal val="#ppt_w"/>
                                          </p:val>
                                        </p:tav>
                                        <p:tav tm="100000">
                                          <p:val>
                                            <p:strVal val="#ppt_w"/>
                                          </p:val>
                                        </p:tav>
                                      </p:tavLst>
                                    </p:anim>
                                    <p:anim calcmode="lin" valueType="num">
                                      <p:cBhvr>
                                        <p:cTn id="18" dur="500" fill="hold"/>
                                        <p:tgtEl>
                                          <p:spTgt spid="66054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0549"/>
                                        </p:tgtEl>
                                        <p:attrNameLst>
                                          <p:attrName>style.visibility</p:attrName>
                                        </p:attrNameLst>
                                      </p:cBhvr>
                                      <p:to>
                                        <p:strVal val="visible"/>
                                      </p:to>
                                    </p:set>
                                    <p:animEffect transition="in" filter="blinds(horizontal)">
                                      <p:cBhvr>
                                        <p:cTn id="23" dur="500"/>
                                        <p:tgtEl>
                                          <p:spTgt spid="66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43" grpId="0" animBg="1"/>
      <p:bldP spid="66054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1507" name="Group 3"/>
          <p:cNvGrpSpPr>
            <a:grpSpLocks/>
          </p:cNvGrpSpPr>
          <p:nvPr/>
        </p:nvGrpSpPr>
        <p:grpSpPr bwMode="auto">
          <a:xfrm>
            <a:off x="7467600" y="1174750"/>
            <a:ext cx="838200" cy="838200"/>
            <a:chOff x="3220" y="1080"/>
            <a:chExt cx="1253" cy="1421"/>
          </a:xfrm>
        </p:grpSpPr>
        <p:sp>
          <p:nvSpPr>
            <p:cNvPr id="661508"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1509"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1510"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1511"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1512"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1513"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1514"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1515"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1516"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1517"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1518"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1519"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1520"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1521"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1522"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1523"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1524"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1525"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1526"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1527"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1528"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1529"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1530"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1531"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1532"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1533"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1534"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1535"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1536"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1537"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1538"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1539"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1540"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1541"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1542"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1543"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1544" name="Group 40"/>
          <p:cNvGrpSpPr>
            <a:grpSpLocks/>
          </p:cNvGrpSpPr>
          <p:nvPr/>
        </p:nvGrpSpPr>
        <p:grpSpPr bwMode="auto">
          <a:xfrm rot="1368420">
            <a:off x="7315200" y="1784350"/>
            <a:ext cx="381000" cy="457200"/>
            <a:chOff x="4896" y="960"/>
            <a:chExt cx="240" cy="288"/>
          </a:xfrm>
        </p:grpSpPr>
        <p:sp>
          <p:nvSpPr>
            <p:cNvPr id="661545"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1546"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1548"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61549" name="Rectangle 45"/>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1551" name="Rectangle 47"/>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61506"/>
                                        </p:tgtEl>
                                        <p:attrNameLst>
                                          <p:attrName>style.visibility</p:attrName>
                                        </p:attrNameLst>
                                      </p:cBhvr>
                                      <p:to>
                                        <p:strVal val="visible"/>
                                      </p:to>
                                    </p:set>
                                    <p:animEffect transition="in" filter="checkerboard(down)">
                                      <p:cBhvr>
                                        <p:cTn id="7" dur="500"/>
                                        <p:tgtEl>
                                          <p:spTgt spid="66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a:t>
            </a:r>
            <a:r>
              <a:rPr lang="en-US" altLang="zh-CN" sz="1800" b="1">
                <a:solidFill>
                  <a:srgbClr val="0000FF"/>
                </a:solidFill>
              </a:rPr>
              <a:t>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2531" name="Group 3"/>
          <p:cNvGrpSpPr>
            <a:grpSpLocks/>
          </p:cNvGrpSpPr>
          <p:nvPr/>
        </p:nvGrpSpPr>
        <p:grpSpPr bwMode="auto">
          <a:xfrm>
            <a:off x="7467600" y="1174750"/>
            <a:ext cx="838200" cy="838200"/>
            <a:chOff x="3220" y="1080"/>
            <a:chExt cx="1253" cy="1421"/>
          </a:xfrm>
        </p:grpSpPr>
        <p:sp>
          <p:nvSpPr>
            <p:cNvPr id="662532"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2533"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2534"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2535"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2536"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2537"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2538"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2539"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2540"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2541"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2542"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2543"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2544"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2545"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2546"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2547"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2548"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2549"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2550"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2551"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2552"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2553"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2554"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2555"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2556"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2557"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2558"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2559"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2560"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2561"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2562"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2563"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2564"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2565"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2566"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2567"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2568" name="Group 40"/>
          <p:cNvGrpSpPr>
            <a:grpSpLocks/>
          </p:cNvGrpSpPr>
          <p:nvPr/>
        </p:nvGrpSpPr>
        <p:grpSpPr bwMode="auto">
          <a:xfrm rot="1368420">
            <a:off x="7315200" y="1784350"/>
            <a:ext cx="381000" cy="457200"/>
            <a:chOff x="4896" y="960"/>
            <a:chExt cx="240" cy="288"/>
          </a:xfrm>
        </p:grpSpPr>
        <p:sp>
          <p:nvSpPr>
            <p:cNvPr id="662569"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2570"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2572"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2573" name="Group 45"/>
          <p:cNvGrpSpPr>
            <a:grpSpLocks/>
          </p:cNvGrpSpPr>
          <p:nvPr/>
        </p:nvGrpSpPr>
        <p:grpSpPr bwMode="auto">
          <a:xfrm>
            <a:off x="3657600" y="4213225"/>
            <a:ext cx="3305175" cy="623888"/>
            <a:chOff x="2304" y="2826"/>
            <a:chExt cx="2082" cy="393"/>
          </a:xfrm>
        </p:grpSpPr>
        <p:sp>
          <p:nvSpPr>
            <p:cNvPr id="662574" name="Rectangle 46"/>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2575" name="Rectangle 47"/>
            <p:cNvSpPr>
              <a:spLocks noChangeArrowheads="1"/>
            </p:cNvSpPr>
            <p:nvPr/>
          </p:nvSpPr>
          <p:spPr bwMode="auto">
            <a:xfrm>
              <a:off x="2304" y="2860"/>
              <a:ext cx="796" cy="212"/>
            </a:xfrm>
            <a:prstGeom prst="rect">
              <a:avLst/>
            </a:prstGeom>
            <a:noFill/>
            <a:ln w="9525">
              <a:noFill/>
              <a:miter lim="800000"/>
              <a:headEnd/>
              <a:tailEnd/>
            </a:ln>
            <a:effectLst/>
          </p:spPr>
          <p:txBody>
            <a:bodyPr wrap="none">
              <a:spAutoFit/>
            </a:bodyPr>
            <a:lstStyle/>
            <a:p>
              <a:r>
                <a:rPr lang="en-US" altLang="zh-CN" sz="1600" b="1"/>
                <a:t>char buf[80]</a:t>
              </a:r>
            </a:p>
          </p:txBody>
        </p:sp>
      </p:grpSp>
      <p:sp>
        <p:nvSpPr>
          <p:cNvPr id="662576" name="Rectangle 48"/>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2578" name="Rectangle 50"/>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62573"/>
                                        </p:tgtEl>
                                        <p:attrNameLst>
                                          <p:attrName>style.visibility</p:attrName>
                                        </p:attrNameLst>
                                      </p:cBhvr>
                                      <p:to>
                                        <p:strVal val="visible"/>
                                      </p:to>
                                    </p:set>
                                    <p:animEffect transition="in" filter="box(out)">
                                      <p:cBhvr>
                                        <p:cTn id="7" dur="500"/>
                                        <p:tgtEl>
                                          <p:spTgt spid="662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a:t>
            </a:r>
            <a:r>
              <a:rPr lang="en-US" altLang="zh-CN" sz="1800" b="1">
                <a:solidFill>
                  <a:srgbClr val="0000FF"/>
                </a:solidFill>
              </a:rPr>
              <a:t>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3555" name="Group 3"/>
          <p:cNvGrpSpPr>
            <a:grpSpLocks/>
          </p:cNvGrpSpPr>
          <p:nvPr/>
        </p:nvGrpSpPr>
        <p:grpSpPr bwMode="auto">
          <a:xfrm>
            <a:off x="7467600" y="1174750"/>
            <a:ext cx="838200" cy="838200"/>
            <a:chOff x="3220" y="1080"/>
            <a:chExt cx="1253" cy="1421"/>
          </a:xfrm>
        </p:grpSpPr>
        <p:sp>
          <p:nvSpPr>
            <p:cNvPr id="663556"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3557"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3558"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3559"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3560"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3561"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3562"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3563"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3564"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3565"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3566"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3567"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3568"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3569"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3570"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3571"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3572"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3573"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3574"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3575"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3576"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3577"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3578"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3579"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3580"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3581"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3582"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3583"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3584"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3585"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3586"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3587"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3588"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3589"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3590"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3591"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3592" name="Group 40"/>
          <p:cNvGrpSpPr>
            <a:grpSpLocks/>
          </p:cNvGrpSpPr>
          <p:nvPr/>
        </p:nvGrpSpPr>
        <p:grpSpPr bwMode="auto">
          <a:xfrm rot="1368420">
            <a:off x="7315200" y="1784350"/>
            <a:ext cx="381000" cy="457200"/>
            <a:chOff x="4896" y="960"/>
            <a:chExt cx="240" cy="288"/>
          </a:xfrm>
        </p:grpSpPr>
        <p:sp>
          <p:nvSpPr>
            <p:cNvPr id="663593"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3594"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3596"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3597" name="Group 45"/>
          <p:cNvGrpSpPr>
            <a:grpSpLocks/>
          </p:cNvGrpSpPr>
          <p:nvPr/>
        </p:nvGrpSpPr>
        <p:grpSpPr bwMode="auto">
          <a:xfrm>
            <a:off x="6934200" y="4298950"/>
            <a:ext cx="1905000" cy="457200"/>
            <a:chOff x="4176" y="2496"/>
            <a:chExt cx="1200" cy="288"/>
          </a:xfrm>
        </p:grpSpPr>
        <p:sp>
          <p:nvSpPr>
            <p:cNvPr id="663598"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3599" name="Group 47"/>
            <p:cNvGrpSpPr>
              <a:grpSpLocks/>
            </p:cNvGrpSpPr>
            <p:nvPr/>
          </p:nvGrpSpPr>
          <p:grpSpPr bwMode="auto">
            <a:xfrm rot="14101998">
              <a:off x="4200" y="2520"/>
              <a:ext cx="192" cy="240"/>
              <a:chOff x="4896" y="960"/>
              <a:chExt cx="240" cy="288"/>
            </a:xfrm>
          </p:grpSpPr>
          <p:sp>
            <p:nvSpPr>
              <p:cNvPr id="663600"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3601"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3602" name="Group 50"/>
          <p:cNvGrpSpPr>
            <a:grpSpLocks/>
          </p:cNvGrpSpPr>
          <p:nvPr/>
        </p:nvGrpSpPr>
        <p:grpSpPr bwMode="auto">
          <a:xfrm>
            <a:off x="3690938" y="4213225"/>
            <a:ext cx="3271837" cy="635000"/>
            <a:chOff x="2325" y="2826"/>
            <a:chExt cx="2061" cy="400"/>
          </a:xfrm>
        </p:grpSpPr>
        <p:sp>
          <p:nvSpPr>
            <p:cNvPr id="663603" name="Rectangle 51"/>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3604" name="Rectangle 52"/>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3605" name="Rectangle 53"/>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3607" name="Rectangle 55"/>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
        <p:nvSpPr>
          <p:cNvPr id="663608" name="Oval 56"/>
          <p:cNvSpPr>
            <a:spLocks noChangeArrowheads="1"/>
          </p:cNvSpPr>
          <p:nvPr/>
        </p:nvSpPr>
        <p:spPr bwMode="auto">
          <a:xfrm>
            <a:off x="2667000" y="2851150"/>
            <a:ext cx="1676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63609" name="AutoShape 57"/>
          <p:cNvSpPr>
            <a:spLocks/>
          </p:cNvSpPr>
          <p:nvPr/>
        </p:nvSpPr>
        <p:spPr bwMode="auto">
          <a:xfrm>
            <a:off x="4495800" y="1174750"/>
            <a:ext cx="2362200" cy="762000"/>
          </a:xfrm>
          <a:prstGeom prst="borderCallout2">
            <a:avLst>
              <a:gd name="adj1" fmla="val 15000"/>
              <a:gd name="adj2" fmla="val -3227"/>
              <a:gd name="adj3" fmla="val 15000"/>
              <a:gd name="adj4" fmla="val -11759"/>
              <a:gd name="adj5" fmla="val 216042"/>
              <a:gd name="adj6" fmla="val -39514"/>
            </a:avLst>
          </a:prstGeom>
          <a:solidFill>
            <a:srgbClr val="F5F6FD"/>
          </a:solidFill>
          <a:ln w="19050" cap="sq">
            <a:solidFill>
              <a:srgbClr val="FF3300"/>
            </a:solidFill>
            <a:miter lim="800000"/>
            <a:headEnd type="none" w="sm" len="sm"/>
            <a:tailEnd type="none" w="sm" len="sm"/>
          </a:ln>
          <a:effectLst/>
        </p:spPr>
        <p:txBody>
          <a:bodyPr/>
          <a:lstStyle/>
          <a:p>
            <a:pPr eaLnBrk="0" hangingPunct="0">
              <a:lnSpc>
                <a:spcPct val="120000"/>
              </a:lnSpc>
              <a:spcBef>
                <a:spcPct val="50000"/>
              </a:spcBef>
            </a:pPr>
            <a:r>
              <a:rPr lang="zh-CN" altLang="en-US" sz="1800" b="1"/>
              <a:t>对</a:t>
            </a:r>
            <a:r>
              <a:rPr lang="en-US" altLang="zh-CN" sz="1800" b="1"/>
              <a:t>Output</a:t>
            </a:r>
            <a:r>
              <a:rPr lang="zh-CN" altLang="en-US" sz="1800" b="1"/>
              <a:t>的数据成员</a:t>
            </a:r>
          </a:p>
          <a:p>
            <a:pPr eaLnBrk="0" hangingPunct="0">
              <a:lnSpc>
                <a:spcPct val="70000"/>
              </a:lnSpc>
              <a:spcBef>
                <a:spcPct val="50000"/>
              </a:spcBef>
            </a:pPr>
            <a:r>
              <a:rPr lang="zh-CN" altLang="en-US" sz="1800" b="1"/>
              <a:t>初始化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3608"/>
                                        </p:tgtEl>
                                        <p:attrNameLst>
                                          <p:attrName>style.visibility</p:attrName>
                                        </p:attrNameLst>
                                      </p:cBhvr>
                                      <p:to>
                                        <p:strVal val="visible"/>
                                      </p:to>
                                    </p:set>
                                    <p:animEffect transition="in" filter="box(out)">
                                      <p:cBhvr>
                                        <p:cTn id="7" dur="500"/>
                                        <p:tgtEl>
                                          <p:spTgt spid="6636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63597"/>
                                        </p:tgtEl>
                                        <p:attrNameLst>
                                          <p:attrName>style.visibility</p:attrName>
                                        </p:attrNameLst>
                                      </p:cBhvr>
                                      <p:to>
                                        <p:strVal val="visible"/>
                                      </p:to>
                                    </p:set>
                                    <p:animEffect transition="in" filter="box(out)">
                                      <p:cBhvr>
                                        <p:cTn id="12" dur="500"/>
                                        <p:tgtEl>
                                          <p:spTgt spid="66359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3609"/>
                                        </p:tgtEl>
                                        <p:attrNameLst>
                                          <p:attrName>style.visibility</p:attrName>
                                        </p:attrNameLst>
                                      </p:cBhvr>
                                      <p:to>
                                        <p:strVal val="visible"/>
                                      </p:to>
                                    </p:set>
                                    <p:animEffect transition="in" filter="barn(outHorizontal)">
                                      <p:cBhvr>
                                        <p:cTn id="17" dur="500"/>
                                        <p:tgtEl>
                                          <p:spTgt spid="66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608" grpId="0" animBg="1"/>
      <p:bldP spid="663609"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a:t>
            </a:r>
            <a:r>
              <a:rPr lang="en-US" altLang="zh-CN" sz="1800" b="1">
                <a:solidFill>
                  <a:srgbClr val="0000FF"/>
                </a:solidFill>
              </a:rPr>
              <a:t>double x, y ;</a:t>
            </a:r>
          </a:p>
          <a:p>
            <a:pPr algn="just">
              <a:lnSpc>
                <a:spcPct val="90000"/>
              </a:lnSpc>
              <a:spcBef>
                <a:spcPct val="50000"/>
              </a:spcBef>
            </a:pPr>
            <a:r>
              <a:rPr lang="en-US" altLang="zh-CN" sz="1800" b="1">
                <a:solidFill>
                  <a:srgbClr val="0000FF"/>
                </a:solidFill>
              </a:rPr>
              <a:t>   cout &lt;&lt; "Input x : " ;  </a:t>
            </a:r>
          </a:p>
          <a:p>
            <a:pPr algn="just">
              <a:lnSpc>
                <a:spcPct val="90000"/>
              </a:lnSpc>
              <a:spcBef>
                <a:spcPct val="50000"/>
              </a:spcBef>
            </a:pPr>
            <a:r>
              <a:rPr lang="en-US" altLang="zh-CN" sz="1800" b="1">
                <a:solidFill>
                  <a:srgbClr val="0000FF"/>
                </a:solidFill>
              </a:rPr>
              <a:t>   cin &gt;&gt; x ;</a:t>
            </a:r>
          </a:p>
          <a:p>
            <a:pPr algn="just">
              <a:lnSpc>
                <a:spcPct val="90000"/>
              </a:lnSpc>
              <a:spcBef>
                <a:spcPct val="50000"/>
              </a:spcBef>
            </a:pPr>
            <a:r>
              <a:rPr lang="en-US" altLang="zh-CN" sz="1800" b="1">
                <a:solidFill>
                  <a:srgbClr val="0000FF"/>
                </a:solidFill>
              </a:rPr>
              <a:t>   cout &lt;&lt; "Input y : " ;  </a:t>
            </a:r>
          </a:p>
          <a:p>
            <a:pPr algn="just">
              <a:lnSpc>
                <a:spcPct val="90000"/>
              </a:lnSpc>
              <a:spcBef>
                <a:spcPct val="50000"/>
              </a:spcBef>
            </a:pPr>
            <a:r>
              <a:rPr lang="en-US" altLang="zh-CN" sz="1800" b="1">
                <a:solidFill>
                  <a:srgbClr val="0000FF"/>
                </a:solidFill>
              </a:rPr>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4579" name="Group 3"/>
          <p:cNvGrpSpPr>
            <a:grpSpLocks/>
          </p:cNvGrpSpPr>
          <p:nvPr/>
        </p:nvGrpSpPr>
        <p:grpSpPr bwMode="auto">
          <a:xfrm>
            <a:off x="7467600" y="1174750"/>
            <a:ext cx="838200" cy="838200"/>
            <a:chOff x="3220" y="1080"/>
            <a:chExt cx="1253" cy="1421"/>
          </a:xfrm>
        </p:grpSpPr>
        <p:sp>
          <p:nvSpPr>
            <p:cNvPr id="664580"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4581"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4582"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4583"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4584"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4585"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4586"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4587"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4588"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4589"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4590"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4591"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4592"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4593"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4594"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4595"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4596"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4597"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4598"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4599"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4600"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4601"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4602"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4603"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4604"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4605"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4606"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4607"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4608"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4609"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4610"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4611"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4612"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4613"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4614"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4615"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4616" name="Group 40"/>
          <p:cNvGrpSpPr>
            <a:grpSpLocks/>
          </p:cNvGrpSpPr>
          <p:nvPr/>
        </p:nvGrpSpPr>
        <p:grpSpPr bwMode="auto">
          <a:xfrm rot="1368420">
            <a:off x="7315200" y="1784350"/>
            <a:ext cx="381000" cy="457200"/>
            <a:chOff x="4896" y="960"/>
            <a:chExt cx="240" cy="288"/>
          </a:xfrm>
        </p:grpSpPr>
        <p:sp>
          <p:nvSpPr>
            <p:cNvPr id="664617"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4618"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4620"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4621" name="Group 45"/>
          <p:cNvGrpSpPr>
            <a:grpSpLocks/>
          </p:cNvGrpSpPr>
          <p:nvPr/>
        </p:nvGrpSpPr>
        <p:grpSpPr bwMode="auto">
          <a:xfrm>
            <a:off x="6934200" y="4298950"/>
            <a:ext cx="1905000" cy="457200"/>
            <a:chOff x="4176" y="2496"/>
            <a:chExt cx="1200" cy="288"/>
          </a:xfrm>
        </p:grpSpPr>
        <p:sp>
          <p:nvSpPr>
            <p:cNvPr id="664622"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4623" name="Group 47"/>
            <p:cNvGrpSpPr>
              <a:grpSpLocks/>
            </p:cNvGrpSpPr>
            <p:nvPr/>
          </p:nvGrpSpPr>
          <p:grpSpPr bwMode="auto">
            <a:xfrm rot="14101998">
              <a:off x="4200" y="2520"/>
              <a:ext cx="192" cy="240"/>
              <a:chOff x="4896" y="960"/>
              <a:chExt cx="240" cy="288"/>
            </a:xfrm>
          </p:grpSpPr>
          <p:sp>
            <p:nvSpPr>
              <p:cNvPr id="664624"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4625"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4626" name="Group 50"/>
          <p:cNvGrpSpPr>
            <a:grpSpLocks/>
          </p:cNvGrpSpPr>
          <p:nvPr/>
        </p:nvGrpSpPr>
        <p:grpSpPr bwMode="auto">
          <a:xfrm>
            <a:off x="3962400" y="3384550"/>
            <a:ext cx="3000375" cy="768350"/>
            <a:chOff x="2496" y="2304"/>
            <a:chExt cx="1890" cy="484"/>
          </a:xfrm>
        </p:grpSpPr>
        <p:grpSp>
          <p:nvGrpSpPr>
            <p:cNvPr id="664627" name="Group 51"/>
            <p:cNvGrpSpPr>
              <a:grpSpLocks/>
            </p:cNvGrpSpPr>
            <p:nvPr/>
          </p:nvGrpSpPr>
          <p:grpSpPr bwMode="auto">
            <a:xfrm>
              <a:off x="2496" y="2304"/>
              <a:ext cx="1890" cy="474"/>
              <a:chOff x="2304" y="1920"/>
              <a:chExt cx="1890" cy="474"/>
            </a:xfrm>
          </p:grpSpPr>
          <p:sp>
            <p:nvSpPr>
              <p:cNvPr id="664628"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4629"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4630"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4631" name="Rectangle 55"/>
            <p:cNvSpPr>
              <a:spLocks noChangeArrowheads="1"/>
            </p:cNvSpPr>
            <p:nvPr/>
          </p:nvSpPr>
          <p:spPr bwMode="auto">
            <a:xfrm>
              <a:off x="3572" y="2592"/>
              <a:ext cx="332" cy="196"/>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4632" name="Rectangle 56"/>
            <p:cNvSpPr>
              <a:spLocks noChangeArrowheads="1"/>
            </p:cNvSpPr>
            <p:nvPr/>
          </p:nvSpPr>
          <p:spPr bwMode="auto">
            <a:xfrm>
              <a:off x="3590" y="2400"/>
              <a:ext cx="296" cy="162"/>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grpSp>
      <p:grpSp>
        <p:nvGrpSpPr>
          <p:cNvPr id="664633" name="Group 57"/>
          <p:cNvGrpSpPr>
            <a:grpSpLocks/>
          </p:cNvGrpSpPr>
          <p:nvPr/>
        </p:nvGrpSpPr>
        <p:grpSpPr bwMode="auto">
          <a:xfrm>
            <a:off x="3690938" y="4213225"/>
            <a:ext cx="3271837" cy="635000"/>
            <a:chOff x="2325" y="2826"/>
            <a:chExt cx="2061" cy="400"/>
          </a:xfrm>
        </p:grpSpPr>
        <p:sp>
          <p:nvSpPr>
            <p:cNvPr id="664634" name="Rectangle 58"/>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4635" name="Rectangle 59"/>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4636" name="Rectangle 60"/>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4638" name="Rectangle 62"/>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64626"/>
                                        </p:tgtEl>
                                        <p:attrNameLst>
                                          <p:attrName>style.visibility</p:attrName>
                                        </p:attrNameLst>
                                      </p:cBhvr>
                                      <p:to>
                                        <p:strVal val="visible"/>
                                      </p:to>
                                    </p:set>
                                    <p:animEffect transition="in" filter="slide(fromBottom)">
                                      <p:cBhvr>
                                        <p:cTn id="7" dur="500"/>
                                        <p:tgtEl>
                                          <p:spTgt spid="66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a:t>
            </a:r>
            <a:r>
              <a:rPr lang="en-US" altLang="zh-CN" sz="1800" b="1">
                <a:solidFill>
                  <a:srgbClr val="0000FF"/>
                </a:solidFill>
              </a:rPr>
              <a:t>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5603" name="Group 3"/>
          <p:cNvGrpSpPr>
            <a:grpSpLocks/>
          </p:cNvGrpSpPr>
          <p:nvPr/>
        </p:nvGrpSpPr>
        <p:grpSpPr bwMode="auto">
          <a:xfrm>
            <a:off x="7467600" y="1174750"/>
            <a:ext cx="838200" cy="838200"/>
            <a:chOff x="3220" y="1080"/>
            <a:chExt cx="1253" cy="1421"/>
          </a:xfrm>
        </p:grpSpPr>
        <p:sp>
          <p:nvSpPr>
            <p:cNvPr id="665604"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5605"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5606"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5607"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5608"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5609"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5610"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5611"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5612"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5613"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5614"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5615"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5616"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5617"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5618"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5619"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5620"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5621"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5622"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5623"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5624"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5625"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5626"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5627"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5628"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5629"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5630"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5631"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5632"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5633"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5634"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5635"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5636"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5637"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5638"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5639"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5640" name="Group 40"/>
          <p:cNvGrpSpPr>
            <a:grpSpLocks/>
          </p:cNvGrpSpPr>
          <p:nvPr/>
        </p:nvGrpSpPr>
        <p:grpSpPr bwMode="auto">
          <a:xfrm rot="1368420">
            <a:off x="7315200" y="1784350"/>
            <a:ext cx="381000" cy="457200"/>
            <a:chOff x="4896" y="960"/>
            <a:chExt cx="240" cy="288"/>
          </a:xfrm>
        </p:grpSpPr>
        <p:sp>
          <p:nvSpPr>
            <p:cNvPr id="665641"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5642"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5644"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5645" name="Group 45"/>
          <p:cNvGrpSpPr>
            <a:grpSpLocks/>
          </p:cNvGrpSpPr>
          <p:nvPr/>
        </p:nvGrpSpPr>
        <p:grpSpPr bwMode="auto">
          <a:xfrm>
            <a:off x="6934200" y="4298950"/>
            <a:ext cx="1905000" cy="457200"/>
            <a:chOff x="4176" y="2496"/>
            <a:chExt cx="1200" cy="288"/>
          </a:xfrm>
        </p:grpSpPr>
        <p:sp>
          <p:nvSpPr>
            <p:cNvPr id="665646"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5647" name="Group 47"/>
            <p:cNvGrpSpPr>
              <a:grpSpLocks/>
            </p:cNvGrpSpPr>
            <p:nvPr/>
          </p:nvGrpSpPr>
          <p:grpSpPr bwMode="auto">
            <a:xfrm rot="14101998">
              <a:off x="4200" y="2520"/>
              <a:ext cx="192" cy="240"/>
              <a:chOff x="4896" y="960"/>
              <a:chExt cx="240" cy="288"/>
            </a:xfrm>
          </p:grpSpPr>
          <p:sp>
            <p:nvSpPr>
              <p:cNvPr id="665648"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5649"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5650" name="Group 50"/>
          <p:cNvGrpSpPr>
            <a:grpSpLocks/>
          </p:cNvGrpSpPr>
          <p:nvPr/>
        </p:nvGrpSpPr>
        <p:grpSpPr bwMode="auto">
          <a:xfrm>
            <a:off x="3962400" y="3384550"/>
            <a:ext cx="3000375" cy="768350"/>
            <a:chOff x="2496" y="2304"/>
            <a:chExt cx="1890" cy="484"/>
          </a:xfrm>
        </p:grpSpPr>
        <p:grpSp>
          <p:nvGrpSpPr>
            <p:cNvPr id="665651" name="Group 51"/>
            <p:cNvGrpSpPr>
              <a:grpSpLocks/>
            </p:cNvGrpSpPr>
            <p:nvPr/>
          </p:nvGrpSpPr>
          <p:grpSpPr bwMode="auto">
            <a:xfrm>
              <a:off x="2496" y="2304"/>
              <a:ext cx="1890" cy="474"/>
              <a:chOff x="2304" y="1920"/>
              <a:chExt cx="1890" cy="474"/>
            </a:xfrm>
          </p:grpSpPr>
          <p:sp>
            <p:nvSpPr>
              <p:cNvPr id="665652"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5653"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5654"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5655" name="Rectangle 55"/>
            <p:cNvSpPr>
              <a:spLocks noChangeArrowheads="1"/>
            </p:cNvSpPr>
            <p:nvPr/>
          </p:nvSpPr>
          <p:spPr bwMode="auto">
            <a:xfrm>
              <a:off x="3572" y="2592"/>
              <a:ext cx="332" cy="196"/>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5656" name="Rectangle 56"/>
            <p:cNvSpPr>
              <a:spLocks noChangeArrowheads="1"/>
            </p:cNvSpPr>
            <p:nvPr/>
          </p:nvSpPr>
          <p:spPr bwMode="auto">
            <a:xfrm>
              <a:off x="3590" y="2400"/>
              <a:ext cx="296" cy="162"/>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grpSp>
      <p:grpSp>
        <p:nvGrpSpPr>
          <p:cNvPr id="665657" name="Group 57"/>
          <p:cNvGrpSpPr>
            <a:grpSpLocks/>
          </p:cNvGrpSpPr>
          <p:nvPr/>
        </p:nvGrpSpPr>
        <p:grpSpPr bwMode="auto">
          <a:xfrm>
            <a:off x="3690938" y="4213225"/>
            <a:ext cx="3271837" cy="635000"/>
            <a:chOff x="2325" y="2826"/>
            <a:chExt cx="2061" cy="400"/>
          </a:xfrm>
        </p:grpSpPr>
        <p:sp>
          <p:nvSpPr>
            <p:cNvPr id="665658" name="Rectangle 58"/>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5659" name="Rectangle 59"/>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5660" name="Freeform 60"/>
          <p:cNvSpPr>
            <a:spLocks/>
          </p:cNvSpPr>
          <p:nvPr/>
        </p:nvSpPr>
        <p:spPr bwMode="auto">
          <a:xfrm>
            <a:off x="7010400" y="3744913"/>
            <a:ext cx="990600" cy="533400"/>
          </a:xfrm>
          <a:custGeom>
            <a:avLst/>
            <a:gdLst/>
            <a:ahLst/>
            <a:cxnLst>
              <a:cxn ang="0">
                <a:pos x="0" y="8"/>
              </a:cxn>
              <a:cxn ang="0">
                <a:pos x="360" y="16"/>
              </a:cxn>
              <a:cxn ang="0">
                <a:pos x="544" y="104"/>
              </a:cxn>
              <a:cxn ang="0">
                <a:pos x="624" y="336"/>
              </a:cxn>
            </a:cxnLst>
            <a:rect l="0" t="0" r="r" b="b"/>
            <a:pathLst>
              <a:path w="624" h="336">
                <a:moveTo>
                  <a:pt x="0" y="8"/>
                </a:moveTo>
                <a:cubicBezTo>
                  <a:pt x="60" y="9"/>
                  <a:pt x="269" y="0"/>
                  <a:pt x="360" y="16"/>
                </a:cubicBezTo>
                <a:cubicBezTo>
                  <a:pt x="451" y="32"/>
                  <a:pt x="500" y="51"/>
                  <a:pt x="544" y="104"/>
                </a:cubicBezTo>
                <a:cubicBezTo>
                  <a:pt x="588" y="157"/>
                  <a:pt x="607" y="288"/>
                  <a:pt x="624" y="336"/>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65661" name="Line 61"/>
          <p:cNvSpPr>
            <a:spLocks noChangeShapeType="1"/>
          </p:cNvSpPr>
          <p:nvPr/>
        </p:nvSpPr>
        <p:spPr bwMode="auto">
          <a:xfrm flipH="1">
            <a:off x="6858000" y="4506913"/>
            <a:ext cx="4572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65662" name="Rectangle 62"/>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65663" name="Rectangle 63"/>
          <p:cNvSpPr>
            <a:spLocks noChangeArrowheads="1"/>
          </p:cNvSpPr>
          <p:nvPr/>
        </p:nvSpPr>
        <p:spPr bwMode="auto">
          <a:xfrm>
            <a:off x="5486400" y="4375150"/>
            <a:ext cx="2984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5664" name="Rectangle 64"/>
          <p:cNvSpPr>
            <a:spLocks noChangeArrowheads="1"/>
          </p:cNvSpPr>
          <p:nvPr/>
        </p:nvSpPr>
        <p:spPr bwMode="auto">
          <a:xfrm>
            <a:off x="5699125" y="4375150"/>
            <a:ext cx="4699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65665" name="Rectangle 65"/>
          <p:cNvSpPr>
            <a:spLocks noChangeArrowheads="1"/>
          </p:cNvSpPr>
          <p:nvPr/>
        </p:nvSpPr>
        <p:spPr bwMode="auto">
          <a:xfrm>
            <a:off x="6091238" y="4375150"/>
            <a:ext cx="312737"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5666" name="Rectangle 66"/>
          <p:cNvSpPr>
            <a:spLocks noChangeArrowheads="1"/>
          </p:cNvSpPr>
          <p:nvPr/>
        </p:nvSpPr>
        <p:spPr bwMode="auto">
          <a:xfrm>
            <a:off x="6324600" y="4375150"/>
            <a:ext cx="5270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65667" name="Oval 67"/>
          <p:cNvSpPr>
            <a:spLocks noChangeArrowheads="1"/>
          </p:cNvSpPr>
          <p:nvPr/>
        </p:nvSpPr>
        <p:spPr bwMode="auto">
          <a:xfrm>
            <a:off x="5257800" y="5213350"/>
            <a:ext cx="5334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65668" name="AutoShape 68"/>
          <p:cNvSpPr>
            <a:spLocks/>
          </p:cNvSpPr>
          <p:nvPr/>
        </p:nvSpPr>
        <p:spPr bwMode="auto">
          <a:xfrm>
            <a:off x="1676400" y="3232150"/>
            <a:ext cx="1752600" cy="609600"/>
          </a:xfrm>
          <a:prstGeom prst="borderCallout2">
            <a:avLst>
              <a:gd name="adj1" fmla="val 18750"/>
              <a:gd name="adj2" fmla="val 104347"/>
              <a:gd name="adj3" fmla="val 18750"/>
              <a:gd name="adj4" fmla="val 128625"/>
              <a:gd name="adj5" fmla="val 313282"/>
              <a:gd name="adj6" fmla="val 2047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插入串结束符</a:t>
            </a:r>
          </a:p>
        </p:txBody>
      </p:sp>
      <p:sp>
        <p:nvSpPr>
          <p:cNvPr id="665669" name="Rectangle 69"/>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5671" name="Rectangle 71"/>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65660"/>
                                        </p:tgtEl>
                                        <p:attrNameLst>
                                          <p:attrName>style.visibility</p:attrName>
                                        </p:attrNameLst>
                                      </p:cBhvr>
                                      <p:to>
                                        <p:strVal val="visible"/>
                                      </p:to>
                                    </p:set>
                                    <p:anim calcmode="lin" valueType="num">
                                      <p:cBhvr>
                                        <p:cTn id="7" dur="500" fill="hold"/>
                                        <p:tgtEl>
                                          <p:spTgt spid="665660"/>
                                        </p:tgtEl>
                                        <p:attrNameLst>
                                          <p:attrName>ppt_x</p:attrName>
                                        </p:attrNameLst>
                                      </p:cBhvr>
                                      <p:tavLst>
                                        <p:tav tm="0">
                                          <p:val>
                                            <p:strVal val="#ppt_x-#ppt_w/2"/>
                                          </p:val>
                                        </p:tav>
                                        <p:tav tm="100000">
                                          <p:val>
                                            <p:strVal val="#ppt_x"/>
                                          </p:val>
                                        </p:tav>
                                      </p:tavLst>
                                    </p:anim>
                                    <p:anim calcmode="lin" valueType="num">
                                      <p:cBhvr>
                                        <p:cTn id="8" dur="500" fill="hold"/>
                                        <p:tgtEl>
                                          <p:spTgt spid="665660"/>
                                        </p:tgtEl>
                                        <p:attrNameLst>
                                          <p:attrName>ppt_y</p:attrName>
                                        </p:attrNameLst>
                                      </p:cBhvr>
                                      <p:tavLst>
                                        <p:tav tm="0">
                                          <p:val>
                                            <p:strVal val="#ppt_y"/>
                                          </p:val>
                                        </p:tav>
                                        <p:tav tm="100000">
                                          <p:val>
                                            <p:strVal val="#ppt_y"/>
                                          </p:val>
                                        </p:tav>
                                      </p:tavLst>
                                    </p:anim>
                                    <p:anim calcmode="lin" valueType="num">
                                      <p:cBhvr>
                                        <p:cTn id="9" dur="500" fill="hold"/>
                                        <p:tgtEl>
                                          <p:spTgt spid="665660"/>
                                        </p:tgtEl>
                                        <p:attrNameLst>
                                          <p:attrName>ppt_w</p:attrName>
                                        </p:attrNameLst>
                                      </p:cBhvr>
                                      <p:tavLst>
                                        <p:tav tm="0">
                                          <p:val>
                                            <p:fltVal val="0"/>
                                          </p:val>
                                        </p:tav>
                                        <p:tav tm="100000">
                                          <p:val>
                                            <p:strVal val="#ppt_w"/>
                                          </p:val>
                                        </p:tav>
                                      </p:tavLst>
                                    </p:anim>
                                    <p:anim calcmode="lin" valueType="num">
                                      <p:cBhvr>
                                        <p:cTn id="10" dur="500" fill="hold"/>
                                        <p:tgtEl>
                                          <p:spTgt spid="66566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665661"/>
                                        </p:tgtEl>
                                        <p:attrNameLst>
                                          <p:attrName>style.visibility</p:attrName>
                                        </p:attrNameLst>
                                      </p:cBhvr>
                                      <p:to>
                                        <p:strVal val="visible"/>
                                      </p:to>
                                    </p:set>
                                    <p:anim calcmode="lin" valueType="num">
                                      <p:cBhvr>
                                        <p:cTn id="15" dur="500" fill="hold"/>
                                        <p:tgtEl>
                                          <p:spTgt spid="665661"/>
                                        </p:tgtEl>
                                        <p:attrNameLst>
                                          <p:attrName>ppt_x</p:attrName>
                                        </p:attrNameLst>
                                      </p:cBhvr>
                                      <p:tavLst>
                                        <p:tav tm="0">
                                          <p:val>
                                            <p:strVal val="#ppt_x+#ppt_w/2"/>
                                          </p:val>
                                        </p:tav>
                                        <p:tav tm="100000">
                                          <p:val>
                                            <p:strVal val="#ppt_x"/>
                                          </p:val>
                                        </p:tav>
                                      </p:tavLst>
                                    </p:anim>
                                    <p:anim calcmode="lin" valueType="num">
                                      <p:cBhvr>
                                        <p:cTn id="16" dur="500" fill="hold"/>
                                        <p:tgtEl>
                                          <p:spTgt spid="665661"/>
                                        </p:tgtEl>
                                        <p:attrNameLst>
                                          <p:attrName>ppt_y</p:attrName>
                                        </p:attrNameLst>
                                      </p:cBhvr>
                                      <p:tavLst>
                                        <p:tav tm="0">
                                          <p:val>
                                            <p:strVal val="#ppt_y"/>
                                          </p:val>
                                        </p:tav>
                                        <p:tav tm="100000">
                                          <p:val>
                                            <p:strVal val="#ppt_y"/>
                                          </p:val>
                                        </p:tav>
                                      </p:tavLst>
                                    </p:anim>
                                    <p:anim calcmode="lin" valueType="num">
                                      <p:cBhvr>
                                        <p:cTn id="17" dur="500" fill="hold"/>
                                        <p:tgtEl>
                                          <p:spTgt spid="665661"/>
                                        </p:tgtEl>
                                        <p:attrNameLst>
                                          <p:attrName>ppt_w</p:attrName>
                                        </p:attrNameLst>
                                      </p:cBhvr>
                                      <p:tavLst>
                                        <p:tav tm="0">
                                          <p:val>
                                            <p:fltVal val="0"/>
                                          </p:val>
                                        </p:tav>
                                        <p:tav tm="100000">
                                          <p:val>
                                            <p:strVal val="#ppt_w"/>
                                          </p:val>
                                        </p:tav>
                                      </p:tavLst>
                                    </p:anim>
                                    <p:anim calcmode="lin" valueType="num">
                                      <p:cBhvr>
                                        <p:cTn id="18" dur="500" fill="hold"/>
                                        <p:tgtEl>
                                          <p:spTgt spid="66566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665662"/>
                                        </p:tgtEl>
                                        <p:attrNameLst>
                                          <p:attrName>style.visibility</p:attrName>
                                        </p:attrNameLst>
                                      </p:cBhvr>
                                      <p:to>
                                        <p:strVal val="visible"/>
                                      </p:to>
                                    </p:set>
                                    <p:animEffect transition="in" filter="slide(fromRight)">
                                      <p:cBhvr>
                                        <p:cTn id="23" dur="500"/>
                                        <p:tgtEl>
                                          <p:spTgt spid="66566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65663"/>
                                        </p:tgtEl>
                                        <p:attrNameLst>
                                          <p:attrName>style.visibility</p:attrName>
                                        </p:attrNameLst>
                                      </p:cBhvr>
                                      <p:to>
                                        <p:strVal val="visible"/>
                                      </p:to>
                                    </p:set>
                                    <p:animEffect transition="in" filter="slide(fromRight)">
                                      <p:cBhvr>
                                        <p:cTn id="28" dur="500"/>
                                        <p:tgtEl>
                                          <p:spTgt spid="66566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665664"/>
                                        </p:tgtEl>
                                        <p:attrNameLst>
                                          <p:attrName>style.visibility</p:attrName>
                                        </p:attrNameLst>
                                      </p:cBhvr>
                                      <p:to>
                                        <p:strVal val="visible"/>
                                      </p:to>
                                    </p:set>
                                    <p:animEffect transition="in" filter="slide(fromRight)">
                                      <p:cBhvr>
                                        <p:cTn id="33" dur="500"/>
                                        <p:tgtEl>
                                          <p:spTgt spid="66566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665665"/>
                                        </p:tgtEl>
                                        <p:attrNameLst>
                                          <p:attrName>style.visibility</p:attrName>
                                        </p:attrNameLst>
                                      </p:cBhvr>
                                      <p:to>
                                        <p:strVal val="visible"/>
                                      </p:to>
                                    </p:set>
                                    <p:animEffect transition="in" filter="slide(fromRight)">
                                      <p:cBhvr>
                                        <p:cTn id="38" dur="500"/>
                                        <p:tgtEl>
                                          <p:spTgt spid="66566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665666"/>
                                        </p:tgtEl>
                                        <p:attrNameLst>
                                          <p:attrName>style.visibility</p:attrName>
                                        </p:attrNameLst>
                                      </p:cBhvr>
                                      <p:to>
                                        <p:strVal val="visible"/>
                                      </p:to>
                                    </p:set>
                                    <p:animEffect transition="in" filter="slide(fromRight)">
                                      <p:cBhvr>
                                        <p:cTn id="43" dur="500"/>
                                        <p:tgtEl>
                                          <p:spTgt spid="66566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665667"/>
                                        </p:tgtEl>
                                        <p:attrNameLst>
                                          <p:attrName>style.visibility</p:attrName>
                                        </p:attrNameLst>
                                      </p:cBhvr>
                                      <p:to>
                                        <p:strVal val="visible"/>
                                      </p:to>
                                    </p:set>
                                    <p:animEffect transition="in" filter="box(out)">
                                      <p:cBhvr>
                                        <p:cTn id="48" dur="500"/>
                                        <p:tgtEl>
                                          <p:spTgt spid="66566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665668"/>
                                        </p:tgtEl>
                                        <p:attrNameLst>
                                          <p:attrName>style.visibility</p:attrName>
                                        </p:attrNameLst>
                                      </p:cBhvr>
                                      <p:to>
                                        <p:strVal val="visible"/>
                                      </p:to>
                                    </p:set>
                                    <p:animEffect transition="in" filter="barn(outHorizontal)">
                                      <p:cBhvr>
                                        <p:cTn id="53" dur="500"/>
                                        <p:tgtEl>
                                          <p:spTgt spid="66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0" grpId="0" animBg="1"/>
      <p:bldP spid="665661" grpId="0" animBg="1"/>
      <p:bldP spid="665662" grpId="0" autoUpdateAnimBg="0"/>
      <p:bldP spid="665663" grpId="0" autoUpdateAnimBg="0"/>
      <p:bldP spid="665664" grpId="0" autoUpdateAnimBg="0"/>
      <p:bldP spid="665665" grpId="0" autoUpdateAnimBg="0"/>
      <p:bldP spid="665666" grpId="0" autoUpdateAnimBg="0"/>
      <p:bldP spid="665667" grpId="0" animBg="1"/>
      <p:bldP spid="665668"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a:t>
            </a:r>
            <a:r>
              <a:rPr lang="en-US" altLang="zh-CN" sz="1800" b="1">
                <a:solidFill>
                  <a:srgbClr val="0000FF"/>
                </a:solidFill>
              </a:rPr>
              <a:t>cout &lt;&lt; buf &lt;&lt; endl ;</a:t>
            </a:r>
          </a:p>
          <a:p>
            <a:pPr algn="just">
              <a:lnSpc>
                <a:spcPct val="90000"/>
              </a:lnSpc>
              <a:spcBef>
                <a:spcPct val="50000"/>
              </a:spcBef>
            </a:pPr>
            <a:r>
              <a:rPr lang="en-US" altLang="zh-CN" sz="1800"/>
              <a:t>}</a:t>
            </a:r>
          </a:p>
        </p:txBody>
      </p:sp>
      <p:grpSp>
        <p:nvGrpSpPr>
          <p:cNvPr id="666627" name="Group 3"/>
          <p:cNvGrpSpPr>
            <a:grpSpLocks/>
          </p:cNvGrpSpPr>
          <p:nvPr/>
        </p:nvGrpSpPr>
        <p:grpSpPr bwMode="auto">
          <a:xfrm>
            <a:off x="7467600" y="1174750"/>
            <a:ext cx="838200" cy="838200"/>
            <a:chOff x="3220" y="1080"/>
            <a:chExt cx="1253" cy="1421"/>
          </a:xfrm>
        </p:grpSpPr>
        <p:sp>
          <p:nvSpPr>
            <p:cNvPr id="666628"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6629"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6630"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6631"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6632"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6633"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6634"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6635"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6636"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6637"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6638"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6639"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6640"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6641"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6642"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6643"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6644"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6645"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6646"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6647"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6648"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6649"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6650"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6651"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6652"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6653"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6654"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6655"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6656"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6657"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6658"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6659"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6660"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6661"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6662"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6663"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6664" name="Group 40"/>
          <p:cNvGrpSpPr>
            <a:grpSpLocks/>
          </p:cNvGrpSpPr>
          <p:nvPr/>
        </p:nvGrpSpPr>
        <p:grpSpPr bwMode="auto">
          <a:xfrm rot="1368420">
            <a:off x="7315200" y="1784350"/>
            <a:ext cx="381000" cy="457200"/>
            <a:chOff x="4896" y="960"/>
            <a:chExt cx="240" cy="288"/>
          </a:xfrm>
        </p:grpSpPr>
        <p:sp>
          <p:nvSpPr>
            <p:cNvPr id="666665"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6666"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6668"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6669" name="Group 45"/>
          <p:cNvGrpSpPr>
            <a:grpSpLocks/>
          </p:cNvGrpSpPr>
          <p:nvPr/>
        </p:nvGrpSpPr>
        <p:grpSpPr bwMode="auto">
          <a:xfrm>
            <a:off x="6934200" y="4298950"/>
            <a:ext cx="1905000" cy="457200"/>
            <a:chOff x="4176" y="2496"/>
            <a:chExt cx="1200" cy="288"/>
          </a:xfrm>
        </p:grpSpPr>
        <p:sp>
          <p:nvSpPr>
            <p:cNvPr id="666670"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6671" name="Group 47"/>
            <p:cNvGrpSpPr>
              <a:grpSpLocks/>
            </p:cNvGrpSpPr>
            <p:nvPr/>
          </p:nvGrpSpPr>
          <p:grpSpPr bwMode="auto">
            <a:xfrm rot="14101998">
              <a:off x="4200" y="2520"/>
              <a:ext cx="192" cy="240"/>
              <a:chOff x="4896" y="960"/>
              <a:chExt cx="240" cy="288"/>
            </a:xfrm>
          </p:grpSpPr>
          <p:sp>
            <p:nvSpPr>
              <p:cNvPr id="666672"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6673"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6674" name="Group 50"/>
          <p:cNvGrpSpPr>
            <a:grpSpLocks/>
          </p:cNvGrpSpPr>
          <p:nvPr/>
        </p:nvGrpSpPr>
        <p:grpSpPr bwMode="auto">
          <a:xfrm>
            <a:off x="3962400" y="3384550"/>
            <a:ext cx="3000375" cy="768350"/>
            <a:chOff x="2496" y="2304"/>
            <a:chExt cx="1890" cy="484"/>
          </a:xfrm>
        </p:grpSpPr>
        <p:grpSp>
          <p:nvGrpSpPr>
            <p:cNvPr id="666675" name="Group 51"/>
            <p:cNvGrpSpPr>
              <a:grpSpLocks/>
            </p:cNvGrpSpPr>
            <p:nvPr/>
          </p:nvGrpSpPr>
          <p:grpSpPr bwMode="auto">
            <a:xfrm>
              <a:off x="2496" y="2304"/>
              <a:ext cx="1890" cy="474"/>
              <a:chOff x="2304" y="1920"/>
              <a:chExt cx="1890" cy="474"/>
            </a:xfrm>
          </p:grpSpPr>
          <p:sp>
            <p:nvSpPr>
              <p:cNvPr id="666676"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6677"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6678"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6679" name="Rectangle 55"/>
            <p:cNvSpPr>
              <a:spLocks noChangeArrowheads="1"/>
            </p:cNvSpPr>
            <p:nvPr/>
          </p:nvSpPr>
          <p:spPr bwMode="auto">
            <a:xfrm>
              <a:off x="3572" y="2592"/>
              <a:ext cx="332" cy="196"/>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6680" name="Rectangle 56"/>
            <p:cNvSpPr>
              <a:spLocks noChangeArrowheads="1"/>
            </p:cNvSpPr>
            <p:nvPr/>
          </p:nvSpPr>
          <p:spPr bwMode="auto">
            <a:xfrm>
              <a:off x="3590" y="2400"/>
              <a:ext cx="296" cy="162"/>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grpSp>
      <p:grpSp>
        <p:nvGrpSpPr>
          <p:cNvPr id="666681" name="Group 57"/>
          <p:cNvGrpSpPr>
            <a:grpSpLocks/>
          </p:cNvGrpSpPr>
          <p:nvPr/>
        </p:nvGrpSpPr>
        <p:grpSpPr bwMode="auto">
          <a:xfrm>
            <a:off x="3690938" y="4213225"/>
            <a:ext cx="3271837" cy="635000"/>
            <a:chOff x="2325" y="2826"/>
            <a:chExt cx="2061" cy="400"/>
          </a:xfrm>
        </p:grpSpPr>
        <p:sp>
          <p:nvSpPr>
            <p:cNvPr id="666682" name="Rectangle 58"/>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6683" name="Rectangle 59"/>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6684" name="Rectangle 60"/>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66685" name="Rectangle 61"/>
          <p:cNvSpPr>
            <a:spLocks noChangeArrowheads="1"/>
          </p:cNvSpPr>
          <p:nvPr/>
        </p:nvSpPr>
        <p:spPr bwMode="auto">
          <a:xfrm>
            <a:off x="5486400" y="4375150"/>
            <a:ext cx="2984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6686" name="Rectangle 62"/>
          <p:cNvSpPr>
            <a:spLocks noChangeArrowheads="1"/>
          </p:cNvSpPr>
          <p:nvPr/>
        </p:nvSpPr>
        <p:spPr bwMode="auto">
          <a:xfrm>
            <a:off x="5699125" y="4375150"/>
            <a:ext cx="4699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66687" name="Rectangle 63"/>
          <p:cNvSpPr>
            <a:spLocks noChangeArrowheads="1"/>
          </p:cNvSpPr>
          <p:nvPr/>
        </p:nvSpPr>
        <p:spPr bwMode="auto">
          <a:xfrm>
            <a:off x="6091238" y="4375150"/>
            <a:ext cx="312737"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6688" name="Rectangle 64"/>
          <p:cNvSpPr>
            <a:spLocks noChangeArrowheads="1"/>
          </p:cNvSpPr>
          <p:nvPr/>
        </p:nvSpPr>
        <p:spPr bwMode="auto">
          <a:xfrm>
            <a:off x="6324600" y="4375150"/>
            <a:ext cx="5270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66689" name="Freeform 65"/>
          <p:cNvSpPr>
            <a:spLocks/>
          </p:cNvSpPr>
          <p:nvPr/>
        </p:nvSpPr>
        <p:spPr bwMode="auto">
          <a:xfrm>
            <a:off x="5751513" y="2546350"/>
            <a:ext cx="1106487" cy="1714500"/>
          </a:xfrm>
          <a:custGeom>
            <a:avLst/>
            <a:gdLst/>
            <a:ahLst/>
            <a:cxnLst>
              <a:cxn ang="0">
                <a:pos x="17" y="1080"/>
              </a:cxn>
              <a:cxn ang="0">
                <a:pos x="73" y="480"/>
              </a:cxn>
              <a:cxn ang="0">
                <a:pos x="457" y="128"/>
              </a:cxn>
              <a:cxn ang="0">
                <a:pos x="697" y="0"/>
              </a:cxn>
            </a:cxnLst>
            <a:rect l="0" t="0" r="r" b="b"/>
            <a:pathLst>
              <a:path w="697" h="1080">
                <a:moveTo>
                  <a:pt x="17" y="1080"/>
                </a:moveTo>
                <a:cubicBezTo>
                  <a:pt x="28" y="980"/>
                  <a:pt x="0" y="639"/>
                  <a:pt x="73" y="480"/>
                </a:cubicBezTo>
                <a:cubicBezTo>
                  <a:pt x="146" y="321"/>
                  <a:pt x="353" y="208"/>
                  <a:pt x="457" y="128"/>
                </a:cubicBezTo>
                <a:cubicBezTo>
                  <a:pt x="561" y="48"/>
                  <a:pt x="647" y="27"/>
                  <a:pt x="697" y="0"/>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66690" name="Line 66"/>
          <p:cNvSpPr>
            <a:spLocks noChangeShapeType="1"/>
          </p:cNvSpPr>
          <p:nvPr/>
        </p:nvSpPr>
        <p:spPr bwMode="auto">
          <a:xfrm flipV="1">
            <a:off x="7162800" y="1784350"/>
            <a:ext cx="457200" cy="304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66692" name="Rectangle 68"/>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6695" name="Rectangle 71"/>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pic>
        <p:nvPicPr>
          <p:cNvPr id="666696" name="Picture 72"/>
          <p:cNvPicPr>
            <a:picLocks noChangeAspect="1" noChangeArrowheads="1"/>
          </p:cNvPicPr>
          <p:nvPr/>
        </p:nvPicPr>
        <p:blipFill>
          <a:blip r:embed="rId2"/>
          <a:srcRect/>
          <a:stretch>
            <a:fillRect/>
          </a:stretch>
        </p:blipFill>
        <p:spPr bwMode="auto">
          <a:xfrm>
            <a:off x="2843213" y="1125538"/>
            <a:ext cx="3124200" cy="1541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66689"/>
                                        </p:tgtEl>
                                        <p:attrNameLst>
                                          <p:attrName>style.visibility</p:attrName>
                                        </p:attrNameLst>
                                      </p:cBhvr>
                                      <p:to>
                                        <p:strVal val="visible"/>
                                      </p:to>
                                    </p:set>
                                    <p:anim calcmode="lin" valueType="num">
                                      <p:cBhvr>
                                        <p:cTn id="7" dur="500" fill="hold"/>
                                        <p:tgtEl>
                                          <p:spTgt spid="666689"/>
                                        </p:tgtEl>
                                        <p:attrNameLst>
                                          <p:attrName>ppt_x</p:attrName>
                                        </p:attrNameLst>
                                      </p:cBhvr>
                                      <p:tavLst>
                                        <p:tav tm="0">
                                          <p:val>
                                            <p:strVal val="#ppt_x"/>
                                          </p:val>
                                        </p:tav>
                                        <p:tav tm="100000">
                                          <p:val>
                                            <p:strVal val="#ppt_x"/>
                                          </p:val>
                                        </p:tav>
                                      </p:tavLst>
                                    </p:anim>
                                    <p:anim calcmode="lin" valueType="num">
                                      <p:cBhvr>
                                        <p:cTn id="8" dur="500" fill="hold"/>
                                        <p:tgtEl>
                                          <p:spTgt spid="666689"/>
                                        </p:tgtEl>
                                        <p:attrNameLst>
                                          <p:attrName>ppt_y</p:attrName>
                                        </p:attrNameLst>
                                      </p:cBhvr>
                                      <p:tavLst>
                                        <p:tav tm="0">
                                          <p:val>
                                            <p:strVal val="#ppt_y+#ppt_h/2"/>
                                          </p:val>
                                        </p:tav>
                                        <p:tav tm="100000">
                                          <p:val>
                                            <p:strVal val="#ppt_y"/>
                                          </p:val>
                                        </p:tav>
                                      </p:tavLst>
                                    </p:anim>
                                    <p:anim calcmode="lin" valueType="num">
                                      <p:cBhvr>
                                        <p:cTn id="9" dur="500" fill="hold"/>
                                        <p:tgtEl>
                                          <p:spTgt spid="666689"/>
                                        </p:tgtEl>
                                        <p:attrNameLst>
                                          <p:attrName>ppt_w</p:attrName>
                                        </p:attrNameLst>
                                      </p:cBhvr>
                                      <p:tavLst>
                                        <p:tav tm="0">
                                          <p:val>
                                            <p:strVal val="#ppt_w"/>
                                          </p:val>
                                        </p:tav>
                                        <p:tav tm="100000">
                                          <p:val>
                                            <p:strVal val="#ppt_w"/>
                                          </p:val>
                                        </p:tav>
                                      </p:tavLst>
                                    </p:anim>
                                    <p:anim calcmode="lin" valueType="num">
                                      <p:cBhvr>
                                        <p:cTn id="10" dur="500" fill="hold"/>
                                        <p:tgtEl>
                                          <p:spTgt spid="66668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66690"/>
                                        </p:tgtEl>
                                        <p:attrNameLst>
                                          <p:attrName>style.visibility</p:attrName>
                                        </p:attrNameLst>
                                      </p:cBhvr>
                                      <p:to>
                                        <p:strVal val="visible"/>
                                      </p:to>
                                    </p:set>
                                    <p:anim calcmode="lin" valueType="num">
                                      <p:cBhvr>
                                        <p:cTn id="15" dur="500" fill="hold"/>
                                        <p:tgtEl>
                                          <p:spTgt spid="666690"/>
                                        </p:tgtEl>
                                        <p:attrNameLst>
                                          <p:attrName>ppt_x</p:attrName>
                                        </p:attrNameLst>
                                      </p:cBhvr>
                                      <p:tavLst>
                                        <p:tav tm="0">
                                          <p:val>
                                            <p:strVal val="#ppt_x"/>
                                          </p:val>
                                        </p:tav>
                                        <p:tav tm="100000">
                                          <p:val>
                                            <p:strVal val="#ppt_x"/>
                                          </p:val>
                                        </p:tav>
                                      </p:tavLst>
                                    </p:anim>
                                    <p:anim calcmode="lin" valueType="num">
                                      <p:cBhvr>
                                        <p:cTn id="16" dur="500" fill="hold"/>
                                        <p:tgtEl>
                                          <p:spTgt spid="666690"/>
                                        </p:tgtEl>
                                        <p:attrNameLst>
                                          <p:attrName>ppt_y</p:attrName>
                                        </p:attrNameLst>
                                      </p:cBhvr>
                                      <p:tavLst>
                                        <p:tav tm="0">
                                          <p:val>
                                            <p:strVal val="#ppt_y+#ppt_h/2"/>
                                          </p:val>
                                        </p:tav>
                                        <p:tav tm="100000">
                                          <p:val>
                                            <p:strVal val="#ppt_y"/>
                                          </p:val>
                                        </p:tav>
                                      </p:tavLst>
                                    </p:anim>
                                    <p:anim calcmode="lin" valueType="num">
                                      <p:cBhvr>
                                        <p:cTn id="17" dur="500" fill="hold"/>
                                        <p:tgtEl>
                                          <p:spTgt spid="666690"/>
                                        </p:tgtEl>
                                        <p:attrNameLst>
                                          <p:attrName>ppt_w</p:attrName>
                                        </p:attrNameLst>
                                      </p:cBhvr>
                                      <p:tavLst>
                                        <p:tav tm="0">
                                          <p:val>
                                            <p:strVal val="#ppt_w"/>
                                          </p:val>
                                        </p:tav>
                                        <p:tav tm="100000">
                                          <p:val>
                                            <p:strVal val="#ppt_w"/>
                                          </p:val>
                                        </p:tav>
                                      </p:tavLst>
                                    </p:anim>
                                    <p:anim calcmode="lin" valueType="num">
                                      <p:cBhvr>
                                        <p:cTn id="18" dur="500" fill="hold"/>
                                        <p:tgtEl>
                                          <p:spTgt spid="66669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6696"/>
                                        </p:tgtEl>
                                        <p:attrNameLst>
                                          <p:attrName>style.visibility</p:attrName>
                                        </p:attrNameLst>
                                      </p:cBhvr>
                                      <p:to>
                                        <p:strVal val="visible"/>
                                      </p:to>
                                    </p:set>
                                    <p:animEffect transition="in" filter="blinds(horizontal)">
                                      <p:cBhvr>
                                        <p:cTn id="23" dur="500"/>
                                        <p:tgtEl>
                                          <p:spTgt spid="66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89" grpId="0" animBg="1"/>
      <p:bldP spid="66669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7650" name="Rectangle 2"/>
          <p:cNvSpPr>
            <a:spLocks noGrp="1" noChangeArrowheads="1"/>
          </p:cNvSpPr>
          <p:nvPr>
            <p:ph type="ctrTitle" idx="4294967295"/>
          </p:nvPr>
        </p:nvSpPr>
        <p:spPr>
          <a:xfrm>
            <a:off x="687388" y="6858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11.5  </a:t>
            </a:r>
            <a:r>
              <a:rPr lang="zh-CN" altLang="en-US" sz="2800" b="1">
                <a:solidFill>
                  <a:srgbClr val="CC3300"/>
                </a:solidFill>
                <a:latin typeface="楷体_GB2312" pitchFamily="49" charset="-122"/>
                <a:ea typeface="楷体_GB2312" pitchFamily="49" charset="-122"/>
              </a:rPr>
              <a:t>文件处理</a:t>
            </a:r>
          </a:p>
        </p:txBody>
      </p:sp>
      <p:sp>
        <p:nvSpPr>
          <p:cNvPr id="667651" name="Text Box 3"/>
          <p:cNvSpPr txBox="1">
            <a:spLocks noChangeArrowheads="1"/>
          </p:cNvSpPr>
          <p:nvPr/>
        </p:nvSpPr>
        <p:spPr bwMode="auto">
          <a:xfrm>
            <a:off x="457200" y="2057400"/>
            <a:ext cx="8507413" cy="1006475"/>
          </a:xfrm>
          <a:prstGeom prst="rect">
            <a:avLst/>
          </a:prstGeom>
          <a:noFill/>
          <a:ln w="19050">
            <a:noFill/>
            <a:miter lim="800000"/>
            <a:headEnd/>
            <a:tailEnd/>
          </a:ln>
          <a:effectLst/>
        </p:spPr>
        <p:txBody>
          <a:bodyPr>
            <a:spAutoFit/>
          </a:bodyPr>
          <a:lstStyle/>
          <a:p>
            <a:pPr algn="l">
              <a:lnSpc>
                <a:spcPct val="15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各种计算机应用系统通常把一些相关信息组织起来保存在外存储器中，</a:t>
            </a:r>
          </a:p>
          <a:p>
            <a:pPr algn="l">
              <a:lnSpc>
                <a:spcPct val="150000"/>
              </a:lnSpc>
              <a:buFont typeface="Wingdings" pitchFamily="2" charset="2"/>
              <a:buNone/>
            </a:pPr>
            <a:r>
              <a:rPr lang="zh-CN" altLang="en-US" sz="2000" b="1">
                <a:ea typeface="Arial Unicode MS" pitchFamily="34" charset="-122"/>
                <a:cs typeface="Arial Unicode MS" pitchFamily="34" charset="-122"/>
              </a:rPr>
              <a:t>   称为文件，并用一个名字（称为文件名）加以标识</a:t>
            </a:r>
          </a:p>
        </p:txBody>
      </p:sp>
      <p:sp>
        <p:nvSpPr>
          <p:cNvPr id="667652" name="Text Box 4"/>
          <p:cNvSpPr txBox="1">
            <a:spLocks noChangeArrowheads="1"/>
          </p:cNvSpPr>
          <p:nvPr/>
        </p:nvSpPr>
        <p:spPr bwMode="auto">
          <a:xfrm>
            <a:off x="457200" y="3228975"/>
            <a:ext cx="7678738" cy="1463675"/>
          </a:xfrm>
          <a:prstGeom prst="rect">
            <a:avLst/>
          </a:prstGeom>
          <a:noFill/>
          <a:ln w="19050">
            <a:noFill/>
            <a:miter lim="800000"/>
            <a:headEnd/>
            <a:tailEnd/>
          </a:ln>
          <a:effectLst/>
        </p:spPr>
        <p:txBody>
          <a:bodyPr>
            <a:spAutoFit/>
          </a:bodyPr>
          <a:lstStyle/>
          <a:p>
            <a:pPr algn="l">
              <a:lnSpc>
                <a:spcPct val="15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把文件看成无结构的字节流，</a:t>
            </a:r>
          </a:p>
          <a:p>
            <a:pPr algn="l">
              <a:lnSpc>
                <a:spcPct val="150000"/>
              </a:lnSpc>
              <a:buFont typeface="Wingdings" pitchFamily="2" charset="2"/>
              <a:buNone/>
            </a:pPr>
            <a:r>
              <a:rPr lang="zh-CN" altLang="en-US" sz="2000" b="1">
                <a:ea typeface="Arial Unicode MS" pitchFamily="34" charset="-122"/>
                <a:cs typeface="Arial Unicode MS" pitchFamily="34" charset="-122"/>
              </a:rPr>
              <a:t>	编码方式： 文本文件      二进制文件</a:t>
            </a:r>
          </a:p>
          <a:p>
            <a:pPr algn="l">
              <a:lnSpc>
                <a:spcPct val="150000"/>
              </a:lnSpc>
              <a:buFont typeface="Wingdings" pitchFamily="2" charset="2"/>
              <a:buNone/>
            </a:pPr>
            <a:r>
              <a:rPr lang="zh-CN" altLang="en-US" sz="2000" b="1">
                <a:ea typeface="Arial Unicode MS" pitchFamily="34" charset="-122"/>
                <a:cs typeface="Arial Unicode MS" pitchFamily="34" charset="-122"/>
              </a:rPr>
              <a:t>	存取方式： 顺序文件      随机文件 </a:t>
            </a:r>
          </a:p>
        </p:txBody>
      </p:sp>
      <p:sp>
        <p:nvSpPr>
          <p:cNvPr id="667653" name="Text Box 5"/>
          <p:cNvSpPr txBox="1">
            <a:spLocks noChangeArrowheads="1"/>
          </p:cNvSpPr>
          <p:nvPr/>
        </p:nvSpPr>
        <p:spPr bwMode="auto">
          <a:xfrm>
            <a:off x="457200" y="4937125"/>
            <a:ext cx="7983538" cy="549275"/>
          </a:xfrm>
          <a:prstGeom prst="rect">
            <a:avLst/>
          </a:prstGeom>
          <a:noFill/>
          <a:ln w="19050">
            <a:noFill/>
            <a:miter lim="800000"/>
            <a:headEnd/>
            <a:tailEnd/>
          </a:ln>
          <a:effectLst/>
        </p:spPr>
        <p:txBody>
          <a:bodyPr>
            <a:spAutoFit/>
          </a:bodyPr>
          <a:lstStyle/>
          <a:p>
            <a:pPr algn="l">
              <a:lnSpc>
                <a:spcPct val="15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ifstream</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ofstream </a:t>
            </a:r>
            <a:r>
              <a:rPr lang="zh-CN" altLang="en-US" sz="2000" b="1">
                <a:ea typeface="Arial Unicode MS" pitchFamily="34" charset="-122"/>
                <a:cs typeface="Arial Unicode MS" pitchFamily="34" charset="-122"/>
              </a:rPr>
              <a:t>和 </a:t>
            </a:r>
            <a:r>
              <a:rPr lang="en-US" altLang="zh-CN" sz="2000" b="1">
                <a:ea typeface="Arial Unicode MS" pitchFamily="34" charset="-122"/>
                <a:cs typeface="Arial Unicode MS" pitchFamily="34" charset="-122"/>
              </a:rPr>
              <a:t>fstream </a:t>
            </a:r>
            <a:r>
              <a:rPr lang="zh-CN" altLang="en-US" sz="2000" b="1">
                <a:ea typeface="Arial Unicode MS" pitchFamily="34" charset="-122"/>
                <a:cs typeface="Arial Unicode MS" pitchFamily="34" charset="-122"/>
              </a:rPr>
              <a:t>类用于内存与文件之间的数据传输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67650"/>
                                        </p:tgtEl>
                                        <p:attrNameLst>
                                          <p:attrName>style.visibility</p:attrName>
                                        </p:attrNameLst>
                                      </p:cBhvr>
                                      <p:to>
                                        <p:strVal val="visible"/>
                                      </p:to>
                                    </p:set>
                                    <p:animEffect transition="in" filter="blinds(vertical)">
                                      <p:cBhvr>
                                        <p:cTn id="7" dur="500"/>
                                        <p:tgtEl>
                                          <p:spTgt spid="66765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7651"/>
                                        </p:tgtEl>
                                        <p:attrNameLst>
                                          <p:attrName>style.visibility</p:attrName>
                                        </p:attrNameLst>
                                      </p:cBhvr>
                                      <p:to>
                                        <p:strVal val="visible"/>
                                      </p:to>
                                    </p:set>
                                    <p:animEffect transition="in" filter="blinds(horizontal)">
                                      <p:cBhvr>
                                        <p:cTn id="11" dur="500"/>
                                        <p:tgtEl>
                                          <p:spTgt spid="66765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7652"/>
                                        </p:tgtEl>
                                        <p:attrNameLst>
                                          <p:attrName>style.visibility</p:attrName>
                                        </p:attrNameLst>
                                      </p:cBhvr>
                                      <p:to>
                                        <p:strVal val="visible"/>
                                      </p:to>
                                    </p:set>
                                    <p:animEffect transition="in" filter="blinds(horizontal)">
                                      <p:cBhvr>
                                        <p:cTn id="15" dur="500"/>
                                        <p:tgtEl>
                                          <p:spTgt spid="66765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67653"/>
                                        </p:tgtEl>
                                        <p:attrNameLst>
                                          <p:attrName>style.visibility</p:attrName>
                                        </p:attrNameLst>
                                      </p:cBhvr>
                                      <p:to>
                                        <p:strVal val="visible"/>
                                      </p:to>
                                    </p:set>
                                    <p:animEffect transition="in" filter="blinds(horizontal)">
                                      <p:cBhvr>
                                        <p:cTn id="19" dur="500"/>
                                        <p:tgtEl>
                                          <p:spTgt spid="6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0" grpId="0" autoUpdateAnimBg="0"/>
      <p:bldP spid="667651" grpId="0"/>
      <p:bldP spid="667652" grpId="0"/>
      <p:bldP spid="6676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68675" name="Group 3"/>
          <p:cNvGrpSpPr>
            <a:grpSpLocks/>
          </p:cNvGrpSpPr>
          <p:nvPr/>
        </p:nvGrpSpPr>
        <p:grpSpPr bwMode="auto">
          <a:xfrm>
            <a:off x="762000" y="1797050"/>
            <a:ext cx="7696200" cy="793750"/>
            <a:chOff x="480" y="940"/>
            <a:chExt cx="4848" cy="500"/>
          </a:xfrm>
        </p:grpSpPr>
        <p:grpSp>
          <p:nvGrpSpPr>
            <p:cNvPr id="668676" name="Group 4"/>
            <p:cNvGrpSpPr>
              <a:grpSpLocks/>
            </p:cNvGrpSpPr>
            <p:nvPr/>
          </p:nvGrpSpPr>
          <p:grpSpPr bwMode="auto">
            <a:xfrm>
              <a:off x="480" y="1008"/>
              <a:ext cx="4848" cy="432"/>
              <a:chOff x="576" y="3168"/>
              <a:chExt cx="4848" cy="432"/>
            </a:xfrm>
          </p:grpSpPr>
          <p:sp>
            <p:nvSpPr>
              <p:cNvPr id="668677"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68678"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79"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0"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1"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2"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3"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4"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5"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6"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7"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8"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9"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0"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1"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2"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3"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4"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5"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6"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7"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8"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9"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0"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1"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2"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3"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4"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5"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6"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7"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8"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9"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68710"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68711"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68712"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68713" name="AutoShape 41"/>
          <p:cNvSpPr>
            <a:spLocks/>
          </p:cNvSpPr>
          <p:nvPr/>
        </p:nvSpPr>
        <p:spPr bwMode="auto">
          <a:xfrm>
            <a:off x="4038600" y="3217863"/>
            <a:ext cx="1600200" cy="533400"/>
          </a:xfrm>
          <a:prstGeom prst="borderCallout2">
            <a:avLst>
              <a:gd name="adj1" fmla="val 21431"/>
              <a:gd name="adj2" fmla="val -4764"/>
              <a:gd name="adj3" fmla="val 21431"/>
              <a:gd name="adj4" fmla="val -17856"/>
              <a:gd name="adj5" fmla="val -206250"/>
              <a:gd name="adj6" fmla="val -599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文件字节序号</a:t>
            </a:r>
          </a:p>
        </p:txBody>
      </p:sp>
      <p:sp>
        <p:nvSpPr>
          <p:cNvPr id="668714" name="AutoShape 42"/>
          <p:cNvSpPr>
            <a:spLocks/>
          </p:cNvSpPr>
          <p:nvPr/>
        </p:nvSpPr>
        <p:spPr bwMode="auto">
          <a:xfrm>
            <a:off x="4191000" y="3255963"/>
            <a:ext cx="1524000" cy="533400"/>
          </a:xfrm>
          <a:prstGeom prst="borderCallout2">
            <a:avLst>
              <a:gd name="adj1" fmla="val 21431"/>
              <a:gd name="adj2" fmla="val 105000"/>
              <a:gd name="adj3" fmla="val 21431"/>
              <a:gd name="adj4" fmla="val 125208"/>
              <a:gd name="adj5" fmla="val -158630"/>
              <a:gd name="adj6" fmla="val 19041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文件结束符</a:t>
            </a:r>
          </a:p>
        </p:txBody>
      </p:sp>
      <p:sp>
        <p:nvSpPr>
          <p:cNvPr id="668715" name="AutoShape 43"/>
          <p:cNvSpPr>
            <a:spLocks/>
          </p:cNvSpPr>
          <p:nvPr/>
        </p:nvSpPr>
        <p:spPr bwMode="auto">
          <a:xfrm>
            <a:off x="3962400" y="3255963"/>
            <a:ext cx="1524000" cy="533400"/>
          </a:xfrm>
          <a:prstGeom prst="borderCallout2">
            <a:avLst>
              <a:gd name="adj1" fmla="val 21431"/>
              <a:gd name="adj2" fmla="val 105000"/>
              <a:gd name="adj3" fmla="val 21431"/>
              <a:gd name="adj4" fmla="val 125106"/>
              <a:gd name="adj5" fmla="val -215181"/>
              <a:gd name="adj6" fmla="val 19062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文件长度 </a:t>
            </a:r>
            <a:r>
              <a:rPr lang="en-US" altLang="zh-CN" sz="1800" b="1"/>
              <a:t>= n</a:t>
            </a:r>
          </a:p>
        </p:txBody>
      </p:sp>
      <p:grpSp>
        <p:nvGrpSpPr>
          <p:cNvPr id="668716" name="Group 44"/>
          <p:cNvGrpSpPr>
            <a:grpSpLocks/>
          </p:cNvGrpSpPr>
          <p:nvPr/>
        </p:nvGrpSpPr>
        <p:grpSpPr bwMode="auto">
          <a:xfrm>
            <a:off x="1981200" y="2438400"/>
            <a:ext cx="228600" cy="685800"/>
            <a:chOff x="1248" y="1536"/>
            <a:chExt cx="144" cy="432"/>
          </a:xfrm>
        </p:grpSpPr>
        <p:sp>
          <p:nvSpPr>
            <p:cNvPr id="668717" name="Rectangle 45"/>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68718" name="AutoShape 46"/>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68719" name="Rectangle 47"/>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68674"/>
                                        </p:tgtEl>
                                        <p:attrNameLst>
                                          <p:attrName>style.visibility</p:attrName>
                                        </p:attrNameLst>
                                      </p:cBhvr>
                                      <p:to>
                                        <p:strVal val="visible"/>
                                      </p:to>
                                    </p:set>
                                    <p:animEffect transition="in" filter="blinds(vertical)">
                                      <p:cBhvr>
                                        <p:cTn id="7" dur="500"/>
                                        <p:tgtEl>
                                          <p:spTgt spid="6686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68675"/>
                                        </p:tgtEl>
                                        <p:attrNameLst>
                                          <p:attrName>style.visibility</p:attrName>
                                        </p:attrNameLst>
                                      </p:cBhvr>
                                      <p:to>
                                        <p:strVal val="visible"/>
                                      </p:to>
                                    </p:set>
                                    <p:animEffect transition="in" filter="box(out)">
                                      <p:cBhvr>
                                        <p:cTn id="12" dur="500"/>
                                        <p:tgtEl>
                                          <p:spTgt spid="66867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8713"/>
                                        </p:tgtEl>
                                        <p:attrNameLst>
                                          <p:attrName>style.visibility</p:attrName>
                                        </p:attrNameLst>
                                      </p:cBhvr>
                                      <p:to>
                                        <p:strVal val="visible"/>
                                      </p:to>
                                    </p:set>
                                    <p:animEffect transition="in" filter="barn(outHorizontal)">
                                      <p:cBhvr>
                                        <p:cTn id="17" dur="500"/>
                                        <p:tgtEl>
                                          <p:spTgt spid="668713"/>
                                        </p:tgtEl>
                                      </p:cBhvr>
                                    </p:animEffect>
                                  </p:childTnLst>
                                  <p:subTnLst>
                                    <p:set>
                                      <p:cBhvr override="childStyle">
                                        <p:cTn dur="1" fill="hold" display="0" masterRel="nextClick" afterEffect="1"/>
                                        <p:tgtEl>
                                          <p:spTgt spid="6687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68714"/>
                                        </p:tgtEl>
                                        <p:attrNameLst>
                                          <p:attrName>style.visibility</p:attrName>
                                        </p:attrNameLst>
                                      </p:cBhvr>
                                      <p:to>
                                        <p:strVal val="visible"/>
                                      </p:to>
                                    </p:set>
                                    <p:animEffect transition="in" filter="barn(outHorizontal)">
                                      <p:cBhvr>
                                        <p:cTn id="22" dur="500"/>
                                        <p:tgtEl>
                                          <p:spTgt spid="668714"/>
                                        </p:tgtEl>
                                      </p:cBhvr>
                                    </p:animEffect>
                                  </p:childTnLst>
                                  <p:subTnLst>
                                    <p:set>
                                      <p:cBhvr override="childStyle">
                                        <p:cTn dur="1" fill="hold" display="0" masterRel="nextClick" afterEffect="1"/>
                                        <p:tgtEl>
                                          <p:spTgt spid="66871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68715"/>
                                        </p:tgtEl>
                                        <p:attrNameLst>
                                          <p:attrName>style.visibility</p:attrName>
                                        </p:attrNameLst>
                                      </p:cBhvr>
                                      <p:to>
                                        <p:strVal val="visible"/>
                                      </p:to>
                                    </p:set>
                                    <p:animEffect transition="in" filter="barn(outHorizontal)">
                                      <p:cBhvr>
                                        <p:cTn id="27" dur="500"/>
                                        <p:tgtEl>
                                          <p:spTgt spid="668715"/>
                                        </p:tgtEl>
                                      </p:cBhvr>
                                    </p:animEffect>
                                  </p:childTnLst>
                                  <p:subTnLst>
                                    <p:set>
                                      <p:cBhvr override="childStyle">
                                        <p:cTn dur="1" fill="hold" display="0" masterRel="nextClick" afterEffect="1"/>
                                        <p:tgtEl>
                                          <p:spTgt spid="66871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7" presetClass="entr" presetSubtype="4" fill="hold" nodeType="clickEffect">
                                  <p:stCondLst>
                                    <p:cond delay="0"/>
                                  </p:stCondLst>
                                  <p:childTnLst>
                                    <p:set>
                                      <p:cBhvr>
                                        <p:cTn id="31" dur="1" fill="hold">
                                          <p:stCondLst>
                                            <p:cond delay="0"/>
                                          </p:stCondLst>
                                        </p:cTn>
                                        <p:tgtEl>
                                          <p:spTgt spid="668716"/>
                                        </p:tgtEl>
                                        <p:attrNameLst>
                                          <p:attrName>style.visibility</p:attrName>
                                        </p:attrNameLst>
                                      </p:cBhvr>
                                      <p:to>
                                        <p:strVal val="visible"/>
                                      </p:to>
                                    </p:set>
                                    <p:anim calcmode="lin" valueType="num">
                                      <p:cBhvr>
                                        <p:cTn id="32" dur="500" fill="hold"/>
                                        <p:tgtEl>
                                          <p:spTgt spid="668716"/>
                                        </p:tgtEl>
                                        <p:attrNameLst>
                                          <p:attrName>ppt_x</p:attrName>
                                        </p:attrNameLst>
                                      </p:cBhvr>
                                      <p:tavLst>
                                        <p:tav tm="0">
                                          <p:val>
                                            <p:strVal val="#ppt_x"/>
                                          </p:val>
                                        </p:tav>
                                        <p:tav tm="100000">
                                          <p:val>
                                            <p:strVal val="#ppt_x"/>
                                          </p:val>
                                        </p:tav>
                                      </p:tavLst>
                                    </p:anim>
                                    <p:anim calcmode="lin" valueType="num">
                                      <p:cBhvr>
                                        <p:cTn id="33" dur="500" fill="hold"/>
                                        <p:tgtEl>
                                          <p:spTgt spid="668716"/>
                                        </p:tgtEl>
                                        <p:attrNameLst>
                                          <p:attrName>ppt_y</p:attrName>
                                        </p:attrNameLst>
                                      </p:cBhvr>
                                      <p:tavLst>
                                        <p:tav tm="0">
                                          <p:val>
                                            <p:strVal val="#ppt_y+#ppt_h/2"/>
                                          </p:val>
                                        </p:tav>
                                        <p:tav tm="100000">
                                          <p:val>
                                            <p:strVal val="#ppt_y"/>
                                          </p:val>
                                        </p:tav>
                                      </p:tavLst>
                                    </p:anim>
                                    <p:anim calcmode="lin" valueType="num">
                                      <p:cBhvr>
                                        <p:cTn id="34" dur="500" fill="hold"/>
                                        <p:tgtEl>
                                          <p:spTgt spid="668716"/>
                                        </p:tgtEl>
                                        <p:attrNameLst>
                                          <p:attrName>ppt_w</p:attrName>
                                        </p:attrNameLst>
                                      </p:cBhvr>
                                      <p:tavLst>
                                        <p:tav tm="0">
                                          <p:val>
                                            <p:strVal val="#ppt_w"/>
                                          </p:val>
                                        </p:tav>
                                        <p:tav tm="100000">
                                          <p:val>
                                            <p:strVal val="#ppt_w"/>
                                          </p:val>
                                        </p:tav>
                                      </p:tavLst>
                                    </p:anim>
                                    <p:anim calcmode="lin" valueType="num">
                                      <p:cBhvr>
                                        <p:cTn id="35" dur="500" fill="hold"/>
                                        <p:tgtEl>
                                          <p:spTgt spid="6687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4" grpId="0" autoUpdateAnimBg="0"/>
      <p:bldP spid="668713" grpId="0" animBg="1" autoUpdateAnimBg="0"/>
      <p:bldP spid="668714" grpId="0" animBg="1" autoUpdateAnimBg="0"/>
      <p:bldP spid="66871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3"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5014"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5015"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5016"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5017" name="Group 9"/>
          <p:cNvGrpSpPr>
            <a:grpSpLocks/>
          </p:cNvGrpSpPr>
          <p:nvPr/>
        </p:nvGrpSpPr>
        <p:grpSpPr bwMode="auto">
          <a:xfrm>
            <a:off x="2001838" y="2209800"/>
            <a:ext cx="5140325" cy="366713"/>
            <a:chOff x="1261" y="1296"/>
            <a:chExt cx="3238" cy="231"/>
          </a:xfrm>
        </p:grpSpPr>
        <p:sp>
          <p:nvSpPr>
            <p:cNvPr id="555018"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5019"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5020" name="Rectangle 12"/>
          <p:cNvSpPr>
            <a:spLocks noChangeArrowheads="1"/>
          </p:cNvSpPr>
          <p:nvPr/>
        </p:nvSpPr>
        <p:spPr bwMode="auto">
          <a:xfrm>
            <a:off x="3992563" y="4176713"/>
            <a:ext cx="1006475" cy="376237"/>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iostream</a:t>
            </a:r>
          </a:p>
        </p:txBody>
      </p:sp>
      <p:grpSp>
        <p:nvGrpSpPr>
          <p:cNvPr id="555021" name="Group 13"/>
          <p:cNvGrpSpPr>
            <a:grpSpLocks/>
          </p:cNvGrpSpPr>
          <p:nvPr/>
        </p:nvGrpSpPr>
        <p:grpSpPr bwMode="auto">
          <a:xfrm>
            <a:off x="2438400" y="5140325"/>
            <a:ext cx="4473575" cy="346075"/>
            <a:chOff x="1598" y="3142"/>
            <a:chExt cx="2818" cy="218"/>
          </a:xfrm>
        </p:grpSpPr>
        <p:sp>
          <p:nvSpPr>
            <p:cNvPr id="555022"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5023"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5024"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5025" name="Group 17"/>
          <p:cNvGrpSpPr>
            <a:grpSpLocks/>
          </p:cNvGrpSpPr>
          <p:nvPr/>
        </p:nvGrpSpPr>
        <p:grpSpPr bwMode="auto">
          <a:xfrm>
            <a:off x="304800" y="3200400"/>
            <a:ext cx="3986213" cy="346075"/>
            <a:chOff x="192" y="1920"/>
            <a:chExt cx="2511" cy="218"/>
          </a:xfrm>
        </p:grpSpPr>
        <p:sp>
          <p:nvSpPr>
            <p:cNvPr id="555026"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5027"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5028"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5029" name="Group 21"/>
          <p:cNvGrpSpPr>
            <a:grpSpLocks/>
          </p:cNvGrpSpPr>
          <p:nvPr/>
        </p:nvGrpSpPr>
        <p:grpSpPr bwMode="auto">
          <a:xfrm>
            <a:off x="4718050" y="3200400"/>
            <a:ext cx="4121150" cy="346075"/>
            <a:chOff x="2972" y="1920"/>
            <a:chExt cx="2596" cy="218"/>
          </a:xfrm>
        </p:grpSpPr>
        <p:sp>
          <p:nvSpPr>
            <p:cNvPr id="555030"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5031"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5032"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5033" name="Group 25"/>
          <p:cNvGrpSpPr>
            <a:grpSpLocks/>
          </p:cNvGrpSpPr>
          <p:nvPr/>
        </p:nvGrpSpPr>
        <p:grpSpPr bwMode="auto">
          <a:xfrm>
            <a:off x="2438400" y="1828800"/>
            <a:ext cx="4267200" cy="381000"/>
            <a:chOff x="1536" y="1056"/>
            <a:chExt cx="2688" cy="240"/>
          </a:xfrm>
        </p:grpSpPr>
        <p:sp>
          <p:nvSpPr>
            <p:cNvPr id="555034"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5035"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36" name="Group 28"/>
          <p:cNvGrpSpPr>
            <a:grpSpLocks/>
          </p:cNvGrpSpPr>
          <p:nvPr/>
        </p:nvGrpSpPr>
        <p:grpSpPr bwMode="auto">
          <a:xfrm>
            <a:off x="762000" y="2590800"/>
            <a:ext cx="3200400" cy="593725"/>
            <a:chOff x="480" y="1536"/>
            <a:chExt cx="2016" cy="384"/>
          </a:xfrm>
        </p:grpSpPr>
        <p:sp>
          <p:nvSpPr>
            <p:cNvPr id="555037"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5038"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5039"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40" name="Group 32"/>
          <p:cNvGrpSpPr>
            <a:grpSpLocks/>
          </p:cNvGrpSpPr>
          <p:nvPr/>
        </p:nvGrpSpPr>
        <p:grpSpPr bwMode="auto">
          <a:xfrm>
            <a:off x="5181600" y="2555875"/>
            <a:ext cx="3200400" cy="625475"/>
            <a:chOff x="480" y="1536"/>
            <a:chExt cx="2016" cy="384"/>
          </a:xfrm>
        </p:grpSpPr>
        <p:sp>
          <p:nvSpPr>
            <p:cNvPr id="555041"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5042"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5043"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44" name="Group 36"/>
          <p:cNvGrpSpPr>
            <a:grpSpLocks/>
          </p:cNvGrpSpPr>
          <p:nvPr/>
        </p:nvGrpSpPr>
        <p:grpSpPr bwMode="auto">
          <a:xfrm>
            <a:off x="2895600" y="4549775"/>
            <a:ext cx="3200400" cy="593725"/>
            <a:chOff x="1872" y="2784"/>
            <a:chExt cx="2016" cy="336"/>
          </a:xfrm>
        </p:grpSpPr>
        <p:sp>
          <p:nvSpPr>
            <p:cNvPr id="555045"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5046"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5047"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48" name="Group 40"/>
          <p:cNvGrpSpPr>
            <a:grpSpLocks/>
          </p:cNvGrpSpPr>
          <p:nvPr/>
        </p:nvGrpSpPr>
        <p:grpSpPr bwMode="auto">
          <a:xfrm>
            <a:off x="2819400" y="2362200"/>
            <a:ext cx="3505200" cy="1828800"/>
            <a:chOff x="1776" y="1392"/>
            <a:chExt cx="2208" cy="1152"/>
          </a:xfrm>
        </p:grpSpPr>
        <p:sp>
          <p:nvSpPr>
            <p:cNvPr id="555049"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5050"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5051"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5052"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5053"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5054"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5055"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5056"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5057"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5058"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5059"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5059"/>
                                        </p:tgtEl>
                                        <p:attrNameLst>
                                          <p:attrName>style.visibility</p:attrName>
                                        </p:attrNameLst>
                                      </p:cBhvr>
                                      <p:to>
                                        <p:strVal val="visible"/>
                                      </p:to>
                                    </p:set>
                                    <p:animEffect transition="in" filter="blinds(horizontal)">
                                      <p:cBhvr>
                                        <p:cTn id="7" dur="500"/>
                                        <p:tgtEl>
                                          <p:spTgt spid="55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59"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69699" name="Group 3"/>
          <p:cNvGrpSpPr>
            <a:grpSpLocks/>
          </p:cNvGrpSpPr>
          <p:nvPr/>
        </p:nvGrpSpPr>
        <p:grpSpPr bwMode="auto">
          <a:xfrm>
            <a:off x="762000" y="1797050"/>
            <a:ext cx="7696200" cy="793750"/>
            <a:chOff x="480" y="940"/>
            <a:chExt cx="4848" cy="500"/>
          </a:xfrm>
        </p:grpSpPr>
        <p:grpSp>
          <p:nvGrpSpPr>
            <p:cNvPr id="669700" name="Group 4"/>
            <p:cNvGrpSpPr>
              <a:grpSpLocks/>
            </p:cNvGrpSpPr>
            <p:nvPr/>
          </p:nvGrpSpPr>
          <p:grpSpPr bwMode="auto">
            <a:xfrm>
              <a:off x="480" y="1008"/>
              <a:ext cx="4848" cy="432"/>
              <a:chOff x="576" y="3168"/>
              <a:chExt cx="4848" cy="432"/>
            </a:xfrm>
          </p:grpSpPr>
          <p:sp>
            <p:nvSpPr>
              <p:cNvPr id="669701"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69702"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3"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4"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5"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6"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7"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8"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9"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0"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1"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2"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3"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4"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5"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6"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7"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8"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9"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0"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1"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2"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3"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4"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5"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6"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7"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8"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9"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0"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1"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2"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3"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69734"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69735"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69736"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669737" name="Group 41"/>
          <p:cNvGrpSpPr>
            <a:grpSpLocks/>
          </p:cNvGrpSpPr>
          <p:nvPr/>
        </p:nvGrpSpPr>
        <p:grpSpPr bwMode="auto">
          <a:xfrm>
            <a:off x="2209800" y="2438400"/>
            <a:ext cx="228600" cy="685800"/>
            <a:chOff x="1248" y="1536"/>
            <a:chExt cx="144" cy="432"/>
          </a:xfrm>
        </p:grpSpPr>
        <p:sp>
          <p:nvSpPr>
            <p:cNvPr id="669738" name="Rectangle 42"/>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69739" name="AutoShape 43"/>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69740" name="AutoShape 44"/>
          <p:cNvSpPr>
            <a:spLocks/>
          </p:cNvSpPr>
          <p:nvPr/>
        </p:nvSpPr>
        <p:spPr bwMode="auto">
          <a:xfrm>
            <a:off x="5797550" y="3179763"/>
            <a:ext cx="1295400" cy="609600"/>
          </a:xfrm>
          <a:prstGeom prst="borderCallout2">
            <a:avLst>
              <a:gd name="adj1" fmla="val 18750"/>
              <a:gd name="adj2" fmla="val -5884"/>
              <a:gd name="adj3" fmla="val 18750"/>
              <a:gd name="adj4" fmla="val -25245"/>
              <a:gd name="adj5" fmla="val -67968"/>
              <a:gd name="adj6" fmla="val -8774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文件指针</a:t>
            </a:r>
          </a:p>
        </p:txBody>
      </p:sp>
      <p:grpSp>
        <p:nvGrpSpPr>
          <p:cNvPr id="669741" name="Group 45"/>
          <p:cNvGrpSpPr>
            <a:grpSpLocks/>
          </p:cNvGrpSpPr>
          <p:nvPr/>
        </p:nvGrpSpPr>
        <p:grpSpPr bwMode="auto">
          <a:xfrm>
            <a:off x="4267200" y="2438400"/>
            <a:ext cx="228600" cy="685800"/>
            <a:chOff x="1248" y="1536"/>
            <a:chExt cx="144" cy="432"/>
          </a:xfrm>
        </p:grpSpPr>
        <p:sp>
          <p:nvSpPr>
            <p:cNvPr id="669742" name="Rectangle 46"/>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69743" name="AutoShape 47"/>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69744" name="Rectangle 48"/>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69737"/>
                                        </p:tgtEl>
                                        <p:attrNameLst>
                                          <p:attrName>style.visibility</p:attrName>
                                        </p:attrNameLst>
                                      </p:cBhvr>
                                      <p:to>
                                        <p:strVal val="visible"/>
                                      </p:to>
                                    </p:set>
                                    <p:anim calcmode="lin" valueType="num">
                                      <p:cBhvr>
                                        <p:cTn id="7" dur="500" fill="hold"/>
                                        <p:tgtEl>
                                          <p:spTgt spid="669737"/>
                                        </p:tgtEl>
                                        <p:attrNameLst>
                                          <p:attrName>ppt_x</p:attrName>
                                        </p:attrNameLst>
                                      </p:cBhvr>
                                      <p:tavLst>
                                        <p:tav tm="0">
                                          <p:val>
                                            <p:strVal val="#ppt_x"/>
                                          </p:val>
                                        </p:tav>
                                        <p:tav tm="100000">
                                          <p:val>
                                            <p:strVal val="#ppt_x"/>
                                          </p:val>
                                        </p:tav>
                                      </p:tavLst>
                                    </p:anim>
                                    <p:anim calcmode="lin" valueType="num">
                                      <p:cBhvr>
                                        <p:cTn id="8" dur="500" fill="hold"/>
                                        <p:tgtEl>
                                          <p:spTgt spid="669737"/>
                                        </p:tgtEl>
                                        <p:attrNameLst>
                                          <p:attrName>ppt_y</p:attrName>
                                        </p:attrNameLst>
                                      </p:cBhvr>
                                      <p:tavLst>
                                        <p:tav tm="0">
                                          <p:val>
                                            <p:strVal val="#ppt_y+#ppt_h/2"/>
                                          </p:val>
                                        </p:tav>
                                        <p:tav tm="100000">
                                          <p:val>
                                            <p:strVal val="#ppt_y"/>
                                          </p:val>
                                        </p:tav>
                                      </p:tavLst>
                                    </p:anim>
                                    <p:anim calcmode="lin" valueType="num">
                                      <p:cBhvr>
                                        <p:cTn id="9" dur="500" fill="hold"/>
                                        <p:tgtEl>
                                          <p:spTgt spid="669737"/>
                                        </p:tgtEl>
                                        <p:attrNameLst>
                                          <p:attrName>ppt_w</p:attrName>
                                        </p:attrNameLst>
                                      </p:cBhvr>
                                      <p:tavLst>
                                        <p:tav tm="0">
                                          <p:val>
                                            <p:strVal val="#ppt_w"/>
                                          </p:val>
                                        </p:tav>
                                        <p:tav tm="100000">
                                          <p:val>
                                            <p:strVal val="#ppt_w"/>
                                          </p:val>
                                        </p:tav>
                                      </p:tavLst>
                                    </p:anim>
                                    <p:anim calcmode="lin" valueType="num">
                                      <p:cBhvr>
                                        <p:cTn id="10" dur="500" fill="hold"/>
                                        <p:tgtEl>
                                          <p:spTgt spid="66973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697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childTnLst>
                                    <p:set>
                                      <p:cBhvr>
                                        <p:cTn id="14" dur="1" fill="hold">
                                          <p:stCondLst>
                                            <p:cond delay="0"/>
                                          </p:stCondLst>
                                        </p:cTn>
                                        <p:tgtEl>
                                          <p:spTgt spid="669741"/>
                                        </p:tgtEl>
                                        <p:attrNameLst>
                                          <p:attrName>style.visibility</p:attrName>
                                        </p:attrNameLst>
                                      </p:cBhvr>
                                      <p:to>
                                        <p:strVal val="visible"/>
                                      </p:to>
                                    </p:set>
                                    <p:anim calcmode="lin" valueType="num">
                                      <p:cBhvr>
                                        <p:cTn id="15" dur="500" fill="hold"/>
                                        <p:tgtEl>
                                          <p:spTgt spid="669741"/>
                                        </p:tgtEl>
                                        <p:attrNameLst>
                                          <p:attrName>ppt_x</p:attrName>
                                        </p:attrNameLst>
                                      </p:cBhvr>
                                      <p:tavLst>
                                        <p:tav tm="0">
                                          <p:val>
                                            <p:strVal val="#ppt_x"/>
                                          </p:val>
                                        </p:tav>
                                        <p:tav tm="100000">
                                          <p:val>
                                            <p:strVal val="#ppt_x"/>
                                          </p:val>
                                        </p:tav>
                                      </p:tavLst>
                                    </p:anim>
                                    <p:anim calcmode="lin" valueType="num">
                                      <p:cBhvr>
                                        <p:cTn id="16" dur="500" fill="hold"/>
                                        <p:tgtEl>
                                          <p:spTgt spid="669741"/>
                                        </p:tgtEl>
                                        <p:attrNameLst>
                                          <p:attrName>ppt_y</p:attrName>
                                        </p:attrNameLst>
                                      </p:cBhvr>
                                      <p:tavLst>
                                        <p:tav tm="0">
                                          <p:val>
                                            <p:strVal val="#ppt_y+#ppt_h/2"/>
                                          </p:val>
                                        </p:tav>
                                        <p:tav tm="100000">
                                          <p:val>
                                            <p:strVal val="#ppt_y"/>
                                          </p:val>
                                        </p:tav>
                                      </p:tavLst>
                                    </p:anim>
                                    <p:anim calcmode="lin" valueType="num">
                                      <p:cBhvr>
                                        <p:cTn id="17" dur="500" fill="hold"/>
                                        <p:tgtEl>
                                          <p:spTgt spid="669741"/>
                                        </p:tgtEl>
                                        <p:attrNameLst>
                                          <p:attrName>ppt_w</p:attrName>
                                        </p:attrNameLst>
                                      </p:cBhvr>
                                      <p:tavLst>
                                        <p:tav tm="0">
                                          <p:val>
                                            <p:strVal val="#ppt_w"/>
                                          </p:val>
                                        </p:tav>
                                        <p:tav tm="100000">
                                          <p:val>
                                            <p:strVal val="#ppt_w"/>
                                          </p:val>
                                        </p:tav>
                                      </p:tavLst>
                                    </p:anim>
                                    <p:anim calcmode="lin" valueType="num">
                                      <p:cBhvr>
                                        <p:cTn id="18" dur="500" fill="hold"/>
                                        <p:tgtEl>
                                          <p:spTgt spid="6697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669740"/>
                                        </p:tgtEl>
                                        <p:attrNameLst>
                                          <p:attrName>style.visibility</p:attrName>
                                        </p:attrNameLst>
                                      </p:cBhvr>
                                      <p:to>
                                        <p:strVal val="visible"/>
                                      </p:to>
                                    </p:set>
                                    <p:animEffect transition="in" filter="barn(outHorizontal)">
                                      <p:cBhvr>
                                        <p:cTn id="23" dur="500"/>
                                        <p:tgtEl>
                                          <p:spTgt spid="669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40"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70723" name="Group 3"/>
          <p:cNvGrpSpPr>
            <a:grpSpLocks/>
          </p:cNvGrpSpPr>
          <p:nvPr/>
        </p:nvGrpSpPr>
        <p:grpSpPr bwMode="auto">
          <a:xfrm>
            <a:off x="762000" y="1797050"/>
            <a:ext cx="7696200" cy="793750"/>
            <a:chOff x="480" y="940"/>
            <a:chExt cx="4848" cy="500"/>
          </a:xfrm>
        </p:grpSpPr>
        <p:grpSp>
          <p:nvGrpSpPr>
            <p:cNvPr id="670724" name="Group 4"/>
            <p:cNvGrpSpPr>
              <a:grpSpLocks/>
            </p:cNvGrpSpPr>
            <p:nvPr/>
          </p:nvGrpSpPr>
          <p:grpSpPr bwMode="auto">
            <a:xfrm>
              <a:off x="480" y="1008"/>
              <a:ext cx="4848" cy="432"/>
              <a:chOff x="576" y="3168"/>
              <a:chExt cx="4848" cy="432"/>
            </a:xfrm>
          </p:grpSpPr>
          <p:sp>
            <p:nvSpPr>
              <p:cNvPr id="670725"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70726"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27"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28"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29"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0"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1"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2"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3"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4"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5"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6"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7"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8"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9"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0"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1"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2"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3"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4"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5"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6"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7"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8"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9"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0"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1"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2"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3"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4"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5"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6"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7"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70758"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70759"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70760"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70761" name="AutoShape 41"/>
          <p:cNvSpPr>
            <a:spLocks/>
          </p:cNvSpPr>
          <p:nvPr/>
        </p:nvSpPr>
        <p:spPr bwMode="auto">
          <a:xfrm>
            <a:off x="4427538" y="3251200"/>
            <a:ext cx="1295400" cy="609600"/>
          </a:xfrm>
          <a:prstGeom prst="borderCallout2">
            <a:avLst>
              <a:gd name="adj1" fmla="val 18750"/>
              <a:gd name="adj2" fmla="val 105884"/>
              <a:gd name="adj3" fmla="val 18750"/>
              <a:gd name="adj4" fmla="val 125491"/>
              <a:gd name="adj5" fmla="val -70051"/>
              <a:gd name="adj6" fmla="val 18872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文件结束</a:t>
            </a:r>
          </a:p>
        </p:txBody>
      </p:sp>
      <p:grpSp>
        <p:nvGrpSpPr>
          <p:cNvPr id="670762" name="Group 42"/>
          <p:cNvGrpSpPr>
            <a:grpSpLocks/>
          </p:cNvGrpSpPr>
          <p:nvPr/>
        </p:nvGrpSpPr>
        <p:grpSpPr bwMode="auto">
          <a:xfrm>
            <a:off x="7010400" y="2438400"/>
            <a:ext cx="228600" cy="685800"/>
            <a:chOff x="1248" y="1536"/>
            <a:chExt cx="144" cy="432"/>
          </a:xfrm>
        </p:grpSpPr>
        <p:sp>
          <p:nvSpPr>
            <p:cNvPr id="670763" name="Rectangle 43"/>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70764" name="AutoShape 44"/>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70765" name="Rectangle 45"/>
          <p:cNvSpPr>
            <a:spLocks noGrp="1" noChangeArrowheads="1"/>
          </p:cNvSpPr>
          <p:nvPr>
            <p:ph type="title" idx="4294967295"/>
          </p:nvPr>
        </p:nvSpPr>
        <p:spPr>
          <a:xfrm flipH="1" flipV="1">
            <a:off x="8382000" y="333375"/>
            <a:ext cx="762000" cy="200025"/>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70762"/>
                                        </p:tgtEl>
                                        <p:attrNameLst>
                                          <p:attrName>style.visibility</p:attrName>
                                        </p:attrNameLst>
                                      </p:cBhvr>
                                      <p:to>
                                        <p:strVal val="visible"/>
                                      </p:to>
                                    </p:set>
                                    <p:anim calcmode="lin" valueType="num">
                                      <p:cBhvr>
                                        <p:cTn id="7" dur="500" fill="hold"/>
                                        <p:tgtEl>
                                          <p:spTgt spid="670762"/>
                                        </p:tgtEl>
                                        <p:attrNameLst>
                                          <p:attrName>ppt_x</p:attrName>
                                        </p:attrNameLst>
                                      </p:cBhvr>
                                      <p:tavLst>
                                        <p:tav tm="0">
                                          <p:val>
                                            <p:strVal val="#ppt_x"/>
                                          </p:val>
                                        </p:tav>
                                        <p:tav tm="100000">
                                          <p:val>
                                            <p:strVal val="#ppt_x"/>
                                          </p:val>
                                        </p:tav>
                                      </p:tavLst>
                                    </p:anim>
                                    <p:anim calcmode="lin" valueType="num">
                                      <p:cBhvr>
                                        <p:cTn id="8" dur="500" fill="hold"/>
                                        <p:tgtEl>
                                          <p:spTgt spid="670762"/>
                                        </p:tgtEl>
                                        <p:attrNameLst>
                                          <p:attrName>ppt_y</p:attrName>
                                        </p:attrNameLst>
                                      </p:cBhvr>
                                      <p:tavLst>
                                        <p:tav tm="0">
                                          <p:val>
                                            <p:strVal val="#ppt_y+#ppt_h/2"/>
                                          </p:val>
                                        </p:tav>
                                        <p:tav tm="100000">
                                          <p:val>
                                            <p:strVal val="#ppt_y"/>
                                          </p:val>
                                        </p:tav>
                                      </p:tavLst>
                                    </p:anim>
                                    <p:anim calcmode="lin" valueType="num">
                                      <p:cBhvr>
                                        <p:cTn id="9" dur="500" fill="hold"/>
                                        <p:tgtEl>
                                          <p:spTgt spid="670762"/>
                                        </p:tgtEl>
                                        <p:attrNameLst>
                                          <p:attrName>ppt_w</p:attrName>
                                        </p:attrNameLst>
                                      </p:cBhvr>
                                      <p:tavLst>
                                        <p:tav tm="0">
                                          <p:val>
                                            <p:strVal val="#ppt_w"/>
                                          </p:val>
                                        </p:tav>
                                        <p:tav tm="100000">
                                          <p:val>
                                            <p:strVal val="#ppt_w"/>
                                          </p:val>
                                        </p:tav>
                                      </p:tavLst>
                                    </p:anim>
                                    <p:anim calcmode="lin" valueType="num">
                                      <p:cBhvr>
                                        <p:cTn id="10" dur="500" fill="hold"/>
                                        <p:tgtEl>
                                          <p:spTgt spid="67076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670761"/>
                                        </p:tgtEl>
                                        <p:attrNameLst>
                                          <p:attrName>style.visibility</p:attrName>
                                        </p:attrNameLst>
                                      </p:cBhvr>
                                      <p:to>
                                        <p:strVal val="visible"/>
                                      </p:to>
                                    </p:set>
                                    <p:animEffect transition="in" filter="barn(outHorizontal)">
                                      <p:cBhvr>
                                        <p:cTn id="15" dur="500"/>
                                        <p:tgtEl>
                                          <p:spTgt spid="670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61"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71747" name="Group 3"/>
          <p:cNvGrpSpPr>
            <a:grpSpLocks/>
          </p:cNvGrpSpPr>
          <p:nvPr/>
        </p:nvGrpSpPr>
        <p:grpSpPr bwMode="auto">
          <a:xfrm>
            <a:off x="762000" y="1797050"/>
            <a:ext cx="7696200" cy="793750"/>
            <a:chOff x="480" y="940"/>
            <a:chExt cx="4848" cy="500"/>
          </a:xfrm>
        </p:grpSpPr>
        <p:grpSp>
          <p:nvGrpSpPr>
            <p:cNvPr id="671748" name="Group 4"/>
            <p:cNvGrpSpPr>
              <a:grpSpLocks/>
            </p:cNvGrpSpPr>
            <p:nvPr/>
          </p:nvGrpSpPr>
          <p:grpSpPr bwMode="auto">
            <a:xfrm>
              <a:off x="480" y="1008"/>
              <a:ext cx="4848" cy="432"/>
              <a:chOff x="576" y="3168"/>
              <a:chExt cx="4848" cy="432"/>
            </a:xfrm>
          </p:grpSpPr>
          <p:sp>
            <p:nvSpPr>
              <p:cNvPr id="671749"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71750"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1"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2"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3"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4"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5"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6"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7"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8"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9"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0"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1"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2"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3"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4"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5"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6"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7"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8"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9"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0"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1"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2"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3"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4"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5"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6"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7"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8"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9"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80"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81"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71782"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71783"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71784"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71785" name="AutoShape 41"/>
          <p:cNvSpPr>
            <a:spLocks noChangeArrowheads="1"/>
          </p:cNvSpPr>
          <p:nvPr/>
        </p:nvSpPr>
        <p:spPr bwMode="auto">
          <a:xfrm>
            <a:off x="3886200" y="464820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nSpc>
                <a:spcPct val="40000"/>
              </a:lnSpc>
            </a:pPr>
            <a:r>
              <a:rPr lang="en-US" altLang="zh-CN" sz="1800"/>
              <a:t>------------</a:t>
            </a:r>
          </a:p>
          <a:p>
            <a:pPr>
              <a:lnSpc>
                <a:spcPct val="40000"/>
              </a:lnSpc>
            </a:pPr>
            <a:r>
              <a:rPr lang="en-US" altLang="zh-CN" sz="1800"/>
              <a:t>------------</a:t>
            </a:r>
          </a:p>
          <a:p>
            <a:r>
              <a:rPr lang="zh-CN" altLang="en-US" sz="1800"/>
              <a:t>内存</a:t>
            </a:r>
          </a:p>
          <a:p>
            <a:pPr>
              <a:lnSpc>
                <a:spcPct val="40000"/>
              </a:lnSpc>
            </a:pPr>
            <a:r>
              <a:rPr lang="en-US" altLang="zh-CN" sz="1800"/>
              <a:t>------------</a:t>
            </a:r>
          </a:p>
          <a:p>
            <a:pPr>
              <a:lnSpc>
                <a:spcPct val="40000"/>
              </a:lnSpc>
            </a:pPr>
            <a:r>
              <a:rPr lang="en-US" altLang="zh-CN" sz="1800"/>
              <a:t>------------</a:t>
            </a:r>
          </a:p>
        </p:txBody>
      </p:sp>
      <p:sp>
        <p:nvSpPr>
          <p:cNvPr id="671786" name="Oval 42"/>
          <p:cNvSpPr>
            <a:spLocks noChangeArrowheads="1"/>
          </p:cNvSpPr>
          <p:nvPr/>
        </p:nvSpPr>
        <p:spPr bwMode="auto">
          <a:xfrm>
            <a:off x="1600200" y="342900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671787" name="Oval 43"/>
          <p:cNvSpPr>
            <a:spLocks noChangeArrowheads="1"/>
          </p:cNvSpPr>
          <p:nvPr/>
        </p:nvSpPr>
        <p:spPr bwMode="auto">
          <a:xfrm>
            <a:off x="3657600" y="3429000"/>
            <a:ext cx="17526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53882" dir="2700000">
              <a:srgbClr val="66FF66">
                <a:gamma/>
                <a:shade val="60000"/>
                <a:invGamma/>
              </a:srgbClr>
            </a:prstShdw>
          </a:effectLst>
        </p:spPr>
        <p:txBody>
          <a:bodyPr wrap="none" anchor="ctr"/>
          <a:lstStyle/>
          <a:p>
            <a:r>
              <a:rPr lang="en-US" altLang="zh-CN" sz="1600" b="1"/>
              <a:t>fstream finout</a:t>
            </a:r>
          </a:p>
        </p:txBody>
      </p:sp>
      <p:sp>
        <p:nvSpPr>
          <p:cNvPr id="671788" name="Oval 44"/>
          <p:cNvSpPr>
            <a:spLocks noChangeArrowheads="1"/>
          </p:cNvSpPr>
          <p:nvPr/>
        </p:nvSpPr>
        <p:spPr bwMode="auto">
          <a:xfrm>
            <a:off x="5715000" y="342900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671789" name="Line 45"/>
          <p:cNvSpPr>
            <a:spLocks noChangeShapeType="1"/>
          </p:cNvSpPr>
          <p:nvPr/>
        </p:nvSpPr>
        <p:spPr bwMode="auto">
          <a:xfrm flipH="1">
            <a:off x="2514600" y="2514600"/>
            <a:ext cx="11430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71790" name="Line 46"/>
          <p:cNvSpPr>
            <a:spLocks noChangeShapeType="1"/>
          </p:cNvSpPr>
          <p:nvPr/>
        </p:nvSpPr>
        <p:spPr bwMode="auto">
          <a:xfrm>
            <a:off x="2590800" y="4038600"/>
            <a:ext cx="12192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71791" name="Line 47"/>
          <p:cNvSpPr>
            <a:spLocks noChangeShapeType="1"/>
          </p:cNvSpPr>
          <p:nvPr/>
        </p:nvSpPr>
        <p:spPr bwMode="auto">
          <a:xfrm>
            <a:off x="5334000" y="2514600"/>
            <a:ext cx="1143000" cy="9144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671792" name="Line 48"/>
          <p:cNvSpPr>
            <a:spLocks noChangeShapeType="1"/>
          </p:cNvSpPr>
          <p:nvPr/>
        </p:nvSpPr>
        <p:spPr bwMode="auto">
          <a:xfrm flipH="1">
            <a:off x="5410200" y="4038600"/>
            <a:ext cx="1219200" cy="9144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671793" name="Line 49"/>
          <p:cNvSpPr>
            <a:spLocks noChangeShapeType="1"/>
          </p:cNvSpPr>
          <p:nvPr/>
        </p:nvSpPr>
        <p:spPr bwMode="auto">
          <a:xfrm>
            <a:off x="4572000" y="2438400"/>
            <a:ext cx="0" cy="990600"/>
          </a:xfrm>
          <a:prstGeom prst="line">
            <a:avLst/>
          </a:prstGeom>
          <a:noFill/>
          <a:ln w="76200" cmpd="tri">
            <a:solidFill>
              <a:srgbClr val="FF7C80"/>
            </a:solidFill>
            <a:round/>
            <a:headEnd type="stealth" w="med" len="med"/>
            <a:tailEnd type="stealth" w="med" len="med"/>
          </a:ln>
          <a:effectLst/>
        </p:spPr>
        <p:txBody>
          <a:bodyPr wrap="none" anchor="ctr"/>
          <a:lstStyle/>
          <a:p>
            <a:endParaRPr lang="zh-CN" altLang="en-US"/>
          </a:p>
        </p:txBody>
      </p:sp>
      <p:sp>
        <p:nvSpPr>
          <p:cNvPr id="671794" name="Line 50"/>
          <p:cNvSpPr>
            <a:spLocks noChangeShapeType="1"/>
          </p:cNvSpPr>
          <p:nvPr/>
        </p:nvSpPr>
        <p:spPr bwMode="auto">
          <a:xfrm>
            <a:off x="4572000" y="3886200"/>
            <a:ext cx="0" cy="990600"/>
          </a:xfrm>
          <a:prstGeom prst="line">
            <a:avLst/>
          </a:prstGeom>
          <a:noFill/>
          <a:ln w="76200" cmpd="tri">
            <a:solidFill>
              <a:srgbClr val="FF7C80"/>
            </a:solidFill>
            <a:round/>
            <a:headEnd type="stealth" w="med" len="med"/>
            <a:tailEnd type="stealth" w="med" len="med"/>
          </a:ln>
          <a:effectLst/>
        </p:spPr>
        <p:txBody>
          <a:bodyPr wrap="none" anchor="ctr"/>
          <a:lstStyle/>
          <a:p>
            <a:endParaRPr lang="zh-CN" altLang="en-US"/>
          </a:p>
        </p:txBody>
      </p:sp>
      <p:sp>
        <p:nvSpPr>
          <p:cNvPr id="671795" name="Text Box 51"/>
          <p:cNvSpPr txBox="1">
            <a:spLocks noChangeArrowheads="1"/>
          </p:cNvSpPr>
          <p:nvPr/>
        </p:nvSpPr>
        <p:spPr bwMode="auto">
          <a:xfrm>
            <a:off x="2101850" y="281940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671796" name="Text Box 52"/>
          <p:cNvSpPr txBox="1">
            <a:spLocks noChangeArrowheads="1"/>
          </p:cNvSpPr>
          <p:nvPr/>
        </p:nvSpPr>
        <p:spPr bwMode="auto">
          <a:xfrm>
            <a:off x="6019800" y="281940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671797" name="Text Box 53"/>
          <p:cNvSpPr txBox="1">
            <a:spLocks noChangeArrowheads="1"/>
          </p:cNvSpPr>
          <p:nvPr/>
        </p:nvSpPr>
        <p:spPr bwMode="auto">
          <a:xfrm>
            <a:off x="3962400" y="2819400"/>
            <a:ext cx="11620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a:t>
            </a:r>
            <a:r>
              <a:rPr lang="en-US" altLang="zh-CN" sz="1800" b="1">
                <a:ea typeface="Arial Unicode MS" pitchFamily="34" charset="-122"/>
                <a:cs typeface="Arial Unicode MS" pitchFamily="34" charset="-122"/>
              </a:rPr>
              <a:t>/</a:t>
            </a:r>
            <a:r>
              <a:rPr lang="zh-CN" altLang="en-US" sz="1800" b="1">
                <a:ea typeface="Arial Unicode MS" pitchFamily="34" charset="-122"/>
                <a:cs typeface="Arial Unicode MS" pitchFamily="34" charset="-122"/>
              </a:rPr>
              <a:t>写文件</a:t>
            </a:r>
          </a:p>
        </p:txBody>
      </p:sp>
      <p:sp>
        <p:nvSpPr>
          <p:cNvPr id="671798" name="Rectangle 54"/>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1785"/>
                                        </p:tgtEl>
                                        <p:attrNameLst>
                                          <p:attrName>style.visibility</p:attrName>
                                        </p:attrNameLst>
                                      </p:cBhvr>
                                      <p:to>
                                        <p:strVal val="visible"/>
                                      </p:to>
                                    </p:set>
                                    <p:animEffect transition="in" filter="blinds(horizontal)">
                                      <p:cBhvr>
                                        <p:cTn id="7" dur="500"/>
                                        <p:tgtEl>
                                          <p:spTgt spid="6717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71786"/>
                                        </p:tgtEl>
                                        <p:attrNameLst>
                                          <p:attrName>style.visibility</p:attrName>
                                        </p:attrNameLst>
                                      </p:cBhvr>
                                      <p:to>
                                        <p:strVal val="visible"/>
                                      </p:to>
                                    </p:set>
                                    <p:animEffect transition="in" filter="box(out)">
                                      <p:cBhvr>
                                        <p:cTn id="12" dur="500"/>
                                        <p:tgtEl>
                                          <p:spTgt spid="6717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71787"/>
                                        </p:tgtEl>
                                        <p:attrNameLst>
                                          <p:attrName>style.visibility</p:attrName>
                                        </p:attrNameLst>
                                      </p:cBhvr>
                                      <p:to>
                                        <p:strVal val="visible"/>
                                      </p:to>
                                    </p:set>
                                    <p:animEffect transition="in" filter="box(out)">
                                      <p:cBhvr>
                                        <p:cTn id="17" dur="500"/>
                                        <p:tgtEl>
                                          <p:spTgt spid="6717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71788"/>
                                        </p:tgtEl>
                                        <p:attrNameLst>
                                          <p:attrName>style.visibility</p:attrName>
                                        </p:attrNameLst>
                                      </p:cBhvr>
                                      <p:to>
                                        <p:strVal val="visible"/>
                                      </p:to>
                                    </p:set>
                                    <p:animEffect transition="in" filter="box(out)">
                                      <p:cBhvr>
                                        <p:cTn id="22" dur="500"/>
                                        <p:tgtEl>
                                          <p:spTgt spid="671788"/>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671789"/>
                                        </p:tgtEl>
                                        <p:attrNameLst>
                                          <p:attrName>style.visibility</p:attrName>
                                        </p:attrNameLst>
                                      </p:cBhvr>
                                      <p:to>
                                        <p:strVal val="visible"/>
                                      </p:to>
                                    </p:set>
                                    <p:anim calcmode="lin" valueType="num">
                                      <p:cBhvr>
                                        <p:cTn id="27" dur="500" fill="hold"/>
                                        <p:tgtEl>
                                          <p:spTgt spid="671789"/>
                                        </p:tgtEl>
                                        <p:attrNameLst>
                                          <p:attrName>ppt_x</p:attrName>
                                        </p:attrNameLst>
                                      </p:cBhvr>
                                      <p:tavLst>
                                        <p:tav tm="0">
                                          <p:val>
                                            <p:strVal val="#ppt_x"/>
                                          </p:val>
                                        </p:tav>
                                        <p:tav tm="100000">
                                          <p:val>
                                            <p:strVal val="#ppt_x"/>
                                          </p:val>
                                        </p:tav>
                                      </p:tavLst>
                                    </p:anim>
                                    <p:anim calcmode="lin" valueType="num">
                                      <p:cBhvr>
                                        <p:cTn id="28" dur="500" fill="hold"/>
                                        <p:tgtEl>
                                          <p:spTgt spid="671789"/>
                                        </p:tgtEl>
                                        <p:attrNameLst>
                                          <p:attrName>ppt_y</p:attrName>
                                        </p:attrNameLst>
                                      </p:cBhvr>
                                      <p:tavLst>
                                        <p:tav tm="0">
                                          <p:val>
                                            <p:strVal val="#ppt_y-#ppt_h/2"/>
                                          </p:val>
                                        </p:tav>
                                        <p:tav tm="100000">
                                          <p:val>
                                            <p:strVal val="#ppt_y"/>
                                          </p:val>
                                        </p:tav>
                                      </p:tavLst>
                                    </p:anim>
                                    <p:anim calcmode="lin" valueType="num">
                                      <p:cBhvr>
                                        <p:cTn id="29" dur="500" fill="hold"/>
                                        <p:tgtEl>
                                          <p:spTgt spid="671789"/>
                                        </p:tgtEl>
                                        <p:attrNameLst>
                                          <p:attrName>ppt_w</p:attrName>
                                        </p:attrNameLst>
                                      </p:cBhvr>
                                      <p:tavLst>
                                        <p:tav tm="0">
                                          <p:val>
                                            <p:strVal val="#ppt_w"/>
                                          </p:val>
                                        </p:tav>
                                        <p:tav tm="100000">
                                          <p:val>
                                            <p:strVal val="#ppt_w"/>
                                          </p:val>
                                        </p:tav>
                                      </p:tavLst>
                                    </p:anim>
                                    <p:anim calcmode="lin" valueType="num">
                                      <p:cBhvr>
                                        <p:cTn id="30" dur="500" fill="hold"/>
                                        <p:tgtEl>
                                          <p:spTgt spid="67178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671790"/>
                                        </p:tgtEl>
                                        <p:attrNameLst>
                                          <p:attrName>style.visibility</p:attrName>
                                        </p:attrNameLst>
                                      </p:cBhvr>
                                      <p:to>
                                        <p:strVal val="visible"/>
                                      </p:to>
                                    </p:set>
                                    <p:anim calcmode="lin" valueType="num">
                                      <p:cBhvr>
                                        <p:cTn id="35" dur="500" fill="hold"/>
                                        <p:tgtEl>
                                          <p:spTgt spid="671790"/>
                                        </p:tgtEl>
                                        <p:attrNameLst>
                                          <p:attrName>ppt_x</p:attrName>
                                        </p:attrNameLst>
                                      </p:cBhvr>
                                      <p:tavLst>
                                        <p:tav tm="0">
                                          <p:val>
                                            <p:strVal val="#ppt_x"/>
                                          </p:val>
                                        </p:tav>
                                        <p:tav tm="100000">
                                          <p:val>
                                            <p:strVal val="#ppt_x"/>
                                          </p:val>
                                        </p:tav>
                                      </p:tavLst>
                                    </p:anim>
                                    <p:anim calcmode="lin" valueType="num">
                                      <p:cBhvr>
                                        <p:cTn id="36" dur="500" fill="hold"/>
                                        <p:tgtEl>
                                          <p:spTgt spid="671790"/>
                                        </p:tgtEl>
                                        <p:attrNameLst>
                                          <p:attrName>ppt_y</p:attrName>
                                        </p:attrNameLst>
                                      </p:cBhvr>
                                      <p:tavLst>
                                        <p:tav tm="0">
                                          <p:val>
                                            <p:strVal val="#ppt_y-#ppt_h/2"/>
                                          </p:val>
                                        </p:tav>
                                        <p:tav tm="100000">
                                          <p:val>
                                            <p:strVal val="#ppt_y"/>
                                          </p:val>
                                        </p:tav>
                                      </p:tavLst>
                                    </p:anim>
                                    <p:anim calcmode="lin" valueType="num">
                                      <p:cBhvr>
                                        <p:cTn id="37" dur="500" fill="hold"/>
                                        <p:tgtEl>
                                          <p:spTgt spid="671790"/>
                                        </p:tgtEl>
                                        <p:attrNameLst>
                                          <p:attrName>ppt_w</p:attrName>
                                        </p:attrNameLst>
                                      </p:cBhvr>
                                      <p:tavLst>
                                        <p:tav tm="0">
                                          <p:val>
                                            <p:strVal val="#ppt_w"/>
                                          </p:val>
                                        </p:tav>
                                        <p:tav tm="100000">
                                          <p:val>
                                            <p:strVal val="#ppt_w"/>
                                          </p:val>
                                        </p:tav>
                                      </p:tavLst>
                                    </p:anim>
                                    <p:anim calcmode="lin" valueType="num">
                                      <p:cBhvr>
                                        <p:cTn id="38" dur="500" fill="hold"/>
                                        <p:tgtEl>
                                          <p:spTgt spid="67179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71795"/>
                                        </p:tgtEl>
                                        <p:attrNameLst>
                                          <p:attrName>style.visibility</p:attrName>
                                        </p:attrNameLst>
                                      </p:cBhvr>
                                      <p:to>
                                        <p:strVal val="visible"/>
                                      </p:to>
                                    </p:set>
                                    <p:animEffect transition="in" filter="checkerboard(across)">
                                      <p:cBhvr>
                                        <p:cTn id="43" dur="500"/>
                                        <p:tgtEl>
                                          <p:spTgt spid="671795"/>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671792"/>
                                        </p:tgtEl>
                                        <p:attrNameLst>
                                          <p:attrName>style.visibility</p:attrName>
                                        </p:attrNameLst>
                                      </p:cBhvr>
                                      <p:to>
                                        <p:strVal val="visible"/>
                                      </p:to>
                                    </p:set>
                                    <p:anim calcmode="lin" valueType="num">
                                      <p:cBhvr>
                                        <p:cTn id="48" dur="500" fill="hold"/>
                                        <p:tgtEl>
                                          <p:spTgt spid="671792"/>
                                        </p:tgtEl>
                                        <p:attrNameLst>
                                          <p:attrName>ppt_x</p:attrName>
                                        </p:attrNameLst>
                                      </p:cBhvr>
                                      <p:tavLst>
                                        <p:tav tm="0">
                                          <p:val>
                                            <p:strVal val="#ppt_x"/>
                                          </p:val>
                                        </p:tav>
                                        <p:tav tm="100000">
                                          <p:val>
                                            <p:strVal val="#ppt_x"/>
                                          </p:val>
                                        </p:tav>
                                      </p:tavLst>
                                    </p:anim>
                                    <p:anim calcmode="lin" valueType="num">
                                      <p:cBhvr>
                                        <p:cTn id="49" dur="500" fill="hold"/>
                                        <p:tgtEl>
                                          <p:spTgt spid="671792"/>
                                        </p:tgtEl>
                                        <p:attrNameLst>
                                          <p:attrName>ppt_y</p:attrName>
                                        </p:attrNameLst>
                                      </p:cBhvr>
                                      <p:tavLst>
                                        <p:tav tm="0">
                                          <p:val>
                                            <p:strVal val="#ppt_y+#ppt_h/2"/>
                                          </p:val>
                                        </p:tav>
                                        <p:tav tm="100000">
                                          <p:val>
                                            <p:strVal val="#ppt_y"/>
                                          </p:val>
                                        </p:tav>
                                      </p:tavLst>
                                    </p:anim>
                                    <p:anim calcmode="lin" valueType="num">
                                      <p:cBhvr>
                                        <p:cTn id="50" dur="500" fill="hold"/>
                                        <p:tgtEl>
                                          <p:spTgt spid="671792"/>
                                        </p:tgtEl>
                                        <p:attrNameLst>
                                          <p:attrName>ppt_w</p:attrName>
                                        </p:attrNameLst>
                                      </p:cBhvr>
                                      <p:tavLst>
                                        <p:tav tm="0">
                                          <p:val>
                                            <p:strVal val="#ppt_w"/>
                                          </p:val>
                                        </p:tav>
                                        <p:tav tm="100000">
                                          <p:val>
                                            <p:strVal val="#ppt_w"/>
                                          </p:val>
                                        </p:tav>
                                      </p:tavLst>
                                    </p:anim>
                                    <p:anim calcmode="lin" valueType="num">
                                      <p:cBhvr>
                                        <p:cTn id="51" dur="500" fill="hold"/>
                                        <p:tgtEl>
                                          <p:spTgt spid="671792"/>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4" fill="hold" grpId="0" nodeType="clickEffect">
                                  <p:stCondLst>
                                    <p:cond delay="0"/>
                                  </p:stCondLst>
                                  <p:childTnLst>
                                    <p:set>
                                      <p:cBhvr>
                                        <p:cTn id="55" dur="1" fill="hold">
                                          <p:stCondLst>
                                            <p:cond delay="0"/>
                                          </p:stCondLst>
                                        </p:cTn>
                                        <p:tgtEl>
                                          <p:spTgt spid="671791"/>
                                        </p:tgtEl>
                                        <p:attrNameLst>
                                          <p:attrName>style.visibility</p:attrName>
                                        </p:attrNameLst>
                                      </p:cBhvr>
                                      <p:to>
                                        <p:strVal val="visible"/>
                                      </p:to>
                                    </p:set>
                                    <p:anim calcmode="lin" valueType="num">
                                      <p:cBhvr>
                                        <p:cTn id="56" dur="500" fill="hold"/>
                                        <p:tgtEl>
                                          <p:spTgt spid="671791"/>
                                        </p:tgtEl>
                                        <p:attrNameLst>
                                          <p:attrName>ppt_x</p:attrName>
                                        </p:attrNameLst>
                                      </p:cBhvr>
                                      <p:tavLst>
                                        <p:tav tm="0">
                                          <p:val>
                                            <p:strVal val="#ppt_x"/>
                                          </p:val>
                                        </p:tav>
                                        <p:tav tm="100000">
                                          <p:val>
                                            <p:strVal val="#ppt_x"/>
                                          </p:val>
                                        </p:tav>
                                      </p:tavLst>
                                    </p:anim>
                                    <p:anim calcmode="lin" valueType="num">
                                      <p:cBhvr>
                                        <p:cTn id="57" dur="500" fill="hold"/>
                                        <p:tgtEl>
                                          <p:spTgt spid="671791"/>
                                        </p:tgtEl>
                                        <p:attrNameLst>
                                          <p:attrName>ppt_y</p:attrName>
                                        </p:attrNameLst>
                                      </p:cBhvr>
                                      <p:tavLst>
                                        <p:tav tm="0">
                                          <p:val>
                                            <p:strVal val="#ppt_y+#ppt_h/2"/>
                                          </p:val>
                                        </p:tav>
                                        <p:tav tm="100000">
                                          <p:val>
                                            <p:strVal val="#ppt_y"/>
                                          </p:val>
                                        </p:tav>
                                      </p:tavLst>
                                    </p:anim>
                                    <p:anim calcmode="lin" valueType="num">
                                      <p:cBhvr>
                                        <p:cTn id="58" dur="500" fill="hold"/>
                                        <p:tgtEl>
                                          <p:spTgt spid="671791"/>
                                        </p:tgtEl>
                                        <p:attrNameLst>
                                          <p:attrName>ppt_w</p:attrName>
                                        </p:attrNameLst>
                                      </p:cBhvr>
                                      <p:tavLst>
                                        <p:tav tm="0">
                                          <p:val>
                                            <p:strVal val="#ppt_w"/>
                                          </p:val>
                                        </p:tav>
                                        <p:tav tm="100000">
                                          <p:val>
                                            <p:strVal val="#ppt_w"/>
                                          </p:val>
                                        </p:tav>
                                      </p:tavLst>
                                    </p:anim>
                                    <p:anim calcmode="lin" valueType="num">
                                      <p:cBhvr>
                                        <p:cTn id="59" dur="500" fill="hold"/>
                                        <p:tgtEl>
                                          <p:spTgt spid="671791"/>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671796"/>
                                        </p:tgtEl>
                                        <p:attrNameLst>
                                          <p:attrName>style.visibility</p:attrName>
                                        </p:attrNameLst>
                                      </p:cBhvr>
                                      <p:to>
                                        <p:strVal val="visible"/>
                                      </p:to>
                                    </p:set>
                                    <p:animEffect transition="in" filter="checkerboard(across)">
                                      <p:cBhvr>
                                        <p:cTn id="64" dur="500"/>
                                        <p:tgtEl>
                                          <p:spTgt spid="671796"/>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grpId="0" nodeType="clickEffect">
                                  <p:stCondLst>
                                    <p:cond delay="0"/>
                                  </p:stCondLst>
                                  <p:childTnLst>
                                    <p:set>
                                      <p:cBhvr>
                                        <p:cTn id="68" dur="1" fill="hold">
                                          <p:stCondLst>
                                            <p:cond delay="0"/>
                                          </p:stCondLst>
                                        </p:cTn>
                                        <p:tgtEl>
                                          <p:spTgt spid="671794"/>
                                        </p:tgtEl>
                                        <p:attrNameLst>
                                          <p:attrName>style.visibility</p:attrName>
                                        </p:attrNameLst>
                                      </p:cBhvr>
                                      <p:to>
                                        <p:strVal val="visible"/>
                                      </p:to>
                                    </p:set>
                                    <p:animEffect transition="in" filter="barn(outHorizontal)">
                                      <p:cBhvr>
                                        <p:cTn id="69" dur="500"/>
                                        <p:tgtEl>
                                          <p:spTgt spid="671794"/>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42" fill="hold" grpId="0" nodeType="clickEffect">
                                  <p:stCondLst>
                                    <p:cond delay="0"/>
                                  </p:stCondLst>
                                  <p:childTnLst>
                                    <p:set>
                                      <p:cBhvr>
                                        <p:cTn id="73" dur="1" fill="hold">
                                          <p:stCondLst>
                                            <p:cond delay="0"/>
                                          </p:stCondLst>
                                        </p:cTn>
                                        <p:tgtEl>
                                          <p:spTgt spid="671793"/>
                                        </p:tgtEl>
                                        <p:attrNameLst>
                                          <p:attrName>style.visibility</p:attrName>
                                        </p:attrNameLst>
                                      </p:cBhvr>
                                      <p:to>
                                        <p:strVal val="visible"/>
                                      </p:to>
                                    </p:set>
                                    <p:animEffect transition="in" filter="barn(outHorizontal)">
                                      <p:cBhvr>
                                        <p:cTn id="74" dur="500"/>
                                        <p:tgtEl>
                                          <p:spTgt spid="671793"/>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671797"/>
                                        </p:tgtEl>
                                        <p:attrNameLst>
                                          <p:attrName>style.visibility</p:attrName>
                                        </p:attrNameLst>
                                      </p:cBhvr>
                                      <p:to>
                                        <p:strVal val="visible"/>
                                      </p:to>
                                    </p:set>
                                    <p:animEffect transition="in" filter="checkerboard(across)">
                                      <p:cBhvr>
                                        <p:cTn id="79" dur="500"/>
                                        <p:tgtEl>
                                          <p:spTgt spid="67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85" grpId="0" animBg="1" autoUpdateAnimBg="0"/>
      <p:bldP spid="671786" grpId="0" animBg="1" autoUpdateAnimBg="0"/>
      <p:bldP spid="671787" grpId="0" animBg="1" autoUpdateAnimBg="0"/>
      <p:bldP spid="671788" grpId="0" animBg="1" autoUpdateAnimBg="0"/>
      <p:bldP spid="671789" grpId="0" animBg="1"/>
      <p:bldP spid="671790" grpId="0" animBg="1"/>
      <p:bldP spid="671791" grpId="0" animBg="1"/>
      <p:bldP spid="671792" grpId="0" animBg="1"/>
      <p:bldP spid="671793" grpId="0" animBg="1"/>
      <p:bldP spid="671794" grpId="0" animBg="1"/>
      <p:bldP spid="671795" grpId="0" autoUpdateAnimBg="0"/>
      <p:bldP spid="671796" grpId="0" autoUpdateAnimBg="0"/>
      <p:bldP spid="671797"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ChangeArrowheads="1"/>
          </p:cNvSpPr>
          <p:nvPr/>
        </p:nvSpPr>
        <p:spPr bwMode="auto">
          <a:xfrm>
            <a:off x="762000" y="9144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11.5.2  </a:t>
            </a:r>
            <a:r>
              <a:rPr lang="zh-CN" altLang="en-US" b="1">
                <a:solidFill>
                  <a:srgbClr val="CC3300"/>
                </a:solidFill>
                <a:latin typeface="宋体" pitchFamily="2" charset="-122"/>
              </a:rPr>
              <a:t>打开和关闭文件</a:t>
            </a:r>
            <a:endParaRPr lang="zh-CN" altLang="en-US" b="1">
              <a:solidFill>
                <a:srgbClr val="CC3300"/>
              </a:solidFill>
              <a:latin typeface="楷体_GB2312" pitchFamily="49" charset="-122"/>
            </a:endParaRPr>
          </a:p>
        </p:txBody>
      </p:sp>
      <p:sp>
        <p:nvSpPr>
          <p:cNvPr id="672771" name="Text Box 3"/>
          <p:cNvSpPr txBox="1">
            <a:spLocks noChangeArrowheads="1"/>
          </p:cNvSpPr>
          <p:nvPr/>
        </p:nvSpPr>
        <p:spPr bwMode="auto">
          <a:xfrm>
            <a:off x="2916238" y="2351088"/>
            <a:ext cx="3783012" cy="2282825"/>
          </a:xfrm>
          <a:prstGeom prst="rect">
            <a:avLst/>
          </a:prstGeom>
          <a:noFill/>
          <a:ln w="19050">
            <a:noFill/>
            <a:miter lim="800000"/>
            <a:headEnd/>
            <a:tailEnd/>
          </a:ln>
          <a:effectLst/>
        </p:spPr>
        <p:txBody>
          <a:bodyPr wrap="none">
            <a:spAutoFit/>
          </a:bodyPr>
          <a:lstStyle/>
          <a:p>
            <a:pPr algn="l">
              <a:lnSpc>
                <a:spcPct val="150000"/>
              </a:lnSpc>
              <a:buFont typeface="Wingdings" pitchFamily="2" charset="2"/>
              <a:buChar char="Ø"/>
            </a:pPr>
            <a:r>
              <a:rPr lang="en-US" altLang="zh-CN" b="1">
                <a:solidFill>
                  <a:srgbClr val="FF3300"/>
                </a:solidFill>
                <a:latin typeface="宋体" pitchFamily="2" charset="-122"/>
                <a:ea typeface="Arial Unicode MS" pitchFamily="34" charset="-122"/>
                <a:cs typeface="Arial Unicode MS" pitchFamily="34" charset="-122"/>
                <a:sym typeface="Symbol" pitchFamily="18" charset="2"/>
              </a:rPr>
              <a:t>  </a:t>
            </a:r>
            <a:r>
              <a:rPr lang="zh-CN" altLang="en-US" b="1">
                <a:latin typeface="宋体" pitchFamily="2" charset="-122"/>
                <a:ea typeface="Arial Unicode MS" pitchFamily="34" charset="-122"/>
                <a:cs typeface="Arial Unicode MS" pitchFamily="34" charset="-122"/>
              </a:rPr>
              <a:t>文件操作的基本步骤：</a:t>
            </a:r>
          </a:p>
          <a:p>
            <a:pPr algn="l">
              <a:lnSpc>
                <a:spcPct val="150000"/>
              </a:lnSpc>
              <a:buFont typeface="Wingdings" pitchFamily="2" charset="2"/>
              <a:buNone/>
            </a:pPr>
            <a:r>
              <a:rPr lang="zh-CN" altLang="en-US" b="1">
                <a:latin typeface="宋体" pitchFamily="2" charset="-122"/>
                <a:ea typeface="Arial Unicode MS" pitchFamily="34" charset="-122"/>
                <a:cs typeface="Arial Unicode MS" pitchFamily="34" charset="-122"/>
              </a:rPr>
              <a:t>	打开文件</a:t>
            </a:r>
          </a:p>
          <a:p>
            <a:pPr algn="l">
              <a:lnSpc>
                <a:spcPct val="150000"/>
              </a:lnSpc>
              <a:buFont typeface="Wingdings" pitchFamily="2" charset="2"/>
              <a:buNone/>
            </a:pPr>
            <a:r>
              <a:rPr lang="zh-CN" altLang="en-US" b="1">
                <a:latin typeface="宋体" pitchFamily="2" charset="-122"/>
                <a:ea typeface="Arial Unicode MS" pitchFamily="34" charset="-122"/>
                <a:cs typeface="Arial Unicode MS" pitchFamily="34" charset="-122"/>
              </a:rPr>
              <a:t>	读 </a:t>
            </a:r>
            <a:r>
              <a:rPr lang="en-US" altLang="zh-CN" b="1">
                <a:latin typeface="宋体" pitchFamily="2" charset="-122"/>
                <a:ea typeface="Arial Unicode MS" pitchFamily="34" charset="-122"/>
                <a:cs typeface="Arial Unicode MS" pitchFamily="34" charset="-122"/>
              </a:rPr>
              <a:t>/ </a:t>
            </a:r>
            <a:r>
              <a:rPr lang="zh-CN" altLang="en-US" b="1">
                <a:latin typeface="宋体" pitchFamily="2" charset="-122"/>
                <a:ea typeface="Arial Unicode MS" pitchFamily="34" charset="-122"/>
                <a:cs typeface="Arial Unicode MS" pitchFamily="34" charset="-122"/>
              </a:rPr>
              <a:t>写文件</a:t>
            </a:r>
          </a:p>
          <a:p>
            <a:pPr algn="l">
              <a:lnSpc>
                <a:spcPct val="150000"/>
              </a:lnSpc>
              <a:buFont typeface="Wingdings" pitchFamily="2" charset="2"/>
              <a:buNone/>
            </a:pPr>
            <a:r>
              <a:rPr lang="zh-CN" altLang="en-US" b="1">
                <a:latin typeface="宋体" pitchFamily="2" charset="-122"/>
                <a:ea typeface="Arial Unicode MS" pitchFamily="34" charset="-122"/>
                <a:cs typeface="Arial Unicode MS" pitchFamily="34" charset="-122"/>
              </a:rPr>
              <a:t>	关闭文件 </a:t>
            </a:r>
          </a:p>
        </p:txBody>
      </p:sp>
      <p:sp>
        <p:nvSpPr>
          <p:cNvPr id="672772" name="Rectangle 4"/>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72770"/>
                                        </p:tgtEl>
                                        <p:attrNameLst>
                                          <p:attrName>style.visibility</p:attrName>
                                        </p:attrNameLst>
                                      </p:cBhvr>
                                      <p:to>
                                        <p:strVal val="visible"/>
                                      </p:to>
                                    </p:set>
                                    <p:animEffect transition="in" filter="checkerboard(across)">
                                      <p:cBhvr>
                                        <p:cTn id="7" dur="500"/>
                                        <p:tgtEl>
                                          <p:spTgt spid="672770"/>
                                        </p:tgtEl>
                                      </p:cBhvr>
                                    </p:animEffect>
                                  </p:childTnLst>
                                </p:cTn>
                              </p:par>
                            </p:childTnLst>
                          </p:cTn>
                        </p:par>
                        <p:par>
                          <p:cTn id="8" fill="hold">
                            <p:stCondLst>
                              <p:cond delay="1500"/>
                            </p:stCondLst>
                            <p:childTnLst>
                              <p:par>
                                <p:cTn id="9" presetID="3" presetClass="entr" presetSubtype="5" fill="hold" grpId="0" nodeType="afterEffect">
                                  <p:stCondLst>
                                    <p:cond delay="2000"/>
                                  </p:stCondLst>
                                  <p:iterate type="wd">
                                    <p:tmPct val="100000"/>
                                  </p:iterate>
                                  <p:childTnLst>
                                    <p:set>
                                      <p:cBhvr>
                                        <p:cTn id="10" dur="1" fill="hold">
                                          <p:stCondLst>
                                            <p:cond delay="0"/>
                                          </p:stCondLst>
                                        </p:cTn>
                                        <p:tgtEl>
                                          <p:spTgt spid="672771">
                                            <p:txEl>
                                              <p:pRg st="0" end="0"/>
                                            </p:txEl>
                                          </p:spTgt>
                                        </p:tgtEl>
                                        <p:attrNameLst>
                                          <p:attrName>style.visibility</p:attrName>
                                        </p:attrNameLst>
                                      </p:cBhvr>
                                      <p:to>
                                        <p:strVal val="visible"/>
                                      </p:to>
                                    </p:set>
                                    <p:animEffect transition="in" filter="blinds(vertical)">
                                      <p:cBhvr>
                                        <p:cTn id="11" dur="300"/>
                                        <p:tgtEl>
                                          <p:spTgt spid="672771">
                                            <p:txEl>
                                              <p:pRg st="0" end="0"/>
                                            </p:txEl>
                                          </p:spTgt>
                                        </p:tgtEl>
                                      </p:cBhvr>
                                    </p:animEffect>
                                  </p:childTnLst>
                                </p:cTn>
                              </p:par>
                            </p:childTnLst>
                          </p:cTn>
                        </p:par>
                        <p:par>
                          <p:cTn id="12" fill="hold">
                            <p:stCondLst>
                              <p:cond delay="5300"/>
                            </p:stCondLst>
                            <p:childTnLst>
                              <p:par>
                                <p:cTn id="13" presetID="3" presetClass="entr" presetSubtype="5" fill="hold" grpId="0" nodeType="afterEffect">
                                  <p:stCondLst>
                                    <p:cond delay="2000"/>
                                  </p:stCondLst>
                                  <p:iterate type="wd">
                                    <p:tmPct val="100000"/>
                                  </p:iterate>
                                  <p:childTnLst>
                                    <p:set>
                                      <p:cBhvr>
                                        <p:cTn id="14" dur="1" fill="hold">
                                          <p:stCondLst>
                                            <p:cond delay="0"/>
                                          </p:stCondLst>
                                        </p:cTn>
                                        <p:tgtEl>
                                          <p:spTgt spid="672771">
                                            <p:txEl>
                                              <p:pRg st="1" end="1"/>
                                            </p:txEl>
                                          </p:spTgt>
                                        </p:tgtEl>
                                        <p:attrNameLst>
                                          <p:attrName>style.visibility</p:attrName>
                                        </p:attrNameLst>
                                      </p:cBhvr>
                                      <p:to>
                                        <p:strVal val="visible"/>
                                      </p:to>
                                    </p:set>
                                    <p:animEffect transition="in" filter="blinds(vertical)">
                                      <p:cBhvr>
                                        <p:cTn id="15" dur="300"/>
                                        <p:tgtEl>
                                          <p:spTgt spid="672771">
                                            <p:txEl>
                                              <p:pRg st="1" end="1"/>
                                            </p:txEl>
                                          </p:spTgt>
                                        </p:tgtEl>
                                      </p:cBhvr>
                                    </p:animEffect>
                                  </p:childTnLst>
                                </p:cTn>
                              </p:par>
                            </p:childTnLst>
                          </p:cTn>
                        </p:par>
                        <p:par>
                          <p:cTn id="16" fill="hold">
                            <p:stCondLst>
                              <p:cond delay="7900"/>
                            </p:stCondLst>
                            <p:childTnLst>
                              <p:par>
                                <p:cTn id="17" presetID="3" presetClass="entr" presetSubtype="5" fill="hold" grpId="0" nodeType="afterEffect">
                                  <p:stCondLst>
                                    <p:cond delay="2000"/>
                                  </p:stCondLst>
                                  <p:iterate type="wd">
                                    <p:tmPct val="100000"/>
                                  </p:iterate>
                                  <p:childTnLst>
                                    <p:set>
                                      <p:cBhvr>
                                        <p:cTn id="18" dur="1" fill="hold">
                                          <p:stCondLst>
                                            <p:cond delay="0"/>
                                          </p:stCondLst>
                                        </p:cTn>
                                        <p:tgtEl>
                                          <p:spTgt spid="672771">
                                            <p:txEl>
                                              <p:pRg st="2" end="2"/>
                                            </p:txEl>
                                          </p:spTgt>
                                        </p:tgtEl>
                                        <p:attrNameLst>
                                          <p:attrName>style.visibility</p:attrName>
                                        </p:attrNameLst>
                                      </p:cBhvr>
                                      <p:to>
                                        <p:strVal val="visible"/>
                                      </p:to>
                                    </p:set>
                                    <p:animEffect transition="in" filter="blinds(vertical)">
                                      <p:cBhvr>
                                        <p:cTn id="19" dur="300"/>
                                        <p:tgtEl>
                                          <p:spTgt spid="672771">
                                            <p:txEl>
                                              <p:pRg st="2" end="2"/>
                                            </p:txEl>
                                          </p:spTgt>
                                        </p:tgtEl>
                                      </p:cBhvr>
                                    </p:animEffect>
                                  </p:childTnLst>
                                </p:cTn>
                              </p:par>
                            </p:childTnLst>
                          </p:cTn>
                        </p:par>
                        <p:par>
                          <p:cTn id="20" fill="hold">
                            <p:stCondLst>
                              <p:cond delay="11100"/>
                            </p:stCondLst>
                            <p:childTnLst>
                              <p:par>
                                <p:cTn id="21" presetID="3" presetClass="entr" presetSubtype="5" fill="hold" grpId="0" nodeType="afterEffect">
                                  <p:stCondLst>
                                    <p:cond delay="2000"/>
                                  </p:stCondLst>
                                  <p:iterate type="wd">
                                    <p:tmPct val="100000"/>
                                  </p:iterate>
                                  <p:childTnLst>
                                    <p:set>
                                      <p:cBhvr>
                                        <p:cTn id="22" dur="1" fill="hold">
                                          <p:stCondLst>
                                            <p:cond delay="0"/>
                                          </p:stCondLst>
                                        </p:cTn>
                                        <p:tgtEl>
                                          <p:spTgt spid="672771">
                                            <p:txEl>
                                              <p:pRg st="3" end="3"/>
                                            </p:txEl>
                                          </p:spTgt>
                                        </p:tgtEl>
                                        <p:attrNameLst>
                                          <p:attrName>style.visibility</p:attrName>
                                        </p:attrNameLst>
                                      </p:cBhvr>
                                      <p:to>
                                        <p:strVal val="visible"/>
                                      </p:to>
                                    </p:set>
                                    <p:animEffect transition="in" filter="blinds(vertical)">
                                      <p:cBhvr>
                                        <p:cTn id="23" dur="300"/>
                                        <p:tgtEl>
                                          <p:spTgt spid="67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0" grpId="0" autoUpdateAnimBg="0"/>
      <p:bldP spid="672771" grpId="0" build="p" autoUpdateAnimBg="0" advAuto="200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3795" name="Text Box 3"/>
          <p:cNvSpPr txBox="1">
            <a:spLocks noChangeArrowheads="1"/>
          </p:cNvSpPr>
          <p:nvPr/>
        </p:nvSpPr>
        <p:spPr bwMode="auto">
          <a:xfrm>
            <a:off x="973138" y="1527175"/>
            <a:ext cx="7408862" cy="3959225"/>
          </a:xfrm>
          <a:prstGeom prst="rect">
            <a:avLst/>
          </a:prstGeom>
          <a:noFill/>
          <a:ln w="19050">
            <a:noFill/>
            <a:miter lim="800000"/>
            <a:headEnd/>
            <a:tailEnd/>
          </a:ln>
          <a:effectLst/>
        </p:spPr>
        <p:txBody>
          <a:bodyPr>
            <a:spAutoFit/>
          </a:bodyPr>
          <a:lstStyle/>
          <a:p>
            <a:pPr algn="l">
              <a:lnSpc>
                <a:spcPct val="170000"/>
              </a:lnSpc>
            </a:pPr>
            <a:r>
              <a:rPr lang="zh-CN" altLang="en-US" sz="2000" b="1">
                <a:ea typeface="Arial Unicode MS" pitchFamily="34" charset="-122"/>
                <a:cs typeface="Arial Unicode MS" pitchFamily="34" charset="-122"/>
              </a:rPr>
              <a:t>包括建立文件流对象；与外部文件关联；指定文件的打开方式</a:t>
            </a:r>
          </a:p>
          <a:p>
            <a:pPr algn="l">
              <a:lnSpc>
                <a:spcPct val="170000"/>
              </a:lnSpc>
            </a:pPr>
            <a:r>
              <a:rPr lang="zh-CN" altLang="en-US" sz="2000" b="1">
                <a:ea typeface="Arial Unicode MS" pitchFamily="34" charset="-122"/>
                <a:cs typeface="Arial Unicode MS" pitchFamily="34" charset="-122"/>
              </a:rPr>
              <a:t>打开文件有两种方法：</a:t>
            </a:r>
          </a:p>
          <a:p>
            <a:pPr algn="l">
              <a:lnSpc>
                <a:spcPct val="170000"/>
              </a:lnSpc>
              <a:buClr>
                <a:srgbClr val="FF3300"/>
              </a:buClr>
              <a:buFont typeface="Wingdings" pitchFamily="2" charset="2"/>
              <a:buChar char="Ø"/>
            </a:pPr>
            <a:r>
              <a:rPr lang="zh-CN" altLang="en-US" sz="2000" b="1">
                <a:ea typeface="Arial Unicode MS" pitchFamily="34" charset="-122"/>
                <a:cs typeface="Arial Unicode MS" pitchFamily="34" charset="-122"/>
              </a:rPr>
              <a:t> 首先建立流对象，然后调用</a:t>
            </a:r>
            <a:r>
              <a:rPr lang="en-US" altLang="zh-CN" sz="2000" b="1">
                <a:ea typeface="Arial Unicode MS" pitchFamily="34" charset="-122"/>
                <a:cs typeface="Arial Unicode MS" pitchFamily="34" charset="-122"/>
              </a:rPr>
              <a:t>fstream::open()</a:t>
            </a:r>
            <a:r>
              <a:rPr lang="zh-CN" altLang="en-US" sz="2000" b="1">
                <a:ea typeface="Arial Unicode MS" pitchFamily="34" charset="-122"/>
                <a:cs typeface="Arial Unicode MS" pitchFamily="34" charset="-122"/>
              </a:rPr>
              <a:t>函数连接外部文件</a:t>
            </a:r>
          </a:p>
          <a:p>
            <a:pPr algn="l">
              <a:lnSpc>
                <a:spcPct val="170000"/>
              </a:lnSpc>
            </a:pPr>
            <a:r>
              <a:rPr lang="zh-CN" altLang="en-US" sz="2000" b="1">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流类  对象名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a:t>
            </a:r>
          </a:p>
          <a:p>
            <a:pPr algn="l">
              <a:lnSpc>
                <a:spcPct val="170000"/>
              </a:lnSpc>
            </a:pP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对象名 </a:t>
            </a:r>
            <a:r>
              <a:rPr lang="en-US" altLang="zh-CN" sz="2000" b="1">
                <a:solidFill>
                  <a:srgbClr val="0000FF"/>
                </a:solidFill>
                <a:ea typeface="Arial Unicode MS" pitchFamily="34" charset="-122"/>
                <a:cs typeface="Arial Unicode MS" pitchFamily="34" charset="-122"/>
              </a:rPr>
              <a:t>. open ( </a:t>
            </a:r>
            <a:r>
              <a:rPr lang="zh-CN" altLang="en-US" sz="2000" b="1" i="1">
                <a:solidFill>
                  <a:srgbClr val="0000FF"/>
                </a:solidFill>
                <a:ea typeface="Arial Unicode MS" pitchFamily="34" charset="-122"/>
                <a:cs typeface="Arial Unicode MS" pitchFamily="34" charset="-122"/>
              </a:rPr>
              <a:t>文件名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方式</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p>
          <a:p>
            <a:pPr algn="l">
              <a:lnSpc>
                <a:spcPct val="250000"/>
              </a:lnSpc>
              <a:buClr>
                <a:srgbClr val="FF3300"/>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调用流类带参数的构造函数，建立流对象的同时连接外部文件</a:t>
            </a:r>
          </a:p>
          <a:p>
            <a:pPr algn="l">
              <a:lnSpc>
                <a:spcPct val="170000"/>
              </a:lnSpc>
            </a:pPr>
            <a:r>
              <a:rPr lang="zh-CN" altLang="en-US" sz="2000" b="1">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流类  对象名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文件名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方式</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p>
        </p:txBody>
      </p:sp>
      <p:sp>
        <p:nvSpPr>
          <p:cNvPr id="673796" name="Oval 4"/>
          <p:cNvSpPr>
            <a:spLocks noChangeArrowheads="1"/>
          </p:cNvSpPr>
          <p:nvPr/>
        </p:nvSpPr>
        <p:spPr bwMode="auto">
          <a:xfrm>
            <a:off x="1828800" y="3200400"/>
            <a:ext cx="8382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673797" name="Oval 5"/>
          <p:cNvSpPr>
            <a:spLocks noChangeArrowheads="1"/>
          </p:cNvSpPr>
          <p:nvPr/>
        </p:nvSpPr>
        <p:spPr bwMode="auto">
          <a:xfrm>
            <a:off x="1828800" y="5029200"/>
            <a:ext cx="8382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673798" name="AutoShape 6"/>
          <p:cNvSpPr>
            <a:spLocks/>
          </p:cNvSpPr>
          <p:nvPr/>
        </p:nvSpPr>
        <p:spPr bwMode="auto">
          <a:xfrm>
            <a:off x="4191000" y="1700213"/>
            <a:ext cx="2286000" cy="838200"/>
          </a:xfrm>
          <a:prstGeom prst="borderCallout2">
            <a:avLst>
              <a:gd name="adj1" fmla="val 13634"/>
              <a:gd name="adj2" fmla="val -3333"/>
              <a:gd name="adj3" fmla="val 13634"/>
              <a:gd name="adj4" fmla="val -20556"/>
              <a:gd name="adj5" fmla="val 170264"/>
              <a:gd name="adj6" fmla="val -758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ifstream</a:t>
            </a:r>
            <a:r>
              <a:rPr lang="zh-CN" altLang="en-US" sz="1800" b="1"/>
              <a:t>、</a:t>
            </a:r>
            <a:r>
              <a:rPr lang="en-US" altLang="zh-CN" sz="1800" b="1"/>
              <a:t>ofstream </a:t>
            </a:r>
          </a:p>
          <a:p>
            <a:pPr eaLnBrk="0" hangingPunct="0">
              <a:lnSpc>
                <a:spcPct val="60000"/>
              </a:lnSpc>
              <a:spcBef>
                <a:spcPct val="50000"/>
              </a:spcBef>
            </a:pPr>
            <a:r>
              <a:rPr lang="zh-CN" altLang="en-US" sz="1800" b="1"/>
              <a:t>或 </a:t>
            </a:r>
            <a:r>
              <a:rPr lang="en-US" altLang="zh-CN" sz="1800" b="1"/>
              <a:t>fstream</a:t>
            </a:r>
          </a:p>
        </p:txBody>
      </p:sp>
      <p:sp>
        <p:nvSpPr>
          <p:cNvPr id="673799" name="Rectangle 7"/>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3794"/>
                                        </p:tgtEl>
                                        <p:attrNameLst>
                                          <p:attrName>style.visibility</p:attrName>
                                        </p:attrNameLst>
                                      </p:cBhvr>
                                      <p:to>
                                        <p:strVal val="visible"/>
                                      </p:to>
                                    </p:set>
                                    <p:animEffect transition="in" filter="checkerboard(across)">
                                      <p:cBhvr>
                                        <p:cTn id="7" dur="500"/>
                                        <p:tgtEl>
                                          <p:spTgt spid="673794"/>
                                        </p:tgtEl>
                                      </p:cBhvr>
                                    </p:animEffect>
                                  </p:childTnLst>
                                </p:cTn>
                              </p:par>
                            </p:childTnLst>
                          </p:cTn>
                        </p:par>
                        <p:par>
                          <p:cTn id="8" fill="hold">
                            <p:stCondLst>
                              <p:cond delay="500"/>
                            </p:stCondLst>
                            <p:childTnLst>
                              <p:par>
                                <p:cTn id="9" presetID="3" presetClass="entr" presetSubtype="10" fill="hold" grpId="0" nodeType="afterEffect">
                                  <p:stCondLst>
                                    <p:cond delay="2000"/>
                                  </p:stCondLst>
                                  <p:childTnLst>
                                    <p:set>
                                      <p:cBhvr>
                                        <p:cTn id="10" dur="1" fill="hold">
                                          <p:stCondLst>
                                            <p:cond delay="0"/>
                                          </p:stCondLst>
                                        </p:cTn>
                                        <p:tgtEl>
                                          <p:spTgt spid="673795"/>
                                        </p:tgtEl>
                                        <p:attrNameLst>
                                          <p:attrName>style.visibility</p:attrName>
                                        </p:attrNameLst>
                                      </p:cBhvr>
                                      <p:to>
                                        <p:strVal val="visible"/>
                                      </p:to>
                                    </p:set>
                                    <p:animEffect transition="in" filter="blinds(horizontal)">
                                      <p:cBhvr>
                                        <p:cTn id="11" dur="500"/>
                                        <p:tgtEl>
                                          <p:spTgt spid="67379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73796"/>
                                        </p:tgtEl>
                                        <p:attrNameLst>
                                          <p:attrName>style.visibility</p:attrName>
                                        </p:attrNameLst>
                                      </p:cBhvr>
                                      <p:to>
                                        <p:strVal val="visible"/>
                                      </p:to>
                                    </p:set>
                                    <p:animEffect transition="in" filter="box(out)">
                                      <p:cBhvr>
                                        <p:cTn id="16" dur="500"/>
                                        <p:tgtEl>
                                          <p:spTgt spid="67379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73797"/>
                                        </p:tgtEl>
                                        <p:attrNameLst>
                                          <p:attrName>style.visibility</p:attrName>
                                        </p:attrNameLst>
                                      </p:cBhvr>
                                      <p:to>
                                        <p:strVal val="visible"/>
                                      </p:to>
                                    </p:set>
                                    <p:animEffect transition="in" filter="box(out)">
                                      <p:cBhvr>
                                        <p:cTn id="21" dur="500"/>
                                        <p:tgtEl>
                                          <p:spTgt spid="67379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673798"/>
                                        </p:tgtEl>
                                        <p:attrNameLst>
                                          <p:attrName>style.visibility</p:attrName>
                                        </p:attrNameLst>
                                      </p:cBhvr>
                                      <p:to>
                                        <p:strVal val="visible"/>
                                      </p:to>
                                    </p:set>
                                    <p:animEffect transition="in" filter="barn(outHorizontal)">
                                      <p:cBhvr>
                                        <p:cTn id="26" dur="500"/>
                                        <p:tgtEl>
                                          <p:spTgt spid="67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autoUpdateAnimBg="0"/>
      <p:bldP spid="673795" grpId="0" autoUpdateAnimBg="0"/>
      <p:bldP spid="673796" grpId="0" animBg="1"/>
      <p:bldP spid="673797" grpId="0" animBg="1"/>
      <p:bldP spid="673798"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4819"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4820"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4821" name="Rectangle 5"/>
          <p:cNvSpPr>
            <a:spLocks noChangeArrowheads="1"/>
          </p:cNvSpPr>
          <p:nvPr/>
        </p:nvSpPr>
        <p:spPr bwMode="auto">
          <a:xfrm>
            <a:off x="909638" y="2117725"/>
            <a:ext cx="7318375" cy="396875"/>
          </a:xfrm>
          <a:prstGeom prst="rect">
            <a:avLst/>
          </a:prstGeom>
          <a:noFill/>
          <a:ln w="9525">
            <a:noFill/>
            <a:miter lim="800000"/>
            <a:headEnd/>
            <a:tailEnd/>
          </a:ln>
          <a:effectLst/>
        </p:spPr>
        <p:txBody>
          <a:bodyPr wrap="none">
            <a:spAutoFit/>
          </a:bodyPr>
          <a:lstStyle/>
          <a:p>
            <a:r>
              <a:rPr lang="en-US" altLang="zh-CN" sz="2000" b="1">
                <a:solidFill>
                  <a:srgbClr val="0000FF"/>
                </a:solidFill>
                <a:ea typeface="Arial Unicode MS" pitchFamily="34" charset="-122"/>
                <a:cs typeface="Arial Unicode MS" pitchFamily="34" charset="-122"/>
              </a:rPr>
              <a:t>void  open  ( const  char  * ,  int  mode , int = filebuf :: openprot ) ;</a:t>
            </a:r>
          </a:p>
        </p:txBody>
      </p:sp>
      <p:sp>
        <p:nvSpPr>
          <p:cNvPr id="674822" name="Rectangle 6"/>
          <p:cNvSpPr>
            <a:spLocks noGrp="1" noChangeArrowheads="1"/>
          </p:cNvSpPr>
          <p:nvPr>
            <p:ph type="title" idx="4294967295"/>
          </p:nvPr>
        </p:nvSpPr>
        <p:spPr>
          <a:xfrm flipH="1" flipV="1">
            <a:off x="8243888" y="188913"/>
            <a:ext cx="762000" cy="21590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74820"/>
                                        </p:tgtEl>
                                        <p:attrNameLst>
                                          <p:attrName>style.visibility</p:attrName>
                                        </p:attrNameLst>
                                      </p:cBhvr>
                                      <p:to>
                                        <p:strVal val="visible"/>
                                      </p:to>
                                    </p:set>
                                    <p:animEffect transition="in" filter="checkerboard(across)">
                                      <p:cBhvr>
                                        <p:cTn id="7" dur="500"/>
                                        <p:tgtEl>
                                          <p:spTgt spid="6748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74821"/>
                                        </p:tgtEl>
                                        <p:attrNameLst>
                                          <p:attrName>style.visibility</p:attrName>
                                        </p:attrNameLst>
                                      </p:cBhvr>
                                      <p:to>
                                        <p:strVal val="visible"/>
                                      </p:to>
                                    </p:set>
                                    <p:animEffect transition="in" filter="checkerboard(across)">
                                      <p:cBhvr>
                                        <p:cTn id="12" dur="500"/>
                                        <p:tgtEl>
                                          <p:spTgt spid="674821"/>
                                        </p:tgtEl>
                                      </p:cBhvr>
                                    </p:animEffect>
                                  </p:childTnLst>
                                </p:cTn>
                              </p:par>
                            </p:childTnLst>
                          </p:cTn>
                        </p:par>
                        <p:par>
                          <p:cTn id="13" fill="hold">
                            <p:stCondLst>
                              <p:cond delay="500"/>
                            </p:stCondLst>
                            <p:childTnLst>
                              <p:par>
                                <p:cTn id="14" presetID="5" presetClass="entr" presetSubtype="10" fill="hold" grpId="0" nodeType="afterEffect">
                                  <p:stCondLst>
                                    <p:cond delay="2000"/>
                                  </p:stCondLst>
                                  <p:iterate type="wd">
                                    <p:tmPct val="100000"/>
                                  </p:iterate>
                                  <p:childTnLst>
                                    <p:set>
                                      <p:cBhvr>
                                        <p:cTn id="15" dur="1" fill="hold">
                                          <p:stCondLst>
                                            <p:cond delay="0"/>
                                          </p:stCondLst>
                                        </p:cTn>
                                        <p:tgtEl>
                                          <p:spTgt spid="674819"/>
                                        </p:tgtEl>
                                        <p:attrNameLst>
                                          <p:attrName>style.visibility</p:attrName>
                                        </p:attrNameLst>
                                      </p:cBhvr>
                                      <p:to>
                                        <p:strVal val="visible"/>
                                      </p:to>
                                    </p:set>
                                    <p:animEffect transition="in" filter="checkerboard(across)">
                                      <p:cBhvr>
                                        <p:cTn id="16" dur="300"/>
                                        <p:tgtEl>
                                          <p:spTgt spid="67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autoUpdateAnimBg="0"/>
      <p:bldP spid="674820" grpId="0" autoUpdateAnimBg="0"/>
      <p:bldP spid="674821"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5843"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5844"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5845" name="Rectangle 5"/>
          <p:cNvSpPr>
            <a:spLocks noChangeArrowheads="1"/>
          </p:cNvSpPr>
          <p:nvPr/>
        </p:nvSpPr>
        <p:spPr bwMode="auto">
          <a:xfrm>
            <a:off x="1052513" y="2117725"/>
            <a:ext cx="7031037"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a:t>
            </a:r>
            <a:r>
              <a:rPr lang="en-US" altLang="zh-CN" sz="2000" b="1">
                <a:solidFill>
                  <a:srgbClr val="0000FF"/>
                </a:solidFill>
                <a:ea typeface="Arial Unicode MS" pitchFamily="34" charset="-122"/>
                <a:cs typeface="Arial Unicode MS" pitchFamily="34" charset="-122"/>
              </a:rPr>
              <a:t>const  char  *</a:t>
            </a:r>
            <a:r>
              <a:rPr lang="en-US" altLang="zh-CN" sz="2000">
                <a:ea typeface="Arial Unicode MS" pitchFamily="34" charset="-122"/>
                <a:cs typeface="Arial Unicode MS" pitchFamily="34" charset="-122"/>
              </a:rPr>
              <a:t> ,  int  mode , int = filebuf :: openprot ) ;</a:t>
            </a:r>
          </a:p>
        </p:txBody>
      </p:sp>
      <p:sp>
        <p:nvSpPr>
          <p:cNvPr id="675846"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5847" name="Line 7"/>
          <p:cNvSpPr>
            <a:spLocks noChangeShapeType="1"/>
          </p:cNvSpPr>
          <p:nvPr/>
        </p:nvSpPr>
        <p:spPr bwMode="auto">
          <a:xfrm flipH="1">
            <a:off x="2438400" y="2514600"/>
            <a:ext cx="914400" cy="1676400"/>
          </a:xfrm>
          <a:prstGeom prst="line">
            <a:avLst/>
          </a:prstGeom>
          <a:noFill/>
          <a:ln w="28575">
            <a:solidFill>
              <a:srgbClr val="FF33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675848" name="Rectangle 8"/>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675847"/>
                                        </p:tgtEl>
                                        <p:attrNameLst>
                                          <p:attrName>style.visibility</p:attrName>
                                        </p:attrNameLst>
                                      </p:cBhvr>
                                      <p:to>
                                        <p:strVal val="visible"/>
                                      </p:to>
                                    </p:set>
                                    <p:anim calcmode="lin" valueType="num">
                                      <p:cBhvr>
                                        <p:cTn id="7" dur="500" fill="hold"/>
                                        <p:tgtEl>
                                          <p:spTgt spid="675847"/>
                                        </p:tgtEl>
                                        <p:attrNameLst>
                                          <p:attrName>ppt_x</p:attrName>
                                        </p:attrNameLst>
                                      </p:cBhvr>
                                      <p:tavLst>
                                        <p:tav tm="0">
                                          <p:val>
                                            <p:strVal val="#ppt_x"/>
                                          </p:val>
                                        </p:tav>
                                        <p:tav tm="100000">
                                          <p:val>
                                            <p:strVal val="#ppt_x"/>
                                          </p:val>
                                        </p:tav>
                                      </p:tavLst>
                                    </p:anim>
                                    <p:anim calcmode="lin" valueType="num">
                                      <p:cBhvr>
                                        <p:cTn id="8" dur="500" fill="hold"/>
                                        <p:tgtEl>
                                          <p:spTgt spid="675847"/>
                                        </p:tgtEl>
                                        <p:attrNameLst>
                                          <p:attrName>ppt_y</p:attrName>
                                        </p:attrNameLst>
                                      </p:cBhvr>
                                      <p:tavLst>
                                        <p:tav tm="0">
                                          <p:val>
                                            <p:strVal val="#ppt_y+#ppt_h/2"/>
                                          </p:val>
                                        </p:tav>
                                        <p:tav tm="100000">
                                          <p:val>
                                            <p:strVal val="#ppt_y"/>
                                          </p:val>
                                        </p:tav>
                                      </p:tavLst>
                                    </p:anim>
                                    <p:anim calcmode="lin" valueType="num">
                                      <p:cBhvr>
                                        <p:cTn id="9" dur="500" fill="hold"/>
                                        <p:tgtEl>
                                          <p:spTgt spid="675847"/>
                                        </p:tgtEl>
                                        <p:attrNameLst>
                                          <p:attrName>ppt_w</p:attrName>
                                        </p:attrNameLst>
                                      </p:cBhvr>
                                      <p:tavLst>
                                        <p:tav tm="0">
                                          <p:val>
                                            <p:strVal val="#ppt_w"/>
                                          </p:val>
                                        </p:tav>
                                        <p:tav tm="100000">
                                          <p:val>
                                            <p:strVal val="#ppt_w"/>
                                          </p:val>
                                        </p:tav>
                                      </p:tavLst>
                                    </p:anim>
                                    <p:anim calcmode="lin" valueType="num">
                                      <p:cBhvr>
                                        <p:cTn id="10" dur="500" fill="hold"/>
                                        <p:tgtEl>
                                          <p:spTgt spid="675847"/>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675846"/>
                                        </p:tgtEl>
                                        <p:attrNameLst>
                                          <p:attrName>style.visibility</p:attrName>
                                        </p:attrNameLst>
                                      </p:cBhvr>
                                      <p:to>
                                        <p:strVal val="visible"/>
                                      </p:to>
                                    </p:set>
                                    <p:animEffect transition="in" filter="checkerboard(across)">
                                      <p:cBhvr>
                                        <p:cTn id="14"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6" grpId="0" autoUpdateAnimBg="0"/>
      <p:bldP spid="67584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6867"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6868"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6869" name="Rectangle 5"/>
          <p:cNvSpPr>
            <a:spLocks noChangeArrowheads="1"/>
          </p:cNvSpPr>
          <p:nvPr/>
        </p:nvSpPr>
        <p:spPr bwMode="auto">
          <a:xfrm>
            <a:off x="1066800" y="2117725"/>
            <a:ext cx="7002463"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const  char  * ,  </a:t>
            </a:r>
            <a:r>
              <a:rPr lang="en-US" altLang="zh-CN" sz="2000" b="1">
                <a:solidFill>
                  <a:srgbClr val="0000FF"/>
                </a:solidFill>
                <a:ea typeface="Arial Unicode MS" pitchFamily="34" charset="-122"/>
                <a:cs typeface="Arial Unicode MS" pitchFamily="34" charset="-122"/>
              </a:rPr>
              <a:t>int  mode</a:t>
            </a:r>
            <a:r>
              <a:rPr lang="en-US" altLang="zh-CN" sz="2000">
                <a:ea typeface="Arial Unicode MS" pitchFamily="34" charset="-122"/>
                <a:cs typeface="Arial Unicode MS" pitchFamily="34" charset="-122"/>
              </a:rPr>
              <a:t> , int = filebuf :: openprot ) ;</a:t>
            </a:r>
          </a:p>
        </p:txBody>
      </p:sp>
      <p:sp>
        <p:nvSpPr>
          <p:cNvPr id="676870"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6871" name="Line 7"/>
          <p:cNvSpPr>
            <a:spLocks noChangeShapeType="1"/>
          </p:cNvSpPr>
          <p:nvPr/>
        </p:nvSpPr>
        <p:spPr bwMode="auto">
          <a:xfrm flipH="1">
            <a:off x="2895600" y="2514600"/>
            <a:ext cx="1676400" cy="2133600"/>
          </a:xfrm>
          <a:prstGeom prst="line">
            <a:avLst/>
          </a:prstGeom>
          <a:noFill/>
          <a:ln w="28575">
            <a:solidFill>
              <a:srgbClr val="FF33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676872" name="Text Box 8"/>
          <p:cNvSpPr txBox="1">
            <a:spLocks noChangeArrowheads="1"/>
          </p:cNvSpPr>
          <p:nvPr/>
        </p:nvSpPr>
        <p:spPr bwMode="auto">
          <a:xfrm>
            <a:off x="1447800" y="4756150"/>
            <a:ext cx="33845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第二个参数表示文件的打开方式</a:t>
            </a:r>
          </a:p>
        </p:txBody>
      </p:sp>
      <p:sp>
        <p:nvSpPr>
          <p:cNvPr id="676873" name="Rectangle 9"/>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676871"/>
                                        </p:tgtEl>
                                        <p:attrNameLst>
                                          <p:attrName>style.visibility</p:attrName>
                                        </p:attrNameLst>
                                      </p:cBhvr>
                                      <p:to>
                                        <p:strVal val="visible"/>
                                      </p:to>
                                    </p:set>
                                    <p:anim calcmode="lin" valueType="num">
                                      <p:cBhvr>
                                        <p:cTn id="7" dur="500" fill="hold"/>
                                        <p:tgtEl>
                                          <p:spTgt spid="676871"/>
                                        </p:tgtEl>
                                        <p:attrNameLst>
                                          <p:attrName>ppt_x</p:attrName>
                                        </p:attrNameLst>
                                      </p:cBhvr>
                                      <p:tavLst>
                                        <p:tav tm="0">
                                          <p:val>
                                            <p:strVal val="#ppt_x"/>
                                          </p:val>
                                        </p:tav>
                                        <p:tav tm="100000">
                                          <p:val>
                                            <p:strVal val="#ppt_x"/>
                                          </p:val>
                                        </p:tav>
                                      </p:tavLst>
                                    </p:anim>
                                    <p:anim calcmode="lin" valueType="num">
                                      <p:cBhvr>
                                        <p:cTn id="8" dur="500" fill="hold"/>
                                        <p:tgtEl>
                                          <p:spTgt spid="676871"/>
                                        </p:tgtEl>
                                        <p:attrNameLst>
                                          <p:attrName>ppt_y</p:attrName>
                                        </p:attrNameLst>
                                      </p:cBhvr>
                                      <p:tavLst>
                                        <p:tav tm="0">
                                          <p:val>
                                            <p:strVal val="#ppt_y+#ppt_h/2"/>
                                          </p:val>
                                        </p:tav>
                                        <p:tav tm="100000">
                                          <p:val>
                                            <p:strVal val="#ppt_y"/>
                                          </p:val>
                                        </p:tav>
                                      </p:tavLst>
                                    </p:anim>
                                    <p:anim calcmode="lin" valueType="num">
                                      <p:cBhvr>
                                        <p:cTn id="9" dur="500" fill="hold"/>
                                        <p:tgtEl>
                                          <p:spTgt spid="676871"/>
                                        </p:tgtEl>
                                        <p:attrNameLst>
                                          <p:attrName>ppt_w</p:attrName>
                                        </p:attrNameLst>
                                      </p:cBhvr>
                                      <p:tavLst>
                                        <p:tav tm="0">
                                          <p:val>
                                            <p:strVal val="#ppt_w"/>
                                          </p:val>
                                        </p:tav>
                                        <p:tav tm="100000">
                                          <p:val>
                                            <p:strVal val="#ppt_w"/>
                                          </p:val>
                                        </p:tav>
                                      </p:tavLst>
                                    </p:anim>
                                    <p:anim calcmode="lin" valueType="num">
                                      <p:cBhvr>
                                        <p:cTn id="10" dur="500" fill="hold"/>
                                        <p:tgtEl>
                                          <p:spTgt spid="676871"/>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676872"/>
                                        </p:tgtEl>
                                        <p:attrNameLst>
                                          <p:attrName>style.visibility</p:attrName>
                                        </p:attrNameLst>
                                      </p:cBhvr>
                                      <p:to>
                                        <p:strVal val="visible"/>
                                      </p:to>
                                    </p:set>
                                    <p:animEffect transition="in" filter="checkerboard(across)">
                                      <p:cBhvr>
                                        <p:cTn id="14" dur="500"/>
                                        <p:tgtEl>
                                          <p:spTgt spid="67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71" grpId="0" animBg="1"/>
      <p:bldP spid="676872"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7891"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7892"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7893" name="Rectangle 5"/>
          <p:cNvSpPr>
            <a:spLocks noChangeArrowheads="1"/>
          </p:cNvSpPr>
          <p:nvPr/>
        </p:nvSpPr>
        <p:spPr bwMode="auto">
          <a:xfrm>
            <a:off x="1066800" y="2117725"/>
            <a:ext cx="7002463"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const  char  * ,</a:t>
            </a:r>
            <a:r>
              <a:rPr lang="en-US" altLang="zh-CN"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int  mode</a:t>
            </a:r>
            <a:r>
              <a:rPr lang="en-US" altLang="zh-CN" sz="2000" b="1">
                <a:ea typeface="Arial Unicode MS" pitchFamily="34" charset="-122"/>
                <a:cs typeface="Arial Unicode MS" pitchFamily="34" charset="-122"/>
              </a:rPr>
              <a:t> </a:t>
            </a:r>
            <a:r>
              <a:rPr lang="en-US" altLang="zh-CN" sz="2000">
                <a:ea typeface="Arial Unicode MS" pitchFamily="34" charset="-122"/>
                <a:cs typeface="Arial Unicode MS" pitchFamily="34" charset="-122"/>
              </a:rPr>
              <a:t>, int = filebuf :: openprot ) ;</a:t>
            </a:r>
          </a:p>
        </p:txBody>
      </p:sp>
      <p:sp>
        <p:nvSpPr>
          <p:cNvPr id="677894"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7895" name="Text Box 7"/>
          <p:cNvSpPr txBox="1">
            <a:spLocks noChangeArrowheads="1"/>
          </p:cNvSpPr>
          <p:nvPr/>
        </p:nvSpPr>
        <p:spPr bwMode="auto">
          <a:xfrm>
            <a:off x="1447800" y="4756150"/>
            <a:ext cx="33845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第二个参数表示文件的打开方式</a:t>
            </a:r>
          </a:p>
        </p:txBody>
      </p:sp>
      <p:graphicFrame>
        <p:nvGraphicFramePr>
          <p:cNvPr id="677941" name="Group 53"/>
          <p:cNvGraphicFramePr>
            <a:graphicFrameLocks noGrp="1"/>
          </p:cNvGraphicFramePr>
          <p:nvPr/>
        </p:nvGraphicFramePr>
        <p:xfrm>
          <a:off x="1524000" y="2057400"/>
          <a:ext cx="6858000" cy="4038602"/>
        </p:xfrm>
        <a:graphic>
          <a:graphicData uri="http://schemas.openxmlformats.org/drawingml/2006/table">
            <a:tbl>
              <a:tblPr/>
              <a:tblGrid>
                <a:gridCol w="1752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4254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读方式打开文件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写方式打开文件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打开文件时，指针指向文件尾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ios::app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追加方式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ios::trunc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删除文件现有内容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ios::nocreate</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如果文件不存在，则打开操作失败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ios::noreplace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如果文件存在，则打开操作失败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508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二进制方式打开，默认为文本方式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677938" name="Text Box 50"/>
          <p:cNvSpPr txBox="1">
            <a:spLocks noChangeArrowheads="1"/>
          </p:cNvSpPr>
          <p:nvPr/>
        </p:nvSpPr>
        <p:spPr bwMode="auto">
          <a:xfrm>
            <a:off x="5526088" y="1608138"/>
            <a:ext cx="2871787" cy="396875"/>
          </a:xfrm>
          <a:prstGeom prst="rect">
            <a:avLst/>
          </a:prstGeom>
          <a:noFill/>
          <a:ln w="19050">
            <a:noFill/>
            <a:miter lim="800000"/>
            <a:headEnd/>
            <a:tailEnd/>
          </a:ln>
          <a:effectLst/>
        </p:spPr>
        <p:txBody>
          <a:bodyPr wrap="none">
            <a:spAutoFit/>
          </a:bodyPr>
          <a:lstStyle/>
          <a:p>
            <a:pPr algn="l"/>
            <a:r>
              <a:rPr lang="en-US" altLang="zh-CN" sz="2000" b="1">
                <a:solidFill>
                  <a:srgbClr val="0000FF"/>
                </a:solidFill>
                <a:ea typeface="Arial Unicode MS" pitchFamily="34" charset="-122"/>
                <a:cs typeface="Arial Unicode MS" pitchFamily="34" charset="-122"/>
                <a:sym typeface="Symbol" pitchFamily="18" charset="2"/>
              </a:rPr>
              <a:t>mode</a:t>
            </a:r>
            <a:r>
              <a:rPr lang="en-US" altLang="zh-CN" sz="2000" b="1" i="1">
                <a:solidFill>
                  <a:srgbClr val="008000"/>
                </a:solidFill>
                <a:ea typeface="Arial Unicode MS" pitchFamily="34" charset="-122"/>
                <a:cs typeface="Arial Unicode MS" pitchFamily="34" charset="-122"/>
                <a:sym typeface="Symbol" pitchFamily="18" charset="2"/>
              </a:rPr>
              <a:t> </a:t>
            </a:r>
            <a:r>
              <a:rPr lang="zh-CN" altLang="en-US" sz="2000" b="1" i="1">
                <a:solidFill>
                  <a:srgbClr val="008000"/>
                </a:solidFill>
                <a:ea typeface="Arial Unicode MS" pitchFamily="34" charset="-122"/>
                <a:cs typeface="Arial Unicode MS" pitchFamily="34" charset="-122"/>
                <a:sym typeface="Symbol" pitchFamily="18" charset="2"/>
              </a:rPr>
              <a:t>参数文件打开方式</a:t>
            </a:r>
          </a:p>
        </p:txBody>
      </p:sp>
      <p:sp>
        <p:nvSpPr>
          <p:cNvPr id="677939" name="Rectangle 51"/>
          <p:cNvSpPr>
            <a:spLocks noGrp="1" noChangeArrowheads="1"/>
          </p:cNvSpPr>
          <p:nvPr>
            <p:ph type="title" idx="4294967295"/>
          </p:nvPr>
        </p:nvSpPr>
        <p:spPr>
          <a:xfrm flipH="1" flipV="1">
            <a:off x="8316913" y="188913"/>
            <a:ext cx="762000" cy="273050"/>
          </a:xfrm>
          <a:prstGeom prst="rect">
            <a:avLst/>
          </a:prstGeom>
        </p:spPr>
        <p:txBody>
          <a:bodyPr/>
          <a:lstStyle/>
          <a:p>
            <a:r>
              <a:rPr lang="en-US" altLang="zh-CN" sz="100" b="1">
                <a:solidFill>
                  <a:schemeClr val="bg1"/>
                </a:solidFill>
              </a:rPr>
              <a:t>11.5.2  </a:t>
            </a:r>
            <a:r>
              <a:rPr lang="zh-CN" altLang="en-US" sz="100" b="1">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77938"/>
                                        </p:tgtEl>
                                        <p:attrNameLst>
                                          <p:attrName>style.visibility</p:attrName>
                                        </p:attrNameLst>
                                      </p:cBhvr>
                                      <p:to>
                                        <p:strVal val="visible"/>
                                      </p:to>
                                    </p:set>
                                    <p:animEffect transition="in" filter="checkerboard(across)">
                                      <p:cBhvr>
                                        <p:cTn id="7" dur="500"/>
                                        <p:tgtEl>
                                          <p:spTgt spid="677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7941"/>
                                        </p:tgtEl>
                                        <p:attrNameLst>
                                          <p:attrName>style.visibility</p:attrName>
                                        </p:attrNameLst>
                                      </p:cBhvr>
                                      <p:to>
                                        <p:strVal val="visible"/>
                                      </p:to>
                                    </p:set>
                                    <p:animEffect transition="in" filter="blinds(horizontal)">
                                      <p:cBhvr>
                                        <p:cTn id="12" dur="500"/>
                                        <p:tgtEl>
                                          <p:spTgt spid="67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38"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8915"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8916"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8917" name="Rectangle 5"/>
          <p:cNvSpPr>
            <a:spLocks noChangeArrowheads="1"/>
          </p:cNvSpPr>
          <p:nvPr/>
        </p:nvSpPr>
        <p:spPr bwMode="auto">
          <a:xfrm>
            <a:off x="1009650" y="2117725"/>
            <a:ext cx="7118350"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const  char  * ,  int  mode , </a:t>
            </a:r>
            <a:r>
              <a:rPr lang="en-US" altLang="zh-CN" sz="2000" b="1">
                <a:solidFill>
                  <a:srgbClr val="0000FF"/>
                </a:solidFill>
                <a:ea typeface="Arial Unicode MS" pitchFamily="34" charset="-122"/>
                <a:cs typeface="Arial Unicode MS" pitchFamily="34" charset="-122"/>
              </a:rPr>
              <a:t>int = filebuf :: openprot</a:t>
            </a:r>
            <a:r>
              <a:rPr lang="en-US" altLang="zh-CN" sz="2000">
                <a:ea typeface="Arial Unicode MS" pitchFamily="34" charset="-122"/>
                <a:cs typeface="Arial Unicode MS" pitchFamily="34" charset="-122"/>
              </a:rPr>
              <a:t> ) ;</a:t>
            </a:r>
          </a:p>
        </p:txBody>
      </p:sp>
      <p:sp>
        <p:nvSpPr>
          <p:cNvPr id="678918"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8919" name="Text Box 7"/>
          <p:cNvSpPr txBox="1">
            <a:spLocks noChangeArrowheads="1"/>
          </p:cNvSpPr>
          <p:nvPr/>
        </p:nvSpPr>
        <p:spPr bwMode="auto">
          <a:xfrm>
            <a:off x="1447800" y="4756150"/>
            <a:ext cx="33845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第二个参数表示文件的打开方式</a:t>
            </a:r>
          </a:p>
        </p:txBody>
      </p:sp>
      <p:sp>
        <p:nvSpPr>
          <p:cNvPr id="678920" name="Text Box 8"/>
          <p:cNvSpPr txBox="1">
            <a:spLocks noChangeArrowheads="1"/>
          </p:cNvSpPr>
          <p:nvPr/>
        </p:nvSpPr>
        <p:spPr bwMode="auto">
          <a:xfrm>
            <a:off x="1447800" y="5213350"/>
            <a:ext cx="49847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第三个参数是文件的保护方式，一般只用缺省值</a:t>
            </a:r>
          </a:p>
        </p:txBody>
      </p:sp>
      <p:sp>
        <p:nvSpPr>
          <p:cNvPr id="678921" name="Line 9"/>
          <p:cNvSpPr>
            <a:spLocks noChangeShapeType="1"/>
          </p:cNvSpPr>
          <p:nvPr/>
        </p:nvSpPr>
        <p:spPr bwMode="auto">
          <a:xfrm flipH="1">
            <a:off x="4267200" y="2514600"/>
            <a:ext cx="2057400" cy="2667000"/>
          </a:xfrm>
          <a:prstGeom prst="line">
            <a:avLst/>
          </a:prstGeom>
          <a:noFill/>
          <a:ln w="28575">
            <a:solidFill>
              <a:srgbClr val="FF3300"/>
            </a:solidFill>
            <a:round/>
            <a:headEnd type="oval" w="lg" len="lg"/>
            <a:tailEnd/>
          </a:ln>
          <a:effectLst>
            <a:outerShdw dist="35921" dir="2700000" algn="ctr" rotWithShape="0">
              <a:srgbClr val="808080"/>
            </a:outerShdw>
          </a:effectLst>
        </p:spPr>
        <p:txBody>
          <a:bodyPr wrap="none" anchor="ctr"/>
          <a:lstStyle/>
          <a:p>
            <a:endParaRPr lang="zh-CN" altLang="en-US"/>
          </a:p>
        </p:txBody>
      </p:sp>
      <p:grpSp>
        <p:nvGrpSpPr>
          <p:cNvPr id="678922" name="Group 10"/>
          <p:cNvGrpSpPr>
            <a:grpSpLocks/>
          </p:cNvGrpSpPr>
          <p:nvPr/>
        </p:nvGrpSpPr>
        <p:grpSpPr bwMode="auto">
          <a:xfrm>
            <a:off x="3200400" y="2533650"/>
            <a:ext cx="4876800" cy="3013075"/>
            <a:chOff x="1776" y="-276"/>
            <a:chExt cx="3072" cy="1898"/>
          </a:xfrm>
        </p:grpSpPr>
        <p:sp>
          <p:nvSpPr>
            <p:cNvPr id="678923" name="Text Box 11"/>
            <p:cNvSpPr txBox="1">
              <a:spLocks noChangeArrowheads="1"/>
            </p:cNvSpPr>
            <p:nvPr/>
          </p:nvSpPr>
          <p:spPr bwMode="auto">
            <a:xfrm>
              <a:off x="1776" y="9"/>
              <a:ext cx="3072" cy="1613"/>
            </a:xfrm>
            <a:prstGeom prst="rect">
              <a:avLst/>
            </a:prstGeom>
            <a:gradFill rotWithShape="0">
              <a:gsLst>
                <a:gs pos="0">
                  <a:srgbClr val="FFFFFF"/>
                </a:gs>
                <a:gs pos="50000">
                  <a:srgbClr val="FFFF66"/>
                </a:gs>
                <a:gs pos="100000">
                  <a:srgbClr val="FFFFFF"/>
                </a:gs>
              </a:gsLst>
              <a:lin ang="2700000" scaled="1"/>
            </a:gradFill>
            <a:ln w="9525">
              <a:noFill/>
              <a:miter lim="800000"/>
              <a:headEnd/>
              <a:tailEnd/>
            </a:ln>
            <a:effectLst>
              <a:prstShdw prst="shdw17" dist="71842" dir="2700000">
                <a:srgbClr val="FFFF66">
                  <a:gamma/>
                  <a:shade val="60000"/>
                  <a:invGamma/>
                </a:srgbClr>
              </a:prstShdw>
            </a:effectLst>
          </p:spPr>
          <p:txBody>
            <a:bodyPr>
              <a:spAutoFit/>
            </a:bodyPr>
            <a:lstStyle/>
            <a:p>
              <a:pPr algn="l">
                <a:lnSpc>
                  <a:spcPct val="180000"/>
                </a:lnSpc>
              </a:pPr>
              <a:r>
                <a:rPr lang="en-US" altLang="zh-CN" sz="1800" b="1">
                  <a:ea typeface="Arial Unicode MS" pitchFamily="34" charset="-122"/>
                  <a:cs typeface="Arial Unicode MS" pitchFamily="34" charset="-122"/>
                </a:rPr>
                <a:t>  filebuf::openprot		</a:t>
              </a:r>
              <a:r>
                <a:rPr lang="zh-CN" altLang="en-US" sz="1800" b="1">
                  <a:ea typeface="Arial Unicode MS" pitchFamily="34" charset="-122"/>
                  <a:cs typeface="Arial Unicode MS" pitchFamily="34" charset="-122"/>
                </a:rPr>
                <a:t>适应</a:t>
              </a:r>
              <a:r>
                <a:rPr lang="en-US" altLang="zh-CN" sz="1800" b="1">
                  <a:ea typeface="Arial Unicode MS" pitchFamily="34" charset="-122"/>
                  <a:cs typeface="Arial Unicode MS" pitchFamily="34" charset="-122"/>
                </a:rPr>
                <a:t>MS-DOS </a:t>
              </a:r>
              <a:r>
                <a:rPr lang="zh-CN" altLang="en-US" sz="1800" b="1">
                  <a:ea typeface="Arial Unicode MS" pitchFamily="34" charset="-122"/>
                  <a:cs typeface="Arial Unicode MS" pitchFamily="34" charset="-122"/>
                </a:rPr>
                <a:t>模式</a:t>
              </a:r>
            </a:p>
            <a:p>
              <a:pPr algn="l">
                <a:lnSpc>
                  <a:spcPct val="18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filebuf::sh_compat	</a:t>
              </a:r>
              <a:r>
                <a:rPr lang="zh-CN" altLang="en-US" sz="1800" b="1">
                  <a:ea typeface="Arial Unicode MS" pitchFamily="34" charset="-122"/>
                  <a:cs typeface="Arial Unicode MS" pitchFamily="34" charset="-122"/>
                </a:rPr>
                <a:t>适应</a:t>
              </a:r>
              <a:r>
                <a:rPr lang="en-US" altLang="zh-CN" sz="1800" b="1">
                  <a:ea typeface="Arial Unicode MS" pitchFamily="34" charset="-122"/>
                  <a:cs typeface="Arial Unicode MS" pitchFamily="34" charset="-122"/>
                </a:rPr>
                <a:t>MS-DOS </a:t>
              </a:r>
              <a:r>
                <a:rPr lang="zh-CN" altLang="en-US" sz="1800" b="1">
                  <a:ea typeface="Arial Unicode MS" pitchFamily="34" charset="-122"/>
                  <a:cs typeface="Arial Unicode MS" pitchFamily="34" charset="-122"/>
                </a:rPr>
                <a:t>模式</a:t>
              </a:r>
              <a:br>
                <a:rPr lang="zh-CN" altLang="en-US" sz="1800" b="1">
                  <a:ea typeface="Arial Unicode MS" pitchFamily="34" charset="-122"/>
                  <a:cs typeface="Arial Unicode MS" pitchFamily="34" charset="-122"/>
                </a:rPr>
              </a:b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filebuf::sh_none 		</a:t>
              </a:r>
              <a:r>
                <a:rPr lang="zh-CN" altLang="en-US" sz="1800" b="1">
                  <a:ea typeface="Arial Unicode MS" pitchFamily="34" charset="-122"/>
                  <a:cs typeface="Arial Unicode MS" pitchFamily="34" charset="-122"/>
                </a:rPr>
                <a:t>无模式</a:t>
              </a:r>
              <a:br>
                <a:rPr lang="zh-CN" altLang="en-US" sz="1800" b="1">
                  <a:ea typeface="Arial Unicode MS" pitchFamily="34" charset="-122"/>
                  <a:cs typeface="Arial Unicode MS" pitchFamily="34" charset="-122"/>
                </a:rPr>
              </a:b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filebuf::sh_read		</a:t>
              </a:r>
              <a:r>
                <a:rPr lang="zh-CN" altLang="en-US" sz="1800" b="1">
                  <a:ea typeface="Arial Unicode MS" pitchFamily="34" charset="-122"/>
                  <a:cs typeface="Arial Unicode MS" pitchFamily="34" charset="-122"/>
                </a:rPr>
                <a:t>读模式</a:t>
              </a:r>
              <a:br>
                <a:rPr lang="zh-CN" altLang="en-US" sz="1800" b="1">
                  <a:ea typeface="Arial Unicode MS" pitchFamily="34" charset="-122"/>
                  <a:cs typeface="Arial Unicode MS" pitchFamily="34" charset="-122"/>
                </a:rPr>
              </a:b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filebuf::sh_write		</a:t>
              </a:r>
              <a:r>
                <a:rPr lang="zh-CN" altLang="en-US" sz="1800" b="1">
                  <a:ea typeface="Arial Unicode MS" pitchFamily="34" charset="-122"/>
                  <a:cs typeface="Arial Unicode MS" pitchFamily="34" charset="-122"/>
                </a:rPr>
                <a:t>写模式</a:t>
              </a:r>
            </a:p>
          </p:txBody>
        </p:sp>
        <p:sp useBgFill="1">
          <p:nvSpPr>
            <p:cNvPr id="678924" name="Rectangle 12"/>
            <p:cNvSpPr>
              <a:spLocks noChangeArrowheads="1"/>
            </p:cNvSpPr>
            <p:nvPr/>
          </p:nvSpPr>
          <p:spPr bwMode="auto">
            <a:xfrm>
              <a:off x="3400" y="-276"/>
              <a:ext cx="1396" cy="250"/>
            </a:xfrm>
            <a:prstGeom prst="rect">
              <a:avLst/>
            </a:prstGeom>
            <a:ln w="9525">
              <a:noFill/>
              <a:miter lim="800000"/>
              <a:headEnd/>
              <a:tailEnd/>
            </a:ln>
            <a:effectLst/>
          </p:spPr>
          <p:txBody>
            <a:bodyPr wrap="none">
              <a:spAutoFit/>
            </a:bodyPr>
            <a:lstStyle/>
            <a:p>
              <a:r>
                <a:rPr lang="zh-CN" altLang="en-US" sz="2000" b="1" i="1">
                  <a:solidFill>
                    <a:srgbClr val="008000"/>
                  </a:solidFill>
                  <a:ea typeface="Arial Unicode MS" pitchFamily="34" charset="-122"/>
                  <a:cs typeface="Arial Unicode MS" pitchFamily="34" charset="-122"/>
                </a:rPr>
                <a:t>文件保护模式参数</a:t>
              </a:r>
            </a:p>
          </p:txBody>
        </p:sp>
      </p:grpSp>
      <p:sp>
        <p:nvSpPr>
          <p:cNvPr id="678925" name="Rectangle 13"/>
          <p:cNvSpPr>
            <a:spLocks noGrp="1" noChangeArrowheads="1"/>
          </p:cNvSpPr>
          <p:nvPr>
            <p:ph type="title" idx="4294967295"/>
          </p:nvPr>
        </p:nvSpPr>
        <p:spPr>
          <a:xfrm flipH="1" flipV="1">
            <a:off x="8243888" y="188913"/>
            <a:ext cx="762000"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678921"/>
                                        </p:tgtEl>
                                        <p:attrNameLst>
                                          <p:attrName>style.visibility</p:attrName>
                                        </p:attrNameLst>
                                      </p:cBhvr>
                                      <p:to>
                                        <p:strVal val="visible"/>
                                      </p:to>
                                    </p:set>
                                    <p:anim calcmode="lin" valueType="num">
                                      <p:cBhvr>
                                        <p:cTn id="7" dur="500" fill="hold"/>
                                        <p:tgtEl>
                                          <p:spTgt spid="678921"/>
                                        </p:tgtEl>
                                        <p:attrNameLst>
                                          <p:attrName>ppt_x</p:attrName>
                                        </p:attrNameLst>
                                      </p:cBhvr>
                                      <p:tavLst>
                                        <p:tav tm="0">
                                          <p:val>
                                            <p:strVal val="#ppt_x"/>
                                          </p:val>
                                        </p:tav>
                                        <p:tav tm="100000">
                                          <p:val>
                                            <p:strVal val="#ppt_x"/>
                                          </p:val>
                                        </p:tav>
                                      </p:tavLst>
                                    </p:anim>
                                    <p:anim calcmode="lin" valueType="num">
                                      <p:cBhvr>
                                        <p:cTn id="8" dur="500" fill="hold"/>
                                        <p:tgtEl>
                                          <p:spTgt spid="678921"/>
                                        </p:tgtEl>
                                        <p:attrNameLst>
                                          <p:attrName>ppt_y</p:attrName>
                                        </p:attrNameLst>
                                      </p:cBhvr>
                                      <p:tavLst>
                                        <p:tav tm="0">
                                          <p:val>
                                            <p:strVal val="#ppt_y+#ppt_h/2"/>
                                          </p:val>
                                        </p:tav>
                                        <p:tav tm="100000">
                                          <p:val>
                                            <p:strVal val="#ppt_y"/>
                                          </p:val>
                                        </p:tav>
                                      </p:tavLst>
                                    </p:anim>
                                    <p:anim calcmode="lin" valueType="num">
                                      <p:cBhvr>
                                        <p:cTn id="9" dur="500" fill="hold"/>
                                        <p:tgtEl>
                                          <p:spTgt spid="678921"/>
                                        </p:tgtEl>
                                        <p:attrNameLst>
                                          <p:attrName>ppt_w</p:attrName>
                                        </p:attrNameLst>
                                      </p:cBhvr>
                                      <p:tavLst>
                                        <p:tav tm="0">
                                          <p:val>
                                            <p:strVal val="#ppt_w"/>
                                          </p:val>
                                        </p:tav>
                                        <p:tav tm="100000">
                                          <p:val>
                                            <p:strVal val="#ppt_w"/>
                                          </p:val>
                                        </p:tav>
                                      </p:tavLst>
                                    </p:anim>
                                    <p:anim calcmode="lin" valueType="num">
                                      <p:cBhvr>
                                        <p:cTn id="10" dur="500" fill="hold"/>
                                        <p:tgtEl>
                                          <p:spTgt spid="678921"/>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678920"/>
                                        </p:tgtEl>
                                        <p:attrNameLst>
                                          <p:attrName>style.visibility</p:attrName>
                                        </p:attrNameLst>
                                      </p:cBhvr>
                                      <p:to>
                                        <p:strVal val="visible"/>
                                      </p:to>
                                    </p:set>
                                    <p:animEffect transition="in" filter="checkerboard(across)">
                                      <p:cBhvr>
                                        <p:cTn id="14" dur="500"/>
                                        <p:tgtEl>
                                          <p:spTgt spid="67892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78922"/>
                                        </p:tgtEl>
                                        <p:attrNameLst>
                                          <p:attrName>style.visibility</p:attrName>
                                        </p:attrNameLst>
                                      </p:cBhvr>
                                      <p:to>
                                        <p:strVal val="visible"/>
                                      </p:to>
                                    </p:set>
                                    <p:animEffect transition="in" filter="blinds(horizontal)">
                                      <p:cBhvr>
                                        <p:cTn id="19"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20" grpId="0" autoUpdateAnimBg="0"/>
      <p:bldP spid="67892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7" name="Rectangle 5"/>
          <p:cNvSpPr>
            <a:spLocks noGrp="1" noChangeArrowheads="1"/>
          </p:cNvSpPr>
          <p:nvPr>
            <p:ph type="subTitle" idx="4294967295"/>
          </p:nvPr>
        </p:nvSpPr>
        <p:spPr>
          <a:xfrm>
            <a:off x="5643570" y="381000"/>
            <a:ext cx="3043230"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6038"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6039"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6040"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6041" name="Group 9"/>
          <p:cNvGrpSpPr>
            <a:grpSpLocks/>
          </p:cNvGrpSpPr>
          <p:nvPr/>
        </p:nvGrpSpPr>
        <p:grpSpPr bwMode="auto">
          <a:xfrm>
            <a:off x="2001838" y="2209800"/>
            <a:ext cx="5140325" cy="366713"/>
            <a:chOff x="1261" y="1296"/>
            <a:chExt cx="3238" cy="231"/>
          </a:xfrm>
        </p:grpSpPr>
        <p:sp>
          <p:nvSpPr>
            <p:cNvPr id="556042"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6043"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6044"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6045" name="Group 13"/>
          <p:cNvGrpSpPr>
            <a:grpSpLocks/>
          </p:cNvGrpSpPr>
          <p:nvPr/>
        </p:nvGrpSpPr>
        <p:grpSpPr bwMode="auto">
          <a:xfrm>
            <a:off x="2389188" y="5126038"/>
            <a:ext cx="4592637" cy="376237"/>
            <a:chOff x="1567" y="3133"/>
            <a:chExt cx="2893" cy="237"/>
          </a:xfrm>
        </p:grpSpPr>
        <p:sp>
          <p:nvSpPr>
            <p:cNvPr id="556046" name="Rectangle 14"/>
            <p:cNvSpPr>
              <a:spLocks noChangeArrowheads="1"/>
            </p:cNvSpPr>
            <p:nvPr/>
          </p:nvSpPr>
          <p:spPr bwMode="auto">
            <a:xfrm>
              <a:off x="1567" y="3133"/>
              <a:ext cx="570" cy="237"/>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fstream</a:t>
              </a:r>
            </a:p>
          </p:txBody>
        </p:sp>
        <p:sp>
          <p:nvSpPr>
            <p:cNvPr id="556047" name="Rectangle 15"/>
            <p:cNvSpPr>
              <a:spLocks noChangeArrowheads="1"/>
            </p:cNvSpPr>
            <p:nvPr/>
          </p:nvSpPr>
          <p:spPr bwMode="auto">
            <a:xfrm>
              <a:off x="2567" y="3133"/>
              <a:ext cx="674" cy="237"/>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strstream</a:t>
              </a:r>
            </a:p>
          </p:txBody>
        </p:sp>
        <p:sp>
          <p:nvSpPr>
            <p:cNvPr id="556048" name="Rectangle 16"/>
            <p:cNvSpPr>
              <a:spLocks noChangeArrowheads="1"/>
            </p:cNvSpPr>
            <p:nvPr/>
          </p:nvSpPr>
          <p:spPr bwMode="auto">
            <a:xfrm>
              <a:off x="3658" y="3133"/>
              <a:ext cx="802" cy="237"/>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stdiostream</a:t>
              </a:r>
            </a:p>
          </p:txBody>
        </p:sp>
      </p:grpSp>
      <p:grpSp>
        <p:nvGrpSpPr>
          <p:cNvPr id="556049" name="Group 17"/>
          <p:cNvGrpSpPr>
            <a:grpSpLocks/>
          </p:cNvGrpSpPr>
          <p:nvPr/>
        </p:nvGrpSpPr>
        <p:grpSpPr bwMode="auto">
          <a:xfrm>
            <a:off x="304800" y="3200400"/>
            <a:ext cx="3986213" cy="346075"/>
            <a:chOff x="192" y="1920"/>
            <a:chExt cx="2511" cy="218"/>
          </a:xfrm>
        </p:grpSpPr>
        <p:sp>
          <p:nvSpPr>
            <p:cNvPr id="556050"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6051"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6052"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6053" name="Group 21"/>
          <p:cNvGrpSpPr>
            <a:grpSpLocks/>
          </p:cNvGrpSpPr>
          <p:nvPr/>
        </p:nvGrpSpPr>
        <p:grpSpPr bwMode="auto">
          <a:xfrm>
            <a:off x="4718050" y="3200400"/>
            <a:ext cx="4121150" cy="346075"/>
            <a:chOff x="2972" y="1920"/>
            <a:chExt cx="2596" cy="218"/>
          </a:xfrm>
        </p:grpSpPr>
        <p:sp>
          <p:nvSpPr>
            <p:cNvPr id="556054"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6055"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6056"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6057" name="Group 25"/>
          <p:cNvGrpSpPr>
            <a:grpSpLocks/>
          </p:cNvGrpSpPr>
          <p:nvPr/>
        </p:nvGrpSpPr>
        <p:grpSpPr bwMode="auto">
          <a:xfrm>
            <a:off x="2438400" y="1828800"/>
            <a:ext cx="4267200" cy="381000"/>
            <a:chOff x="1536" y="1056"/>
            <a:chExt cx="2688" cy="240"/>
          </a:xfrm>
        </p:grpSpPr>
        <p:sp>
          <p:nvSpPr>
            <p:cNvPr id="556058"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6059"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60" name="Group 28"/>
          <p:cNvGrpSpPr>
            <a:grpSpLocks/>
          </p:cNvGrpSpPr>
          <p:nvPr/>
        </p:nvGrpSpPr>
        <p:grpSpPr bwMode="auto">
          <a:xfrm>
            <a:off x="762000" y="2590800"/>
            <a:ext cx="3200400" cy="593725"/>
            <a:chOff x="480" y="1536"/>
            <a:chExt cx="2016" cy="384"/>
          </a:xfrm>
        </p:grpSpPr>
        <p:sp>
          <p:nvSpPr>
            <p:cNvPr id="556061"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6062"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6063"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64" name="Group 32"/>
          <p:cNvGrpSpPr>
            <a:grpSpLocks/>
          </p:cNvGrpSpPr>
          <p:nvPr/>
        </p:nvGrpSpPr>
        <p:grpSpPr bwMode="auto">
          <a:xfrm>
            <a:off x="5181600" y="2555875"/>
            <a:ext cx="3200400" cy="625475"/>
            <a:chOff x="480" y="1536"/>
            <a:chExt cx="2016" cy="384"/>
          </a:xfrm>
        </p:grpSpPr>
        <p:sp>
          <p:nvSpPr>
            <p:cNvPr id="556065"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6066"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6067"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68" name="Group 36"/>
          <p:cNvGrpSpPr>
            <a:grpSpLocks/>
          </p:cNvGrpSpPr>
          <p:nvPr/>
        </p:nvGrpSpPr>
        <p:grpSpPr bwMode="auto">
          <a:xfrm>
            <a:off x="2895600" y="4549775"/>
            <a:ext cx="3200400" cy="593725"/>
            <a:chOff x="1872" y="2784"/>
            <a:chExt cx="2016" cy="336"/>
          </a:xfrm>
        </p:grpSpPr>
        <p:sp>
          <p:nvSpPr>
            <p:cNvPr id="556069"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6070"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6071"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72" name="Group 40"/>
          <p:cNvGrpSpPr>
            <a:grpSpLocks/>
          </p:cNvGrpSpPr>
          <p:nvPr/>
        </p:nvGrpSpPr>
        <p:grpSpPr bwMode="auto">
          <a:xfrm>
            <a:off x="2819400" y="2362200"/>
            <a:ext cx="3505200" cy="1828800"/>
            <a:chOff x="1776" y="1392"/>
            <a:chExt cx="2208" cy="1152"/>
          </a:xfrm>
        </p:grpSpPr>
        <p:sp>
          <p:nvSpPr>
            <p:cNvPr id="556073"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6074"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6075"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6076"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6077"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6078"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6079"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6080"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6081"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6082"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6083"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
        <p:nvSpPr>
          <p:cNvPr id="556084" name="Text Box 52"/>
          <p:cNvSpPr txBox="1">
            <a:spLocks noChangeArrowheads="1"/>
          </p:cNvSpPr>
          <p:nvPr/>
        </p:nvSpPr>
        <p:spPr bwMode="auto">
          <a:xfrm>
            <a:off x="1997075"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输出文件流</a:t>
            </a:r>
          </a:p>
        </p:txBody>
      </p:sp>
      <p:sp>
        <p:nvSpPr>
          <p:cNvPr id="556085" name="Text Box 53"/>
          <p:cNvSpPr txBox="1">
            <a:spLocks noChangeArrowheads="1"/>
          </p:cNvSpPr>
          <p:nvPr/>
        </p:nvSpPr>
        <p:spPr bwMode="auto">
          <a:xfrm>
            <a:off x="3794125" y="5562600"/>
            <a:ext cx="14605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输出串流</a:t>
            </a:r>
          </a:p>
        </p:txBody>
      </p:sp>
      <p:sp>
        <p:nvSpPr>
          <p:cNvPr id="556086" name="Text Box 54"/>
          <p:cNvSpPr txBox="1">
            <a:spLocks noChangeArrowheads="1"/>
          </p:cNvSpPr>
          <p:nvPr/>
        </p:nvSpPr>
        <p:spPr bwMode="auto">
          <a:xfrm>
            <a:off x="5562600"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标准输入</a:t>
            </a:r>
            <a:r>
              <a:rPr lang="en-US" altLang="zh-CN" sz="1600" b="1">
                <a:solidFill>
                  <a:srgbClr val="0000FF"/>
                </a:solidFill>
              </a:rPr>
              <a:t>/</a:t>
            </a:r>
            <a:r>
              <a:rPr lang="zh-CN" altLang="en-US" sz="1600" b="1">
                <a:solidFill>
                  <a:srgbClr val="0000FF"/>
                </a:solidFill>
              </a:rPr>
              <a:t>输出流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6084"/>
                                        </p:tgtEl>
                                        <p:attrNameLst>
                                          <p:attrName>style.visibility</p:attrName>
                                        </p:attrNameLst>
                                      </p:cBhvr>
                                      <p:to>
                                        <p:strVal val="visible"/>
                                      </p:to>
                                    </p:set>
                                    <p:animEffect transition="in" filter="blinds(horizontal)">
                                      <p:cBhvr>
                                        <p:cTn id="7" dur="500"/>
                                        <p:tgtEl>
                                          <p:spTgt spid="556084"/>
                                        </p:tgtEl>
                                      </p:cBhvr>
                                    </p:animEffect>
                                  </p:childTnLst>
                                </p:cTn>
                              </p:par>
                            </p:childTnLst>
                          </p:cTn>
                        </p:par>
                        <p:par>
                          <p:cTn id="8" fill="hold">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56085"/>
                                        </p:tgtEl>
                                        <p:attrNameLst>
                                          <p:attrName>style.visibility</p:attrName>
                                        </p:attrNameLst>
                                      </p:cBhvr>
                                      <p:to>
                                        <p:strVal val="visible"/>
                                      </p:to>
                                    </p:set>
                                    <p:animEffect transition="in" filter="blinds(horizontal)">
                                      <p:cBhvr>
                                        <p:cTn id="11" dur="500"/>
                                        <p:tgtEl>
                                          <p:spTgt spid="556085"/>
                                        </p:tgtEl>
                                      </p:cBhvr>
                                    </p:animEffect>
                                  </p:childTnLst>
                                </p:cTn>
                              </p:par>
                            </p:childTnLst>
                          </p:cTn>
                        </p:par>
                        <p:par>
                          <p:cTn id="12" fill="hold">
                            <p:stCondLst>
                              <p:cond delay="3000"/>
                            </p:stCondLst>
                            <p:childTnLst>
                              <p:par>
                                <p:cTn id="13" presetID="3" presetClass="entr" presetSubtype="10" fill="hold" grpId="0" nodeType="afterEffect">
                                  <p:stCondLst>
                                    <p:cond delay="1000"/>
                                  </p:stCondLst>
                                  <p:childTnLst>
                                    <p:set>
                                      <p:cBhvr>
                                        <p:cTn id="14" dur="1" fill="hold">
                                          <p:stCondLst>
                                            <p:cond delay="0"/>
                                          </p:stCondLst>
                                        </p:cTn>
                                        <p:tgtEl>
                                          <p:spTgt spid="556086"/>
                                        </p:tgtEl>
                                        <p:attrNameLst>
                                          <p:attrName>style.visibility</p:attrName>
                                        </p:attrNameLst>
                                      </p:cBhvr>
                                      <p:to>
                                        <p:strVal val="visible"/>
                                      </p:to>
                                    </p:set>
                                    <p:animEffect transition="in" filter="blinds(horizontal)">
                                      <p:cBhvr>
                                        <p:cTn id="15" dur="500"/>
                                        <p:tgtEl>
                                          <p:spTgt spid="55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84" grpId="0" autoUpdateAnimBg="0"/>
      <p:bldP spid="556085" grpId="0" autoUpdateAnimBg="0"/>
      <p:bldP spid="556086"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9939" name="Text Box 3"/>
          <p:cNvSpPr txBox="1">
            <a:spLocks noChangeArrowheads="1"/>
          </p:cNvSpPr>
          <p:nvPr/>
        </p:nvSpPr>
        <p:spPr bwMode="auto">
          <a:xfrm>
            <a:off x="381000" y="981075"/>
            <a:ext cx="8382000" cy="4189413"/>
          </a:xfrm>
          <a:prstGeom prst="rect">
            <a:avLst/>
          </a:prstGeom>
          <a:noFill/>
          <a:ln w="19050">
            <a:noFill/>
            <a:miter lim="800000"/>
            <a:headEnd/>
            <a:tailEnd/>
          </a:ln>
          <a:effectLst/>
        </p:spPr>
        <p:txBody>
          <a:bodyPr>
            <a:spAutoFit/>
          </a:bodyPr>
          <a:lstStyle/>
          <a:p>
            <a:pPr algn="l">
              <a:lnSpc>
                <a:spcPct val="200000"/>
              </a:lnSpc>
            </a:pPr>
            <a:r>
              <a:rPr lang="zh-CN" altLang="en-US" sz="2000" b="1" i="1">
                <a:solidFill>
                  <a:srgbClr val="008000"/>
                </a:solidFill>
                <a:ea typeface="Arial Unicode MS" pitchFamily="34" charset="-122"/>
                <a:cs typeface="Arial Unicode MS" pitchFamily="34" charset="-122"/>
              </a:rPr>
              <a:t>用第一种方式打开文件：</a:t>
            </a:r>
          </a:p>
          <a:p>
            <a:pPr algn="l">
              <a:lnSpc>
                <a:spcPct val="270000"/>
              </a:lnSpc>
              <a:buClr>
                <a:srgbClr val="FF3300"/>
              </a:buClr>
              <a:buFont typeface="Wingdings" pitchFamily="2" charset="2"/>
              <a:buChar char="§"/>
            </a:pPr>
            <a:r>
              <a:rPr lang="zh-CN" altLang="en-US" sz="1800" b="1">
                <a:ea typeface="Arial Unicode MS" pitchFamily="34" charset="-122"/>
                <a:cs typeface="Arial Unicode MS" pitchFamily="34" charset="-122"/>
              </a:rPr>
              <a:t> 打开一个已有文件</a:t>
            </a:r>
            <a:r>
              <a:rPr lang="en-US" altLang="zh-CN" sz="1800" b="1">
                <a:ea typeface="Arial Unicode MS" pitchFamily="34" charset="-122"/>
                <a:cs typeface="Arial Unicode MS" pitchFamily="34" charset="-122"/>
              </a:rPr>
              <a:t>datafile.dat</a:t>
            </a:r>
            <a:r>
              <a:rPr lang="zh-CN" altLang="en-US" sz="1800" b="1">
                <a:ea typeface="Arial Unicode MS" pitchFamily="34" charset="-122"/>
                <a:cs typeface="Arial Unicode MS" pitchFamily="34" charset="-122"/>
              </a:rPr>
              <a:t>，准备读：</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ifstream infile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建立输入文件流对象</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infile.open( "datafile.dat" , ios::in )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连接文件，指定打开方式</a:t>
            </a:r>
          </a:p>
          <a:p>
            <a:pPr algn="l">
              <a:lnSpc>
                <a:spcPct val="200000"/>
              </a:lnSpc>
              <a:buClr>
                <a:srgbClr val="FF3300"/>
              </a:buClr>
              <a:buFont typeface="Wingdings" pitchFamily="2" charset="2"/>
              <a:buChar char="§"/>
            </a:pPr>
            <a:r>
              <a:rPr lang="zh-CN" altLang="en-US" sz="1800" b="1">
                <a:ea typeface="Arial Unicode MS" pitchFamily="34" charset="-122"/>
                <a:cs typeface="Arial Unicode MS" pitchFamily="34" charset="-122"/>
              </a:rPr>
              <a:t> 打开（创建）一个文件</a:t>
            </a:r>
            <a:r>
              <a:rPr lang="en-US" altLang="zh-CN" sz="1800" b="1">
                <a:ea typeface="Arial Unicode MS" pitchFamily="34" charset="-122"/>
                <a:cs typeface="Arial Unicode MS" pitchFamily="34" charset="-122"/>
              </a:rPr>
              <a:t>newfile.dat</a:t>
            </a:r>
            <a:r>
              <a:rPr lang="zh-CN" altLang="en-US" sz="1800" b="1">
                <a:ea typeface="Arial Unicode MS" pitchFamily="34" charset="-122"/>
                <a:cs typeface="Arial Unicode MS" pitchFamily="34" charset="-122"/>
              </a:rPr>
              <a:t>，准备写：</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ofstream outfile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建立输出文件流对象</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outfile.open( "d:\\newfile.dat" , ios::out )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连接文件，指定打开方式</a:t>
            </a:r>
            <a:r>
              <a:rPr lang="zh-CN" altLang="en-US" sz="1800" b="1">
                <a:ea typeface="Arial Unicode MS" pitchFamily="34" charset="-122"/>
                <a:cs typeface="Arial Unicode MS" pitchFamily="34" charset="-122"/>
              </a:rPr>
              <a:t> </a:t>
            </a:r>
          </a:p>
        </p:txBody>
      </p:sp>
      <p:sp>
        <p:nvSpPr>
          <p:cNvPr id="679940" name="Rectangle 4"/>
          <p:cNvSpPr>
            <a:spLocks noGrp="1" noChangeArrowheads="1"/>
          </p:cNvSpPr>
          <p:nvPr>
            <p:ph type="title" idx="4294967295"/>
          </p:nvPr>
        </p:nvSpPr>
        <p:spPr>
          <a:xfrm flipH="1" flipV="1">
            <a:off x="8382000" y="115888"/>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blinds(vertical)">
                                      <p:cBhvr>
                                        <p:cTn id="7" dur="500"/>
                                        <p:tgtEl>
                                          <p:spTgt spid="67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79939">
                                            <p:txEl>
                                              <p:pRg st="1" end="1"/>
                                            </p:txEl>
                                          </p:spTgt>
                                        </p:tgtEl>
                                        <p:attrNameLst>
                                          <p:attrName>style.visibility</p:attrName>
                                        </p:attrNameLst>
                                      </p:cBhvr>
                                      <p:to>
                                        <p:strVal val="visible"/>
                                      </p:to>
                                    </p:set>
                                    <p:animEffect transition="in" filter="blinds(vertical)">
                                      <p:cBhvr>
                                        <p:cTn id="12" dur="500"/>
                                        <p:tgtEl>
                                          <p:spTgt spid="67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79939">
                                            <p:txEl>
                                              <p:pRg st="2" end="2"/>
                                            </p:txEl>
                                          </p:spTgt>
                                        </p:tgtEl>
                                        <p:attrNameLst>
                                          <p:attrName>style.visibility</p:attrName>
                                        </p:attrNameLst>
                                      </p:cBhvr>
                                      <p:to>
                                        <p:strVal val="visible"/>
                                      </p:to>
                                    </p:set>
                                    <p:animEffect transition="in" filter="blinds(vertical)">
                                      <p:cBhvr>
                                        <p:cTn id="17" dur="500"/>
                                        <p:tgtEl>
                                          <p:spTgt spid="67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79939">
                                            <p:txEl>
                                              <p:pRg st="3" end="3"/>
                                            </p:txEl>
                                          </p:spTgt>
                                        </p:tgtEl>
                                        <p:attrNameLst>
                                          <p:attrName>style.visibility</p:attrName>
                                        </p:attrNameLst>
                                      </p:cBhvr>
                                      <p:to>
                                        <p:strVal val="visible"/>
                                      </p:to>
                                    </p:set>
                                    <p:animEffect transition="in" filter="blinds(vertical)">
                                      <p:cBhvr>
                                        <p:cTn id="22" dur="500"/>
                                        <p:tgtEl>
                                          <p:spTgt spid="67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79939">
                                            <p:txEl>
                                              <p:pRg st="4" end="4"/>
                                            </p:txEl>
                                          </p:spTgt>
                                        </p:tgtEl>
                                        <p:attrNameLst>
                                          <p:attrName>style.visibility</p:attrName>
                                        </p:attrNameLst>
                                      </p:cBhvr>
                                      <p:to>
                                        <p:strVal val="visible"/>
                                      </p:to>
                                    </p:set>
                                    <p:animEffect transition="in" filter="blinds(vertical)">
                                      <p:cBhvr>
                                        <p:cTn id="27" dur="500"/>
                                        <p:tgtEl>
                                          <p:spTgt spid="679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79939">
                                            <p:txEl>
                                              <p:pRg st="5" end="5"/>
                                            </p:txEl>
                                          </p:spTgt>
                                        </p:tgtEl>
                                        <p:attrNameLst>
                                          <p:attrName>style.visibility</p:attrName>
                                        </p:attrNameLst>
                                      </p:cBhvr>
                                      <p:to>
                                        <p:strVal val="visible"/>
                                      </p:to>
                                    </p:set>
                                    <p:animEffect transition="in" filter="blinds(vertical)">
                                      <p:cBhvr>
                                        <p:cTn id="32" dur="500"/>
                                        <p:tgtEl>
                                          <p:spTgt spid="6799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79939">
                                            <p:txEl>
                                              <p:pRg st="6" end="6"/>
                                            </p:txEl>
                                          </p:spTgt>
                                        </p:tgtEl>
                                        <p:attrNameLst>
                                          <p:attrName>style.visibility</p:attrName>
                                        </p:attrNameLst>
                                      </p:cBhvr>
                                      <p:to>
                                        <p:strVal val="visible"/>
                                      </p:to>
                                    </p:set>
                                    <p:animEffect transition="in" filter="blinds(vertical)">
                                      <p:cBhvr>
                                        <p:cTn id="37" dur="500"/>
                                        <p:tgtEl>
                                          <p:spTgt spid="67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80963" name="Text Box 3"/>
          <p:cNvSpPr txBox="1">
            <a:spLocks noChangeArrowheads="1"/>
          </p:cNvSpPr>
          <p:nvPr/>
        </p:nvSpPr>
        <p:spPr bwMode="auto">
          <a:xfrm>
            <a:off x="762000" y="1052513"/>
            <a:ext cx="6553200" cy="2444750"/>
          </a:xfrm>
          <a:prstGeom prst="rect">
            <a:avLst/>
          </a:prstGeom>
          <a:noFill/>
          <a:ln w="19050">
            <a:noFill/>
            <a:miter lim="800000"/>
            <a:headEnd/>
            <a:tailEnd/>
          </a:ln>
          <a:effectLst/>
        </p:spPr>
        <p:txBody>
          <a:bodyPr>
            <a:spAutoFit/>
          </a:bodyPr>
          <a:lstStyle/>
          <a:p>
            <a:pPr algn="l">
              <a:lnSpc>
                <a:spcPct val="170000"/>
              </a:lnSpc>
            </a:pPr>
            <a:r>
              <a:rPr lang="zh-CN" altLang="en-US" sz="2000" b="1" i="1">
                <a:solidFill>
                  <a:srgbClr val="008000"/>
                </a:solidFill>
              </a:rPr>
              <a:t>第二种方法  调用文件流类带参数构造函数 ：</a:t>
            </a:r>
          </a:p>
          <a:p>
            <a:pPr algn="just">
              <a:lnSpc>
                <a:spcPct val="170000"/>
              </a:lnSpc>
            </a:pPr>
            <a:r>
              <a:rPr lang="zh-CN" altLang="en-US" sz="2000" b="1" i="1"/>
              <a:t>例</a:t>
            </a:r>
            <a:r>
              <a:rPr lang="en-US" altLang="zh-CN" sz="2000" b="1" i="1"/>
              <a:t>1</a:t>
            </a:r>
          </a:p>
          <a:p>
            <a:pPr algn="just">
              <a:lnSpc>
                <a:spcPct val="140000"/>
              </a:lnSpc>
            </a:pPr>
            <a:r>
              <a:rPr lang="en-US" altLang="zh-CN" sz="1800"/>
              <a:t>	</a:t>
            </a:r>
            <a:r>
              <a:rPr lang="en-US" altLang="zh-CN" sz="1800" b="1"/>
              <a:t>ifstream infile ( "datafile.dat" , ios::in ) ; </a:t>
            </a:r>
          </a:p>
          <a:p>
            <a:pPr algn="just">
              <a:lnSpc>
                <a:spcPct val="170000"/>
              </a:lnSpc>
            </a:pPr>
            <a:r>
              <a:rPr lang="en-US" altLang="zh-CN" sz="1800" b="1"/>
              <a:t>	ofstream outfile ( "d:\\newfile.dat" , ios::out );</a:t>
            </a:r>
          </a:p>
          <a:p>
            <a:pPr algn="l">
              <a:lnSpc>
                <a:spcPct val="170000"/>
              </a:lnSpc>
            </a:pPr>
            <a:r>
              <a:rPr lang="en-US" altLang="zh-CN" sz="1800" b="1"/>
              <a:t>	fstream rwfile ( "myfile.dat" , ios::in | ios::out ) ; </a:t>
            </a:r>
          </a:p>
        </p:txBody>
      </p:sp>
      <p:sp>
        <p:nvSpPr>
          <p:cNvPr id="680964" name="AutoShape 4"/>
          <p:cNvSpPr>
            <a:spLocks/>
          </p:cNvSpPr>
          <p:nvPr/>
        </p:nvSpPr>
        <p:spPr bwMode="auto">
          <a:xfrm>
            <a:off x="685800" y="4030663"/>
            <a:ext cx="3581400" cy="838200"/>
          </a:xfrm>
          <a:prstGeom prst="borderCallout2">
            <a:avLst>
              <a:gd name="adj1" fmla="val 13634"/>
              <a:gd name="adj2" fmla="val 102130"/>
              <a:gd name="adj3" fmla="val 13634"/>
              <a:gd name="adj4" fmla="val 108245"/>
              <a:gd name="adj5" fmla="val -53977"/>
              <a:gd name="adj6" fmla="val 127838"/>
            </a:avLst>
          </a:prstGeom>
          <a:solidFill>
            <a:srgbClr val="F5F6FD"/>
          </a:solidFill>
          <a:ln w="19050" cap="sq">
            <a:solidFill>
              <a:srgbClr val="FF3300"/>
            </a:solidFill>
            <a:miter lim="800000"/>
            <a:headEnd type="none" w="sm" len="sm"/>
            <a:tailEnd type="oval" w="lg" len="lg"/>
          </a:ln>
          <a:effectLst/>
        </p:spPr>
        <p:txBody>
          <a:bodyPr/>
          <a:lstStyle/>
          <a:p>
            <a:pPr>
              <a:spcBef>
                <a:spcPct val="50000"/>
              </a:spcBef>
            </a:pPr>
            <a:r>
              <a:rPr lang="zh-CN" altLang="en-US" sz="1800" b="1">
                <a:latin typeface="宋体" pitchFamily="2" charset="-122"/>
              </a:rPr>
              <a:t>用或运算符 </a:t>
            </a:r>
            <a:r>
              <a:rPr lang="zh-CN" altLang="en-US" sz="1800" b="1">
                <a:latin typeface="Times New Roman"/>
              </a:rPr>
              <a:t>“</a:t>
            </a:r>
            <a:r>
              <a:rPr lang="en-US" altLang="zh-CN" sz="1800" b="1">
                <a:latin typeface="宋体" pitchFamily="2" charset="-122"/>
              </a:rPr>
              <a:t>|</a:t>
            </a:r>
            <a:r>
              <a:rPr lang="en-US" altLang="zh-CN" sz="1800" b="1">
                <a:latin typeface="Times New Roman"/>
              </a:rPr>
              <a:t>”</a:t>
            </a:r>
            <a:r>
              <a:rPr lang="en-US" altLang="zh-CN" sz="1800" b="1">
                <a:latin typeface="宋体" pitchFamily="2" charset="-122"/>
              </a:rPr>
              <a:t> </a:t>
            </a:r>
            <a:r>
              <a:rPr lang="zh-CN" altLang="en-US" sz="1800" b="1">
                <a:latin typeface="宋体" pitchFamily="2" charset="-122"/>
              </a:rPr>
              <a:t>连接</a:t>
            </a:r>
          </a:p>
          <a:p>
            <a:pPr>
              <a:lnSpc>
                <a:spcPct val="90000"/>
              </a:lnSpc>
              <a:spcBef>
                <a:spcPct val="50000"/>
              </a:spcBef>
            </a:pPr>
            <a:r>
              <a:rPr lang="zh-CN" altLang="en-US" sz="1800" b="1">
                <a:latin typeface="宋体" pitchFamily="2" charset="-122"/>
              </a:rPr>
              <a:t>两个表示打开方式的标识常量</a:t>
            </a:r>
            <a:endParaRPr lang="zh-CN" altLang="en-US" sz="1800" b="1"/>
          </a:p>
        </p:txBody>
      </p:sp>
      <p:sp>
        <p:nvSpPr>
          <p:cNvPr id="680965" name="Oval 5"/>
          <p:cNvSpPr>
            <a:spLocks noChangeArrowheads="1"/>
          </p:cNvSpPr>
          <p:nvPr/>
        </p:nvSpPr>
        <p:spPr bwMode="auto">
          <a:xfrm>
            <a:off x="4724400" y="2963863"/>
            <a:ext cx="1600200" cy="609600"/>
          </a:xfrm>
          <a:prstGeom prst="ellipse">
            <a:avLst/>
          </a:prstGeom>
          <a:noFill/>
          <a:ln w="19050">
            <a:solidFill>
              <a:srgbClr val="FF3300"/>
            </a:solidFill>
            <a:round/>
            <a:headEnd/>
            <a:tailEnd/>
          </a:ln>
          <a:effectLst/>
        </p:spPr>
        <p:txBody>
          <a:bodyPr wrap="none" anchor="ctr"/>
          <a:lstStyle/>
          <a:p>
            <a:endParaRPr lang="zh-CN" altLang="en-US"/>
          </a:p>
        </p:txBody>
      </p:sp>
      <p:sp>
        <p:nvSpPr>
          <p:cNvPr id="680966" name="Rectangle 6"/>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0963">
                                            <p:txEl>
                                              <p:pRg st="0" end="0"/>
                                            </p:txEl>
                                          </p:spTgt>
                                        </p:tgtEl>
                                        <p:attrNameLst>
                                          <p:attrName>style.visibility</p:attrName>
                                        </p:attrNameLst>
                                      </p:cBhvr>
                                      <p:to>
                                        <p:strVal val="visible"/>
                                      </p:to>
                                    </p:set>
                                    <p:animEffect transition="in" filter="blinds(vertical)">
                                      <p:cBhvr>
                                        <p:cTn id="7" dur="500"/>
                                        <p:tgtEl>
                                          <p:spTgt spid="68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0963">
                                            <p:txEl>
                                              <p:pRg st="1" end="1"/>
                                            </p:txEl>
                                          </p:spTgt>
                                        </p:tgtEl>
                                        <p:attrNameLst>
                                          <p:attrName>style.visibility</p:attrName>
                                        </p:attrNameLst>
                                      </p:cBhvr>
                                      <p:to>
                                        <p:strVal val="visible"/>
                                      </p:to>
                                    </p:set>
                                    <p:animEffect transition="in" filter="blinds(vertical)">
                                      <p:cBhvr>
                                        <p:cTn id="12" dur="500"/>
                                        <p:tgtEl>
                                          <p:spTgt spid="68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0963">
                                            <p:txEl>
                                              <p:pRg st="2" end="2"/>
                                            </p:txEl>
                                          </p:spTgt>
                                        </p:tgtEl>
                                        <p:attrNameLst>
                                          <p:attrName>style.visibility</p:attrName>
                                        </p:attrNameLst>
                                      </p:cBhvr>
                                      <p:to>
                                        <p:strVal val="visible"/>
                                      </p:to>
                                    </p:set>
                                    <p:animEffect transition="in" filter="blinds(vertical)">
                                      <p:cBhvr>
                                        <p:cTn id="17" dur="500"/>
                                        <p:tgtEl>
                                          <p:spTgt spid="68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0963">
                                            <p:txEl>
                                              <p:pRg st="3" end="3"/>
                                            </p:txEl>
                                          </p:spTgt>
                                        </p:tgtEl>
                                        <p:attrNameLst>
                                          <p:attrName>style.visibility</p:attrName>
                                        </p:attrNameLst>
                                      </p:cBhvr>
                                      <p:to>
                                        <p:strVal val="visible"/>
                                      </p:to>
                                    </p:set>
                                    <p:animEffect transition="in" filter="blinds(vertical)">
                                      <p:cBhvr>
                                        <p:cTn id="22" dur="500"/>
                                        <p:tgtEl>
                                          <p:spTgt spid="680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0963">
                                            <p:txEl>
                                              <p:pRg st="4" end="4"/>
                                            </p:txEl>
                                          </p:spTgt>
                                        </p:tgtEl>
                                        <p:attrNameLst>
                                          <p:attrName>style.visibility</p:attrName>
                                        </p:attrNameLst>
                                      </p:cBhvr>
                                      <p:to>
                                        <p:strVal val="visible"/>
                                      </p:to>
                                    </p:set>
                                    <p:animEffect transition="in" filter="blinds(vertical)">
                                      <p:cBhvr>
                                        <p:cTn id="27" dur="500"/>
                                        <p:tgtEl>
                                          <p:spTgt spid="680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80965"/>
                                        </p:tgtEl>
                                        <p:attrNameLst>
                                          <p:attrName>style.visibility</p:attrName>
                                        </p:attrNameLst>
                                      </p:cBhvr>
                                      <p:to>
                                        <p:strVal val="visible"/>
                                      </p:to>
                                    </p:set>
                                    <p:animEffect transition="in" filter="box(out)">
                                      <p:cBhvr>
                                        <p:cTn id="32" dur="500"/>
                                        <p:tgtEl>
                                          <p:spTgt spid="68096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80964"/>
                                        </p:tgtEl>
                                        <p:attrNameLst>
                                          <p:attrName>style.visibility</p:attrName>
                                        </p:attrNameLst>
                                      </p:cBhvr>
                                      <p:to>
                                        <p:strVal val="visible"/>
                                      </p:to>
                                    </p:set>
                                    <p:animEffect transition="in" filter="barn(outHorizontal)">
                                      <p:cBhvr>
                                        <p:cTn id="37" dur="500"/>
                                        <p:tgtEl>
                                          <p:spTgt spid="68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autoUpdateAnimBg="0"/>
      <p:bldP spid="680964" grpId="0" animBg="1" autoUpdateAnimBg="0"/>
      <p:bldP spid="68096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81987" name="Text Box 3"/>
          <p:cNvSpPr txBox="1">
            <a:spLocks noChangeArrowheads="1"/>
          </p:cNvSpPr>
          <p:nvPr/>
        </p:nvSpPr>
        <p:spPr bwMode="auto">
          <a:xfrm>
            <a:off x="762000" y="1052513"/>
            <a:ext cx="6553200" cy="2444750"/>
          </a:xfrm>
          <a:prstGeom prst="rect">
            <a:avLst/>
          </a:prstGeom>
          <a:noFill/>
          <a:ln w="19050">
            <a:noFill/>
            <a:miter lim="800000"/>
            <a:headEnd/>
            <a:tailEnd/>
          </a:ln>
          <a:effectLst/>
        </p:spPr>
        <p:txBody>
          <a:bodyPr>
            <a:spAutoFit/>
          </a:bodyPr>
          <a:lstStyle/>
          <a:p>
            <a:pPr algn="l">
              <a:lnSpc>
                <a:spcPct val="170000"/>
              </a:lnSpc>
            </a:pPr>
            <a:r>
              <a:rPr lang="zh-CN" altLang="en-US" sz="2000" b="1" i="1">
                <a:solidFill>
                  <a:srgbClr val="008000"/>
                </a:solidFill>
              </a:rPr>
              <a:t>第二种方法  调用文件流类带参数构造函数 ：</a:t>
            </a:r>
          </a:p>
          <a:p>
            <a:pPr algn="just">
              <a:lnSpc>
                <a:spcPct val="170000"/>
              </a:lnSpc>
            </a:pPr>
            <a:r>
              <a:rPr lang="zh-CN" altLang="en-US" sz="2000" b="1" i="1"/>
              <a:t>例</a:t>
            </a:r>
            <a:r>
              <a:rPr lang="en-US" altLang="zh-CN" sz="2000" b="1" i="1"/>
              <a:t>1</a:t>
            </a:r>
          </a:p>
          <a:p>
            <a:pPr algn="just">
              <a:lnSpc>
                <a:spcPct val="140000"/>
              </a:lnSpc>
            </a:pPr>
            <a:r>
              <a:rPr lang="en-US" altLang="zh-CN" sz="1800"/>
              <a:t>	ifstream infile ( "datafile.dat" , ios::in ) ; </a:t>
            </a:r>
          </a:p>
          <a:p>
            <a:pPr algn="just">
              <a:lnSpc>
                <a:spcPct val="170000"/>
              </a:lnSpc>
            </a:pPr>
            <a:r>
              <a:rPr lang="en-US" altLang="zh-CN" sz="1800"/>
              <a:t>	ofstream outfile ( "d:\\newfile.dat" , ios::out );</a:t>
            </a:r>
          </a:p>
          <a:p>
            <a:pPr algn="l">
              <a:lnSpc>
                <a:spcPct val="170000"/>
              </a:lnSpc>
            </a:pPr>
            <a:r>
              <a:rPr lang="en-US" altLang="zh-CN" sz="1800"/>
              <a:t>	fstream rwfile ( "myfile.dat" , ios::in | ios::out ) ; </a:t>
            </a:r>
          </a:p>
        </p:txBody>
      </p:sp>
      <p:sp>
        <p:nvSpPr>
          <p:cNvPr id="681988" name="Text Box 4"/>
          <p:cNvSpPr txBox="1">
            <a:spLocks noChangeArrowheads="1"/>
          </p:cNvSpPr>
          <p:nvPr/>
        </p:nvSpPr>
        <p:spPr bwMode="auto">
          <a:xfrm>
            <a:off x="762000" y="3878263"/>
            <a:ext cx="6992938" cy="2047875"/>
          </a:xfrm>
          <a:prstGeom prst="rect">
            <a:avLst/>
          </a:prstGeom>
          <a:noFill/>
          <a:ln w="19050">
            <a:noFill/>
            <a:miter lim="800000"/>
            <a:headEnd/>
            <a:tailEnd/>
          </a:ln>
          <a:effectLst/>
        </p:spPr>
        <p:txBody>
          <a:bodyPr>
            <a:spAutoFit/>
          </a:bodyPr>
          <a:lstStyle/>
          <a:p>
            <a:pPr algn="l">
              <a:spcBef>
                <a:spcPct val="50000"/>
              </a:spcBef>
            </a:pPr>
            <a:r>
              <a:rPr lang="zh-CN" altLang="en-US" sz="2000" b="1" i="1"/>
              <a:t>例</a:t>
            </a:r>
            <a:r>
              <a:rPr lang="en-US" altLang="zh-CN" sz="2000" b="1" i="1"/>
              <a:t>2   </a:t>
            </a:r>
            <a:r>
              <a:rPr lang="zh-CN" altLang="en-US" sz="2000" b="1" i="1"/>
              <a:t>打开一个二进制文件进行追加操作  ：</a:t>
            </a:r>
          </a:p>
          <a:p>
            <a:pPr algn="l">
              <a:spcBef>
                <a:spcPct val="50000"/>
              </a:spcBef>
            </a:pPr>
            <a:r>
              <a:rPr lang="zh-CN" altLang="en-US" sz="1800" b="1"/>
              <a:t>        	</a:t>
            </a:r>
            <a:r>
              <a:rPr lang="en-US" altLang="zh-CN" sz="1800" b="1"/>
              <a:t>ofstream  ofile ( "d:\\binary" , ios :: binary | ios :: app ) ;</a:t>
            </a:r>
          </a:p>
          <a:p>
            <a:pPr algn="l">
              <a:spcBef>
                <a:spcPct val="50000"/>
              </a:spcBef>
            </a:pPr>
            <a:r>
              <a:rPr lang="en-US" altLang="zh-CN" sz="1800" b="1"/>
              <a:t>	</a:t>
            </a:r>
            <a:r>
              <a:rPr lang="en-US" altLang="zh-CN" sz="1800" b="1">
                <a:solidFill>
                  <a:srgbClr val="008000"/>
                </a:solidFill>
              </a:rPr>
              <a:t>// </a:t>
            </a:r>
            <a:r>
              <a:rPr lang="zh-CN" altLang="en-US" sz="1800" b="1">
                <a:solidFill>
                  <a:srgbClr val="008000"/>
                </a:solidFill>
              </a:rPr>
              <a:t>对文件写操作</a:t>
            </a:r>
          </a:p>
          <a:p>
            <a:pPr algn="l">
              <a:spcBef>
                <a:spcPct val="50000"/>
              </a:spcBef>
            </a:pPr>
            <a:r>
              <a:rPr lang="zh-CN" altLang="en-US" sz="1800" b="1">
                <a:solidFill>
                  <a:srgbClr val="008000"/>
                </a:solidFill>
              </a:rPr>
              <a:t>	</a:t>
            </a:r>
            <a:r>
              <a:rPr lang="en-US" altLang="zh-CN" sz="1800" b="1">
                <a:solidFill>
                  <a:srgbClr val="008000"/>
                </a:solidFill>
              </a:rPr>
              <a:t>// ……</a:t>
            </a:r>
          </a:p>
          <a:p>
            <a:pPr algn="l">
              <a:spcBef>
                <a:spcPct val="50000"/>
              </a:spcBef>
            </a:pPr>
            <a:r>
              <a:rPr lang="en-US" altLang="zh-CN" sz="1800" b="1"/>
              <a:t>        	ofile . close ( ) ;</a:t>
            </a:r>
          </a:p>
        </p:txBody>
      </p:sp>
      <p:sp>
        <p:nvSpPr>
          <p:cNvPr id="681989" name="Rectangle 5"/>
          <p:cNvSpPr>
            <a:spLocks noGrp="1" noChangeArrowheads="1"/>
          </p:cNvSpPr>
          <p:nvPr>
            <p:ph type="title" idx="4294967295"/>
          </p:nvPr>
        </p:nvSpPr>
        <p:spPr>
          <a:xfrm flipH="1" flipV="1">
            <a:off x="8243888" y="188913"/>
            <a:ext cx="762000"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1988">
                                            <p:txEl>
                                              <p:pRg st="0" end="0"/>
                                            </p:txEl>
                                          </p:spTgt>
                                        </p:tgtEl>
                                        <p:attrNameLst>
                                          <p:attrName>style.visibility</p:attrName>
                                        </p:attrNameLst>
                                      </p:cBhvr>
                                      <p:to>
                                        <p:strVal val="visible"/>
                                      </p:to>
                                    </p:set>
                                    <p:animEffect transition="in" filter="blinds(vertical)">
                                      <p:cBhvr>
                                        <p:cTn id="7" dur="500"/>
                                        <p:tgtEl>
                                          <p:spTgt spid="681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1988">
                                            <p:txEl>
                                              <p:pRg st="1" end="1"/>
                                            </p:txEl>
                                          </p:spTgt>
                                        </p:tgtEl>
                                        <p:attrNameLst>
                                          <p:attrName>style.visibility</p:attrName>
                                        </p:attrNameLst>
                                      </p:cBhvr>
                                      <p:to>
                                        <p:strVal val="visible"/>
                                      </p:to>
                                    </p:set>
                                    <p:animEffect transition="in" filter="blinds(vertical)">
                                      <p:cBhvr>
                                        <p:cTn id="12" dur="500"/>
                                        <p:tgtEl>
                                          <p:spTgt spid="681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1988">
                                            <p:txEl>
                                              <p:pRg st="2" end="2"/>
                                            </p:txEl>
                                          </p:spTgt>
                                        </p:tgtEl>
                                        <p:attrNameLst>
                                          <p:attrName>style.visibility</p:attrName>
                                        </p:attrNameLst>
                                      </p:cBhvr>
                                      <p:to>
                                        <p:strVal val="visible"/>
                                      </p:to>
                                    </p:set>
                                    <p:animEffect transition="in" filter="blinds(vertical)">
                                      <p:cBhvr>
                                        <p:cTn id="17" dur="500"/>
                                        <p:tgtEl>
                                          <p:spTgt spid="6819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1988">
                                            <p:txEl>
                                              <p:pRg st="3" end="3"/>
                                            </p:txEl>
                                          </p:spTgt>
                                        </p:tgtEl>
                                        <p:attrNameLst>
                                          <p:attrName>style.visibility</p:attrName>
                                        </p:attrNameLst>
                                      </p:cBhvr>
                                      <p:to>
                                        <p:strVal val="visible"/>
                                      </p:to>
                                    </p:set>
                                    <p:animEffect transition="in" filter="blinds(vertical)">
                                      <p:cBhvr>
                                        <p:cTn id="22" dur="500"/>
                                        <p:tgtEl>
                                          <p:spTgt spid="6819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1988">
                                            <p:txEl>
                                              <p:pRg st="4" end="4"/>
                                            </p:txEl>
                                          </p:spTgt>
                                        </p:tgtEl>
                                        <p:attrNameLst>
                                          <p:attrName>style.visibility</p:attrName>
                                        </p:attrNameLst>
                                      </p:cBhvr>
                                      <p:to>
                                        <p:strVal val="visible"/>
                                      </p:to>
                                    </p:set>
                                    <p:animEffect transition="in" filter="blinds(vertical)">
                                      <p:cBhvr>
                                        <p:cTn id="27" dur="500"/>
                                        <p:tgtEl>
                                          <p:spTgt spid="6819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8"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83011" name="Text Box 3"/>
          <p:cNvSpPr txBox="1">
            <a:spLocks noChangeArrowheads="1"/>
          </p:cNvSpPr>
          <p:nvPr/>
        </p:nvSpPr>
        <p:spPr bwMode="auto">
          <a:xfrm>
            <a:off x="823913" y="1268413"/>
            <a:ext cx="6958012" cy="1554162"/>
          </a:xfrm>
          <a:prstGeom prst="rect">
            <a:avLst/>
          </a:prstGeom>
          <a:noFill/>
          <a:ln w="19050">
            <a:noFill/>
            <a:miter lim="800000"/>
            <a:headEnd/>
            <a:tailEnd/>
          </a:ln>
          <a:effectLst/>
        </p:spPr>
        <p:txBody>
          <a:bodyPr wrap="none">
            <a:spAutoFit/>
          </a:bodyPr>
          <a:lstStyle/>
          <a:p>
            <a:pPr algn="l">
              <a:lnSpc>
                <a:spcPct val="160000"/>
              </a:lnSpc>
            </a:pPr>
            <a:r>
              <a:rPr lang="zh-CN" altLang="en-US" sz="2000" b="1">
                <a:ea typeface="Arial Unicode MS" pitchFamily="34" charset="-122"/>
                <a:cs typeface="Arial Unicode MS" pitchFamily="34" charset="-122"/>
              </a:rPr>
              <a:t>打开一个输入文件流		说明类型为 </a:t>
            </a:r>
            <a:r>
              <a:rPr lang="en-US" altLang="zh-CN" sz="2000" b="1">
                <a:ea typeface="Arial Unicode MS" pitchFamily="34" charset="-122"/>
                <a:cs typeface="Arial Unicode MS" pitchFamily="34" charset="-122"/>
              </a:rPr>
              <a:t>ifstream </a:t>
            </a:r>
            <a:r>
              <a:rPr lang="zh-CN" altLang="en-US" sz="2000" b="1">
                <a:ea typeface="Arial Unicode MS" pitchFamily="34" charset="-122"/>
                <a:cs typeface="Arial Unicode MS" pitchFamily="34" charset="-122"/>
              </a:rPr>
              <a:t>的对象</a:t>
            </a:r>
          </a:p>
          <a:p>
            <a:pPr algn="l">
              <a:lnSpc>
                <a:spcPct val="160000"/>
              </a:lnSpc>
            </a:pPr>
            <a:r>
              <a:rPr lang="zh-CN" altLang="en-US" sz="2000" b="1">
                <a:ea typeface="Arial Unicode MS" pitchFamily="34" charset="-122"/>
                <a:cs typeface="Arial Unicode MS" pitchFamily="34" charset="-122"/>
              </a:rPr>
              <a:t>打开一个输出文件流		说明类型为 </a:t>
            </a:r>
            <a:r>
              <a:rPr lang="en-US" altLang="zh-CN" sz="2000" b="1">
                <a:ea typeface="Arial Unicode MS" pitchFamily="34" charset="-122"/>
                <a:cs typeface="Arial Unicode MS" pitchFamily="34" charset="-122"/>
              </a:rPr>
              <a:t>ofstream </a:t>
            </a:r>
            <a:r>
              <a:rPr lang="zh-CN" altLang="en-US" sz="2000" b="1">
                <a:ea typeface="Arial Unicode MS" pitchFamily="34" charset="-122"/>
                <a:cs typeface="Arial Unicode MS" pitchFamily="34" charset="-122"/>
              </a:rPr>
              <a:t>的对象</a:t>
            </a:r>
          </a:p>
          <a:p>
            <a:pPr algn="l">
              <a:lnSpc>
                <a:spcPct val="160000"/>
              </a:lnSpc>
            </a:pPr>
            <a:r>
              <a:rPr lang="zh-CN" altLang="en-US" sz="2000" b="1">
                <a:ea typeface="Arial Unicode MS" pitchFamily="34" charset="-122"/>
                <a:cs typeface="Arial Unicode MS" pitchFamily="34" charset="-122"/>
              </a:rPr>
              <a:t>要建立输入和输出的文件流	说明类型为 </a:t>
            </a:r>
            <a:r>
              <a:rPr lang="en-US" altLang="zh-CN" sz="2000" b="1">
                <a:ea typeface="Arial Unicode MS" pitchFamily="34" charset="-122"/>
                <a:cs typeface="Arial Unicode MS" pitchFamily="34" charset="-122"/>
              </a:rPr>
              <a:t>fstream </a:t>
            </a:r>
            <a:r>
              <a:rPr lang="zh-CN" altLang="en-US" sz="2000" b="1">
                <a:ea typeface="Arial Unicode MS" pitchFamily="34" charset="-122"/>
                <a:cs typeface="Arial Unicode MS" pitchFamily="34" charset="-122"/>
              </a:rPr>
              <a:t>的对象</a:t>
            </a:r>
          </a:p>
        </p:txBody>
      </p:sp>
      <p:sp>
        <p:nvSpPr>
          <p:cNvPr id="683012" name="Text Box 4"/>
          <p:cNvSpPr txBox="1">
            <a:spLocks noChangeArrowheads="1"/>
          </p:cNvSpPr>
          <p:nvPr/>
        </p:nvSpPr>
        <p:spPr bwMode="auto">
          <a:xfrm>
            <a:off x="838200" y="3344863"/>
            <a:ext cx="5792788" cy="1920875"/>
          </a:xfrm>
          <a:prstGeom prst="rect">
            <a:avLst/>
          </a:prstGeom>
          <a:noFill/>
          <a:ln w="19050">
            <a:noFill/>
            <a:miter lim="800000"/>
            <a:headEnd/>
            <a:tailEnd/>
          </a:ln>
          <a:effectLst/>
        </p:spPr>
        <p:txBody>
          <a:bodyPr wrap="none">
            <a:spAutoFit/>
          </a:bodyPr>
          <a:lstStyle/>
          <a:p>
            <a:pPr algn="l">
              <a:lnSpc>
                <a:spcPct val="150000"/>
              </a:lnSpc>
            </a:pPr>
            <a:r>
              <a:rPr lang="zh-CN" altLang="en-US" sz="2000" b="1" i="1">
                <a:solidFill>
                  <a:srgbClr val="008000"/>
                </a:solidFill>
              </a:rPr>
              <a:t>例如：</a:t>
            </a:r>
          </a:p>
          <a:p>
            <a:pPr algn="l">
              <a:lnSpc>
                <a:spcPct val="150000"/>
              </a:lnSpc>
            </a:pPr>
            <a:r>
              <a:rPr lang="zh-CN" altLang="en-US" sz="2000" b="1"/>
              <a:t>	</a:t>
            </a:r>
            <a:r>
              <a:rPr lang="en-US" altLang="zh-CN" sz="2000" b="1"/>
              <a:t>ifstream  in ;		</a:t>
            </a:r>
            <a:r>
              <a:rPr lang="en-US" altLang="zh-CN" sz="2000" b="1" i="1">
                <a:solidFill>
                  <a:srgbClr val="008000"/>
                </a:solidFill>
              </a:rPr>
              <a:t>// input</a:t>
            </a:r>
          </a:p>
          <a:p>
            <a:pPr algn="l">
              <a:lnSpc>
                <a:spcPct val="150000"/>
              </a:lnSpc>
            </a:pPr>
            <a:r>
              <a:rPr lang="en-US" altLang="zh-CN" sz="2000" b="1"/>
              <a:t>	ofstream  out ;		</a:t>
            </a:r>
            <a:r>
              <a:rPr lang="en-US" altLang="zh-CN" sz="2000" b="1" i="1">
                <a:solidFill>
                  <a:srgbClr val="008000"/>
                </a:solidFill>
              </a:rPr>
              <a:t>// output</a:t>
            </a:r>
          </a:p>
          <a:p>
            <a:pPr algn="l">
              <a:lnSpc>
                <a:spcPct val="150000"/>
              </a:lnSpc>
            </a:pPr>
            <a:r>
              <a:rPr lang="en-US" altLang="zh-CN" sz="2000" b="1"/>
              <a:t>	fstream  both ;		</a:t>
            </a:r>
            <a:r>
              <a:rPr lang="en-US" altLang="zh-CN" sz="2000" b="1" i="1">
                <a:solidFill>
                  <a:srgbClr val="008000"/>
                </a:solidFill>
              </a:rPr>
              <a:t>// input and output</a:t>
            </a:r>
          </a:p>
        </p:txBody>
      </p:sp>
      <p:sp>
        <p:nvSpPr>
          <p:cNvPr id="683013" name="Rectangle 5"/>
          <p:cNvSpPr>
            <a:spLocks noGrp="1" noChangeArrowheads="1"/>
          </p:cNvSpPr>
          <p:nvPr>
            <p:ph type="title" idx="4294967295"/>
          </p:nvPr>
        </p:nvSpPr>
        <p:spPr>
          <a:xfrm flipH="1" flipV="1">
            <a:off x="8382000" y="188913"/>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3011">
                                            <p:txEl>
                                              <p:pRg st="0" end="0"/>
                                            </p:txEl>
                                          </p:spTgt>
                                        </p:tgtEl>
                                        <p:attrNameLst>
                                          <p:attrName>style.visibility</p:attrName>
                                        </p:attrNameLst>
                                      </p:cBhvr>
                                      <p:to>
                                        <p:strVal val="visible"/>
                                      </p:to>
                                    </p:set>
                                    <p:animEffect transition="in" filter="blinds(vertical)">
                                      <p:cBhvr>
                                        <p:cTn id="7" dur="500"/>
                                        <p:tgtEl>
                                          <p:spTgt spid="68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3011">
                                            <p:txEl>
                                              <p:pRg st="1" end="1"/>
                                            </p:txEl>
                                          </p:spTgt>
                                        </p:tgtEl>
                                        <p:attrNameLst>
                                          <p:attrName>style.visibility</p:attrName>
                                        </p:attrNameLst>
                                      </p:cBhvr>
                                      <p:to>
                                        <p:strVal val="visible"/>
                                      </p:to>
                                    </p:set>
                                    <p:animEffect transition="in" filter="blinds(vertical)">
                                      <p:cBhvr>
                                        <p:cTn id="12" dur="500"/>
                                        <p:tgtEl>
                                          <p:spTgt spid="68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3011">
                                            <p:txEl>
                                              <p:pRg st="2" end="2"/>
                                            </p:txEl>
                                          </p:spTgt>
                                        </p:tgtEl>
                                        <p:attrNameLst>
                                          <p:attrName>style.visibility</p:attrName>
                                        </p:attrNameLst>
                                      </p:cBhvr>
                                      <p:to>
                                        <p:strVal val="visible"/>
                                      </p:to>
                                    </p:set>
                                    <p:animEffect transition="in" filter="blinds(vertical)">
                                      <p:cBhvr>
                                        <p:cTn id="17" dur="500"/>
                                        <p:tgtEl>
                                          <p:spTgt spid="68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3012">
                                            <p:txEl>
                                              <p:pRg st="0" end="0"/>
                                            </p:txEl>
                                          </p:spTgt>
                                        </p:tgtEl>
                                        <p:attrNameLst>
                                          <p:attrName>style.visibility</p:attrName>
                                        </p:attrNameLst>
                                      </p:cBhvr>
                                      <p:to>
                                        <p:strVal val="visible"/>
                                      </p:to>
                                    </p:set>
                                    <p:animEffect transition="in" filter="blinds(vertical)">
                                      <p:cBhvr>
                                        <p:cTn id="22" dur="500"/>
                                        <p:tgtEl>
                                          <p:spTgt spid="6830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3012">
                                            <p:txEl>
                                              <p:pRg st="1" end="1"/>
                                            </p:txEl>
                                          </p:spTgt>
                                        </p:tgtEl>
                                        <p:attrNameLst>
                                          <p:attrName>style.visibility</p:attrName>
                                        </p:attrNameLst>
                                      </p:cBhvr>
                                      <p:to>
                                        <p:strVal val="visible"/>
                                      </p:to>
                                    </p:set>
                                    <p:animEffect transition="in" filter="blinds(vertical)">
                                      <p:cBhvr>
                                        <p:cTn id="27" dur="500"/>
                                        <p:tgtEl>
                                          <p:spTgt spid="6830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83012">
                                            <p:txEl>
                                              <p:pRg st="2" end="2"/>
                                            </p:txEl>
                                          </p:spTgt>
                                        </p:tgtEl>
                                        <p:attrNameLst>
                                          <p:attrName>style.visibility</p:attrName>
                                        </p:attrNameLst>
                                      </p:cBhvr>
                                      <p:to>
                                        <p:strVal val="visible"/>
                                      </p:to>
                                    </p:set>
                                    <p:animEffect transition="in" filter="blinds(vertical)">
                                      <p:cBhvr>
                                        <p:cTn id="32" dur="500"/>
                                        <p:tgtEl>
                                          <p:spTgt spid="68301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83012">
                                            <p:txEl>
                                              <p:pRg st="3" end="3"/>
                                            </p:txEl>
                                          </p:spTgt>
                                        </p:tgtEl>
                                        <p:attrNameLst>
                                          <p:attrName>style.visibility</p:attrName>
                                        </p:attrNameLst>
                                      </p:cBhvr>
                                      <p:to>
                                        <p:strVal val="visible"/>
                                      </p:to>
                                    </p:set>
                                    <p:animEffect transition="in" filter="blinds(vertical)">
                                      <p:cBhvr>
                                        <p:cTn id="37" dur="500"/>
                                        <p:tgtEl>
                                          <p:spTgt spid="683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P spid="683012"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684035"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dirty="0"/>
              <a:t>例如：</a:t>
            </a:r>
          </a:p>
          <a:p>
            <a:pPr algn="l">
              <a:lnSpc>
                <a:spcPct val="150000"/>
              </a:lnSpc>
            </a:pPr>
            <a:r>
              <a:rPr lang="zh-CN" altLang="en-US" sz="1800" b="1" dirty="0"/>
              <a:t>        </a:t>
            </a:r>
            <a:r>
              <a:rPr lang="en-US" altLang="zh-CN" sz="1800" b="1" dirty="0" err="1"/>
              <a:t>ofstream</a:t>
            </a:r>
            <a:r>
              <a:rPr lang="en-US" altLang="zh-CN" sz="1800" b="1" dirty="0"/>
              <a:t>  </a:t>
            </a:r>
            <a:r>
              <a:rPr lang="en-US" altLang="zh-CN" sz="1800" b="1" dirty="0" err="1"/>
              <a:t>ofile</a:t>
            </a:r>
            <a:r>
              <a:rPr lang="en-US" altLang="zh-CN" sz="1800" b="1" dirty="0"/>
              <a:t> ;		</a:t>
            </a:r>
            <a:r>
              <a:rPr lang="en-US" altLang="zh-CN" sz="1800" b="1" i="1" dirty="0">
                <a:solidFill>
                  <a:srgbClr val="008000"/>
                </a:solidFill>
              </a:rPr>
              <a:t>// </a:t>
            </a:r>
            <a:r>
              <a:rPr lang="zh-CN" altLang="zh-CN" sz="1800" b="1" i="1" dirty="0">
                <a:solidFill>
                  <a:srgbClr val="008000"/>
                </a:solidFill>
              </a:rPr>
              <a:t>创建输出文件流</a:t>
            </a:r>
            <a:endParaRPr lang="zh-CN" altLang="en-US" sz="1800" b="1" i="1" dirty="0">
              <a:solidFill>
                <a:srgbClr val="008000"/>
              </a:solidFill>
            </a:endParaRPr>
          </a:p>
          <a:p>
            <a:pPr algn="l">
              <a:lnSpc>
                <a:spcPct val="150000"/>
              </a:lnSpc>
            </a:pPr>
            <a:r>
              <a:rPr lang="zh-CN" altLang="en-US" sz="1800" b="1" dirty="0"/>
              <a:t>        </a:t>
            </a:r>
            <a:r>
              <a:rPr lang="en-US" altLang="zh-CN" sz="1800" b="1" dirty="0" err="1"/>
              <a:t>ofile</a:t>
            </a:r>
            <a:r>
              <a:rPr lang="en-US" altLang="zh-CN" sz="1800" b="1" dirty="0"/>
              <a:t> . open ( "myfile1" ) ;	</a:t>
            </a:r>
            <a:r>
              <a:rPr lang="en-US" altLang="zh-CN" sz="1800" b="1" i="1" dirty="0">
                <a:solidFill>
                  <a:srgbClr val="008000"/>
                </a:solidFill>
              </a:rPr>
              <a:t>// </a:t>
            </a:r>
            <a:r>
              <a:rPr lang="en-US" altLang="zh-CN" sz="1800" b="1" i="1" dirty="0" err="1">
                <a:solidFill>
                  <a:srgbClr val="008000"/>
                </a:solidFill>
              </a:rPr>
              <a:t>ofile</a:t>
            </a:r>
            <a:r>
              <a:rPr lang="zh-CN" altLang="zh-CN" sz="1800" b="1" i="1" dirty="0">
                <a:solidFill>
                  <a:srgbClr val="008000"/>
                </a:solidFill>
              </a:rPr>
              <a:t>流与文件“</a:t>
            </a:r>
            <a:r>
              <a:rPr lang="en-US" altLang="zh-CN" sz="1800" b="1" i="1" dirty="0">
                <a:solidFill>
                  <a:srgbClr val="008000"/>
                </a:solidFill>
              </a:rPr>
              <a:t>myfile1”</a:t>
            </a:r>
            <a:r>
              <a:rPr lang="zh-CN" altLang="en-US" sz="1800" b="1" i="1" dirty="0">
                <a:solidFill>
                  <a:srgbClr val="008000"/>
                </a:solidFill>
              </a:rPr>
              <a:t>相关联</a:t>
            </a:r>
          </a:p>
          <a:p>
            <a:pPr algn="l">
              <a:lnSpc>
                <a:spcPct val="150000"/>
              </a:lnSpc>
            </a:pPr>
            <a:r>
              <a:rPr lang="zh-CN" altLang="en-US" sz="1800" b="1" dirty="0"/>
              <a:t>        </a:t>
            </a:r>
            <a:r>
              <a:rPr lang="en-US" altLang="zh-CN" sz="1800" b="1" dirty="0"/>
              <a:t>……			</a:t>
            </a:r>
            <a:r>
              <a:rPr lang="en-US" altLang="zh-CN" sz="1800" b="1" i="1" dirty="0">
                <a:solidFill>
                  <a:srgbClr val="008000"/>
                </a:solidFill>
              </a:rPr>
              <a:t>// </a:t>
            </a:r>
            <a:r>
              <a:rPr lang="zh-CN" altLang="en-US" sz="1800" b="1" i="1" dirty="0">
                <a:solidFill>
                  <a:srgbClr val="008000"/>
                </a:solidFill>
              </a:rPr>
              <a:t>访问</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close ( ) ;		</a:t>
            </a:r>
            <a:r>
              <a:rPr lang="en-US" altLang="zh-CN" sz="1800" b="1" i="1" dirty="0">
                <a:solidFill>
                  <a:srgbClr val="008000"/>
                </a:solidFill>
              </a:rPr>
              <a:t>// </a:t>
            </a:r>
            <a:r>
              <a:rPr lang="zh-CN" altLang="en-US" sz="1800" b="1" i="1" dirty="0">
                <a:solidFill>
                  <a:srgbClr val="008000"/>
                </a:solidFill>
              </a:rPr>
              <a:t>关闭</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open ( "myfile2" </a:t>
            </a:r>
            <a:r>
              <a:rPr lang="en-US" altLang="zh-CN" sz="1800" b="1" dirty="0" smtClean="0"/>
              <a:t>); </a:t>
            </a:r>
            <a:r>
              <a:rPr lang="en-US" altLang="zh-CN" sz="1800" b="1" dirty="0"/>
              <a:t>	</a:t>
            </a:r>
            <a:r>
              <a:rPr lang="en-US" altLang="zh-CN" sz="1800" b="1" i="1" dirty="0">
                <a:solidFill>
                  <a:srgbClr val="008000"/>
                </a:solidFill>
              </a:rPr>
              <a:t>// </a:t>
            </a:r>
            <a:r>
              <a:rPr lang="zh-CN" altLang="en-US" sz="1800" b="1" i="1" dirty="0">
                <a:solidFill>
                  <a:srgbClr val="008000"/>
                </a:solidFill>
              </a:rPr>
              <a:t>重用</a:t>
            </a:r>
            <a:r>
              <a:rPr lang="en-US" altLang="zh-CN" sz="1800" b="1" i="1" dirty="0" err="1">
                <a:solidFill>
                  <a:srgbClr val="008000"/>
                </a:solidFill>
              </a:rPr>
              <a:t>ofile</a:t>
            </a:r>
            <a:r>
              <a:rPr lang="zh-CN" altLang="en-US" sz="1800" b="1" i="1" dirty="0">
                <a:solidFill>
                  <a:srgbClr val="008000"/>
                </a:solidFill>
              </a:rPr>
              <a:t>流</a:t>
            </a:r>
          </a:p>
        </p:txBody>
      </p:sp>
      <p:sp>
        <p:nvSpPr>
          <p:cNvPr id="684036"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684037" name="Rectangle 5"/>
          <p:cNvSpPr>
            <a:spLocks noGrp="1" noChangeArrowheads="1"/>
          </p:cNvSpPr>
          <p:nvPr>
            <p:ph type="title" idx="4294967295"/>
          </p:nvPr>
        </p:nvSpPr>
        <p:spPr>
          <a:xfrm flipH="1" flipV="1">
            <a:off x="8382000" y="333375"/>
            <a:ext cx="582613" cy="147638"/>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4034"/>
                                        </p:tgtEl>
                                        <p:attrNameLst>
                                          <p:attrName>style.visibility</p:attrName>
                                        </p:attrNameLst>
                                      </p:cBhvr>
                                      <p:to>
                                        <p:strVal val="visible"/>
                                      </p:to>
                                    </p:set>
                                    <p:animEffect transition="in" filter="checkerboard(across)">
                                      <p:cBhvr>
                                        <p:cTn id="7" dur="500"/>
                                        <p:tgtEl>
                                          <p:spTgt spid="68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4036">
                                            <p:txEl>
                                              <p:pRg st="0" end="0"/>
                                            </p:txEl>
                                          </p:spTgt>
                                        </p:tgtEl>
                                        <p:attrNameLst>
                                          <p:attrName>style.visibility</p:attrName>
                                        </p:attrNameLst>
                                      </p:cBhvr>
                                      <p:to>
                                        <p:strVal val="visible"/>
                                      </p:to>
                                    </p:set>
                                    <p:animEffect transition="in" filter="blinds(vertical)">
                                      <p:cBhvr>
                                        <p:cTn id="12" dur="500"/>
                                        <p:tgtEl>
                                          <p:spTgt spid="6840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4036">
                                            <p:txEl>
                                              <p:pRg st="1" end="1"/>
                                            </p:txEl>
                                          </p:spTgt>
                                        </p:tgtEl>
                                        <p:attrNameLst>
                                          <p:attrName>style.visibility</p:attrName>
                                        </p:attrNameLst>
                                      </p:cBhvr>
                                      <p:to>
                                        <p:strVal val="visible"/>
                                      </p:to>
                                    </p:set>
                                    <p:animEffect transition="in" filter="blinds(vertical)">
                                      <p:cBhvr>
                                        <p:cTn id="17" dur="500"/>
                                        <p:tgtEl>
                                          <p:spTgt spid="68403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4036">
                                            <p:txEl>
                                              <p:pRg st="2" end="2"/>
                                            </p:txEl>
                                          </p:spTgt>
                                        </p:tgtEl>
                                        <p:attrNameLst>
                                          <p:attrName>style.visibility</p:attrName>
                                        </p:attrNameLst>
                                      </p:cBhvr>
                                      <p:to>
                                        <p:strVal val="visible"/>
                                      </p:to>
                                    </p:set>
                                    <p:animEffect transition="in" filter="blinds(vertical)">
                                      <p:cBhvr>
                                        <p:cTn id="22" dur="500"/>
                                        <p:tgtEl>
                                          <p:spTgt spid="68403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4036">
                                            <p:txEl>
                                              <p:pRg st="3" end="3"/>
                                            </p:txEl>
                                          </p:spTgt>
                                        </p:tgtEl>
                                        <p:attrNameLst>
                                          <p:attrName>style.visibility</p:attrName>
                                        </p:attrNameLst>
                                      </p:cBhvr>
                                      <p:to>
                                        <p:strVal val="visible"/>
                                      </p:to>
                                    </p:set>
                                    <p:animEffect transition="in" filter="blinds(vertical)">
                                      <p:cBhvr>
                                        <p:cTn id="27" dur="500"/>
                                        <p:tgtEl>
                                          <p:spTgt spid="68403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84035">
                                            <p:txEl>
                                              <p:pRg st="0" end="0"/>
                                            </p:txEl>
                                          </p:spTgt>
                                        </p:tgtEl>
                                        <p:attrNameLst>
                                          <p:attrName>style.visibility</p:attrName>
                                        </p:attrNameLst>
                                      </p:cBhvr>
                                      <p:to>
                                        <p:strVal val="visible"/>
                                      </p:to>
                                    </p:set>
                                    <p:animEffect transition="in" filter="blinds(vertical)">
                                      <p:cBhvr>
                                        <p:cTn id="32" dur="500"/>
                                        <p:tgtEl>
                                          <p:spTgt spid="6840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84035">
                                            <p:txEl>
                                              <p:pRg st="1" end="1"/>
                                            </p:txEl>
                                          </p:spTgt>
                                        </p:tgtEl>
                                        <p:attrNameLst>
                                          <p:attrName>style.visibility</p:attrName>
                                        </p:attrNameLst>
                                      </p:cBhvr>
                                      <p:to>
                                        <p:strVal val="visible"/>
                                      </p:to>
                                    </p:set>
                                    <p:animEffect transition="in" filter="blinds(vertical)">
                                      <p:cBhvr>
                                        <p:cTn id="37" dur="500"/>
                                        <p:tgtEl>
                                          <p:spTgt spid="68403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684035">
                                            <p:txEl>
                                              <p:pRg st="2" end="2"/>
                                            </p:txEl>
                                          </p:spTgt>
                                        </p:tgtEl>
                                        <p:attrNameLst>
                                          <p:attrName>style.visibility</p:attrName>
                                        </p:attrNameLst>
                                      </p:cBhvr>
                                      <p:to>
                                        <p:strVal val="visible"/>
                                      </p:to>
                                    </p:set>
                                    <p:animEffect transition="in" filter="blinds(vertical)">
                                      <p:cBhvr>
                                        <p:cTn id="42" dur="500"/>
                                        <p:tgtEl>
                                          <p:spTgt spid="68403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684035">
                                            <p:txEl>
                                              <p:pRg st="3" end="3"/>
                                            </p:txEl>
                                          </p:spTgt>
                                        </p:tgtEl>
                                        <p:attrNameLst>
                                          <p:attrName>style.visibility</p:attrName>
                                        </p:attrNameLst>
                                      </p:cBhvr>
                                      <p:to>
                                        <p:strVal val="visible"/>
                                      </p:to>
                                    </p:set>
                                    <p:animEffect transition="in" filter="blinds(vertical)">
                                      <p:cBhvr>
                                        <p:cTn id="47" dur="500"/>
                                        <p:tgtEl>
                                          <p:spTgt spid="68403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684035">
                                            <p:txEl>
                                              <p:pRg st="4" end="4"/>
                                            </p:txEl>
                                          </p:spTgt>
                                        </p:tgtEl>
                                        <p:attrNameLst>
                                          <p:attrName>style.visibility</p:attrName>
                                        </p:attrNameLst>
                                      </p:cBhvr>
                                      <p:to>
                                        <p:strVal val="visible"/>
                                      </p:to>
                                    </p:set>
                                    <p:animEffect transition="in" filter="blinds(vertical)">
                                      <p:cBhvr>
                                        <p:cTn id="52" dur="500"/>
                                        <p:tgtEl>
                                          <p:spTgt spid="68403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684035">
                                            <p:txEl>
                                              <p:pRg st="5" end="5"/>
                                            </p:txEl>
                                          </p:spTgt>
                                        </p:tgtEl>
                                        <p:attrNameLst>
                                          <p:attrName>style.visibility</p:attrName>
                                        </p:attrNameLst>
                                      </p:cBhvr>
                                      <p:to>
                                        <p:strVal val="visible"/>
                                      </p:to>
                                    </p:set>
                                    <p:animEffect transition="in" filter="blinds(vertical)">
                                      <p:cBhvr>
                                        <p:cTn id="57" dur="500"/>
                                        <p:tgtEl>
                                          <p:spTgt spid="68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4" grpId="0" autoUpdateAnimBg="0"/>
      <p:bldP spid="684035" grpId="0" build="p" autoUpdateAnimBg="0"/>
      <p:bldP spid="684036"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851971"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dirty="0"/>
              <a:t>例如：</a:t>
            </a:r>
          </a:p>
          <a:p>
            <a:pPr algn="l">
              <a:lnSpc>
                <a:spcPct val="150000"/>
              </a:lnSpc>
            </a:pPr>
            <a:r>
              <a:rPr lang="zh-CN" altLang="en-US" sz="1800" b="1" dirty="0"/>
              <a:t>        </a:t>
            </a:r>
            <a:r>
              <a:rPr lang="en-US" altLang="zh-CN" sz="1800" b="1" dirty="0" err="1">
                <a:solidFill>
                  <a:srgbClr val="0000CC"/>
                </a:solidFill>
              </a:rPr>
              <a:t>ofstream</a:t>
            </a:r>
            <a:r>
              <a:rPr lang="en-US" altLang="zh-CN" sz="1800" b="1" dirty="0">
                <a:solidFill>
                  <a:srgbClr val="0000CC"/>
                </a:solidFill>
              </a:rPr>
              <a:t>  </a:t>
            </a:r>
            <a:r>
              <a:rPr lang="en-US" altLang="zh-CN" sz="1800" b="1" dirty="0" err="1">
                <a:solidFill>
                  <a:srgbClr val="0000CC"/>
                </a:solidFill>
              </a:rPr>
              <a:t>ofile</a:t>
            </a:r>
            <a:r>
              <a:rPr lang="en-US" altLang="zh-CN" sz="1800" b="1" dirty="0">
                <a:solidFill>
                  <a:srgbClr val="0000CC"/>
                </a:solidFill>
              </a:rPr>
              <a:t> ;</a:t>
            </a:r>
            <a:r>
              <a:rPr lang="en-US" altLang="zh-CN" sz="1800" b="1" dirty="0"/>
              <a:t>		</a:t>
            </a:r>
            <a:r>
              <a:rPr lang="en-US" altLang="zh-CN" sz="1800" b="1" i="1" dirty="0">
                <a:solidFill>
                  <a:srgbClr val="008000"/>
                </a:solidFill>
              </a:rPr>
              <a:t>// </a:t>
            </a:r>
            <a:r>
              <a:rPr lang="zh-CN" altLang="zh-CN" sz="1800" b="1" i="1" dirty="0">
                <a:solidFill>
                  <a:srgbClr val="008000"/>
                </a:solidFill>
              </a:rPr>
              <a:t>创建输出文件流</a:t>
            </a:r>
            <a:endParaRPr lang="zh-CN" altLang="en-US" sz="1800" b="1" i="1" dirty="0">
              <a:solidFill>
                <a:srgbClr val="008000"/>
              </a:solidFill>
            </a:endParaRPr>
          </a:p>
          <a:p>
            <a:pPr algn="l">
              <a:lnSpc>
                <a:spcPct val="150000"/>
              </a:lnSpc>
            </a:pPr>
            <a:r>
              <a:rPr lang="zh-CN" altLang="en-US" sz="1800" b="1" dirty="0"/>
              <a:t>        </a:t>
            </a:r>
            <a:r>
              <a:rPr lang="en-US" altLang="zh-CN" sz="1800" b="1" dirty="0" err="1">
                <a:solidFill>
                  <a:srgbClr val="0000CC"/>
                </a:solidFill>
              </a:rPr>
              <a:t>ofile</a:t>
            </a:r>
            <a:r>
              <a:rPr lang="en-US" altLang="zh-CN" sz="1800" b="1" dirty="0">
                <a:solidFill>
                  <a:srgbClr val="0000CC"/>
                </a:solidFill>
              </a:rPr>
              <a:t> . open ( "myfile1" ) ;</a:t>
            </a:r>
            <a:r>
              <a:rPr lang="en-US" altLang="zh-CN" sz="1800" b="1" dirty="0"/>
              <a:t>	</a:t>
            </a:r>
            <a:r>
              <a:rPr lang="en-US" altLang="zh-CN" sz="1800" b="1" i="1" dirty="0">
                <a:solidFill>
                  <a:srgbClr val="008000"/>
                </a:solidFill>
              </a:rPr>
              <a:t>// </a:t>
            </a:r>
            <a:r>
              <a:rPr lang="en-US" altLang="zh-CN" sz="1800" b="1" i="1" dirty="0" err="1">
                <a:solidFill>
                  <a:srgbClr val="008000"/>
                </a:solidFill>
              </a:rPr>
              <a:t>ofile</a:t>
            </a:r>
            <a:r>
              <a:rPr lang="zh-CN" altLang="zh-CN" sz="1800" b="1" i="1" dirty="0">
                <a:solidFill>
                  <a:srgbClr val="008000"/>
                </a:solidFill>
              </a:rPr>
              <a:t>流与文件“</a:t>
            </a:r>
            <a:r>
              <a:rPr lang="en-US" altLang="zh-CN" sz="1800" b="1" i="1" dirty="0">
                <a:solidFill>
                  <a:srgbClr val="008000"/>
                </a:solidFill>
              </a:rPr>
              <a:t>myfile1”</a:t>
            </a:r>
            <a:r>
              <a:rPr lang="zh-CN" altLang="en-US" sz="1800" b="1" i="1" dirty="0">
                <a:solidFill>
                  <a:srgbClr val="008000"/>
                </a:solidFill>
              </a:rPr>
              <a:t>相关联</a:t>
            </a:r>
          </a:p>
          <a:p>
            <a:pPr algn="l">
              <a:lnSpc>
                <a:spcPct val="150000"/>
              </a:lnSpc>
            </a:pPr>
            <a:r>
              <a:rPr lang="zh-CN" altLang="en-US" sz="1800" b="1" dirty="0"/>
              <a:t>        </a:t>
            </a:r>
            <a:r>
              <a:rPr lang="en-US" altLang="zh-CN" sz="1800" b="1" dirty="0"/>
              <a:t>……			</a:t>
            </a:r>
            <a:r>
              <a:rPr lang="en-US" altLang="zh-CN" sz="1800" b="1" i="1" dirty="0">
                <a:solidFill>
                  <a:srgbClr val="008000"/>
                </a:solidFill>
              </a:rPr>
              <a:t>// </a:t>
            </a:r>
            <a:r>
              <a:rPr lang="zh-CN" altLang="en-US" sz="1800" b="1" i="1" dirty="0">
                <a:solidFill>
                  <a:srgbClr val="008000"/>
                </a:solidFill>
              </a:rPr>
              <a:t>访问</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close ( ) ;		</a:t>
            </a:r>
            <a:r>
              <a:rPr lang="en-US" altLang="zh-CN" sz="1800" b="1" i="1" dirty="0">
                <a:solidFill>
                  <a:srgbClr val="008000"/>
                </a:solidFill>
              </a:rPr>
              <a:t>// </a:t>
            </a:r>
            <a:r>
              <a:rPr lang="zh-CN" altLang="en-US" sz="1800" b="1" i="1" dirty="0">
                <a:solidFill>
                  <a:srgbClr val="008000"/>
                </a:solidFill>
              </a:rPr>
              <a:t>关闭</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open ( "myfile2" </a:t>
            </a:r>
            <a:r>
              <a:rPr lang="en-US" altLang="zh-CN" sz="1800" b="1" dirty="0" smtClean="0"/>
              <a:t>); </a:t>
            </a:r>
            <a:r>
              <a:rPr lang="en-US" altLang="zh-CN" sz="1800" b="1" dirty="0"/>
              <a:t>	</a:t>
            </a:r>
            <a:r>
              <a:rPr lang="en-US" altLang="zh-CN" sz="1800" b="1" i="1" dirty="0">
                <a:solidFill>
                  <a:srgbClr val="008000"/>
                </a:solidFill>
              </a:rPr>
              <a:t>// </a:t>
            </a:r>
            <a:r>
              <a:rPr lang="zh-CN" altLang="en-US" sz="1800" b="1" i="1" dirty="0">
                <a:solidFill>
                  <a:srgbClr val="008000"/>
                </a:solidFill>
              </a:rPr>
              <a:t>重用</a:t>
            </a:r>
            <a:r>
              <a:rPr lang="en-US" altLang="zh-CN" sz="1800" b="1" i="1" dirty="0" err="1">
                <a:solidFill>
                  <a:srgbClr val="008000"/>
                </a:solidFill>
              </a:rPr>
              <a:t>ofile</a:t>
            </a:r>
            <a:r>
              <a:rPr lang="zh-CN" altLang="en-US" sz="1800" b="1" i="1" dirty="0">
                <a:solidFill>
                  <a:srgbClr val="008000"/>
                </a:solidFill>
              </a:rPr>
              <a:t>流</a:t>
            </a:r>
          </a:p>
        </p:txBody>
      </p:sp>
      <p:sp>
        <p:nvSpPr>
          <p:cNvPr id="851972"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851973" name="Rectangle 5"/>
          <p:cNvSpPr>
            <a:spLocks noGrp="1" noChangeArrowheads="1"/>
          </p:cNvSpPr>
          <p:nvPr>
            <p:ph type="title" idx="4294967295"/>
          </p:nvPr>
        </p:nvSpPr>
        <p:spPr>
          <a:xfrm flipH="1" flipV="1">
            <a:off x="8382000" y="260350"/>
            <a:ext cx="582613" cy="220663"/>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51974" name="AutoShape 6"/>
          <p:cNvSpPr>
            <a:spLocks/>
          </p:cNvSpPr>
          <p:nvPr/>
        </p:nvSpPr>
        <p:spPr bwMode="auto">
          <a:xfrm>
            <a:off x="5029200" y="2238375"/>
            <a:ext cx="3352800" cy="914400"/>
          </a:xfrm>
          <a:prstGeom prst="borderCallout2">
            <a:avLst>
              <a:gd name="adj1" fmla="val 12500"/>
              <a:gd name="adj2" fmla="val -2273"/>
              <a:gd name="adj3" fmla="val 12500"/>
              <a:gd name="adj4" fmla="val -13731"/>
              <a:gd name="adj5" fmla="val 222745"/>
              <a:gd name="adj6" fmla="val -50569"/>
            </a:avLst>
          </a:prstGeom>
          <a:solidFill>
            <a:srgbClr val="F5F6FD"/>
          </a:solidFill>
          <a:ln w="19050" cap="sq">
            <a:solidFill>
              <a:srgbClr val="FF3300"/>
            </a:solidFill>
            <a:miter lim="800000"/>
            <a:headEnd type="none" w="sm" len="sm"/>
            <a:tailEnd type="oval" w="lg" len="lg"/>
          </a:ln>
          <a:effectLst/>
        </p:spPr>
        <p:txBody>
          <a:bodyPr/>
          <a:lstStyle/>
          <a:p>
            <a:pPr algn="l">
              <a:spcBef>
                <a:spcPct val="50000"/>
              </a:spcBef>
            </a:pPr>
            <a:r>
              <a:rPr lang="zh-CN" altLang="en-US" sz="1800" b="1" i="1">
                <a:solidFill>
                  <a:srgbClr val="008000"/>
                </a:solidFill>
              </a:rPr>
              <a:t>等价于使用构造函数：</a:t>
            </a:r>
          </a:p>
          <a:p>
            <a:pPr>
              <a:spcBef>
                <a:spcPct val="50000"/>
              </a:spcBef>
            </a:pPr>
            <a:r>
              <a:rPr lang="en-US" altLang="zh-CN" sz="1800" b="1">
                <a:solidFill>
                  <a:schemeClr val="hlink"/>
                </a:solidFill>
              </a:rPr>
              <a:t>ofstream  ofile ( </a:t>
            </a:r>
            <a:r>
              <a:rPr lang="en-US" altLang="zh-CN" sz="1800" b="1"/>
              <a:t>"</a:t>
            </a:r>
            <a:r>
              <a:rPr lang="en-US" altLang="zh-CN" sz="1800" b="1">
                <a:solidFill>
                  <a:schemeClr val="hlink"/>
                </a:solidFill>
              </a:rPr>
              <a:t>myfile1</a:t>
            </a:r>
            <a:r>
              <a:rPr lang="en-US" altLang="zh-CN" sz="1800" b="1"/>
              <a:t>"</a:t>
            </a:r>
            <a:r>
              <a:rPr lang="en-US" altLang="zh-CN" sz="1800" b="1">
                <a:solidFill>
                  <a:schemeClr val="hlink"/>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1974"/>
                                        </p:tgtEl>
                                        <p:attrNameLst>
                                          <p:attrName>style.visibility</p:attrName>
                                        </p:attrNameLst>
                                      </p:cBhvr>
                                      <p:to>
                                        <p:strVal val="visible"/>
                                      </p:to>
                                    </p:set>
                                    <p:animEffect transition="in" filter="barn(outHorizontal)">
                                      <p:cBhvr>
                                        <p:cTn id="7" dur="500"/>
                                        <p:tgtEl>
                                          <p:spTgt spid="85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4" grpId="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852995"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dirty="0"/>
              <a:t>例如：</a:t>
            </a:r>
          </a:p>
          <a:p>
            <a:pPr algn="l">
              <a:lnSpc>
                <a:spcPct val="150000"/>
              </a:lnSpc>
            </a:pPr>
            <a:r>
              <a:rPr lang="zh-CN" altLang="en-US" sz="1800" b="1" dirty="0"/>
              <a:t>        </a:t>
            </a:r>
            <a:r>
              <a:rPr lang="en-US" altLang="zh-CN" sz="1800" b="1" dirty="0" err="1"/>
              <a:t>ofstream</a:t>
            </a:r>
            <a:r>
              <a:rPr lang="en-US" altLang="zh-CN" sz="1800" b="1" dirty="0"/>
              <a:t>  </a:t>
            </a:r>
            <a:r>
              <a:rPr lang="en-US" altLang="zh-CN" sz="1800" b="1" dirty="0" err="1"/>
              <a:t>ofile</a:t>
            </a:r>
            <a:r>
              <a:rPr lang="en-US" altLang="zh-CN" sz="1800" b="1" dirty="0"/>
              <a:t> ;		</a:t>
            </a:r>
            <a:r>
              <a:rPr lang="en-US" altLang="zh-CN" sz="1800" b="1" i="1" dirty="0">
                <a:solidFill>
                  <a:srgbClr val="008000"/>
                </a:solidFill>
              </a:rPr>
              <a:t>// </a:t>
            </a:r>
            <a:r>
              <a:rPr lang="zh-CN" altLang="zh-CN" sz="1800" b="1" i="1" dirty="0">
                <a:solidFill>
                  <a:srgbClr val="008000"/>
                </a:solidFill>
              </a:rPr>
              <a:t>创建输出文件流</a:t>
            </a:r>
            <a:endParaRPr lang="zh-CN" altLang="en-US" sz="1800" b="1" i="1" dirty="0">
              <a:solidFill>
                <a:srgbClr val="008000"/>
              </a:solidFill>
            </a:endParaRPr>
          </a:p>
          <a:p>
            <a:pPr algn="l">
              <a:lnSpc>
                <a:spcPct val="150000"/>
              </a:lnSpc>
            </a:pPr>
            <a:r>
              <a:rPr lang="zh-CN" altLang="en-US" sz="1800" b="1" dirty="0"/>
              <a:t>        </a:t>
            </a:r>
            <a:r>
              <a:rPr lang="en-US" altLang="zh-CN" sz="1800" b="1" dirty="0" err="1"/>
              <a:t>ofile</a:t>
            </a:r>
            <a:r>
              <a:rPr lang="en-US" altLang="zh-CN" sz="1800" b="1" dirty="0"/>
              <a:t> . open ( "myfile1" ) ;	</a:t>
            </a:r>
            <a:r>
              <a:rPr lang="en-US" altLang="zh-CN" sz="1800" b="1" i="1" dirty="0">
                <a:solidFill>
                  <a:srgbClr val="008000"/>
                </a:solidFill>
              </a:rPr>
              <a:t>// </a:t>
            </a:r>
            <a:r>
              <a:rPr lang="en-US" altLang="zh-CN" sz="1800" b="1" i="1" dirty="0" err="1">
                <a:solidFill>
                  <a:srgbClr val="008000"/>
                </a:solidFill>
              </a:rPr>
              <a:t>ofile</a:t>
            </a:r>
            <a:r>
              <a:rPr lang="zh-CN" altLang="zh-CN" sz="1800" b="1" i="1" dirty="0">
                <a:solidFill>
                  <a:srgbClr val="008000"/>
                </a:solidFill>
              </a:rPr>
              <a:t>流与文件“</a:t>
            </a:r>
            <a:r>
              <a:rPr lang="en-US" altLang="zh-CN" sz="1800" b="1" i="1" dirty="0">
                <a:solidFill>
                  <a:srgbClr val="008000"/>
                </a:solidFill>
              </a:rPr>
              <a:t>myfile1”</a:t>
            </a:r>
            <a:r>
              <a:rPr lang="zh-CN" altLang="en-US" sz="1800" b="1" i="1" dirty="0">
                <a:solidFill>
                  <a:srgbClr val="008000"/>
                </a:solidFill>
              </a:rPr>
              <a:t>相关联</a:t>
            </a:r>
          </a:p>
          <a:p>
            <a:pPr algn="l">
              <a:lnSpc>
                <a:spcPct val="150000"/>
              </a:lnSpc>
            </a:pPr>
            <a:r>
              <a:rPr lang="zh-CN" altLang="en-US" sz="1800" b="1" dirty="0"/>
              <a:t>        </a:t>
            </a:r>
            <a:r>
              <a:rPr lang="en-US" altLang="zh-CN" sz="1800" b="1" dirty="0"/>
              <a:t>……			</a:t>
            </a:r>
            <a:r>
              <a:rPr lang="en-US" altLang="zh-CN" sz="1800" b="1" i="1" dirty="0">
                <a:solidFill>
                  <a:srgbClr val="008000"/>
                </a:solidFill>
              </a:rPr>
              <a:t>// </a:t>
            </a:r>
            <a:r>
              <a:rPr lang="zh-CN" altLang="en-US" sz="1800" b="1" i="1" dirty="0">
                <a:solidFill>
                  <a:srgbClr val="008000"/>
                </a:solidFill>
              </a:rPr>
              <a:t>访问</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solidFill>
                  <a:srgbClr val="0000CC"/>
                </a:solidFill>
              </a:rPr>
              <a:t>ofile</a:t>
            </a:r>
            <a:r>
              <a:rPr lang="en-US" altLang="zh-CN" sz="1800" b="1" dirty="0">
                <a:solidFill>
                  <a:srgbClr val="0000CC"/>
                </a:solidFill>
              </a:rPr>
              <a:t> . close ( ) ;</a:t>
            </a:r>
            <a:r>
              <a:rPr lang="en-US" altLang="zh-CN" sz="1800" b="1" dirty="0"/>
              <a:t>		</a:t>
            </a:r>
            <a:r>
              <a:rPr lang="en-US" altLang="zh-CN" sz="1800" b="1" i="1" dirty="0">
                <a:solidFill>
                  <a:srgbClr val="008000"/>
                </a:solidFill>
              </a:rPr>
              <a:t>// </a:t>
            </a:r>
            <a:r>
              <a:rPr lang="zh-CN" altLang="en-US" sz="1800" b="1" i="1" dirty="0">
                <a:solidFill>
                  <a:srgbClr val="008000"/>
                </a:solidFill>
              </a:rPr>
              <a:t>关闭</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open ( "myfile2" </a:t>
            </a:r>
            <a:r>
              <a:rPr lang="en-US" altLang="zh-CN" sz="1800" b="1" dirty="0" smtClean="0"/>
              <a:t>); </a:t>
            </a:r>
            <a:r>
              <a:rPr lang="en-US" altLang="zh-CN" sz="1800" b="1" dirty="0"/>
              <a:t>	</a:t>
            </a:r>
            <a:r>
              <a:rPr lang="en-US" altLang="zh-CN" sz="1800" b="1" i="1" dirty="0">
                <a:solidFill>
                  <a:srgbClr val="008000"/>
                </a:solidFill>
              </a:rPr>
              <a:t>// </a:t>
            </a:r>
            <a:r>
              <a:rPr lang="zh-CN" altLang="en-US" sz="1800" b="1" i="1" dirty="0">
                <a:solidFill>
                  <a:srgbClr val="008000"/>
                </a:solidFill>
              </a:rPr>
              <a:t>重用</a:t>
            </a:r>
            <a:r>
              <a:rPr lang="en-US" altLang="zh-CN" sz="1800" b="1" i="1" dirty="0" err="1">
                <a:solidFill>
                  <a:srgbClr val="008000"/>
                </a:solidFill>
              </a:rPr>
              <a:t>ofile</a:t>
            </a:r>
            <a:r>
              <a:rPr lang="zh-CN" altLang="en-US" sz="1800" b="1" i="1" dirty="0">
                <a:solidFill>
                  <a:srgbClr val="008000"/>
                </a:solidFill>
              </a:rPr>
              <a:t>流</a:t>
            </a:r>
          </a:p>
        </p:txBody>
      </p:sp>
      <p:sp>
        <p:nvSpPr>
          <p:cNvPr id="852996"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852997" name="Rectangle 5"/>
          <p:cNvSpPr>
            <a:spLocks noGrp="1" noChangeArrowheads="1"/>
          </p:cNvSpPr>
          <p:nvPr>
            <p:ph type="title" idx="4294967295"/>
          </p:nvPr>
        </p:nvSpPr>
        <p:spPr>
          <a:xfrm flipH="1" flipV="1">
            <a:off x="8382000" y="260350"/>
            <a:ext cx="582613" cy="220663"/>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52999" name="AutoShape 7"/>
          <p:cNvSpPr>
            <a:spLocks/>
          </p:cNvSpPr>
          <p:nvPr/>
        </p:nvSpPr>
        <p:spPr bwMode="auto">
          <a:xfrm>
            <a:off x="4419600" y="3054350"/>
            <a:ext cx="2667000" cy="914400"/>
          </a:xfrm>
          <a:prstGeom prst="borderCallout2">
            <a:avLst>
              <a:gd name="adj1" fmla="val 12500"/>
              <a:gd name="adj2" fmla="val -2856"/>
              <a:gd name="adj3" fmla="val 12500"/>
              <a:gd name="adj4" fmla="val -17264"/>
              <a:gd name="adj5" fmla="val 222745"/>
              <a:gd name="adj6" fmla="val -63569"/>
            </a:avLst>
          </a:prstGeom>
          <a:solidFill>
            <a:srgbClr val="F5F6FD"/>
          </a:solidFill>
          <a:ln w="19050" cap="sq">
            <a:solidFill>
              <a:srgbClr val="FF3300"/>
            </a:solidFill>
            <a:miter lim="800000"/>
            <a:headEnd type="none" w="sm" len="sm"/>
            <a:tailEnd type="oval" w="lg" len="lg"/>
          </a:ln>
          <a:effectLst/>
        </p:spPr>
        <p:txBody>
          <a:bodyPr/>
          <a:lstStyle/>
          <a:p>
            <a:pPr>
              <a:lnSpc>
                <a:spcPct val="130000"/>
              </a:lnSpc>
              <a:spcBef>
                <a:spcPct val="50000"/>
              </a:spcBef>
            </a:pPr>
            <a:r>
              <a:rPr lang="en-US" altLang="zh-CN" sz="1800" b="1" dirty="0" smtClean="0"/>
              <a:t>close </a:t>
            </a:r>
            <a:r>
              <a:rPr lang="en-US" altLang="zh-CN" sz="1800" b="1" dirty="0"/>
              <a:t>( ) </a:t>
            </a:r>
            <a:r>
              <a:rPr lang="zh-CN" altLang="en-US" sz="1800" b="1" dirty="0"/>
              <a:t>函数关闭文件</a:t>
            </a:r>
          </a:p>
          <a:p>
            <a:pPr>
              <a:lnSpc>
                <a:spcPct val="70000"/>
              </a:lnSpc>
              <a:spcBef>
                <a:spcPct val="50000"/>
              </a:spcBef>
            </a:pPr>
            <a:r>
              <a:rPr lang="zh-CN" altLang="en-US" sz="1800" b="1" dirty="0"/>
              <a:t>但流对象仍然存在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2999"/>
                                        </p:tgtEl>
                                        <p:attrNameLst>
                                          <p:attrName>style.visibility</p:attrName>
                                        </p:attrNameLst>
                                      </p:cBhvr>
                                      <p:to>
                                        <p:strVal val="visible"/>
                                      </p:to>
                                    </p:set>
                                    <p:animEffect transition="in" filter="barn(outHorizontal)">
                                      <p:cBhvr>
                                        <p:cTn id="7" dur="500"/>
                                        <p:tgtEl>
                                          <p:spTgt spid="85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9" grpId="0" animBg="1"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854019"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a:t>例如：</a:t>
            </a:r>
          </a:p>
          <a:p>
            <a:pPr algn="l">
              <a:lnSpc>
                <a:spcPct val="150000"/>
              </a:lnSpc>
            </a:pPr>
            <a:r>
              <a:rPr lang="zh-CN" altLang="en-US" sz="1800" b="1"/>
              <a:t>        </a:t>
            </a:r>
            <a:r>
              <a:rPr lang="en-US" altLang="zh-CN" sz="1800" b="1"/>
              <a:t>ofstream  ofile ;		</a:t>
            </a:r>
            <a:r>
              <a:rPr lang="en-US" altLang="zh-CN" sz="1800" b="1" i="1">
                <a:solidFill>
                  <a:srgbClr val="008000"/>
                </a:solidFill>
              </a:rPr>
              <a:t>// </a:t>
            </a:r>
            <a:r>
              <a:rPr lang="zh-CN" altLang="zh-CN" sz="1800" b="1" i="1">
                <a:solidFill>
                  <a:srgbClr val="008000"/>
                </a:solidFill>
              </a:rPr>
              <a:t>创建输出文件流</a:t>
            </a:r>
            <a:endParaRPr lang="zh-CN" altLang="en-US" sz="1800" b="1" i="1">
              <a:solidFill>
                <a:srgbClr val="008000"/>
              </a:solidFill>
            </a:endParaRPr>
          </a:p>
          <a:p>
            <a:pPr algn="l">
              <a:lnSpc>
                <a:spcPct val="150000"/>
              </a:lnSpc>
            </a:pPr>
            <a:r>
              <a:rPr lang="zh-CN" altLang="en-US" sz="1800" b="1"/>
              <a:t>        </a:t>
            </a:r>
            <a:r>
              <a:rPr lang="en-US" altLang="zh-CN" sz="1800" b="1"/>
              <a:t>ofile . open ( "myfile1" ) ;	</a:t>
            </a:r>
            <a:r>
              <a:rPr lang="en-US" altLang="zh-CN" sz="1800" b="1" i="1">
                <a:solidFill>
                  <a:srgbClr val="008000"/>
                </a:solidFill>
              </a:rPr>
              <a:t>// ofile</a:t>
            </a:r>
            <a:r>
              <a:rPr lang="zh-CN" altLang="zh-CN" sz="1800" b="1" i="1">
                <a:solidFill>
                  <a:srgbClr val="008000"/>
                </a:solidFill>
              </a:rPr>
              <a:t>流与文件“</a:t>
            </a:r>
            <a:r>
              <a:rPr lang="en-US" altLang="zh-CN" sz="1800" b="1" i="1">
                <a:solidFill>
                  <a:srgbClr val="008000"/>
                </a:solidFill>
              </a:rPr>
              <a:t>myfile1”</a:t>
            </a:r>
            <a:r>
              <a:rPr lang="zh-CN" altLang="en-US" sz="1800" b="1" i="1">
                <a:solidFill>
                  <a:srgbClr val="008000"/>
                </a:solidFill>
              </a:rPr>
              <a:t>相关联</a:t>
            </a:r>
          </a:p>
          <a:p>
            <a:pPr algn="l">
              <a:lnSpc>
                <a:spcPct val="150000"/>
              </a:lnSpc>
            </a:pPr>
            <a:r>
              <a:rPr lang="zh-CN" altLang="en-US" sz="1800" b="1"/>
              <a:t>        </a:t>
            </a:r>
            <a:r>
              <a:rPr lang="en-US" altLang="zh-CN" sz="1800" b="1"/>
              <a:t>……			</a:t>
            </a:r>
            <a:r>
              <a:rPr lang="en-US" altLang="zh-CN" sz="1800" b="1" i="1">
                <a:solidFill>
                  <a:srgbClr val="008000"/>
                </a:solidFill>
              </a:rPr>
              <a:t>// </a:t>
            </a:r>
            <a:r>
              <a:rPr lang="zh-CN" altLang="en-US" sz="1800" b="1" i="1">
                <a:solidFill>
                  <a:srgbClr val="008000"/>
                </a:solidFill>
              </a:rPr>
              <a:t>访问</a:t>
            </a:r>
            <a:r>
              <a:rPr lang="zh-CN" altLang="zh-CN" sz="1800" b="1" i="1">
                <a:solidFill>
                  <a:srgbClr val="008000"/>
                </a:solidFill>
              </a:rPr>
              <a:t>文件“</a:t>
            </a:r>
            <a:r>
              <a:rPr lang="en-US" altLang="zh-CN" sz="1800" b="1" i="1">
                <a:solidFill>
                  <a:srgbClr val="008000"/>
                </a:solidFill>
              </a:rPr>
              <a:t>myfile1”</a:t>
            </a:r>
          </a:p>
          <a:p>
            <a:pPr algn="l">
              <a:lnSpc>
                <a:spcPct val="150000"/>
              </a:lnSpc>
            </a:pPr>
            <a:r>
              <a:rPr lang="en-US" altLang="zh-CN" sz="1800" b="1"/>
              <a:t>        ofile . close ( ) ;		</a:t>
            </a:r>
            <a:r>
              <a:rPr lang="en-US" altLang="zh-CN" sz="1800" b="1" i="1">
                <a:solidFill>
                  <a:srgbClr val="008000"/>
                </a:solidFill>
              </a:rPr>
              <a:t>// </a:t>
            </a:r>
            <a:r>
              <a:rPr lang="zh-CN" altLang="en-US" sz="1800" b="1" i="1">
                <a:solidFill>
                  <a:srgbClr val="008000"/>
                </a:solidFill>
              </a:rPr>
              <a:t>关闭</a:t>
            </a:r>
            <a:r>
              <a:rPr lang="zh-CN" altLang="zh-CN" sz="1800" b="1" i="1">
                <a:solidFill>
                  <a:srgbClr val="008000"/>
                </a:solidFill>
              </a:rPr>
              <a:t>文件“</a:t>
            </a:r>
            <a:r>
              <a:rPr lang="en-US" altLang="zh-CN" sz="1800" b="1" i="1">
                <a:solidFill>
                  <a:srgbClr val="008000"/>
                </a:solidFill>
              </a:rPr>
              <a:t>myfile1”</a:t>
            </a:r>
          </a:p>
          <a:p>
            <a:pPr algn="l">
              <a:lnSpc>
                <a:spcPct val="150000"/>
              </a:lnSpc>
            </a:pPr>
            <a:r>
              <a:rPr lang="en-US" altLang="zh-CN" sz="1800" b="1"/>
              <a:t>        </a:t>
            </a:r>
            <a:r>
              <a:rPr lang="en-US" altLang="zh-CN" sz="1800" b="1">
                <a:solidFill>
                  <a:srgbClr val="0000CC"/>
                </a:solidFill>
              </a:rPr>
              <a:t>ofile . open ( "myfile2" )</a:t>
            </a:r>
            <a:r>
              <a:rPr lang="en-US" altLang="zh-CN" sz="1800" b="1"/>
              <a:t>; 	</a:t>
            </a:r>
            <a:r>
              <a:rPr lang="en-US" altLang="zh-CN" sz="1800" b="1" i="1">
                <a:solidFill>
                  <a:srgbClr val="008000"/>
                </a:solidFill>
              </a:rPr>
              <a:t>// </a:t>
            </a:r>
            <a:r>
              <a:rPr lang="zh-CN" altLang="en-US" sz="1800" b="1" i="1">
                <a:solidFill>
                  <a:srgbClr val="008000"/>
                </a:solidFill>
              </a:rPr>
              <a:t>重用</a:t>
            </a:r>
            <a:r>
              <a:rPr lang="en-US" altLang="zh-CN" sz="1800" b="1" i="1">
                <a:solidFill>
                  <a:srgbClr val="008000"/>
                </a:solidFill>
              </a:rPr>
              <a:t>ofile</a:t>
            </a:r>
            <a:r>
              <a:rPr lang="zh-CN" altLang="en-US" sz="1800" b="1" i="1">
                <a:solidFill>
                  <a:srgbClr val="008000"/>
                </a:solidFill>
              </a:rPr>
              <a:t>流</a:t>
            </a:r>
          </a:p>
        </p:txBody>
      </p:sp>
      <p:sp>
        <p:nvSpPr>
          <p:cNvPr id="854020"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854021" name="Rectangle 5"/>
          <p:cNvSpPr>
            <a:spLocks noGrp="1" noChangeArrowheads="1"/>
          </p:cNvSpPr>
          <p:nvPr>
            <p:ph type="title" idx="4294967295"/>
          </p:nvPr>
        </p:nvSpPr>
        <p:spPr>
          <a:xfrm flipH="1" flipV="1">
            <a:off x="8243888" y="188913"/>
            <a:ext cx="762000" cy="220662"/>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54023" name="AutoShape 7"/>
          <p:cNvSpPr>
            <a:spLocks/>
          </p:cNvSpPr>
          <p:nvPr/>
        </p:nvSpPr>
        <p:spPr bwMode="auto">
          <a:xfrm>
            <a:off x="4643438" y="3471863"/>
            <a:ext cx="1600200" cy="533400"/>
          </a:xfrm>
          <a:prstGeom prst="borderCallout2">
            <a:avLst>
              <a:gd name="adj1" fmla="val 21431"/>
              <a:gd name="adj2" fmla="val -4764"/>
              <a:gd name="adj3" fmla="val 21431"/>
              <a:gd name="adj4" fmla="val -28769"/>
              <a:gd name="adj5" fmla="val 381847"/>
              <a:gd name="adj6" fmla="val -105954"/>
            </a:avLst>
          </a:prstGeom>
          <a:solidFill>
            <a:srgbClr val="F5F6FD"/>
          </a:solidFill>
          <a:ln w="19050" cap="sq">
            <a:solidFill>
              <a:srgbClr val="FF3300"/>
            </a:solidFill>
            <a:miter lim="800000"/>
            <a:headEnd type="none" w="sm" len="sm"/>
            <a:tailEnd type="oval" w="lg" len="lg"/>
          </a:ln>
          <a:effectLst/>
        </p:spPr>
        <p:txBody>
          <a:bodyPr/>
          <a:lstStyle/>
          <a:p>
            <a:pPr>
              <a:lnSpc>
                <a:spcPct val="130000"/>
              </a:lnSpc>
              <a:spcBef>
                <a:spcPct val="50000"/>
              </a:spcBef>
            </a:pPr>
            <a:r>
              <a:rPr lang="zh-CN" altLang="en-US" sz="1800" b="1"/>
              <a:t>重用</a:t>
            </a:r>
            <a:r>
              <a:rPr lang="zh-CN" altLang="zh-CN" sz="1800" b="1"/>
              <a:t>流对象</a:t>
            </a:r>
            <a:endParaRPr lang="zh-CN" alt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4023"/>
                                        </p:tgtEl>
                                        <p:attrNameLst>
                                          <p:attrName>style.visibility</p:attrName>
                                        </p:attrNameLst>
                                      </p:cBhvr>
                                      <p:to>
                                        <p:strVal val="visible"/>
                                      </p:to>
                                    </p:set>
                                    <p:animEffect transition="in" filter="barn(outHorizontal)">
                                      <p:cBhvr>
                                        <p:cTn id="7" dur="500"/>
                                        <p:tgtEl>
                                          <p:spTgt spid="85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3" grpId="0" animBg="1"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ofstream  ost ;		 </a:t>
            </a:r>
          </a:p>
          <a:p>
            <a:pPr algn="l">
              <a:lnSpc>
                <a:spcPct val="125000"/>
              </a:lnSpc>
            </a:pPr>
            <a:r>
              <a:rPr lang="en-US" altLang="zh-CN" sz="1800" b="1"/>
              <a:t>   ost . open ( "d:\\my1.dat ") ;</a:t>
            </a:r>
          </a:p>
          <a:p>
            <a:pPr algn="l">
              <a:lnSpc>
                <a:spcPct val="125000"/>
              </a:lnSpc>
            </a:pPr>
            <a:r>
              <a:rPr lang="en-US" altLang="zh-CN" sz="1800" b="1"/>
              <a:t>   ost &lt;&lt; 20 &lt;&lt; endl ;	</a:t>
            </a:r>
            <a:endParaRPr lang="en-US" altLang="zh-CN" sz="1800" b="1" i="1">
              <a:solidFill>
                <a:srgbClr val="0000FF"/>
              </a:solidFill>
            </a:endParaRPr>
          </a:p>
          <a:p>
            <a:pPr algn="l">
              <a:lnSpc>
                <a:spcPct val="125000"/>
              </a:lnSpc>
            </a:pPr>
            <a:r>
              <a:rPr lang="en-US" altLang="zh-CN" sz="1800" b="1"/>
              <a:t>   ost &lt;&lt; 30.5 &lt;&lt; endl ;</a:t>
            </a:r>
          </a:p>
          <a:p>
            <a:pPr algn="l">
              <a:lnSpc>
                <a:spcPct val="125000"/>
              </a:lnSpc>
            </a:pPr>
            <a:r>
              <a:rPr lang="en-US" altLang="zh-CN" sz="1800" b="1"/>
              <a:t>   ost . close ( ) ;		</a:t>
            </a:r>
            <a:endParaRPr lang="en-US" altLang="zh-CN" sz="1800" b="1" i="1">
              <a:solidFill>
                <a:srgbClr val="0000FF"/>
              </a:solidFill>
            </a:endParaRPr>
          </a:p>
          <a:p>
            <a:pPr algn="l">
              <a:lnSpc>
                <a:spcPct val="125000"/>
              </a:lnSpc>
            </a:pPr>
            <a:r>
              <a:rPr lang="en-US" altLang="zh-CN" sz="1800" b="1"/>
              <a:t>   ifstream  ist ( "d:\\my1.dat" ) ;	</a:t>
            </a:r>
            <a:endParaRPr lang="en-US" altLang="zh-CN" sz="1800" b="1" i="1">
              <a:solidFill>
                <a:srgbClr val="0000FF"/>
              </a:solidFill>
            </a:endParaRPr>
          </a:p>
          <a:p>
            <a:pPr algn="l">
              <a:lnSpc>
                <a:spcPct val="125000"/>
              </a:lnSpc>
            </a:pPr>
            <a:r>
              <a:rPr lang="en-US" altLang="zh-CN" sz="1800" b="1"/>
              <a:t>   int  n ;</a:t>
            </a:r>
          </a:p>
          <a:p>
            <a:pPr algn="l">
              <a:lnSpc>
                <a:spcPct val="125000"/>
              </a:lnSpc>
            </a:pPr>
            <a:r>
              <a:rPr lang="en-US" altLang="zh-CN" sz="1800" b="1"/>
              <a:t>   double  d ;</a:t>
            </a:r>
          </a:p>
          <a:p>
            <a:pPr algn="l">
              <a:lnSpc>
                <a:spcPct val="125000"/>
              </a:lnSpc>
            </a:pPr>
            <a:r>
              <a:rPr lang="en-US" altLang="zh-CN" sz="1800" b="1"/>
              <a:t>   ist &gt;&gt; n &gt;&gt; d ;		</a:t>
            </a:r>
            <a:endParaRPr lang="en-US" altLang="zh-CN" sz="1800" b="1" i="1">
              <a:solidFill>
                <a:srgbClr val="0000FF"/>
              </a:solidFill>
            </a:endParaRPr>
          </a:p>
          <a:p>
            <a:pPr algn="l">
              <a:lnSpc>
                <a:spcPct val="125000"/>
              </a:lnSpc>
            </a:pPr>
            <a:r>
              <a:rPr lang="en-US" altLang="zh-CN" sz="1800" b="1"/>
              <a:t>   cout &lt;&lt; n &lt;&lt; endl &lt;&lt; d &lt;&lt; endl ;</a:t>
            </a:r>
          </a:p>
          <a:p>
            <a:pPr algn="l">
              <a:lnSpc>
                <a:spcPct val="125000"/>
              </a:lnSpc>
            </a:pPr>
            <a:r>
              <a:rPr lang="en-US" altLang="zh-CN" sz="1800" b="1"/>
              <a:t>}</a:t>
            </a:r>
          </a:p>
        </p:txBody>
      </p:sp>
      <p:sp>
        <p:nvSpPr>
          <p:cNvPr id="688131"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688132"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88131"/>
                                        </p:tgtEl>
                                        <p:attrNameLst>
                                          <p:attrName>style.visibility</p:attrName>
                                        </p:attrNameLst>
                                      </p:cBhvr>
                                      <p:to>
                                        <p:strVal val="visible"/>
                                      </p:to>
                                    </p:set>
                                    <p:animEffect transition="in" filter="checkerboard(down)">
                                      <p:cBhvr>
                                        <p:cTn id="7" dur="500"/>
                                        <p:tgtEl>
                                          <p:spTgt spid="6881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8130"/>
                                        </p:tgtEl>
                                        <p:attrNameLst>
                                          <p:attrName>style.visibility</p:attrName>
                                        </p:attrNameLst>
                                      </p:cBhvr>
                                      <p:to>
                                        <p:strVal val="visible"/>
                                      </p:to>
                                    </p:set>
                                    <p:animEffect transition="in" filter="checkerboard(across)">
                                      <p:cBhvr>
                                        <p:cTn id="12" dur="500"/>
                                        <p:tgtEl>
                                          <p:spTgt spid="68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0" grpId="0" autoUpdateAnimBg="0"/>
      <p:bldP spid="688131"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a:t>
            </a:r>
            <a:r>
              <a:rPr lang="en-US" altLang="zh-CN" sz="1800" b="1">
                <a:solidFill>
                  <a:srgbClr val="0000CC"/>
                </a:solidFill>
              </a:rPr>
              <a:t>ofstream  ost ;</a:t>
            </a:r>
            <a:r>
              <a:rPr lang="en-US" altLang="zh-CN" sz="1800" b="1"/>
              <a:t>		 </a:t>
            </a:r>
          </a:p>
          <a:p>
            <a:pPr algn="l">
              <a:lnSpc>
                <a:spcPct val="125000"/>
              </a:lnSpc>
            </a:pPr>
            <a:r>
              <a:rPr lang="en-US" altLang="zh-CN" sz="1800" b="1"/>
              <a:t>   </a:t>
            </a:r>
            <a:r>
              <a:rPr lang="en-US" altLang="zh-CN" sz="1800"/>
              <a:t>ost . open ( "d:\\my1.dat ") ;</a:t>
            </a:r>
          </a:p>
          <a:p>
            <a:pPr algn="l">
              <a:lnSpc>
                <a:spcPct val="125000"/>
              </a:lnSpc>
            </a:pPr>
            <a:r>
              <a:rPr lang="en-US" altLang="zh-CN" sz="1800"/>
              <a:t>   ost &lt;&lt; 20 &lt;&lt; endl ;	</a:t>
            </a:r>
            <a:endParaRPr lang="en-US" altLang="zh-CN" sz="1800" i="1">
              <a:solidFill>
                <a:srgbClr val="0000FF"/>
              </a:solidFill>
            </a:endParaRPr>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2691"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2692"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2693" name="Rectangle 5"/>
          <p:cNvSpPr>
            <a:spLocks noChangeArrowheads="1"/>
          </p:cNvSpPr>
          <p:nvPr/>
        </p:nvSpPr>
        <p:spPr bwMode="auto">
          <a:xfrm>
            <a:off x="4427538" y="2470150"/>
            <a:ext cx="20891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2693"/>
                                        </p:tgtEl>
                                        <p:attrNameLst>
                                          <p:attrName>style.visibility</p:attrName>
                                        </p:attrNameLst>
                                      </p:cBhvr>
                                      <p:to>
                                        <p:strVal val="visible"/>
                                      </p:to>
                                    </p:set>
                                    <p:anim calcmode="lin" valueType="num">
                                      <p:cBhvr>
                                        <p:cTn id="7" dur="500" fill="hold"/>
                                        <p:tgtEl>
                                          <p:spTgt spid="882693"/>
                                        </p:tgtEl>
                                        <p:attrNameLst>
                                          <p:attrName>ppt_x</p:attrName>
                                        </p:attrNameLst>
                                      </p:cBhvr>
                                      <p:tavLst>
                                        <p:tav tm="0">
                                          <p:val>
                                            <p:strVal val="#ppt_x-#ppt_w/2"/>
                                          </p:val>
                                        </p:tav>
                                        <p:tav tm="100000">
                                          <p:val>
                                            <p:strVal val="#ppt_x"/>
                                          </p:val>
                                        </p:tav>
                                      </p:tavLst>
                                    </p:anim>
                                    <p:anim calcmode="lin" valueType="num">
                                      <p:cBhvr>
                                        <p:cTn id="8" dur="500" fill="hold"/>
                                        <p:tgtEl>
                                          <p:spTgt spid="882693"/>
                                        </p:tgtEl>
                                        <p:attrNameLst>
                                          <p:attrName>ppt_y</p:attrName>
                                        </p:attrNameLst>
                                      </p:cBhvr>
                                      <p:tavLst>
                                        <p:tav tm="0">
                                          <p:val>
                                            <p:strVal val="#ppt_y"/>
                                          </p:val>
                                        </p:tav>
                                        <p:tav tm="100000">
                                          <p:val>
                                            <p:strVal val="#ppt_y"/>
                                          </p:val>
                                        </p:tav>
                                      </p:tavLst>
                                    </p:anim>
                                    <p:anim calcmode="lin" valueType="num">
                                      <p:cBhvr>
                                        <p:cTn id="9" dur="500" fill="hold"/>
                                        <p:tgtEl>
                                          <p:spTgt spid="882693"/>
                                        </p:tgtEl>
                                        <p:attrNameLst>
                                          <p:attrName>ppt_w</p:attrName>
                                        </p:attrNameLst>
                                      </p:cBhvr>
                                      <p:tavLst>
                                        <p:tav tm="0">
                                          <p:val>
                                            <p:fltVal val="0"/>
                                          </p:val>
                                        </p:tav>
                                        <p:tav tm="100000">
                                          <p:val>
                                            <p:strVal val="#ppt_w"/>
                                          </p:val>
                                        </p:tav>
                                      </p:tavLst>
                                    </p:anim>
                                    <p:anim calcmode="lin" valueType="num">
                                      <p:cBhvr>
                                        <p:cTn id="10" dur="500" fill="hold"/>
                                        <p:tgtEl>
                                          <p:spTgt spid="8826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61"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7062"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7063"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7064"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7065" name="Group 9"/>
          <p:cNvGrpSpPr>
            <a:grpSpLocks/>
          </p:cNvGrpSpPr>
          <p:nvPr/>
        </p:nvGrpSpPr>
        <p:grpSpPr bwMode="auto">
          <a:xfrm>
            <a:off x="2001838" y="2209800"/>
            <a:ext cx="5140325" cy="366713"/>
            <a:chOff x="1261" y="1296"/>
            <a:chExt cx="3238" cy="231"/>
          </a:xfrm>
        </p:grpSpPr>
        <p:sp>
          <p:nvSpPr>
            <p:cNvPr id="557066"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7067"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7068"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7069" name="Group 13"/>
          <p:cNvGrpSpPr>
            <a:grpSpLocks/>
          </p:cNvGrpSpPr>
          <p:nvPr/>
        </p:nvGrpSpPr>
        <p:grpSpPr bwMode="auto">
          <a:xfrm>
            <a:off x="2438400" y="5140325"/>
            <a:ext cx="4473575" cy="346075"/>
            <a:chOff x="1598" y="3142"/>
            <a:chExt cx="2818" cy="218"/>
          </a:xfrm>
        </p:grpSpPr>
        <p:sp>
          <p:nvSpPr>
            <p:cNvPr id="557070"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7071" name="Rectangle 15"/>
            <p:cNvSpPr>
              <a:spLocks noChangeArrowheads="1"/>
            </p:cNvSpPr>
            <p:nvPr/>
          </p:nvSpPr>
          <p:spPr bwMode="auto">
            <a:xfrm>
              <a:off x="2607"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7072"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7073" name="Group 17"/>
          <p:cNvGrpSpPr>
            <a:grpSpLocks/>
          </p:cNvGrpSpPr>
          <p:nvPr/>
        </p:nvGrpSpPr>
        <p:grpSpPr bwMode="auto">
          <a:xfrm>
            <a:off x="304800" y="3186113"/>
            <a:ext cx="3986213" cy="376237"/>
            <a:chOff x="192" y="1911"/>
            <a:chExt cx="2511" cy="237"/>
          </a:xfrm>
        </p:grpSpPr>
        <p:sp>
          <p:nvSpPr>
            <p:cNvPr id="557074" name="Rectangle 18"/>
            <p:cNvSpPr>
              <a:spLocks noChangeArrowheads="1"/>
            </p:cNvSpPr>
            <p:nvPr/>
          </p:nvSpPr>
          <p:spPr bwMode="auto">
            <a:xfrm>
              <a:off x="771" y="1911"/>
              <a:ext cx="1266" cy="237"/>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istream_withassign</a:t>
              </a:r>
            </a:p>
          </p:txBody>
        </p:sp>
        <p:sp>
          <p:nvSpPr>
            <p:cNvPr id="557075"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7076"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7077" name="Group 21"/>
          <p:cNvGrpSpPr>
            <a:grpSpLocks/>
          </p:cNvGrpSpPr>
          <p:nvPr/>
        </p:nvGrpSpPr>
        <p:grpSpPr bwMode="auto">
          <a:xfrm>
            <a:off x="4718050" y="3186113"/>
            <a:ext cx="4121150" cy="376237"/>
            <a:chOff x="2972" y="1911"/>
            <a:chExt cx="2596" cy="237"/>
          </a:xfrm>
        </p:grpSpPr>
        <p:sp>
          <p:nvSpPr>
            <p:cNvPr id="557078" name="Rectangle 22"/>
            <p:cNvSpPr>
              <a:spLocks noChangeArrowheads="1"/>
            </p:cNvSpPr>
            <p:nvPr/>
          </p:nvSpPr>
          <p:spPr bwMode="auto">
            <a:xfrm>
              <a:off x="3578" y="1911"/>
              <a:ext cx="1298" cy="237"/>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ostream_withassign</a:t>
              </a:r>
            </a:p>
          </p:txBody>
        </p:sp>
        <p:sp>
          <p:nvSpPr>
            <p:cNvPr id="557079"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7080"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7081" name="Group 25"/>
          <p:cNvGrpSpPr>
            <a:grpSpLocks/>
          </p:cNvGrpSpPr>
          <p:nvPr/>
        </p:nvGrpSpPr>
        <p:grpSpPr bwMode="auto">
          <a:xfrm>
            <a:off x="2438400" y="1828800"/>
            <a:ext cx="4267200" cy="381000"/>
            <a:chOff x="1536" y="1056"/>
            <a:chExt cx="2688" cy="240"/>
          </a:xfrm>
        </p:grpSpPr>
        <p:sp>
          <p:nvSpPr>
            <p:cNvPr id="557082"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7083"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84" name="Group 28"/>
          <p:cNvGrpSpPr>
            <a:grpSpLocks/>
          </p:cNvGrpSpPr>
          <p:nvPr/>
        </p:nvGrpSpPr>
        <p:grpSpPr bwMode="auto">
          <a:xfrm>
            <a:off x="762000" y="2590800"/>
            <a:ext cx="3200400" cy="593725"/>
            <a:chOff x="480" y="1536"/>
            <a:chExt cx="2016" cy="384"/>
          </a:xfrm>
        </p:grpSpPr>
        <p:sp>
          <p:nvSpPr>
            <p:cNvPr id="557085"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7086"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7087"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88" name="Group 32"/>
          <p:cNvGrpSpPr>
            <a:grpSpLocks/>
          </p:cNvGrpSpPr>
          <p:nvPr/>
        </p:nvGrpSpPr>
        <p:grpSpPr bwMode="auto">
          <a:xfrm>
            <a:off x="5181600" y="2555875"/>
            <a:ext cx="3200400" cy="625475"/>
            <a:chOff x="480" y="1536"/>
            <a:chExt cx="2016" cy="384"/>
          </a:xfrm>
        </p:grpSpPr>
        <p:sp>
          <p:nvSpPr>
            <p:cNvPr id="557089"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7090"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7091"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92" name="Group 36"/>
          <p:cNvGrpSpPr>
            <a:grpSpLocks/>
          </p:cNvGrpSpPr>
          <p:nvPr/>
        </p:nvGrpSpPr>
        <p:grpSpPr bwMode="auto">
          <a:xfrm>
            <a:off x="2895600" y="4549775"/>
            <a:ext cx="3200400" cy="593725"/>
            <a:chOff x="1872" y="2784"/>
            <a:chExt cx="2016" cy="336"/>
          </a:xfrm>
        </p:grpSpPr>
        <p:sp>
          <p:nvSpPr>
            <p:cNvPr id="557093"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7094"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7095"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96" name="Group 40"/>
          <p:cNvGrpSpPr>
            <a:grpSpLocks/>
          </p:cNvGrpSpPr>
          <p:nvPr/>
        </p:nvGrpSpPr>
        <p:grpSpPr bwMode="auto">
          <a:xfrm>
            <a:off x="2819400" y="2362200"/>
            <a:ext cx="3505200" cy="1828800"/>
            <a:chOff x="1776" y="1392"/>
            <a:chExt cx="2208" cy="1152"/>
          </a:xfrm>
        </p:grpSpPr>
        <p:sp>
          <p:nvSpPr>
            <p:cNvPr id="557097"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7098"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7099"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7100"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7101"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7102"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7103"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7104"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7105"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7106"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7107"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
        <p:nvSpPr>
          <p:cNvPr id="557108" name="Text Box 52"/>
          <p:cNvSpPr txBox="1">
            <a:spLocks noChangeArrowheads="1"/>
          </p:cNvSpPr>
          <p:nvPr/>
        </p:nvSpPr>
        <p:spPr bwMode="auto">
          <a:xfrm>
            <a:off x="1997075"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输出文件流</a:t>
            </a:r>
          </a:p>
        </p:txBody>
      </p:sp>
      <p:sp>
        <p:nvSpPr>
          <p:cNvPr id="557109" name="Text Box 53"/>
          <p:cNvSpPr txBox="1">
            <a:spLocks noChangeArrowheads="1"/>
          </p:cNvSpPr>
          <p:nvPr/>
        </p:nvSpPr>
        <p:spPr bwMode="auto">
          <a:xfrm>
            <a:off x="3794125" y="5562600"/>
            <a:ext cx="14605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输出串流</a:t>
            </a:r>
          </a:p>
        </p:txBody>
      </p:sp>
      <p:sp>
        <p:nvSpPr>
          <p:cNvPr id="557110" name="Text Box 54"/>
          <p:cNvSpPr txBox="1">
            <a:spLocks noChangeArrowheads="1"/>
          </p:cNvSpPr>
          <p:nvPr/>
        </p:nvSpPr>
        <p:spPr bwMode="auto">
          <a:xfrm>
            <a:off x="5562600"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标准输入</a:t>
            </a:r>
            <a:r>
              <a:rPr lang="en-US" altLang="zh-CN" sz="1600" b="1">
                <a:solidFill>
                  <a:srgbClr val="0000FF"/>
                </a:solidFill>
              </a:rPr>
              <a:t>/</a:t>
            </a:r>
            <a:r>
              <a:rPr lang="zh-CN" altLang="en-US" sz="1600" b="1">
                <a:solidFill>
                  <a:srgbClr val="0000FF"/>
                </a:solidFill>
              </a:rPr>
              <a:t>输出流</a:t>
            </a:r>
          </a:p>
        </p:txBody>
      </p:sp>
      <p:sp>
        <p:nvSpPr>
          <p:cNvPr id="557111" name="Text Box 55"/>
          <p:cNvSpPr txBox="1">
            <a:spLocks noChangeArrowheads="1"/>
          </p:cNvSpPr>
          <p:nvPr/>
        </p:nvSpPr>
        <p:spPr bwMode="auto">
          <a:xfrm>
            <a:off x="1371600" y="3581400"/>
            <a:ext cx="1722438" cy="385763"/>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
        <p:nvSpPr>
          <p:cNvPr id="557112" name="Text Box 56"/>
          <p:cNvSpPr txBox="1">
            <a:spLocks noChangeArrowheads="1"/>
          </p:cNvSpPr>
          <p:nvPr/>
        </p:nvSpPr>
        <p:spPr bwMode="auto">
          <a:xfrm>
            <a:off x="5867400" y="3576638"/>
            <a:ext cx="1722438" cy="385762"/>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7111"/>
                                        </p:tgtEl>
                                        <p:attrNameLst>
                                          <p:attrName>style.visibility</p:attrName>
                                        </p:attrNameLst>
                                      </p:cBhvr>
                                      <p:to>
                                        <p:strVal val="visible"/>
                                      </p:to>
                                    </p:set>
                                    <p:animEffect transition="in" filter="blinds(horizontal)">
                                      <p:cBhvr>
                                        <p:cTn id="7" dur="500"/>
                                        <p:tgtEl>
                                          <p:spTgt spid="557111"/>
                                        </p:tgtEl>
                                      </p:cBhvr>
                                    </p:animEffect>
                                  </p:childTnLst>
                                </p:cTn>
                              </p:par>
                            </p:childTnLst>
                          </p:cTn>
                        </p:par>
                        <p:par>
                          <p:cTn id="8" fill="hold">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57112"/>
                                        </p:tgtEl>
                                        <p:attrNameLst>
                                          <p:attrName>style.visibility</p:attrName>
                                        </p:attrNameLst>
                                      </p:cBhvr>
                                      <p:to>
                                        <p:strVal val="visible"/>
                                      </p:to>
                                    </p:set>
                                    <p:animEffect transition="in" filter="blinds(horizontal)">
                                      <p:cBhvr>
                                        <p:cTn id="11" dur="500"/>
                                        <p:tgtEl>
                                          <p:spTgt spid="55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111" grpId="0" autoUpdateAnimBg="0"/>
      <p:bldP spid="557112"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ost . open ( "d:\\my1.dat ") ;</a:t>
            </a:r>
          </a:p>
          <a:p>
            <a:pPr algn="l">
              <a:lnSpc>
                <a:spcPct val="125000"/>
              </a:lnSpc>
            </a:pPr>
            <a:r>
              <a:rPr lang="en-US" altLang="zh-CN" sz="1800"/>
              <a:t>   ost &lt;&lt; 20 &lt;&lt; endl ;	</a:t>
            </a:r>
            <a:endParaRPr lang="en-US" altLang="zh-CN" sz="1800" i="1">
              <a:solidFill>
                <a:srgbClr val="0000FF"/>
              </a:solidFill>
            </a:endParaRPr>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3715"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3716"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3717" name="Rectangle 5"/>
          <p:cNvSpPr>
            <a:spLocks noChangeArrowheads="1"/>
          </p:cNvSpPr>
          <p:nvPr/>
        </p:nvSpPr>
        <p:spPr bwMode="auto">
          <a:xfrm>
            <a:off x="4427538" y="2470150"/>
            <a:ext cx="201612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3718"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3718"/>
                                        </p:tgtEl>
                                        <p:attrNameLst>
                                          <p:attrName>style.visibility</p:attrName>
                                        </p:attrNameLst>
                                      </p:cBhvr>
                                      <p:to>
                                        <p:strVal val="visible"/>
                                      </p:to>
                                    </p:set>
                                    <p:anim calcmode="lin" valueType="num">
                                      <p:cBhvr>
                                        <p:cTn id="7" dur="500" fill="hold"/>
                                        <p:tgtEl>
                                          <p:spTgt spid="883718"/>
                                        </p:tgtEl>
                                        <p:attrNameLst>
                                          <p:attrName>ppt_x</p:attrName>
                                        </p:attrNameLst>
                                      </p:cBhvr>
                                      <p:tavLst>
                                        <p:tav tm="0">
                                          <p:val>
                                            <p:strVal val="#ppt_x-#ppt_w/2"/>
                                          </p:val>
                                        </p:tav>
                                        <p:tav tm="100000">
                                          <p:val>
                                            <p:strVal val="#ppt_x"/>
                                          </p:val>
                                        </p:tav>
                                      </p:tavLst>
                                    </p:anim>
                                    <p:anim calcmode="lin" valueType="num">
                                      <p:cBhvr>
                                        <p:cTn id="8" dur="500" fill="hold"/>
                                        <p:tgtEl>
                                          <p:spTgt spid="883718"/>
                                        </p:tgtEl>
                                        <p:attrNameLst>
                                          <p:attrName>ppt_y</p:attrName>
                                        </p:attrNameLst>
                                      </p:cBhvr>
                                      <p:tavLst>
                                        <p:tav tm="0">
                                          <p:val>
                                            <p:strVal val="#ppt_y"/>
                                          </p:val>
                                        </p:tav>
                                        <p:tav tm="100000">
                                          <p:val>
                                            <p:strVal val="#ppt_y"/>
                                          </p:val>
                                        </p:tav>
                                      </p:tavLst>
                                    </p:anim>
                                    <p:anim calcmode="lin" valueType="num">
                                      <p:cBhvr>
                                        <p:cTn id="9" dur="500" fill="hold"/>
                                        <p:tgtEl>
                                          <p:spTgt spid="883718"/>
                                        </p:tgtEl>
                                        <p:attrNameLst>
                                          <p:attrName>ppt_w</p:attrName>
                                        </p:attrNameLst>
                                      </p:cBhvr>
                                      <p:tavLst>
                                        <p:tav tm="0">
                                          <p:val>
                                            <p:fltVal val="0"/>
                                          </p:val>
                                        </p:tav>
                                        <p:tav tm="100000">
                                          <p:val>
                                            <p:strVal val="#ppt_w"/>
                                          </p:val>
                                        </p:tav>
                                      </p:tavLst>
                                    </p:anim>
                                    <p:anim calcmode="lin" valueType="num">
                                      <p:cBhvr>
                                        <p:cTn id="10" dur="500" fill="hold"/>
                                        <p:tgtEl>
                                          <p:spTgt spid="8837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8"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a:t>
            </a:r>
            <a:r>
              <a:rPr lang="en-US" altLang="zh-CN" sz="1800" b="1">
                <a:solidFill>
                  <a:srgbClr val="0000CC"/>
                </a:solidFill>
              </a:rPr>
              <a:t>ost &lt;&lt; 20 &lt;&lt; endl ;	</a:t>
            </a:r>
            <a:endParaRPr lang="en-US" altLang="zh-CN" sz="1800" b="1" i="1">
              <a:solidFill>
                <a:srgbClr val="0000CC"/>
              </a:solidFill>
            </a:endParaRPr>
          </a:p>
          <a:p>
            <a:pPr algn="l">
              <a:lnSpc>
                <a:spcPct val="125000"/>
              </a:lnSpc>
            </a:pPr>
            <a:r>
              <a:rPr lang="en-US" altLang="zh-CN" sz="1800" b="1">
                <a:solidFill>
                  <a:srgbClr val="0000CC"/>
                </a:solidFill>
              </a:rPr>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4739"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4740"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4741"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4742"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4743"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4743"/>
                                        </p:tgtEl>
                                        <p:attrNameLst>
                                          <p:attrName>style.visibility</p:attrName>
                                        </p:attrNameLst>
                                      </p:cBhvr>
                                      <p:to>
                                        <p:strVal val="visible"/>
                                      </p:to>
                                    </p:set>
                                    <p:anim calcmode="lin" valueType="num">
                                      <p:cBhvr>
                                        <p:cTn id="7" dur="500" fill="hold"/>
                                        <p:tgtEl>
                                          <p:spTgt spid="884743"/>
                                        </p:tgtEl>
                                        <p:attrNameLst>
                                          <p:attrName>ppt_x</p:attrName>
                                        </p:attrNameLst>
                                      </p:cBhvr>
                                      <p:tavLst>
                                        <p:tav tm="0">
                                          <p:val>
                                            <p:strVal val="#ppt_x-#ppt_w/2"/>
                                          </p:val>
                                        </p:tav>
                                        <p:tav tm="100000">
                                          <p:val>
                                            <p:strVal val="#ppt_x"/>
                                          </p:val>
                                        </p:tav>
                                      </p:tavLst>
                                    </p:anim>
                                    <p:anim calcmode="lin" valueType="num">
                                      <p:cBhvr>
                                        <p:cTn id="8" dur="500" fill="hold"/>
                                        <p:tgtEl>
                                          <p:spTgt spid="884743"/>
                                        </p:tgtEl>
                                        <p:attrNameLst>
                                          <p:attrName>ppt_y</p:attrName>
                                        </p:attrNameLst>
                                      </p:cBhvr>
                                      <p:tavLst>
                                        <p:tav tm="0">
                                          <p:val>
                                            <p:strVal val="#ppt_y"/>
                                          </p:val>
                                        </p:tav>
                                        <p:tav tm="100000">
                                          <p:val>
                                            <p:strVal val="#ppt_y"/>
                                          </p:val>
                                        </p:tav>
                                      </p:tavLst>
                                    </p:anim>
                                    <p:anim calcmode="lin" valueType="num">
                                      <p:cBhvr>
                                        <p:cTn id="9" dur="500" fill="hold"/>
                                        <p:tgtEl>
                                          <p:spTgt spid="884743"/>
                                        </p:tgtEl>
                                        <p:attrNameLst>
                                          <p:attrName>ppt_w</p:attrName>
                                        </p:attrNameLst>
                                      </p:cBhvr>
                                      <p:tavLst>
                                        <p:tav tm="0">
                                          <p:val>
                                            <p:fltVal val="0"/>
                                          </p:val>
                                        </p:tav>
                                        <p:tav tm="100000">
                                          <p:val>
                                            <p:strVal val="#ppt_w"/>
                                          </p:val>
                                        </p:tav>
                                      </p:tavLst>
                                    </p:anim>
                                    <p:anim calcmode="lin" valueType="num">
                                      <p:cBhvr>
                                        <p:cTn id="10" dur="500" fill="hold"/>
                                        <p:tgtEl>
                                          <p:spTgt spid="8847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3"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a:t>
            </a:r>
            <a:r>
              <a:rPr lang="en-US" altLang="zh-CN" sz="1800" b="1">
                <a:solidFill>
                  <a:srgbClr val="0000CC"/>
                </a:solidFill>
              </a:rPr>
              <a:t>ost . close ( ) ;</a:t>
            </a:r>
            <a:r>
              <a:rPr lang="en-US" altLang="zh-CN" sz="1800"/>
              <a:t>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5763"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5764"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5765"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5766"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5767"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5768"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5768"/>
                                        </p:tgtEl>
                                        <p:attrNameLst>
                                          <p:attrName>style.visibility</p:attrName>
                                        </p:attrNameLst>
                                      </p:cBhvr>
                                      <p:to>
                                        <p:strVal val="visible"/>
                                      </p:to>
                                    </p:set>
                                    <p:anim calcmode="lin" valueType="num">
                                      <p:cBhvr>
                                        <p:cTn id="7" dur="500" fill="hold"/>
                                        <p:tgtEl>
                                          <p:spTgt spid="885768"/>
                                        </p:tgtEl>
                                        <p:attrNameLst>
                                          <p:attrName>ppt_x</p:attrName>
                                        </p:attrNameLst>
                                      </p:cBhvr>
                                      <p:tavLst>
                                        <p:tav tm="0">
                                          <p:val>
                                            <p:strVal val="#ppt_x-#ppt_w/2"/>
                                          </p:val>
                                        </p:tav>
                                        <p:tav tm="100000">
                                          <p:val>
                                            <p:strVal val="#ppt_x"/>
                                          </p:val>
                                        </p:tav>
                                      </p:tavLst>
                                    </p:anim>
                                    <p:anim calcmode="lin" valueType="num">
                                      <p:cBhvr>
                                        <p:cTn id="8" dur="500" fill="hold"/>
                                        <p:tgtEl>
                                          <p:spTgt spid="885768"/>
                                        </p:tgtEl>
                                        <p:attrNameLst>
                                          <p:attrName>ppt_y</p:attrName>
                                        </p:attrNameLst>
                                      </p:cBhvr>
                                      <p:tavLst>
                                        <p:tav tm="0">
                                          <p:val>
                                            <p:strVal val="#ppt_y"/>
                                          </p:val>
                                        </p:tav>
                                        <p:tav tm="100000">
                                          <p:val>
                                            <p:strVal val="#ppt_y"/>
                                          </p:val>
                                        </p:tav>
                                      </p:tavLst>
                                    </p:anim>
                                    <p:anim calcmode="lin" valueType="num">
                                      <p:cBhvr>
                                        <p:cTn id="9" dur="500" fill="hold"/>
                                        <p:tgtEl>
                                          <p:spTgt spid="885768"/>
                                        </p:tgtEl>
                                        <p:attrNameLst>
                                          <p:attrName>ppt_w</p:attrName>
                                        </p:attrNameLst>
                                      </p:cBhvr>
                                      <p:tavLst>
                                        <p:tav tm="0">
                                          <p:val>
                                            <p:fltVal val="0"/>
                                          </p:val>
                                        </p:tav>
                                        <p:tav tm="100000">
                                          <p:val>
                                            <p:strVal val="#ppt_w"/>
                                          </p:val>
                                        </p:tav>
                                      </p:tavLst>
                                    </p:anim>
                                    <p:anim calcmode="lin" valueType="num">
                                      <p:cBhvr>
                                        <p:cTn id="10" dur="500" fill="hold"/>
                                        <p:tgtEl>
                                          <p:spTgt spid="8857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8"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a:t>
            </a:r>
            <a:r>
              <a:rPr lang="en-US" altLang="zh-CN" sz="1800" b="1">
                <a:solidFill>
                  <a:srgbClr val="0000CC"/>
                </a:solidFill>
              </a:rPr>
              <a:t>ifstream  ist ( "d:\\my1.dat" ) ;</a:t>
            </a:r>
            <a:r>
              <a:rPr lang="en-US" altLang="zh-CN" sz="1800"/>
              <a:t>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6787"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6788"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6789"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6790"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6791"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6792"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86793"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6793"/>
                                        </p:tgtEl>
                                        <p:attrNameLst>
                                          <p:attrName>style.visibility</p:attrName>
                                        </p:attrNameLst>
                                      </p:cBhvr>
                                      <p:to>
                                        <p:strVal val="visible"/>
                                      </p:to>
                                    </p:set>
                                    <p:anim calcmode="lin" valueType="num">
                                      <p:cBhvr>
                                        <p:cTn id="7" dur="500" fill="hold"/>
                                        <p:tgtEl>
                                          <p:spTgt spid="886793"/>
                                        </p:tgtEl>
                                        <p:attrNameLst>
                                          <p:attrName>ppt_x</p:attrName>
                                        </p:attrNameLst>
                                      </p:cBhvr>
                                      <p:tavLst>
                                        <p:tav tm="0">
                                          <p:val>
                                            <p:strVal val="#ppt_x-#ppt_w/2"/>
                                          </p:val>
                                        </p:tav>
                                        <p:tav tm="100000">
                                          <p:val>
                                            <p:strVal val="#ppt_x"/>
                                          </p:val>
                                        </p:tav>
                                      </p:tavLst>
                                    </p:anim>
                                    <p:anim calcmode="lin" valueType="num">
                                      <p:cBhvr>
                                        <p:cTn id="8" dur="500" fill="hold"/>
                                        <p:tgtEl>
                                          <p:spTgt spid="886793"/>
                                        </p:tgtEl>
                                        <p:attrNameLst>
                                          <p:attrName>ppt_y</p:attrName>
                                        </p:attrNameLst>
                                      </p:cBhvr>
                                      <p:tavLst>
                                        <p:tav tm="0">
                                          <p:val>
                                            <p:strVal val="#ppt_y"/>
                                          </p:val>
                                        </p:tav>
                                        <p:tav tm="100000">
                                          <p:val>
                                            <p:strVal val="#ppt_y"/>
                                          </p:val>
                                        </p:tav>
                                      </p:tavLst>
                                    </p:anim>
                                    <p:anim calcmode="lin" valueType="num">
                                      <p:cBhvr>
                                        <p:cTn id="9" dur="500" fill="hold"/>
                                        <p:tgtEl>
                                          <p:spTgt spid="886793"/>
                                        </p:tgtEl>
                                        <p:attrNameLst>
                                          <p:attrName>ppt_w</p:attrName>
                                        </p:attrNameLst>
                                      </p:cBhvr>
                                      <p:tavLst>
                                        <p:tav tm="0">
                                          <p:val>
                                            <p:fltVal val="0"/>
                                          </p:val>
                                        </p:tav>
                                        <p:tav tm="100000">
                                          <p:val>
                                            <p:strVal val="#ppt_w"/>
                                          </p:val>
                                        </p:tav>
                                      </p:tavLst>
                                    </p:anim>
                                    <p:anim calcmode="lin" valueType="num">
                                      <p:cBhvr>
                                        <p:cTn id="10" dur="500" fill="hold"/>
                                        <p:tgtEl>
                                          <p:spTgt spid="8867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93"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a:t>
            </a:r>
            <a:r>
              <a:rPr lang="en-US" altLang="zh-CN" sz="1800" b="1">
                <a:solidFill>
                  <a:srgbClr val="0000CC"/>
                </a:solidFill>
              </a:rPr>
              <a:t>ist &gt;&gt; n &gt;&gt; d ;</a:t>
            </a:r>
            <a:r>
              <a:rPr lang="en-US" altLang="zh-CN" sz="1800"/>
              <a:t>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7811"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7812"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7813"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7814"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7815"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7816"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87817"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
        <p:nvSpPr>
          <p:cNvPr id="887818" name="Rectangle 10"/>
          <p:cNvSpPr>
            <a:spLocks noChangeArrowheads="1"/>
          </p:cNvSpPr>
          <p:nvPr/>
        </p:nvSpPr>
        <p:spPr bwMode="auto">
          <a:xfrm>
            <a:off x="4427538" y="5133975"/>
            <a:ext cx="1944687"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从流提取数据</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7818"/>
                                        </p:tgtEl>
                                        <p:attrNameLst>
                                          <p:attrName>style.visibility</p:attrName>
                                        </p:attrNameLst>
                                      </p:cBhvr>
                                      <p:to>
                                        <p:strVal val="visible"/>
                                      </p:to>
                                    </p:set>
                                    <p:anim calcmode="lin" valueType="num">
                                      <p:cBhvr>
                                        <p:cTn id="7" dur="500" fill="hold"/>
                                        <p:tgtEl>
                                          <p:spTgt spid="887818"/>
                                        </p:tgtEl>
                                        <p:attrNameLst>
                                          <p:attrName>ppt_x</p:attrName>
                                        </p:attrNameLst>
                                      </p:cBhvr>
                                      <p:tavLst>
                                        <p:tav tm="0">
                                          <p:val>
                                            <p:strVal val="#ppt_x-#ppt_w/2"/>
                                          </p:val>
                                        </p:tav>
                                        <p:tav tm="100000">
                                          <p:val>
                                            <p:strVal val="#ppt_x"/>
                                          </p:val>
                                        </p:tav>
                                      </p:tavLst>
                                    </p:anim>
                                    <p:anim calcmode="lin" valueType="num">
                                      <p:cBhvr>
                                        <p:cTn id="8" dur="500" fill="hold"/>
                                        <p:tgtEl>
                                          <p:spTgt spid="887818"/>
                                        </p:tgtEl>
                                        <p:attrNameLst>
                                          <p:attrName>ppt_y</p:attrName>
                                        </p:attrNameLst>
                                      </p:cBhvr>
                                      <p:tavLst>
                                        <p:tav tm="0">
                                          <p:val>
                                            <p:strVal val="#ppt_y"/>
                                          </p:val>
                                        </p:tav>
                                        <p:tav tm="100000">
                                          <p:val>
                                            <p:strVal val="#ppt_y"/>
                                          </p:val>
                                        </p:tav>
                                      </p:tavLst>
                                    </p:anim>
                                    <p:anim calcmode="lin" valueType="num">
                                      <p:cBhvr>
                                        <p:cTn id="9" dur="500" fill="hold"/>
                                        <p:tgtEl>
                                          <p:spTgt spid="887818"/>
                                        </p:tgtEl>
                                        <p:attrNameLst>
                                          <p:attrName>ppt_w</p:attrName>
                                        </p:attrNameLst>
                                      </p:cBhvr>
                                      <p:tavLst>
                                        <p:tav tm="0">
                                          <p:val>
                                            <p:fltVal val="0"/>
                                          </p:val>
                                        </p:tav>
                                        <p:tav tm="100000">
                                          <p:val>
                                            <p:strVal val="#ppt_w"/>
                                          </p:val>
                                        </p:tav>
                                      </p:tavLst>
                                    </p:anim>
                                    <p:anim calcmode="lin" valueType="num">
                                      <p:cBhvr>
                                        <p:cTn id="10" dur="500" fill="hold"/>
                                        <p:tgtEl>
                                          <p:spTgt spid="8878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8"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p>
          <a:p>
            <a:pPr algn="l">
              <a:lnSpc>
                <a:spcPct val="125000"/>
              </a:lnSpc>
            </a:pPr>
            <a:r>
              <a:rPr lang="en-US" altLang="zh-CN" sz="1800"/>
              <a:t>   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p>
          <a:p>
            <a:pPr algn="l">
              <a:lnSpc>
                <a:spcPct val="125000"/>
              </a:lnSpc>
            </a:pPr>
            <a:r>
              <a:rPr lang="en-US" altLang="zh-CN" sz="1800"/>
              <a:t>   ifstream  ist ( "d:\\my1.dat" ) ;	</a:t>
            </a:r>
            <a:endParaRPr lang="en-US" altLang="zh-CN" sz="1800" i="1"/>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a:t>
            </a:r>
            <a:r>
              <a:rPr lang="en-US" altLang="zh-CN" sz="1800" b="1"/>
              <a:t>		</a:t>
            </a:r>
            <a:endParaRPr lang="en-US" altLang="zh-CN" sz="1800" b="1" i="1"/>
          </a:p>
          <a:p>
            <a:pPr algn="l">
              <a:lnSpc>
                <a:spcPct val="125000"/>
              </a:lnSpc>
            </a:pPr>
            <a:r>
              <a:rPr lang="en-US" altLang="zh-CN" sz="1800" b="1"/>
              <a:t>   </a:t>
            </a:r>
            <a:r>
              <a:rPr lang="en-US" altLang="zh-CN" sz="1800" b="1">
                <a:solidFill>
                  <a:srgbClr val="0000CC"/>
                </a:solidFill>
              </a:rPr>
              <a:t>cout &lt;&lt; n &lt;&lt; endl &lt;&lt; d &lt;&lt; endl ;</a:t>
            </a:r>
          </a:p>
          <a:p>
            <a:pPr algn="l">
              <a:lnSpc>
                <a:spcPct val="125000"/>
              </a:lnSpc>
            </a:pPr>
            <a:r>
              <a:rPr lang="en-US" altLang="zh-CN" sz="1800"/>
              <a:t>}</a:t>
            </a:r>
          </a:p>
        </p:txBody>
      </p:sp>
      <p:sp>
        <p:nvSpPr>
          <p:cNvPr id="889859"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9860"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9861"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9862"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9863"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9864"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89865"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
        <p:nvSpPr>
          <p:cNvPr id="889866" name="Rectangle 10"/>
          <p:cNvSpPr>
            <a:spLocks noChangeArrowheads="1"/>
          </p:cNvSpPr>
          <p:nvPr/>
        </p:nvSpPr>
        <p:spPr bwMode="auto">
          <a:xfrm>
            <a:off x="4427538" y="5133975"/>
            <a:ext cx="1944687"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从流提取数据</a:t>
            </a:r>
            <a:endParaRPr lang="zh-CN" altLang="en-US" sz="1800" b="1" i="1">
              <a:solidFill>
                <a:srgbClr val="008000"/>
              </a:solidFill>
            </a:endParaRPr>
          </a:p>
        </p:txBody>
      </p:sp>
      <p:sp>
        <p:nvSpPr>
          <p:cNvPr id="889871" name="Rectangle 15"/>
          <p:cNvSpPr>
            <a:spLocks noChangeArrowheads="1"/>
          </p:cNvSpPr>
          <p:nvPr/>
        </p:nvSpPr>
        <p:spPr bwMode="auto">
          <a:xfrm>
            <a:off x="4425950" y="5565775"/>
            <a:ext cx="2439988"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rgbClr val="008000"/>
                </a:solidFill>
              </a:rPr>
              <a:t>// </a:t>
            </a:r>
            <a:r>
              <a:rPr lang="zh-CN" altLang="zh-CN" sz="1800" b="1" i="1">
                <a:solidFill>
                  <a:srgbClr val="008000"/>
                </a:solidFill>
              </a:rPr>
              <a:t>向预定义流插入数据</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9871"/>
                                        </p:tgtEl>
                                        <p:attrNameLst>
                                          <p:attrName>style.visibility</p:attrName>
                                        </p:attrNameLst>
                                      </p:cBhvr>
                                      <p:to>
                                        <p:strVal val="visible"/>
                                      </p:to>
                                    </p:set>
                                    <p:anim calcmode="lin" valueType="num">
                                      <p:cBhvr>
                                        <p:cTn id="7" dur="500" fill="hold"/>
                                        <p:tgtEl>
                                          <p:spTgt spid="889871"/>
                                        </p:tgtEl>
                                        <p:attrNameLst>
                                          <p:attrName>ppt_x</p:attrName>
                                        </p:attrNameLst>
                                      </p:cBhvr>
                                      <p:tavLst>
                                        <p:tav tm="0">
                                          <p:val>
                                            <p:strVal val="#ppt_x-#ppt_w/2"/>
                                          </p:val>
                                        </p:tav>
                                        <p:tav tm="100000">
                                          <p:val>
                                            <p:strVal val="#ppt_x"/>
                                          </p:val>
                                        </p:tav>
                                      </p:tavLst>
                                    </p:anim>
                                    <p:anim calcmode="lin" valueType="num">
                                      <p:cBhvr>
                                        <p:cTn id="8" dur="500" fill="hold"/>
                                        <p:tgtEl>
                                          <p:spTgt spid="889871"/>
                                        </p:tgtEl>
                                        <p:attrNameLst>
                                          <p:attrName>ppt_y</p:attrName>
                                        </p:attrNameLst>
                                      </p:cBhvr>
                                      <p:tavLst>
                                        <p:tav tm="0">
                                          <p:val>
                                            <p:strVal val="#ppt_y"/>
                                          </p:val>
                                        </p:tav>
                                        <p:tav tm="100000">
                                          <p:val>
                                            <p:strVal val="#ppt_y"/>
                                          </p:val>
                                        </p:tav>
                                      </p:tavLst>
                                    </p:anim>
                                    <p:anim calcmode="lin" valueType="num">
                                      <p:cBhvr>
                                        <p:cTn id="9" dur="500" fill="hold"/>
                                        <p:tgtEl>
                                          <p:spTgt spid="889871"/>
                                        </p:tgtEl>
                                        <p:attrNameLst>
                                          <p:attrName>ppt_w</p:attrName>
                                        </p:attrNameLst>
                                      </p:cBhvr>
                                      <p:tavLst>
                                        <p:tav tm="0">
                                          <p:val>
                                            <p:fltVal val="0"/>
                                          </p:val>
                                        </p:tav>
                                        <p:tav tm="100000">
                                          <p:val>
                                            <p:strVal val="#ppt_w"/>
                                          </p:val>
                                        </p:tav>
                                      </p:tavLst>
                                    </p:anim>
                                    <p:anim calcmode="lin" valueType="num">
                                      <p:cBhvr>
                                        <p:cTn id="10" dur="500" fill="hold"/>
                                        <p:tgtEl>
                                          <p:spTgt spid="8898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71"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ofstream  ost ;		 </a:t>
            </a:r>
          </a:p>
          <a:p>
            <a:pPr algn="l">
              <a:lnSpc>
                <a:spcPct val="125000"/>
              </a:lnSpc>
            </a:pPr>
            <a:r>
              <a:rPr lang="en-US" altLang="zh-CN" sz="1800" b="1"/>
              <a:t>   ost . open ( "d:\\my1.dat ") ;</a:t>
            </a:r>
          </a:p>
          <a:p>
            <a:pPr algn="l">
              <a:lnSpc>
                <a:spcPct val="125000"/>
              </a:lnSpc>
            </a:pPr>
            <a:r>
              <a:rPr lang="en-US" altLang="zh-CN" sz="1800" b="1"/>
              <a:t>   ost &lt;&lt; 20 &lt;&lt; endl ;	</a:t>
            </a:r>
            <a:endParaRPr lang="en-US" altLang="zh-CN" sz="1800" b="1" i="1"/>
          </a:p>
          <a:p>
            <a:pPr algn="l">
              <a:lnSpc>
                <a:spcPct val="125000"/>
              </a:lnSpc>
            </a:pPr>
            <a:r>
              <a:rPr lang="en-US" altLang="zh-CN" sz="1800" b="1"/>
              <a:t>   ost &lt;&lt; 30.5 &lt;&lt; endl ;</a:t>
            </a:r>
          </a:p>
          <a:p>
            <a:pPr algn="l">
              <a:lnSpc>
                <a:spcPct val="125000"/>
              </a:lnSpc>
            </a:pPr>
            <a:r>
              <a:rPr lang="en-US" altLang="zh-CN" sz="1800" b="1"/>
              <a:t>   ost . close ( ) ;		</a:t>
            </a:r>
            <a:endParaRPr lang="en-US" altLang="zh-CN" sz="1800" b="1" i="1"/>
          </a:p>
          <a:p>
            <a:pPr algn="l">
              <a:lnSpc>
                <a:spcPct val="125000"/>
              </a:lnSpc>
            </a:pPr>
            <a:r>
              <a:rPr lang="en-US" altLang="zh-CN" sz="1800" b="1"/>
              <a:t>   ifstream  ist ( "d:\\my1.dat" ) ;	</a:t>
            </a:r>
            <a:endParaRPr lang="en-US" altLang="zh-CN" sz="1800" b="1" i="1"/>
          </a:p>
          <a:p>
            <a:pPr algn="l">
              <a:lnSpc>
                <a:spcPct val="125000"/>
              </a:lnSpc>
            </a:pPr>
            <a:r>
              <a:rPr lang="en-US" altLang="zh-CN" sz="1800" b="1"/>
              <a:t>   int  n ;</a:t>
            </a:r>
          </a:p>
          <a:p>
            <a:pPr algn="l">
              <a:lnSpc>
                <a:spcPct val="125000"/>
              </a:lnSpc>
            </a:pPr>
            <a:r>
              <a:rPr lang="en-US" altLang="zh-CN" sz="1800" b="1"/>
              <a:t>   double  d ;</a:t>
            </a:r>
          </a:p>
          <a:p>
            <a:pPr algn="l">
              <a:lnSpc>
                <a:spcPct val="125000"/>
              </a:lnSpc>
            </a:pPr>
            <a:r>
              <a:rPr lang="en-US" altLang="zh-CN" sz="1800" b="1"/>
              <a:t>   ist &gt;&gt; n &gt;&gt; d ;		</a:t>
            </a:r>
            <a:endParaRPr lang="en-US" altLang="zh-CN" sz="1800" b="1" i="1"/>
          </a:p>
          <a:p>
            <a:pPr algn="l">
              <a:lnSpc>
                <a:spcPct val="125000"/>
              </a:lnSpc>
            </a:pPr>
            <a:r>
              <a:rPr lang="en-US" altLang="zh-CN" sz="1800" b="1"/>
              <a:t>   cout &lt;&lt; n &lt;&lt; endl &lt;&lt; d &lt;&lt; endl ;</a:t>
            </a:r>
          </a:p>
          <a:p>
            <a:pPr algn="l">
              <a:lnSpc>
                <a:spcPct val="125000"/>
              </a:lnSpc>
            </a:pPr>
            <a:r>
              <a:rPr lang="en-US" altLang="zh-CN" sz="1800" b="1"/>
              <a:t>}</a:t>
            </a:r>
          </a:p>
        </p:txBody>
      </p:sp>
      <p:sp>
        <p:nvSpPr>
          <p:cNvPr id="891907"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91908"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91909"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91910"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91911"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91912"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91913"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
        <p:nvSpPr>
          <p:cNvPr id="891914" name="Rectangle 10"/>
          <p:cNvSpPr>
            <a:spLocks noChangeArrowheads="1"/>
          </p:cNvSpPr>
          <p:nvPr/>
        </p:nvSpPr>
        <p:spPr bwMode="auto">
          <a:xfrm>
            <a:off x="4427538" y="5133975"/>
            <a:ext cx="1944687"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从流提取数据</a:t>
            </a:r>
            <a:endParaRPr lang="zh-CN" altLang="en-US" sz="1800" b="1" i="1">
              <a:solidFill>
                <a:srgbClr val="008000"/>
              </a:solidFill>
            </a:endParaRPr>
          </a:p>
        </p:txBody>
      </p:sp>
      <p:sp>
        <p:nvSpPr>
          <p:cNvPr id="891915" name="Rectangle 11"/>
          <p:cNvSpPr>
            <a:spLocks noChangeArrowheads="1"/>
          </p:cNvSpPr>
          <p:nvPr/>
        </p:nvSpPr>
        <p:spPr bwMode="auto">
          <a:xfrm>
            <a:off x="4425950" y="5565775"/>
            <a:ext cx="2439988"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rgbClr val="008000"/>
                </a:solidFill>
              </a:rPr>
              <a:t>// </a:t>
            </a:r>
            <a:r>
              <a:rPr lang="zh-CN" altLang="zh-CN" sz="1800" b="1" i="1">
                <a:solidFill>
                  <a:srgbClr val="008000"/>
                </a:solidFill>
              </a:rPr>
              <a:t>向预定义流插入数据</a:t>
            </a:r>
            <a:endParaRPr lang="zh-CN" altLang="en-US" sz="1800" b="1" i="1">
              <a:solidFill>
                <a:srgbClr val="008000"/>
              </a:solidFill>
            </a:endParaRPr>
          </a:p>
        </p:txBody>
      </p:sp>
      <p:pic>
        <p:nvPicPr>
          <p:cNvPr id="891917" name="Picture 13"/>
          <p:cNvPicPr>
            <a:picLocks noChangeAspect="1" noChangeArrowheads="1"/>
          </p:cNvPicPr>
          <p:nvPr/>
        </p:nvPicPr>
        <p:blipFill>
          <a:blip r:embed="rId2"/>
          <a:srcRect/>
          <a:stretch>
            <a:fillRect/>
          </a:stretch>
        </p:blipFill>
        <p:spPr bwMode="auto">
          <a:xfrm>
            <a:off x="5810250" y="2924175"/>
            <a:ext cx="2601913" cy="1468438"/>
          </a:xfrm>
          <a:prstGeom prst="rect">
            <a:avLst/>
          </a:prstGeom>
          <a:noFill/>
        </p:spPr>
      </p:pic>
      <p:pic>
        <p:nvPicPr>
          <p:cNvPr id="891918" name="Picture 14"/>
          <p:cNvPicPr>
            <a:picLocks noChangeAspect="1" noChangeArrowheads="1"/>
          </p:cNvPicPr>
          <p:nvPr/>
        </p:nvPicPr>
        <p:blipFill>
          <a:blip r:embed="rId3"/>
          <a:srcRect/>
          <a:stretch>
            <a:fillRect/>
          </a:stretch>
        </p:blipFill>
        <p:spPr bwMode="auto">
          <a:xfrm>
            <a:off x="5148263" y="4508500"/>
            <a:ext cx="3325812" cy="15255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891917"/>
                                        </p:tgtEl>
                                        <p:attrNameLst>
                                          <p:attrName>style.visibility</p:attrName>
                                        </p:attrNameLst>
                                      </p:cBhvr>
                                      <p:to>
                                        <p:strVal val="visible"/>
                                      </p:to>
                                    </p:set>
                                    <p:animEffect transition="in" filter="checkerboard(down)">
                                      <p:cBhvr>
                                        <p:cTn id="7" dur="500"/>
                                        <p:tgtEl>
                                          <p:spTgt spid="8919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891918"/>
                                        </p:tgtEl>
                                        <p:attrNameLst>
                                          <p:attrName>style.visibility</p:attrName>
                                        </p:attrNameLst>
                                      </p:cBhvr>
                                      <p:to>
                                        <p:strVal val="visible"/>
                                      </p:to>
                                    </p:set>
                                    <p:animEffect transition="in" filter="checkerboard(down)">
                                      <p:cBhvr>
                                        <p:cTn id="12" dur="500"/>
                                        <p:tgtEl>
                                          <p:spTgt spid="891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sp>
        <p:nvSpPr>
          <p:cNvPr id="697347" name="Text Box 3"/>
          <p:cNvSpPr txBox="1">
            <a:spLocks noChangeArrowheads="1"/>
          </p:cNvSpPr>
          <p:nvPr/>
        </p:nvSpPr>
        <p:spPr bwMode="auto">
          <a:xfrm>
            <a:off x="914400" y="1847850"/>
            <a:ext cx="7761288" cy="3562350"/>
          </a:xfrm>
          <a:prstGeom prst="rect">
            <a:avLst/>
          </a:prstGeom>
          <a:noFill/>
          <a:ln w="19050">
            <a:noFill/>
            <a:miter lim="800000"/>
            <a:headEnd/>
            <a:tailEnd/>
          </a:ln>
          <a:effectLst/>
        </p:spPr>
        <p:txBody>
          <a:bodyPr>
            <a:spAutoFit/>
          </a:bodyPr>
          <a:lstStyle/>
          <a:p>
            <a:pPr algn="just">
              <a:lnSpc>
                <a:spcPct val="120000"/>
              </a:lnSpc>
              <a:spcBef>
                <a:spcPct val="50000"/>
              </a:spcBef>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文本文件用默认方式打开</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文本文件用文本文件流进行读</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写操作</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文本文件是顺序存取文件</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描述一个对象的信息称为一个记录</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文本文件本身没有记录逻辑结构</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通常一个逻辑记录用换行符分隔；数据项之间可以用空白符、</a:t>
            </a:r>
          </a:p>
          <a:p>
            <a:pPr algn="just">
              <a:lnSpc>
                <a:spcPct val="120000"/>
              </a:lnSpc>
              <a:spcBef>
                <a:spcPct val="50000"/>
              </a:spcBef>
              <a:buClr>
                <a:srgbClr val="FF3300"/>
              </a:buClr>
              <a:buFont typeface="Wingdings" pitchFamily="2" charset="2"/>
              <a:buNone/>
            </a:pPr>
            <a:r>
              <a:rPr lang="zh-CN" altLang="en-US" sz="2000" b="1">
                <a:latin typeface="宋体" pitchFamily="2" charset="-122"/>
                <a:ea typeface="Arial Unicode MS" pitchFamily="34" charset="-122"/>
                <a:cs typeface="Arial Unicode MS" pitchFamily="34" charset="-122"/>
              </a:rPr>
              <a:t>  换行符、制表符等分隔</a:t>
            </a:r>
          </a:p>
        </p:txBody>
      </p:sp>
      <p:sp>
        <p:nvSpPr>
          <p:cNvPr id="69734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97346"/>
                                        </p:tgtEl>
                                        <p:attrNameLst>
                                          <p:attrName>style.visibility</p:attrName>
                                        </p:attrNameLst>
                                      </p:cBhvr>
                                      <p:to>
                                        <p:strVal val="visible"/>
                                      </p:to>
                                    </p:set>
                                    <p:animEffect transition="in" filter="blinds(vertical)">
                                      <p:cBhvr>
                                        <p:cTn id="7" dur="500"/>
                                        <p:tgtEl>
                                          <p:spTgt spid="69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7347"/>
                                        </p:tgtEl>
                                        <p:attrNameLst>
                                          <p:attrName>style.visibility</p:attrName>
                                        </p:attrNameLst>
                                      </p:cBhvr>
                                      <p:to>
                                        <p:strVal val="visible"/>
                                      </p:to>
                                    </p:set>
                                    <p:animEffect transition="in" filter="blinds(horizontal)">
                                      <p:cBhvr>
                                        <p:cTn id="12" dur="500"/>
                                        <p:tgtEl>
                                          <p:spTgt spid="69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autoUpdateAnimBg="0"/>
      <p:bldP spid="697347"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698371" name="Group 3"/>
          <p:cNvGrpSpPr>
            <a:grpSpLocks/>
          </p:cNvGrpSpPr>
          <p:nvPr/>
        </p:nvGrpSpPr>
        <p:grpSpPr bwMode="auto">
          <a:xfrm>
            <a:off x="762000" y="1708150"/>
            <a:ext cx="7696200" cy="685800"/>
            <a:chOff x="576" y="3168"/>
            <a:chExt cx="4848" cy="432"/>
          </a:xfrm>
        </p:grpSpPr>
        <p:sp>
          <p:nvSpPr>
            <p:cNvPr id="698372"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698373"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4"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5"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6"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7"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8"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9"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0"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1"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2"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3"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4"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5"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6"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7"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8"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9"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0"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1"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2"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3"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4"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5"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6"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7"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8"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9"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0"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1"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2"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3"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4"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98405"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698406"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698407" name="Oval 39"/>
          <p:cNvSpPr>
            <a:spLocks noChangeArrowheads="1"/>
          </p:cNvSpPr>
          <p:nvPr/>
        </p:nvSpPr>
        <p:spPr bwMode="auto">
          <a:xfrm>
            <a:off x="1600200" y="323215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698408" name="Text Box 40"/>
          <p:cNvSpPr txBox="1">
            <a:spLocks noChangeArrowheads="1"/>
          </p:cNvSpPr>
          <p:nvPr/>
        </p:nvSpPr>
        <p:spPr bwMode="auto">
          <a:xfrm>
            <a:off x="99060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698409" name="Text Box 41"/>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698410" name="Text Box 42"/>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698411"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406"/>
                                        </p:tgtEl>
                                        <p:attrNameLst>
                                          <p:attrName>style.visibility</p:attrName>
                                        </p:attrNameLst>
                                      </p:cBhvr>
                                      <p:to>
                                        <p:strVal val="visible"/>
                                      </p:to>
                                    </p:set>
                                    <p:animEffect transition="in" filter="blinds(horizontal)">
                                      <p:cBhvr>
                                        <p:cTn id="7" dur="500"/>
                                        <p:tgtEl>
                                          <p:spTgt spid="6984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8407"/>
                                        </p:tgtEl>
                                        <p:attrNameLst>
                                          <p:attrName>style.visibility</p:attrName>
                                        </p:attrNameLst>
                                      </p:cBhvr>
                                      <p:to>
                                        <p:strVal val="visible"/>
                                      </p:to>
                                    </p:set>
                                    <p:animEffect transition="in" filter="box(out)">
                                      <p:cBhvr>
                                        <p:cTn id="12" dur="500"/>
                                        <p:tgtEl>
                                          <p:spTgt spid="6984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410"/>
                                        </p:tgtEl>
                                        <p:attrNameLst>
                                          <p:attrName>style.visibility</p:attrName>
                                        </p:attrNameLst>
                                      </p:cBhvr>
                                      <p:to>
                                        <p:strVal val="visible"/>
                                      </p:to>
                                    </p:set>
                                    <p:animEffect transition="in" filter="blinds(horizontal)">
                                      <p:cBhvr>
                                        <p:cTn id="17" dur="500"/>
                                        <p:tgtEl>
                                          <p:spTgt spid="6984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8408"/>
                                        </p:tgtEl>
                                        <p:attrNameLst>
                                          <p:attrName>style.visibility</p:attrName>
                                        </p:attrNameLst>
                                      </p:cBhvr>
                                      <p:to>
                                        <p:strVal val="visible"/>
                                      </p:to>
                                    </p:set>
                                    <p:animEffect transition="in" filter="checkerboard(across)">
                                      <p:cBhvr>
                                        <p:cTn id="22" dur="500"/>
                                        <p:tgtEl>
                                          <p:spTgt spid="698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06" grpId="0" animBg="1" autoUpdateAnimBg="0"/>
      <p:bldP spid="698407" grpId="0" animBg="1" autoUpdateAnimBg="0"/>
      <p:bldP spid="698408" grpId="0" autoUpdateAnimBg="0"/>
      <p:bldP spid="698410" grpId="0"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699395" name="Group 3"/>
          <p:cNvGrpSpPr>
            <a:grpSpLocks/>
          </p:cNvGrpSpPr>
          <p:nvPr/>
        </p:nvGrpSpPr>
        <p:grpSpPr bwMode="auto">
          <a:xfrm>
            <a:off x="762000" y="1708150"/>
            <a:ext cx="7696200" cy="685800"/>
            <a:chOff x="576" y="3168"/>
            <a:chExt cx="4848" cy="432"/>
          </a:xfrm>
        </p:grpSpPr>
        <p:sp>
          <p:nvSpPr>
            <p:cNvPr id="699396"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699397"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398"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399"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0"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1"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2"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3"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4"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5"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6"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7"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8"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9"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0"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1"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2"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3"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4"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5"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6"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7"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8"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9"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0"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1"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2"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3"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4"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5"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6"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7"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8"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99429"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699430"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699431" name="Oval 39"/>
          <p:cNvSpPr>
            <a:spLocks noChangeArrowheads="1"/>
          </p:cNvSpPr>
          <p:nvPr/>
        </p:nvSpPr>
        <p:spPr bwMode="auto">
          <a:xfrm>
            <a:off x="1600200" y="323215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699432" name="Line 40"/>
          <p:cNvSpPr>
            <a:spLocks noChangeShapeType="1"/>
          </p:cNvSpPr>
          <p:nvPr/>
        </p:nvSpPr>
        <p:spPr bwMode="auto">
          <a:xfrm flipH="1">
            <a:off x="2514600" y="2286000"/>
            <a:ext cx="0" cy="94615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99433" name="Line 41"/>
          <p:cNvSpPr>
            <a:spLocks noChangeShapeType="1"/>
          </p:cNvSpPr>
          <p:nvPr/>
        </p:nvSpPr>
        <p:spPr bwMode="auto">
          <a:xfrm>
            <a:off x="2590800" y="3841750"/>
            <a:ext cx="12192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99434" name="Text Box 42"/>
          <p:cNvSpPr txBox="1">
            <a:spLocks noChangeArrowheads="1"/>
          </p:cNvSpPr>
          <p:nvPr/>
        </p:nvSpPr>
        <p:spPr bwMode="auto">
          <a:xfrm>
            <a:off x="99060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699435" name="Text Box 43"/>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i="1">
                <a:solidFill>
                  <a:schemeClr val="accent2"/>
                </a:solidFill>
                <a:effectLst>
                  <a:outerShdw blurRad="38100" dist="38100" dir="2700000" algn="tl">
                    <a:srgbClr val="000000"/>
                  </a:outerShdw>
                </a:effectLst>
              </a:rPr>
              <a:t>2 4  3</a:t>
            </a:r>
            <a:r>
              <a:rPr lang="en-US" altLang="zh-CN" sz="1800" b="1">
                <a:solidFill>
                  <a:srgbClr val="0000FF"/>
                </a:solidFill>
              </a:rPr>
              <a:t>      7  8  </a:t>
            </a:r>
          </a:p>
        </p:txBody>
      </p:sp>
      <p:sp>
        <p:nvSpPr>
          <p:cNvPr id="699436" name="Text Box 44"/>
          <p:cNvSpPr txBox="1">
            <a:spLocks noChangeArrowheads="1"/>
          </p:cNvSpPr>
          <p:nvPr/>
        </p:nvSpPr>
        <p:spPr bwMode="auto">
          <a:xfrm>
            <a:off x="1219200" y="4479925"/>
            <a:ext cx="15303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b="1" i="1">
                <a:solidFill>
                  <a:schemeClr val="accent2"/>
                </a:solidFill>
                <a:effectLst>
                  <a:outerShdw blurRad="38100" dist="38100" dir="2700000" algn="tl">
                    <a:srgbClr val="000000"/>
                  </a:outerShdw>
                </a:effectLst>
              </a:rPr>
              <a:t>int a</a:t>
            </a:r>
            <a:r>
              <a:rPr lang="en-US" altLang="zh-CN" sz="1800"/>
              <a:t> , b ;</a:t>
            </a:r>
          </a:p>
          <a:p>
            <a:pPr algn="l">
              <a:lnSpc>
                <a:spcPct val="120000"/>
              </a:lnSpc>
            </a:pPr>
            <a:r>
              <a:rPr lang="en-US" altLang="zh-CN" sz="1800"/>
              <a:t>fin &gt;&gt; </a:t>
            </a:r>
            <a:r>
              <a:rPr lang="en-US" altLang="zh-CN" sz="1800" b="1" i="1">
                <a:solidFill>
                  <a:schemeClr val="accent2"/>
                </a:solidFill>
                <a:effectLst>
                  <a:outerShdw blurRad="38100" dist="38100" dir="2700000" algn="tl">
                    <a:srgbClr val="000000"/>
                  </a:outerShdw>
                </a:effectLst>
              </a:rPr>
              <a:t>a</a:t>
            </a:r>
            <a:r>
              <a:rPr lang="en-US" altLang="zh-CN" sz="1800"/>
              <a:t> &gt;&gt; b ;</a:t>
            </a:r>
          </a:p>
        </p:txBody>
      </p:sp>
      <p:sp>
        <p:nvSpPr>
          <p:cNvPr id="699437" name="Text Box 45"/>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a:t>
            </a:r>
            <a:r>
              <a:rPr lang="en-US" altLang="zh-CN" sz="1600" b="1">
                <a:solidFill>
                  <a:schemeClr val="accent2"/>
                </a:solidFill>
              </a:rPr>
              <a:t>   </a:t>
            </a:r>
            <a:r>
              <a:rPr lang="en-US" altLang="zh-CN" sz="1600" b="1">
                <a:solidFill>
                  <a:schemeClr val="accent2"/>
                </a:solidFill>
                <a:effectLst>
                  <a:outerShdw blurRad="38100" dist="38100" dir="2700000" algn="tl">
                    <a:srgbClr val="000000"/>
                  </a:outerShdw>
                </a:effectLst>
              </a:rPr>
              <a:t>0X00f3</a:t>
            </a:r>
          </a:p>
        </p:txBody>
      </p:sp>
      <p:sp>
        <p:nvSpPr>
          <p:cNvPr id="699438" name="Rectangle 4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99432"/>
                                        </p:tgtEl>
                                        <p:attrNameLst>
                                          <p:attrName>style.visibility</p:attrName>
                                        </p:attrNameLst>
                                      </p:cBhvr>
                                      <p:to>
                                        <p:strVal val="visible"/>
                                      </p:to>
                                    </p:set>
                                    <p:anim calcmode="lin" valueType="num">
                                      <p:cBhvr>
                                        <p:cTn id="7" dur="500" fill="hold"/>
                                        <p:tgtEl>
                                          <p:spTgt spid="699432"/>
                                        </p:tgtEl>
                                        <p:attrNameLst>
                                          <p:attrName>ppt_x</p:attrName>
                                        </p:attrNameLst>
                                      </p:cBhvr>
                                      <p:tavLst>
                                        <p:tav tm="0">
                                          <p:val>
                                            <p:strVal val="#ppt_x"/>
                                          </p:val>
                                        </p:tav>
                                        <p:tav tm="100000">
                                          <p:val>
                                            <p:strVal val="#ppt_x"/>
                                          </p:val>
                                        </p:tav>
                                      </p:tavLst>
                                    </p:anim>
                                    <p:anim calcmode="lin" valueType="num">
                                      <p:cBhvr>
                                        <p:cTn id="8" dur="500" fill="hold"/>
                                        <p:tgtEl>
                                          <p:spTgt spid="699432"/>
                                        </p:tgtEl>
                                        <p:attrNameLst>
                                          <p:attrName>ppt_y</p:attrName>
                                        </p:attrNameLst>
                                      </p:cBhvr>
                                      <p:tavLst>
                                        <p:tav tm="0">
                                          <p:val>
                                            <p:strVal val="#ppt_y-#ppt_h/2"/>
                                          </p:val>
                                        </p:tav>
                                        <p:tav tm="100000">
                                          <p:val>
                                            <p:strVal val="#ppt_y"/>
                                          </p:val>
                                        </p:tav>
                                      </p:tavLst>
                                    </p:anim>
                                    <p:anim calcmode="lin" valueType="num">
                                      <p:cBhvr>
                                        <p:cTn id="9" dur="500" fill="hold"/>
                                        <p:tgtEl>
                                          <p:spTgt spid="699432"/>
                                        </p:tgtEl>
                                        <p:attrNameLst>
                                          <p:attrName>ppt_w</p:attrName>
                                        </p:attrNameLst>
                                      </p:cBhvr>
                                      <p:tavLst>
                                        <p:tav tm="0">
                                          <p:val>
                                            <p:strVal val="#ppt_w"/>
                                          </p:val>
                                        </p:tav>
                                        <p:tav tm="100000">
                                          <p:val>
                                            <p:strVal val="#ppt_w"/>
                                          </p:val>
                                        </p:tav>
                                      </p:tavLst>
                                    </p:anim>
                                    <p:anim calcmode="lin" valueType="num">
                                      <p:cBhvr>
                                        <p:cTn id="10" dur="500" fill="hold"/>
                                        <p:tgtEl>
                                          <p:spTgt spid="69943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699433"/>
                                        </p:tgtEl>
                                        <p:attrNameLst>
                                          <p:attrName>style.visibility</p:attrName>
                                        </p:attrNameLst>
                                      </p:cBhvr>
                                      <p:to>
                                        <p:strVal val="visible"/>
                                      </p:to>
                                    </p:set>
                                    <p:anim calcmode="lin" valueType="num">
                                      <p:cBhvr>
                                        <p:cTn id="15" dur="500" fill="hold"/>
                                        <p:tgtEl>
                                          <p:spTgt spid="699433"/>
                                        </p:tgtEl>
                                        <p:attrNameLst>
                                          <p:attrName>ppt_x</p:attrName>
                                        </p:attrNameLst>
                                      </p:cBhvr>
                                      <p:tavLst>
                                        <p:tav tm="0">
                                          <p:val>
                                            <p:strVal val="#ppt_x"/>
                                          </p:val>
                                        </p:tav>
                                        <p:tav tm="100000">
                                          <p:val>
                                            <p:strVal val="#ppt_x"/>
                                          </p:val>
                                        </p:tav>
                                      </p:tavLst>
                                    </p:anim>
                                    <p:anim calcmode="lin" valueType="num">
                                      <p:cBhvr>
                                        <p:cTn id="16" dur="500" fill="hold"/>
                                        <p:tgtEl>
                                          <p:spTgt spid="699433"/>
                                        </p:tgtEl>
                                        <p:attrNameLst>
                                          <p:attrName>ppt_y</p:attrName>
                                        </p:attrNameLst>
                                      </p:cBhvr>
                                      <p:tavLst>
                                        <p:tav tm="0">
                                          <p:val>
                                            <p:strVal val="#ppt_y-#ppt_h/2"/>
                                          </p:val>
                                        </p:tav>
                                        <p:tav tm="100000">
                                          <p:val>
                                            <p:strVal val="#ppt_y"/>
                                          </p:val>
                                        </p:tav>
                                      </p:tavLst>
                                    </p:anim>
                                    <p:anim calcmode="lin" valueType="num">
                                      <p:cBhvr>
                                        <p:cTn id="17" dur="500" fill="hold"/>
                                        <p:tgtEl>
                                          <p:spTgt spid="699433"/>
                                        </p:tgtEl>
                                        <p:attrNameLst>
                                          <p:attrName>ppt_w</p:attrName>
                                        </p:attrNameLst>
                                      </p:cBhvr>
                                      <p:tavLst>
                                        <p:tav tm="0">
                                          <p:val>
                                            <p:strVal val="#ppt_w"/>
                                          </p:val>
                                        </p:tav>
                                        <p:tav tm="100000">
                                          <p:val>
                                            <p:strVal val="#ppt_w"/>
                                          </p:val>
                                        </p:tav>
                                      </p:tavLst>
                                    </p:anim>
                                    <p:anim calcmode="lin" valueType="num">
                                      <p:cBhvr>
                                        <p:cTn id="18" dur="500" fill="hold"/>
                                        <p:tgtEl>
                                          <p:spTgt spid="699433"/>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699437"/>
                                        </p:tgtEl>
                                        <p:attrNameLst>
                                          <p:attrName>style.visibility</p:attrName>
                                        </p:attrNameLst>
                                      </p:cBhvr>
                                      <p:to>
                                        <p:strVal val="visible"/>
                                      </p:to>
                                    </p:set>
                                    <p:anim calcmode="lin" valueType="num">
                                      <p:cBhvr>
                                        <p:cTn id="22" dur="75" fill="hold"/>
                                        <p:tgtEl>
                                          <p:spTgt spid="699437"/>
                                        </p:tgtEl>
                                        <p:attrNameLst>
                                          <p:attrName>ppt_x</p:attrName>
                                        </p:attrNameLst>
                                      </p:cBhvr>
                                      <p:tavLst>
                                        <p:tav tm="0">
                                          <p:val>
                                            <p:strVal val="#ppt_x+#ppt_w/2"/>
                                          </p:val>
                                        </p:tav>
                                        <p:tav tm="100000">
                                          <p:val>
                                            <p:strVal val="#ppt_x"/>
                                          </p:val>
                                        </p:tav>
                                      </p:tavLst>
                                    </p:anim>
                                    <p:anim calcmode="lin" valueType="num">
                                      <p:cBhvr>
                                        <p:cTn id="23" dur="75" fill="hold"/>
                                        <p:tgtEl>
                                          <p:spTgt spid="699437"/>
                                        </p:tgtEl>
                                        <p:attrNameLst>
                                          <p:attrName>ppt_y</p:attrName>
                                        </p:attrNameLst>
                                      </p:cBhvr>
                                      <p:tavLst>
                                        <p:tav tm="0">
                                          <p:val>
                                            <p:strVal val="#ppt_y"/>
                                          </p:val>
                                        </p:tav>
                                        <p:tav tm="100000">
                                          <p:val>
                                            <p:strVal val="#ppt_y"/>
                                          </p:val>
                                        </p:tav>
                                      </p:tavLst>
                                    </p:anim>
                                    <p:anim calcmode="lin" valueType="num">
                                      <p:cBhvr>
                                        <p:cTn id="24" dur="75" fill="hold"/>
                                        <p:tgtEl>
                                          <p:spTgt spid="699437"/>
                                        </p:tgtEl>
                                        <p:attrNameLst>
                                          <p:attrName>ppt_w</p:attrName>
                                        </p:attrNameLst>
                                      </p:cBhvr>
                                      <p:tavLst>
                                        <p:tav tm="0">
                                          <p:val>
                                            <p:fltVal val="0"/>
                                          </p:val>
                                        </p:tav>
                                        <p:tav tm="100000">
                                          <p:val>
                                            <p:strVal val="#ppt_w"/>
                                          </p:val>
                                        </p:tav>
                                      </p:tavLst>
                                    </p:anim>
                                    <p:anim calcmode="lin" valueType="num">
                                      <p:cBhvr>
                                        <p:cTn id="25" dur="75" fill="hold"/>
                                        <p:tgtEl>
                                          <p:spTgt spid="6994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432" grpId="0" animBg="1"/>
      <p:bldP spid="699433" grpId="0" animBg="1"/>
      <p:bldP spid="699437" grpId="0" autoUpdateAnimBg="0" rev="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8086"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8087"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8088"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8089" name="Group 9"/>
          <p:cNvGrpSpPr>
            <a:grpSpLocks/>
          </p:cNvGrpSpPr>
          <p:nvPr/>
        </p:nvGrpSpPr>
        <p:grpSpPr bwMode="auto">
          <a:xfrm>
            <a:off x="2001838" y="2209800"/>
            <a:ext cx="5140325" cy="366713"/>
            <a:chOff x="1261" y="1296"/>
            <a:chExt cx="3238" cy="231"/>
          </a:xfrm>
        </p:grpSpPr>
        <p:sp>
          <p:nvSpPr>
            <p:cNvPr id="558090"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8091"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8092"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8093" name="Group 13"/>
          <p:cNvGrpSpPr>
            <a:grpSpLocks/>
          </p:cNvGrpSpPr>
          <p:nvPr/>
        </p:nvGrpSpPr>
        <p:grpSpPr bwMode="auto">
          <a:xfrm>
            <a:off x="2438400" y="5140325"/>
            <a:ext cx="4473575" cy="346075"/>
            <a:chOff x="1598" y="3142"/>
            <a:chExt cx="2818" cy="218"/>
          </a:xfrm>
        </p:grpSpPr>
        <p:sp>
          <p:nvSpPr>
            <p:cNvPr id="558094"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8095" name="Rectangle 15"/>
            <p:cNvSpPr>
              <a:spLocks noChangeArrowheads="1"/>
            </p:cNvSpPr>
            <p:nvPr/>
          </p:nvSpPr>
          <p:spPr bwMode="auto">
            <a:xfrm>
              <a:off x="2607"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8096"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8097" name="Group 17"/>
          <p:cNvGrpSpPr>
            <a:grpSpLocks/>
          </p:cNvGrpSpPr>
          <p:nvPr/>
        </p:nvGrpSpPr>
        <p:grpSpPr bwMode="auto">
          <a:xfrm>
            <a:off x="304800" y="3200400"/>
            <a:ext cx="3986213" cy="346075"/>
            <a:chOff x="192" y="1920"/>
            <a:chExt cx="2511" cy="218"/>
          </a:xfrm>
        </p:grpSpPr>
        <p:sp>
          <p:nvSpPr>
            <p:cNvPr id="558098"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8099"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8100"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8101" name="Group 21"/>
          <p:cNvGrpSpPr>
            <a:grpSpLocks/>
          </p:cNvGrpSpPr>
          <p:nvPr/>
        </p:nvGrpSpPr>
        <p:grpSpPr bwMode="auto">
          <a:xfrm>
            <a:off x="4718050" y="3200400"/>
            <a:ext cx="4121150" cy="346075"/>
            <a:chOff x="2972" y="1920"/>
            <a:chExt cx="2596" cy="218"/>
          </a:xfrm>
        </p:grpSpPr>
        <p:sp>
          <p:nvSpPr>
            <p:cNvPr id="558102"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8103"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8104"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8105" name="Group 25"/>
          <p:cNvGrpSpPr>
            <a:grpSpLocks/>
          </p:cNvGrpSpPr>
          <p:nvPr/>
        </p:nvGrpSpPr>
        <p:grpSpPr bwMode="auto">
          <a:xfrm>
            <a:off x="2438400" y="1828800"/>
            <a:ext cx="4267200" cy="381000"/>
            <a:chOff x="1536" y="1056"/>
            <a:chExt cx="2688" cy="240"/>
          </a:xfrm>
        </p:grpSpPr>
        <p:sp>
          <p:nvSpPr>
            <p:cNvPr id="558106"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8107"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08" name="Group 28"/>
          <p:cNvGrpSpPr>
            <a:grpSpLocks/>
          </p:cNvGrpSpPr>
          <p:nvPr/>
        </p:nvGrpSpPr>
        <p:grpSpPr bwMode="auto">
          <a:xfrm>
            <a:off x="762000" y="2590800"/>
            <a:ext cx="3200400" cy="593725"/>
            <a:chOff x="480" y="1536"/>
            <a:chExt cx="2016" cy="384"/>
          </a:xfrm>
        </p:grpSpPr>
        <p:sp>
          <p:nvSpPr>
            <p:cNvPr id="558109"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8110"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8111"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12" name="Group 32"/>
          <p:cNvGrpSpPr>
            <a:grpSpLocks/>
          </p:cNvGrpSpPr>
          <p:nvPr/>
        </p:nvGrpSpPr>
        <p:grpSpPr bwMode="auto">
          <a:xfrm>
            <a:off x="5181600" y="2555875"/>
            <a:ext cx="3200400" cy="625475"/>
            <a:chOff x="480" y="1536"/>
            <a:chExt cx="2016" cy="384"/>
          </a:xfrm>
        </p:grpSpPr>
        <p:sp>
          <p:nvSpPr>
            <p:cNvPr id="558113"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8114"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8115"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16" name="Group 36"/>
          <p:cNvGrpSpPr>
            <a:grpSpLocks/>
          </p:cNvGrpSpPr>
          <p:nvPr/>
        </p:nvGrpSpPr>
        <p:grpSpPr bwMode="auto">
          <a:xfrm>
            <a:off x="2895600" y="4549775"/>
            <a:ext cx="3200400" cy="593725"/>
            <a:chOff x="1872" y="2784"/>
            <a:chExt cx="2016" cy="336"/>
          </a:xfrm>
        </p:grpSpPr>
        <p:sp>
          <p:nvSpPr>
            <p:cNvPr id="558117"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8118"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8119"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20" name="Group 40"/>
          <p:cNvGrpSpPr>
            <a:grpSpLocks/>
          </p:cNvGrpSpPr>
          <p:nvPr/>
        </p:nvGrpSpPr>
        <p:grpSpPr bwMode="auto">
          <a:xfrm>
            <a:off x="2819400" y="2362200"/>
            <a:ext cx="3505200" cy="1828800"/>
            <a:chOff x="1776" y="1392"/>
            <a:chExt cx="2208" cy="1152"/>
          </a:xfrm>
        </p:grpSpPr>
        <p:sp>
          <p:nvSpPr>
            <p:cNvPr id="558121"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8122"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8123"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8124"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8125"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8126"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8127"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8128"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8129"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8130"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8131"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
        <p:nvSpPr>
          <p:cNvPr id="558132" name="Text Box 52"/>
          <p:cNvSpPr txBox="1">
            <a:spLocks noChangeArrowheads="1"/>
          </p:cNvSpPr>
          <p:nvPr/>
        </p:nvSpPr>
        <p:spPr bwMode="auto">
          <a:xfrm>
            <a:off x="1997075"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输出文件流</a:t>
            </a:r>
          </a:p>
        </p:txBody>
      </p:sp>
      <p:sp>
        <p:nvSpPr>
          <p:cNvPr id="558133" name="Text Box 53"/>
          <p:cNvSpPr txBox="1">
            <a:spLocks noChangeArrowheads="1"/>
          </p:cNvSpPr>
          <p:nvPr/>
        </p:nvSpPr>
        <p:spPr bwMode="auto">
          <a:xfrm>
            <a:off x="3794125" y="5562600"/>
            <a:ext cx="14605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输出串流</a:t>
            </a:r>
          </a:p>
        </p:txBody>
      </p:sp>
      <p:sp>
        <p:nvSpPr>
          <p:cNvPr id="558134" name="Text Box 54"/>
          <p:cNvSpPr txBox="1">
            <a:spLocks noChangeArrowheads="1"/>
          </p:cNvSpPr>
          <p:nvPr/>
        </p:nvSpPr>
        <p:spPr bwMode="auto">
          <a:xfrm>
            <a:off x="5562600"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标准输入</a:t>
            </a:r>
            <a:r>
              <a:rPr lang="en-US" altLang="zh-CN" sz="1600" b="1">
                <a:solidFill>
                  <a:srgbClr val="0000FF"/>
                </a:solidFill>
              </a:rPr>
              <a:t>/</a:t>
            </a:r>
            <a:r>
              <a:rPr lang="zh-CN" altLang="en-US" sz="1600" b="1">
                <a:solidFill>
                  <a:srgbClr val="0000FF"/>
                </a:solidFill>
              </a:rPr>
              <a:t>输出流</a:t>
            </a:r>
          </a:p>
        </p:txBody>
      </p:sp>
      <p:sp>
        <p:nvSpPr>
          <p:cNvPr id="558135" name="Text Box 55"/>
          <p:cNvSpPr txBox="1">
            <a:spLocks noChangeArrowheads="1"/>
          </p:cNvSpPr>
          <p:nvPr/>
        </p:nvSpPr>
        <p:spPr bwMode="auto">
          <a:xfrm>
            <a:off x="1371600" y="3581400"/>
            <a:ext cx="1722438" cy="385763"/>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
        <p:nvSpPr>
          <p:cNvPr id="558136" name="Text Box 56"/>
          <p:cNvSpPr txBox="1">
            <a:spLocks noChangeArrowheads="1"/>
          </p:cNvSpPr>
          <p:nvPr/>
        </p:nvSpPr>
        <p:spPr bwMode="auto">
          <a:xfrm>
            <a:off x="5867400" y="3576638"/>
            <a:ext cx="1722438" cy="385762"/>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0419" name="Group 3"/>
          <p:cNvGrpSpPr>
            <a:grpSpLocks/>
          </p:cNvGrpSpPr>
          <p:nvPr/>
        </p:nvGrpSpPr>
        <p:grpSpPr bwMode="auto">
          <a:xfrm>
            <a:off x="762000" y="1708150"/>
            <a:ext cx="7696200" cy="685800"/>
            <a:chOff x="576" y="3168"/>
            <a:chExt cx="4848" cy="432"/>
          </a:xfrm>
        </p:grpSpPr>
        <p:sp>
          <p:nvSpPr>
            <p:cNvPr id="700420"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0421"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2"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3"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4"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5"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6"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7"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8"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9"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0"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1"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2"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3"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4"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5"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6"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7"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8"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9"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0"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1"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2"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3"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4"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5"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6"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7"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8"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9"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50"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51"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52"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0453"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0454"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0455" name="Oval 39"/>
          <p:cNvSpPr>
            <a:spLocks noChangeArrowheads="1"/>
          </p:cNvSpPr>
          <p:nvPr/>
        </p:nvSpPr>
        <p:spPr bwMode="auto">
          <a:xfrm>
            <a:off x="1600200" y="323215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700456" name="Line 40"/>
          <p:cNvSpPr>
            <a:spLocks noChangeShapeType="1"/>
          </p:cNvSpPr>
          <p:nvPr/>
        </p:nvSpPr>
        <p:spPr bwMode="auto">
          <a:xfrm flipH="1">
            <a:off x="2514600" y="2286000"/>
            <a:ext cx="457200" cy="94615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00457" name="Line 41"/>
          <p:cNvSpPr>
            <a:spLocks noChangeShapeType="1"/>
          </p:cNvSpPr>
          <p:nvPr/>
        </p:nvSpPr>
        <p:spPr bwMode="auto">
          <a:xfrm>
            <a:off x="2590800" y="3841750"/>
            <a:ext cx="12192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00458" name="Text Box 42"/>
          <p:cNvSpPr txBox="1">
            <a:spLocks noChangeArrowheads="1"/>
          </p:cNvSpPr>
          <p:nvPr/>
        </p:nvSpPr>
        <p:spPr bwMode="auto">
          <a:xfrm>
            <a:off x="99060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700459" name="Text Box 43"/>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a:t>
            </a:r>
            <a:r>
              <a:rPr lang="en-US" altLang="zh-CN" sz="1800" b="1" i="1">
                <a:solidFill>
                  <a:schemeClr val="accent2"/>
                </a:solidFill>
                <a:effectLst>
                  <a:outerShdw blurRad="38100" dist="38100" dir="2700000" algn="tl">
                    <a:srgbClr val="000000"/>
                  </a:outerShdw>
                </a:effectLst>
              </a:rPr>
              <a:t>7  8</a:t>
            </a:r>
            <a:r>
              <a:rPr lang="en-US" altLang="zh-CN" sz="1800" b="1">
                <a:solidFill>
                  <a:srgbClr val="0000FF"/>
                </a:solidFill>
              </a:rPr>
              <a:t>  </a:t>
            </a:r>
          </a:p>
        </p:txBody>
      </p:sp>
      <p:sp>
        <p:nvSpPr>
          <p:cNvPr id="700460" name="Text Box 44"/>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b="1" i="1">
                <a:solidFill>
                  <a:schemeClr val="accent2"/>
                </a:solidFill>
                <a:effectLst>
                  <a:outerShdw blurRad="38100" dist="38100" dir="2700000" algn="tl">
                    <a:srgbClr val="000000"/>
                  </a:outerShdw>
                </a:effectLst>
              </a:rPr>
              <a:t>int</a:t>
            </a:r>
            <a:r>
              <a:rPr lang="en-US" altLang="zh-CN" sz="1800" b="1" i="1">
                <a:solidFill>
                  <a:schemeClr val="accent2"/>
                </a:solidFill>
              </a:rPr>
              <a:t> </a:t>
            </a:r>
            <a:r>
              <a:rPr lang="en-US" altLang="zh-CN" sz="1800"/>
              <a:t>a , </a:t>
            </a:r>
            <a:r>
              <a:rPr lang="en-US" altLang="zh-CN" sz="1800" b="1" i="1">
                <a:solidFill>
                  <a:schemeClr val="accent2"/>
                </a:solidFill>
                <a:effectLst>
                  <a:outerShdw blurRad="38100" dist="38100" dir="2700000" algn="tl">
                    <a:srgbClr val="000000"/>
                  </a:outerShdw>
                </a:effectLst>
              </a:rPr>
              <a:t>b</a:t>
            </a:r>
            <a:r>
              <a:rPr lang="en-US" altLang="zh-CN" sz="1800"/>
              <a:t> ;</a:t>
            </a:r>
          </a:p>
          <a:p>
            <a:pPr algn="l">
              <a:lnSpc>
                <a:spcPct val="120000"/>
              </a:lnSpc>
            </a:pPr>
            <a:r>
              <a:rPr lang="en-US" altLang="zh-CN" sz="1800"/>
              <a:t>fin &gt;&gt; a &gt;&gt; </a:t>
            </a:r>
            <a:r>
              <a:rPr lang="en-US" altLang="zh-CN" sz="1800" b="1" i="1">
                <a:solidFill>
                  <a:schemeClr val="accent2"/>
                </a:solidFill>
                <a:effectLst>
                  <a:outerShdw blurRad="38100" dist="38100" dir="2700000" algn="tl">
                    <a:srgbClr val="000000"/>
                  </a:outerShdw>
                </a:effectLst>
              </a:rPr>
              <a:t>b</a:t>
            </a:r>
            <a:r>
              <a:rPr lang="en-US" altLang="zh-CN" sz="1800" b="1" i="1">
                <a:solidFill>
                  <a:schemeClr val="accent2"/>
                </a:solidFill>
              </a:rPr>
              <a:t> </a:t>
            </a:r>
            <a:r>
              <a:rPr lang="en-US" altLang="zh-CN" sz="1800"/>
              <a:t>;</a:t>
            </a:r>
          </a:p>
        </p:txBody>
      </p:sp>
      <p:sp>
        <p:nvSpPr>
          <p:cNvPr id="700461" name="Text Box 45"/>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0462" name="Text Box 46"/>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a:t>
            </a:r>
            <a:r>
              <a:rPr lang="en-US" altLang="zh-CN" sz="1600" b="1">
                <a:solidFill>
                  <a:schemeClr val="accent2"/>
                </a:solidFill>
              </a:rPr>
              <a:t>   </a:t>
            </a:r>
            <a:r>
              <a:rPr lang="en-US" altLang="zh-CN" sz="1600" b="1">
                <a:solidFill>
                  <a:schemeClr val="accent2"/>
                </a:solidFill>
                <a:effectLst>
                  <a:outerShdw blurRad="38100" dist="38100" dir="2700000" algn="tl">
                    <a:srgbClr val="000000"/>
                  </a:outerShdw>
                </a:effectLst>
              </a:rPr>
              <a:t>0X004e</a:t>
            </a:r>
          </a:p>
        </p:txBody>
      </p:sp>
      <p:sp>
        <p:nvSpPr>
          <p:cNvPr id="700463" name="Rectangle 4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00456"/>
                                        </p:tgtEl>
                                        <p:attrNameLst>
                                          <p:attrName>style.visibility</p:attrName>
                                        </p:attrNameLst>
                                      </p:cBhvr>
                                      <p:to>
                                        <p:strVal val="visible"/>
                                      </p:to>
                                    </p:set>
                                    <p:anim calcmode="lin" valueType="num">
                                      <p:cBhvr>
                                        <p:cTn id="7" dur="500" fill="hold"/>
                                        <p:tgtEl>
                                          <p:spTgt spid="700456"/>
                                        </p:tgtEl>
                                        <p:attrNameLst>
                                          <p:attrName>ppt_x</p:attrName>
                                        </p:attrNameLst>
                                      </p:cBhvr>
                                      <p:tavLst>
                                        <p:tav tm="0">
                                          <p:val>
                                            <p:strVal val="#ppt_x"/>
                                          </p:val>
                                        </p:tav>
                                        <p:tav tm="100000">
                                          <p:val>
                                            <p:strVal val="#ppt_x"/>
                                          </p:val>
                                        </p:tav>
                                      </p:tavLst>
                                    </p:anim>
                                    <p:anim calcmode="lin" valueType="num">
                                      <p:cBhvr>
                                        <p:cTn id="8" dur="500" fill="hold"/>
                                        <p:tgtEl>
                                          <p:spTgt spid="700456"/>
                                        </p:tgtEl>
                                        <p:attrNameLst>
                                          <p:attrName>ppt_y</p:attrName>
                                        </p:attrNameLst>
                                      </p:cBhvr>
                                      <p:tavLst>
                                        <p:tav tm="0">
                                          <p:val>
                                            <p:strVal val="#ppt_y-#ppt_h/2"/>
                                          </p:val>
                                        </p:tav>
                                        <p:tav tm="100000">
                                          <p:val>
                                            <p:strVal val="#ppt_y"/>
                                          </p:val>
                                        </p:tav>
                                      </p:tavLst>
                                    </p:anim>
                                    <p:anim calcmode="lin" valueType="num">
                                      <p:cBhvr>
                                        <p:cTn id="9" dur="500" fill="hold"/>
                                        <p:tgtEl>
                                          <p:spTgt spid="700456"/>
                                        </p:tgtEl>
                                        <p:attrNameLst>
                                          <p:attrName>ppt_w</p:attrName>
                                        </p:attrNameLst>
                                      </p:cBhvr>
                                      <p:tavLst>
                                        <p:tav tm="0">
                                          <p:val>
                                            <p:strVal val="#ppt_w"/>
                                          </p:val>
                                        </p:tav>
                                        <p:tav tm="100000">
                                          <p:val>
                                            <p:strVal val="#ppt_w"/>
                                          </p:val>
                                        </p:tav>
                                      </p:tavLst>
                                    </p:anim>
                                    <p:anim calcmode="lin" valueType="num">
                                      <p:cBhvr>
                                        <p:cTn id="10" dur="500" fill="hold"/>
                                        <p:tgtEl>
                                          <p:spTgt spid="70045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700457"/>
                                        </p:tgtEl>
                                        <p:attrNameLst>
                                          <p:attrName>style.visibility</p:attrName>
                                        </p:attrNameLst>
                                      </p:cBhvr>
                                      <p:to>
                                        <p:strVal val="visible"/>
                                      </p:to>
                                    </p:set>
                                    <p:anim calcmode="lin" valueType="num">
                                      <p:cBhvr>
                                        <p:cTn id="15" dur="500" fill="hold"/>
                                        <p:tgtEl>
                                          <p:spTgt spid="700457"/>
                                        </p:tgtEl>
                                        <p:attrNameLst>
                                          <p:attrName>ppt_x</p:attrName>
                                        </p:attrNameLst>
                                      </p:cBhvr>
                                      <p:tavLst>
                                        <p:tav tm="0">
                                          <p:val>
                                            <p:strVal val="#ppt_x"/>
                                          </p:val>
                                        </p:tav>
                                        <p:tav tm="100000">
                                          <p:val>
                                            <p:strVal val="#ppt_x"/>
                                          </p:val>
                                        </p:tav>
                                      </p:tavLst>
                                    </p:anim>
                                    <p:anim calcmode="lin" valueType="num">
                                      <p:cBhvr>
                                        <p:cTn id="16" dur="500" fill="hold"/>
                                        <p:tgtEl>
                                          <p:spTgt spid="700457"/>
                                        </p:tgtEl>
                                        <p:attrNameLst>
                                          <p:attrName>ppt_y</p:attrName>
                                        </p:attrNameLst>
                                      </p:cBhvr>
                                      <p:tavLst>
                                        <p:tav tm="0">
                                          <p:val>
                                            <p:strVal val="#ppt_y-#ppt_h/2"/>
                                          </p:val>
                                        </p:tav>
                                        <p:tav tm="100000">
                                          <p:val>
                                            <p:strVal val="#ppt_y"/>
                                          </p:val>
                                        </p:tav>
                                      </p:tavLst>
                                    </p:anim>
                                    <p:anim calcmode="lin" valueType="num">
                                      <p:cBhvr>
                                        <p:cTn id="17" dur="500" fill="hold"/>
                                        <p:tgtEl>
                                          <p:spTgt spid="700457"/>
                                        </p:tgtEl>
                                        <p:attrNameLst>
                                          <p:attrName>ppt_w</p:attrName>
                                        </p:attrNameLst>
                                      </p:cBhvr>
                                      <p:tavLst>
                                        <p:tav tm="0">
                                          <p:val>
                                            <p:strVal val="#ppt_w"/>
                                          </p:val>
                                        </p:tav>
                                        <p:tav tm="100000">
                                          <p:val>
                                            <p:strVal val="#ppt_w"/>
                                          </p:val>
                                        </p:tav>
                                      </p:tavLst>
                                    </p:anim>
                                    <p:anim calcmode="lin" valueType="num">
                                      <p:cBhvr>
                                        <p:cTn id="18" dur="500" fill="hold"/>
                                        <p:tgtEl>
                                          <p:spTgt spid="700457"/>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700462"/>
                                        </p:tgtEl>
                                        <p:attrNameLst>
                                          <p:attrName>style.visibility</p:attrName>
                                        </p:attrNameLst>
                                      </p:cBhvr>
                                      <p:to>
                                        <p:strVal val="visible"/>
                                      </p:to>
                                    </p:set>
                                    <p:anim calcmode="lin" valueType="num">
                                      <p:cBhvr>
                                        <p:cTn id="22" dur="75" fill="hold"/>
                                        <p:tgtEl>
                                          <p:spTgt spid="700462"/>
                                        </p:tgtEl>
                                        <p:attrNameLst>
                                          <p:attrName>ppt_x</p:attrName>
                                        </p:attrNameLst>
                                      </p:cBhvr>
                                      <p:tavLst>
                                        <p:tav tm="0">
                                          <p:val>
                                            <p:strVal val="#ppt_x+#ppt_w/2"/>
                                          </p:val>
                                        </p:tav>
                                        <p:tav tm="100000">
                                          <p:val>
                                            <p:strVal val="#ppt_x"/>
                                          </p:val>
                                        </p:tav>
                                      </p:tavLst>
                                    </p:anim>
                                    <p:anim calcmode="lin" valueType="num">
                                      <p:cBhvr>
                                        <p:cTn id="23" dur="75" fill="hold"/>
                                        <p:tgtEl>
                                          <p:spTgt spid="700462"/>
                                        </p:tgtEl>
                                        <p:attrNameLst>
                                          <p:attrName>ppt_y</p:attrName>
                                        </p:attrNameLst>
                                      </p:cBhvr>
                                      <p:tavLst>
                                        <p:tav tm="0">
                                          <p:val>
                                            <p:strVal val="#ppt_y"/>
                                          </p:val>
                                        </p:tav>
                                        <p:tav tm="100000">
                                          <p:val>
                                            <p:strVal val="#ppt_y"/>
                                          </p:val>
                                        </p:tav>
                                      </p:tavLst>
                                    </p:anim>
                                    <p:anim calcmode="lin" valueType="num">
                                      <p:cBhvr>
                                        <p:cTn id="24" dur="75" fill="hold"/>
                                        <p:tgtEl>
                                          <p:spTgt spid="700462"/>
                                        </p:tgtEl>
                                        <p:attrNameLst>
                                          <p:attrName>ppt_w</p:attrName>
                                        </p:attrNameLst>
                                      </p:cBhvr>
                                      <p:tavLst>
                                        <p:tav tm="0">
                                          <p:val>
                                            <p:fltVal val="0"/>
                                          </p:val>
                                        </p:tav>
                                        <p:tav tm="100000">
                                          <p:val>
                                            <p:strVal val="#ppt_w"/>
                                          </p:val>
                                        </p:tav>
                                      </p:tavLst>
                                    </p:anim>
                                    <p:anim calcmode="lin" valueType="num">
                                      <p:cBhvr>
                                        <p:cTn id="25" dur="75" fill="hold"/>
                                        <p:tgtEl>
                                          <p:spTgt spid="7004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56" grpId="0" animBg="1"/>
      <p:bldP spid="700457" grpId="0" animBg="1"/>
      <p:bldP spid="700462" grpId="0" autoUpdateAnimBg="0" rev="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1443" name="Group 3"/>
          <p:cNvGrpSpPr>
            <a:grpSpLocks/>
          </p:cNvGrpSpPr>
          <p:nvPr/>
        </p:nvGrpSpPr>
        <p:grpSpPr bwMode="auto">
          <a:xfrm>
            <a:off x="762000" y="1708150"/>
            <a:ext cx="7696200" cy="685800"/>
            <a:chOff x="576" y="3168"/>
            <a:chExt cx="4848" cy="432"/>
          </a:xfrm>
        </p:grpSpPr>
        <p:sp>
          <p:nvSpPr>
            <p:cNvPr id="701444"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1445"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6"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7"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8"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9"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0"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1"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2"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3"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4"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5"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6"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7"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8"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9"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0"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1"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2"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3"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4"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5"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6"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7"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8"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9"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0"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1"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2"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3"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4"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5"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6"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1477"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1478"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1479" name="Text Box 39"/>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1480" name="Text Box 40"/>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1481" name="Text Box 41"/>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1482" name="Text Box 42"/>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1483" name="Text Box 43"/>
          <p:cNvSpPr txBox="1">
            <a:spLocks noChangeArrowheads="1"/>
          </p:cNvSpPr>
          <p:nvPr/>
        </p:nvSpPr>
        <p:spPr bwMode="auto">
          <a:xfrm>
            <a:off x="6172200" y="4495800"/>
            <a:ext cx="2586038"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a:t>fout &lt;&lt; </a:t>
            </a:r>
            <a:r>
              <a:rPr lang="en-US" altLang="zh-CN" sz="1800">
                <a:ea typeface="Arial Unicode MS" pitchFamily="34" charset="-122"/>
                <a:cs typeface="Arial Unicode MS" pitchFamily="34" charset="-122"/>
              </a:rPr>
              <a:t>"c=</a:t>
            </a:r>
            <a:r>
              <a:rPr lang="en-US" altLang="zh-CN" sz="1800"/>
              <a:t> </a:t>
            </a:r>
            <a:r>
              <a:rPr lang="en-US" altLang="zh-CN" sz="1800">
                <a:ea typeface="Arial Unicode MS" pitchFamily="34" charset="-122"/>
                <a:cs typeface="Arial Unicode MS" pitchFamily="34" charset="-122"/>
              </a:rPr>
              <a:t>"</a:t>
            </a:r>
            <a:r>
              <a:rPr lang="en-US" altLang="zh-CN" sz="1800"/>
              <a:t> &lt;&lt;c&lt;&lt;endl ;</a:t>
            </a:r>
          </a:p>
        </p:txBody>
      </p:sp>
      <p:sp>
        <p:nvSpPr>
          <p:cNvPr id="701484" name="Oval 44"/>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1485" name="Rectangle 4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1484"/>
                                        </p:tgtEl>
                                        <p:attrNameLst>
                                          <p:attrName>style.visibility</p:attrName>
                                        </p:attrNameLst>
                                      </p:cBhvr>
                                      <p:to>
                                        <p:strVal val="visible"/>
                                      </p:to>
                                    </p:set>
                                    <p:animEffect transition="in" filter="box(out)">
                                      <p:cBhvr>
                                        <p:cTn id="7" dur="500"/>
                                        <p:tgtEl>
                                          <p:spTgt spid="7014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1483"/>
                                        </p:tgtEl>
                                        <p:attrNameLst>
                                          <p:attrName>style.visibility</p:attrName>
                                        </p:attrNameLst>
                                      </p:cBhvr>
                                      <p:to>
                                        <p:strVal val="visible"/>
                                      </p:to>
                                    </p:set>
                                    <p:animEffect transition="in" filter="blinds(horizontal)">
                                      <p:cBhvr>
                                        <p:cTn id="12" dur="500"/>
                                        <p:tgtEl>
                                          <p:spTgt spid="701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83" grpId="0" animBg="1" autoUpdateAnimBg="0"/>
      <p:bldP spid="701484" grpId="0" animBg="1"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2467" name="Group 3"/>
          <p:cNvGrpSpPr>
            <a:grpSpLocks/>
          </p:cNvGrpSpPr>
          <p:nvPr/>
        </p:nvGrpSpPr>
        <p:grpSpPr bwMode="auto">
          <a:xfrm>
            <a:off x="762000" y="1708150"/>
            <a:ext cx="7696200" cy="685800"/>
            <a:chOff x="576" y="3168"/>
            <a:chExt cx="4848" cy="432"/>
          </a:xfrm>
        </p:grpSpPr>
        <p:sp>
          <p:nvSpPr>
            <p:cNvPr id="702468"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2469"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0"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1"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2"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3"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4"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5"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6"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7"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8"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9"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0"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1"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2"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3"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4"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5"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6"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7"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8"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9"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0"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1"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2"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3"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4"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5"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6"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7"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8"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9"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500"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2501"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2502"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2503"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2504"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2505"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2506" name="Text Box 42"/>
          <p:cNvSpPr txBox="1">
            <a:spLocks noChangeArrowheads="1"/>
          </p:cNvSpPr>
          <p:nvPr/>
        </p:nvSpPr>
        <p:spPr bwMode="auto">
          <a:xfrm>
            <a:off x="6172200" y="4495800"/>
            <a:ext cx="2586038"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b="1">
                <a:solidFill>
                  <a:srgbClr val="0000FF"/>
                </a:solidFill>
              </a:rPr>
              <a:t>c = a </a:t>
            </a:r>
            <a:r>
              <a:rPr lang="en-US" altLang="zh-CN" sz="1800"/>
              <a:t>+</a:t>
            </a:r>
            <a:r>
              <a:rPr lang="en-US" altLang="zh-CN" sz="1800" b="1">
                <a:solidFill>
                  <a:srgbClr val="0000FF"/>
                </a:solidFill>
              </a:rPr>
              <a:t> b ;</a:t>
            </a:r>
          </a:p>
          <a:p>
            <a:pPr algn="l">
              <a:lnSpc>
                <a:spcPct val="120000"/>
              </a:lnSpc>
            </a:pPr>
            <a:r>
              <a:rPr lang="en-US" altLang="zh-CN" sz="1800"/>
              <a:t>fout &lt;&lt; </a:t>
            </a:r>
            <a:r>
              <a:rPr lang="en-US" altLang="zh-CN" sz="1800">
                <a:ea typeface="Arial Unicode MS" pitchFamily="34" charset="-122"/>
                <a:cs typeface="Arial Unicode MS" pitchFamily="34" charset="-122"/>
              </a:rPr>
              <a:t>"c=</a:t>
            </a:r>
            <a:r>
              <a:rPr lang="en-US" altLang="zh-CN" sz="1800"/>
              <a:t> </a:t>
            </a:r>
            <a:r>
              <a:rPr lang="en-US" altLang="zh-CN" sz="1800">
                <a:ea typeface="Arial Unicode MS" pitchFamily="34" charset="-122"/>
                <a:cs typeface="Arial Unicode MS" pitchFamily="34" charset="-122"/>
              </a:rPr>
              <a:t>"</a:t>
            </a:r>
            <a:r>
              <a:rPr lang="en-US" altLang="zh-CN" sz="1800"/>
              <a:t> &lt;&lt;c&lt;&lt;endl ;</a:t>
            </a:r>
          </a:p>
        </p:txBody>
      </p:sp>
      <p:sp>
        <p:nvSpPr>
          <p:cNvPr id="702507"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2508"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a:t>
            </a:r>
            <a:r>
              <a:rPr lang="en-US" altLang="zh-CN" sz="1600" b="1">
                <a:solidFill>
                  <a:schemeClr val="accent2"/>
                </a:solidFill>
              </a:rPr>
              <a:t>   </a:t>
            </a:r>
            <a:r>
              <a:rPr lang="en-US" altLang="zh-CN" sz="1600" b="1">
                <a:solidFill>
                  <a:schemeClr val="accent2"/>
                </a:solidFill>
                <a:effectLst>
                  <a:outerShdw blurRad="38100" dist="38100" dir="2700000" algn="tl">
                    <a:srgbClr val="000000"/>
                  </a:outerShdw>
                </a:effectLst>
              </a:rPr>
              <a:t>0X0141</a:t>
            </a:r>
          </a:p>
        </p:txBody>
      </p:sp>
      <p:sp>
        <p:nvSpPr>
          <p:cNvPr id="702509"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2510" name="Rectangle 4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3000"/>
                                  </p:stCondLst>
                                  <p:iterate type="lt">
                                    <p:tmPct val="100000"/>
                                  </p:iterate>
                                  <p:childTnLst>
                                    <p:set>
                                      <p:cBhvr>
                                        <p:cTn id="6" dur="1" fill="hold">
                                          <p:stCondLst>
                                            <p:cond delay="0"/>
                                          </p:stCondLst>
                                        </p:cTn>
                                        <p:tgtEl>
                                          <p:spTgt spid="702508"/>
                                        </p:tgtEl>
                                        <p:attrNameLst>
                                          <p:attrName>style.visibility</p:attrName>
                                        </p:attrNameLst>
                                      </p:cBhvr>
                                      <p:to>
                                        <p:strVal val="visible"/>
                                      </p:to>
                                    </p:set>
                                    <p:anim calcmode="lin" valueType="num">
                                      <p:cBhvr>
                                        <p:cTn id="7" dur="75" fill="hold"/>
                                        <p:tgtEl>
                                          <p:spTgt spid="702508"/>
                                        </p:tgtEl>
                                        <p:attrNameLst>
                                          <p:attrName>ppt_x</p:attrName>
                                        </p:attrNameLst>
                                      </p:cBhvr>
                                      <p:tavLst>
                                        <p:tav tm="0">
                                          <p:val>
                                            <p:strVal val="#ppt_x+#ppt_w/2"/>
                                          </p:val>
                                        </p:tav>
                                        <p:tav tm="100000">
                                          <p:val>
                                            <p:strVal val="#ppt_x"/>
                                          </p:val>
                                        </p:tav>
                                      </p:tavLst>
                                    </p:anim>
                                    <p:anim calcmode="lin" valueType="num">
                                      <p:cBhvr>
                                        <p:cTn id="8" dur="75" fill="hold"/>
                                        <p:tgtEl>
                                          <p:spTgt spid="702508"/>
                                        </p:tgtEl>
                                        <p:attrNameLst>
                                          <p:attrName>ppt_y</p:attrName>
                                        </p:attrNameLst>
                                      </p:cBhvr>
                                      <p:tavLst>
                                        <p:tav tm="0">
                                          <p:val>
                                            <p:strVal val="#ppt_y"/>
                                          </p:val>
                                        </p:tav>
                                        <p:tav tm="100000">
                                          <p:val>
                                            <p:strVal val="#ppt_y"/>
                                          </p:val>
                                        </p:tav>
                                      </p:tavLst>
                                    </p:anim>
                                    <p:anim calcmode="lin" valueType="num">
                                      <p:cBhvr>
                                        <p:cTn id="9" dur="75" fill="hold"/>
                                        <p:tgtEl>
                                          <p:spTgt spid="702508"/>
                                        </p:tgtEl>
                                        <p:attrNameLst>
                                          <p:attrName>ppt_w</p:attrName>
                                        </p:attrNameLst>
                                      </p:cBhvr>
                                      <p:tavLst>
                                        <p:tav tm="0">
                                          <p:val>
                                            <p:fltVal val="0"/>
                                          </p:val>
                                        </p:tav>
                                        <p:tav tm="100000">
                                          <p:val>
                                            <p:strVal val="#ppt_w"/>
                                          </p:val>
                                        </p:tav>
                                      </p:tavLst>
                                    </p:anim>
                                    <p:anim calcmode="lin" valueType="num">
                                      <p:cBhvr>
                                        <p:cTn id="10" dur="75" fill="hold"/>
                                        <p:tgtEl>
                                          <p:spTgt spid="7025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508" grpId="0" autoUpdateAnimBg="0" rev="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3491" name="Group 3"/>
          <p:cNvGrpSpPr>
            <a:grpSpLocks/>
          </p:cNvGrpSpPr>
          <p:nvPr/>
        </p:nvGrpSpPr>
        <p:grpSpPr bwMode="auto">
          <a:xfrm>
            <a:off x="762000" y="1708150"/>
            <a:ext cx="7696200" cy="685800"/>
            <a:chOff x="576" y="3168"/>
            <a:chExt cx="4848" cy="432"/>
          </a:xfrm>
        </p:grpSpPr>
        <p:sp>
          <p:nvSpPr>
            <p:cNvPr id="703492"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3493"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4"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5"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6"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7"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8"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9"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0"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1"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2"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3"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4"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5"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6"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7"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8"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9"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0"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1"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2"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3"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4"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5"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6"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7"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8"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9"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0"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1"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2"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3"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4"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3525"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3526"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3527"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3528"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3529"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3530" name="Text Box 42"/>
          <p:cNvSpPr txBox="1">
            <a:spLocks noChangeArrowheads="1"/>
          </p:cNvSpPr>
          <p:nvPr/>
        </p:nvSpPr>
        <p:spPr bwMode="auto">
          <a:xfrm>
            <a:off x="6172200" y="4495800"/>
            <a:ext cx="27273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a:solidFill>
                  <a:srgbClr val="0000FF"/>
                </a:solidFill>
                <a:ea typeface="Arial Unicode MS" pitchFamily="34" charset="-122"/>
                <a:cs typeface="Arial Unicode MS" pitchFamily="34" charset="-122"/>
              </a:rPr>
              <a:t>"c=</a:t>
            </a:r>
            <a:r>
              <a:rPr lang="en-US" altLang="zh-CN" sz="1800" b="1">
                <a:solidFill>
                  <a:srgbClr val="0000FF"/>
                </a:solidFill>
              </a:rPr>
              <a:t> </a:t>
            </a:r>
            <a:r>
              <a:rPr lang="en-US" altLang="zh-CN" sz="1800" b="1">
                <a:solidFill>
                  <a:srgbClr val="0000FF"/>
                </a:solidFill>
                <a:ea typeface="Arial Unicode MS" pitchFamily="34" charset="-122"/>
                <a:cs typeface="Arial Unicode MS" pitchFamily="34" charset="-122"/>
              </a:rPr>
              <a:t>"</a:t>
            </a:r>
            <a:r>
              <a:rPr lang="en-US" altLang="zh-CN" sz="1800" b="1">
                <a:solidFill>
                  <a:srgbClr val="0000FF"/>
                </a:solidFill>
              </a:rPr>
              <a:t> &lt;&lt;c&lt;&lt;endl ;</a:t>
            </a:r>
          </a:p>
        </p:txBody>
      </p:sp>
      <p:sp>
        <p:nvSpPr>
          <p:cNvPr id="703531"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3532"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3533"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3534" name="Text Box 46"/>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3535" name="Rectangle 4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3534"/>
                                        </p:tgtEl>
                                        <p:attrNameLst>
                                          <p:attrName>style.visibility</p:attrName>
                                        </p:attrNameLst>
                                      </p:cBhvr>
                                      <p:to>
                                        <p:strVal val="visible"/>
                                      </p:to>
                                    </p:set>
                                    <p:animEffect transition="in" filter="checkerboard(across)">
                                      <p:cBhvr>
                                        <p:cTn id="7" dur="500"/>
                                        <p:tgtEl>
                                          <p:spTgt spid="703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34"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4515" name="Group 3"/>
          <p:cNvGrpSpPr>
            <a:grpSpLocks/>
          </p:cNvGrpSpPr>
          <p:nvPr/>
        </p:nvGrpSpPr>
        <p:grpSpPr bwMode="auto">
          <a:xfrm>
            <a:off x="762000" y="1708150"/>
            <a:ext cx="7696200" cy="685800"/>
            <a:chOff x="576" y="3168"/>
            <a:chExt cx="4848" cy="432"/>
          </a:xfrm>
        </p:grpSpPr>
        <p:sp>
          <p:nvSpPr>
            <p:cNvPr id="704516"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4517"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18"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19"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0"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1"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2"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3"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4"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5"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6"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7"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8"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9"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0"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1"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2"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3"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4"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5"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6"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7"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8"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9"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0"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1"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2"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3"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4"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5"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6"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7"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8"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4549"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4550"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4551"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4552"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4553"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4554" name="Text Box 42"/>
          <p:cNvSpPr txBox="1">
            <a:spLocks noChangeArrowheads="1"/>
          </p:cNvSpPr>
          <p:nvPr/>
        </p:nvSpPr>
        <p:spPr bwMode="auto">
          <a:xfrm>
            <a:off x="6172200" y="4495800"/>
            <a:ext cx="27273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"c=</a:t>
            </a:r>
            <a:r>
              <a:rPr lang="en-US" altLang="zh-CN" sz="1800" b="1" i="1">
                <a:solidFill>
                  <a:schemeClr val="accent2"/>
                </a:solidFill>
                <a:effectLst>
                  <a:outerShdw blurRad="38100" dist="38100" dir="2700000" algn="tl">
                    <a:srgbClr val="000000"/>
                  </a:outerShdw>
                </a:effectLst>
              </a:rPr>
              <a: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a:t>
            </a:r>
            <a:r>
              <a:rPr lang="en-US" altLang="zh-CN" sz="1800" b="1">
                <a:solidFill>
                  <a:srgbClr val="0000FF"/>
                </a:solidFill>
              </a:rPr>
              <a:t> &lt;&lt;c&lt;&lt;endl ;</a:t>
            </a:r>
          </a:p>
        </p:txBody>
      </p:sp>
      <p:sp>
        <p:nvSpPr>
          <p:cNvPr id="704555"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4556"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4557"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4558" name="Line 46"/>
          <p:cNvSpPr>
            <a:spLocks noChangeShapeType="1"/>
          </p:cNvSpPr>
          <p:nvPr/>
        </p:nvSpPr>
        <p:spPr bwMode="auto">
          <a:xfrm>
            <a:off x="3733800" y="2286000"/>
            <a:ext cx="2057400" cy="11430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4559" name="Line 47"/>
          <p:cNvSpPr>
            <a:spLocks noChangeShapeType="1"/>
          </p:cNvSpPr>
          <p:nvPr/>
        </p:nvSpPr>
        <p:spPr bwMode="auto">
          <a:xfrm flipH="1">
            <a:off x="5410200" y="3841750"/>
            <a:ext cx="1219200" cy="9144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4560" name="Text Box 48"/>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4561" name="Rectangle 49"/>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chemeClr val="accent2"/>
                </a:solidFill>
                <a:effectLst>
                  <a:outerShdw blurRad="38100" dist="38100" dir="2700000" algn="tl">
                    <a:srgbClr val="000000"/>
                  </a:outerShdw>
                </a:effectLst>
              </a:rPr>
              <a:t>c  =  </a:t>
            </a:r>
          </a:p>
        </p:txBody>
      </p:sp>
      <p:sp>
        <p:nvSpPr>
          <p:cNvPr id="704562" name="Rectangle 50"/>
          <p:cNvSpPr>
            <a:spLocks noChangeArrowheads="1"/>
          </p:cNvSpPr>
          <p:nvPr/>
        </p:nvSpPr>
        <p:spPr bwMode="auto">
          <a:xfrm>
            <a:off x="5181600" y="4800600"/>
            <a:ext cx="727075" cy="366713"/>
          </a:xfrm>
          <a:prstGeom prst="rect">
            <a:avLst/>
          </a:prstGeom>
          <a:noFill/>
          <a:ln w="9525">
            <a:noFill/>
            <a:miter lim="800000"/>
            <a:headEnd/>
            <a:tailEnd/>
          </a:ln>
          <a:effectLst/>
        </p:spPr>
        <p:txBody>
          <a:bodyPr wrap="none">
            <a:spAutoFit/>
          </a:bodyPr>
          <a:lstStyle/>
          <a:p>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"c=</a:t>
            </a:r>
            <a:r>
              <a:rPr lang="en-US" altLang="zh-CN" sz="1800" b="1" i="1">
                <a:solidFill>
                  <a:schemeClr val="accent2"/>
                </a:solidFill>
                <a:effectLst>
                  <a:outerShdw blurRad="38100" dist="38100" dir="2700000" algn="tl">
                    <a:srgbClr val="000000"/>
                  </a:outerShdw>
                </a:effectLst>
              </a:rPr>
              <a: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a:t>
            </a:r>
          </a:p>
        </p:txBody>
      </p:sp>
      <p:sp>
        <p:nvSpPr>
          <p:cNvPr id="704563" name="Rectangle 5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4562"/>
                                        </p:tgtEl>
                                        <p:attrNameLst>
                                          <p:attrName>style.visibility</p:attrName>
                                        </p:attrNameLst>
                                      </p:cBhvr>
                                      <p:to>
                                        <p:strVal val="visible"/>
                                      </p:to>
                                    </p:set>
                                    <p:animEffect transition="in" filter="box(out)">
                                      <p:cBhvr>
                                        <p:cTn id="7" dur="500"/>
                                        <p:tgtEl>
                                          <p:spTgt spid="70456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704559"/>
                                        </p:tgtEl>
                                        <p:attrNameLst>
                                          <p:attrName>style.visibility</p:attrName>
                                        </p:attrNameLst>
                                      </p:cBhvr>
                                      <p:to>
                                        <p:strVal val="visible"/>
                                      </p:to>
                                    </p:set>
                                    <p:anim calcmode="lin" valueType="num">
                                      <p:cBhvr>
                                        <p:cTn id="12" dur="500" fill="hold"/>
                                        <p:tgtEl>
                                          <p:spTgt spid="704559"/>
                                        </p:tgtEl>
                                        <p:attrNameLst>
                                          <p:attrName>ppt_x</p:attrName>
                                        </p:attrNameLst>
                                      </p:cBhvr>
                                      <p:tavLst>
                                        <p:tav tm="0">
                                          <p:val>
                                            <p:strVal val="#ppt_x"/>
                                          </p:val>
                                        </p:tav>
                                        <p:tav tm="100000">
                                          <p:val>
                                            <p:strVal val="#ppt_x"/>
                                          </p:val>
                                        </p:tav>
                                      </p:tavLst>
                                    </p:anim>
                                    <p:anim calcmode="lin" valueType="num">
                                      <p:cBhvr>
                                        <p:cTn id="13" dur="500" fill="hold"/>
                                        <p:tgtEl>
                                          <p:spTgt spid="704559"/>
                                        </p:tgtEl>
                                        <p:attrNameLst>
                                          <p:attrName>ppt_y</p:attrName>
                                        </p:attrNameLst>
                                      </p:cBhvr>
                                      <p:tavLst>
                                        <p:tav tm="0">
                                          <p:val>
                                            <p:strVal val="#ppt_y+#ppt_h/2"/>
                                          </p:val>
                                        </p:tav>
                                        <p:tav tm="100000">
                                          <p:val>
                                            <p:strVal val="#ppt_y"/>
                                          </p:val>
                                        </p:tav>
                                      </p:tavLst>
                                    </p:anim>
                                    <p:anim calcmode="lin" valueType="num">
                                      <p:cBhvr>
                                        <p:cTn id="14" dur="500" fill="hold"/>
                                        <p:tgtEl>
                                          <p:spTgt spid="704559"/>
                                        </p:tgtEl>
                                        <p:attrNameLst>
                                          <p:attrName>ppt_w</p:attrName>
                                        </p:attrNameLst>
                                      </p:cBhvr>
                                      <p:tavLst>
                                        <p:tav tm="0">
                                          <p:val>
                                            <p:strVal val="#ppt_w"/>
                                          </p:val>
                                        </p:tav>
                                        <p:tav tm="100000">
                                          <p:val>
                                            <p:strVal val="#ppt_w"/>
                                          </p:val>
                                        </p:tav>
                                      </p:tavLst>
                                    </p:anim>
                                    <p:anim calcmode="lin" valueType="num">
                                      <p:cBhvr>
                                        <p:cTn id="15" dur="500" fill="hold"/>
                                        <p:tgtEl>
                                          <p:spTgt spid="704559"/>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704558"/>
                                        </p:tgtEl>
                                        <p:attrNameLst>
                                          <p:attrName>style.visibility</p:attrName>
                                        </p:attrNameLst>
                                      </p:cBhvr>
                                      <p:to>
                                        <p:strVal val="visible"/>
                                      </p:to>
                                    </p:set>
                                    <p:anim calcmode="lin" valueType="num">
                                      <p:cBhvr>
                                        <p:cTn id="20" dur="500" fill="hold"/>
                                        <p:tgtEl>
                                          <p:spTgt spid="704558"/>
                                        </p:tgtEl>
                                        <p:attrNameLst>
                                          <p:attrName>ppt_x</p:attrName>
                                        </p:attrNameLst>
                                      </p:cBhvr>
                                      <p:tavLst>
                                        <p:tav tm="0">
                                          <p:val>
                                            <p:strVal val="#ppt_x"/>
                                          </p:val>
                                        </p:tav>
                                        <p:tav tm="100000">
                                          <p:val>
                                            <p:strVal val="#ppt_x"/>
                                          </p:val>
                                        </p:tav>
                                      </p:tavLst>
                                    </p:anim>
                                    <p:anim calcmode="lin" valueType="num">
                                      <p:cBhvr>
                                        <p:cTn id="21" dur="500" fill="hold"/>
                                        <p:tgtEl>
                                          <p:spTgt spid="704558"/>
                                        </p:tgtEl>
                                        <p:attrNameLst>
                                          <p:attrName>ppt_y</p:attrName>
                                        </p:attrNameLst>
                                      </p:cBhvr>
                                      <p:tavLst>
                                        <p:tav tm="0">
                                          <p:val>
                                            <p:strVal val="#ppt_y+#ppt_h/2"/>
                                          </p:val>
                                        </p:tav>
                                        <p:tav tm="100000">
                                          <p:val>
                                            <p:strVal val="#ppt_y"/>
                                          </p:val>
                                        </p:tav>
                                      </p:tavLst>
                                    </p:anim>
                                    <p:anim calcmode="lin" valueType="num">
                                      <p:cBhvr>
                                        <p:cTn id="22" dur="500" fill="hold"/>
                                        <p:tgtEl>
                                          <p:spTgt spid="704558"/>
                                        </p:tgtEl>
                                        <p:attrNameLst>
                                          <p:attrName>ppt_w</p:attrName>
                                        </p:attrNameLst>
                                      </p:cBhvr>
                                      <p:tavLst>
                                        <p:tav tm="0">
                                          <p:val>
                                            <p:strVal val="#ppt_w"/>
                                          </p:val>
                                        </p:tav>
                                        <p:tav tm="100000">
                                          <p:val>
                                            <p:strVal val="#ppt_w"/>
                                          </p:val>
                                        </p:tav>
                                      </p:tavLst>
                                    </p:anim>
                                    <p:anim calcmode="lin" valueType="num">
                                      <p:cBhvr>
                                        <p:cTn id="23" dur="500" fill="hold"/>
                                        <p:tgtEl>
                                          <p:spTgt spid="704558"/>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7" presetClass="entr" presetSubtype="2" fill="hold" grpId="0" nodeType="afterEffect">
                                  <p:stCondLst>
                                    <p:cond delay="3000"/>
                                  </p:stCondLst>
                                  <p:iterate type="lt">
                                    <p:tmPct val="100000"/>
                                  </p:iterate>
                                  <p:childTnLst>
                                    <p:set>
                                      <p:cBhvr>
                                        <p:cTn id="26" dur="1" fill="hold">
                                          <p:stCondLst>
                                            <p:cond delay="0"/>
                                          </p:stCondLst>
                                        </p:cTn>
                                        <p:tgtEl>
                                          <p:spTgt spid="704561">
                                            <p:txEl>
                                              <p:pRg st="0" end="0"/>
                                            </p:txEl>
                                          </p:spTgt>
                                        </p:tgtEl>
                                        <p:attrNameLst>
                                          <p:attrName>style.visibility</p:attrName>
                                        </p:attrNameLst>
                                      </p:cBhvr>
                                      <p:to>
                                        <p:strVal val="visible"/>
                                      </p:to>
                                    </p:set>
                                    <p:anim calcmode="lin" valueType="num">
                                      <p:cBhvr>
                                        <p:cTn id="27" dur="75" fill="hold"/>
                                        <p:tgtEl>
                                          <p:spTgt spid="704561">
                                            <p:txEl>
                                              <p:pRg st="0" end="0"/>
                                            </p:txEl>
                                          </p:spTgt>
                                        </p:tgtEl>
                                        <p:attrNameLst>
                                          <p:attrName>ppt_x</p:attrName>
                                        </p:attrNameLst>
                                      </p:cBhvr>
                                      <p:tavLst>
                                        <p:tav tm="0">
                                          <p:val>
                                            <p:strVal val="#ppt_x+#ppt_w/2"/>
                                          </p:val>
                                        </p:tav>
                                        <p:tav tm="100000">
                                          <p:val>
                                            <p:strVal val="#ppt_x"/>
                                          </p:val>
                                        </p:tav>
                                      </p:tavLst>
                                    </p:anim>
                                    <p:anim calcmode="lin" valueType="num">
                                      <p:cBhvr>
                                        <p:cTn id="28" dur="75" fill="hold"/>
                                        <p:tgtEl>
                                          <p:spTgt spid="704561">
                                            <p:txEl>
                                              <p:pRg st="0" end="0"/>
                                            </p:txEl>
                                          </p:spTgt>
                                        </p:tgtEl>
                                        <p:attrNameLst>
                                          <p:attrName>ppt_y</p:attrName>
                                        </p:attrNameLst>
                                      </p:cBhvr>
                                      <p:tavLst>
                                        <p:tav tm="0">
                                          <p:val>
                                            <p:strVal val="#ppt_y"/>
                                          </p:val>
                                        </p:tav>
                                        <p:tav tm="100000">
                                          <p:val>
                                            <p:strVal val="#ppt_y"/>
                                          </p:val>
                                        </p:tav>
                                      </p:tavLst>
                                    </p:anim>
                                    <p:anim calcmode="lin" valueType="num">
                                      <p:cBhvr>
                                        <p:cTn id="29" dur="75" fill="hold"/>
                                        <p:tgtEl>
                                          <p:spTgt spid="704561">
                                            <p:txEl>
                                              <p:pRg st="0" end="0"/>
                                            </p:txEl>
                                          </p:spTgt>
                                        </p:tgtEl>
                                        <p:attrNameLst>
                                          <p:attrName>ppt_w</p:attrName>
                                        </p:attrNameLst>
                                      </p:cBhvr>
                                      <p:tavLst>
                                        <p:tav tm="0">
                                          <p:val>
                                            <p:fltVal val="0"/>
                                          </p:val>
                                        </p:tav>
                                        <p:tav tm="100000">
                                          <p:val>
                                            <p:strVal val="#ppt_w"/>
                                          </p:val>
                                        </p:tav>
                                      </p:tavLst>
                                    </p:anim>
                                    <p:anim calcmode="lin" valueType="num">
                                      <p:cBhvr>
                                        <p:cTn id="30" dur="75" fill="hold"/>
                                        <p:tgtEl>
                                          <p:spTgt spid="70456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58" grpId="0" animBg="1"/>
      <p:bldP spid="704559" grpId="0" animBg="1"/>
      <p:bldP spid="704561" grpId="0" build="p" autoUpdateAnimBg="0" advAuto="3000"/>
      <p:bldP spid="704562"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5539" name="Group 3"/>
          <p:cNvGrpSpPr>
            <a:grpSpLocks/>
          </p:cNvGrpSpPr>
          <p:nvPr/>
        </p:nvGrpSpPr>
        <p:grpSpPr bwMode="auto">
          <a:xfrm>
            <a:off x="762000" y="1708150"/>
            <a:ext cx="7696200" cy="685800"/>
            <a:chOff x="576" y="3168"/>
            <a:chExt cx="4848" cy="432"/>
          </a:xfrm>
        </p:grpSpPr>
        <p:sp>
          <p:nvSpPr>
            <p:cNvPr id="705540"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5541"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2"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3"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4"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5"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6"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7"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8"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9"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0"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1"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2"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3"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4"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5"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6"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7"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8"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9"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0"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1"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2"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3"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4"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5"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6"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7"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8"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9"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70"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71"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72"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5573"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5574"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5575"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5576"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5577"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5578" name="Text Box 42"/>
          <p:cNvSpPr txBox="1">
            <a:spLocks noChangeArrowheads="1"/>
          </p:cNvSpPr>
          <p:nvPr/>
        </p:nvSpPr>
        <p:spPr bwMode="auto">
          <a:xfrm>
            <a:off x="6172200" y="4495800"/>
            <a:ext cx="27273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a:solidFill>
                  <a:srgbClr val="0000FF"/>
                </a:solidFill>
                <a:ea typeface="Arial Unicode MS" pitchFamily="34" charset="-122"/>
                <a:cs typeface="Arial Unicode MS" pitchFamily="34" charset="-122"/>
              </a:rPr>
              <a:t>"c=</a:t>
            </a:r>
            <a:r>
              <a:rPr lang="en-US" altLang="zh-CN" sz="1800" b="1">
                <a:solidFill>
                  <a:srgbClr val="0000FF"/>
                </a:solidFill>
              </a:rPr>
              <a:t> </a:t>
            </a:r>
            <a:r>
              <a:rPr lang="en-US" altLang="zh-CN" sz="1800" b="1">
                <a:solidFill>
                  <a:srgbClr val="0000FF"/>
                </a:solidFill>
                <a:ea typeface="Arial Unicode MS" pitchFamily="34" charset="-122"/>
                <a:cs typeface="Arial Unicode MS" pitchFamily="34" charset="-122"/>
              </a:rPr>
              <a:t>"</a:t>
            </a:r>
            <a:r>
              <a:rPr lang="en-US" altLang="zh-CN" sz="1800" b="1">
                <a:solidFill>
                  <a:srgbClr val="0000FF"/>
                </a:solidFill>
              </a:rPr>
              <a:t> &lt;&lt;</a:t>
            </a:r>
            <a:r>
              <a:rPr lang="en-US" altLang="zh-CN" sz="1800" b="1" i="1">
                <a:solidFill>
                  <a:schemeClr val="accent2"/>
                </a:solidFill>
                <a:effectLst>
                  <a:outerShdw blurRad="38100" dist="38100" dir="2700000" algn="tl">
                    <a:srgbClr val="000000"/>
                  </a:outerShdw>
                </a:effectLst>
              </a:rPr>
              <a:t>c</a:t>
            </a:r>
            <a:r>
              <a:rPr lang="en-US" altLang="zh-CN" sz="1800" b="1">
                <a:solidFill>
                  <a:srgbClr val="0000FF"/>
                </a:solidFill>
              </a:rPr>
              <a:t>&lt;&lt;endl ;</a:t>
            </a:r>
          </a:p>
        </p:txBody>
      </p:sp>
      <p:sp>
        <p:nvSpPr>
          <p:cNvPr id="705579"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5580" name="Text Box 44"/>
          <p:cNvSpPr txBox="1">
            <a:spLocks noChangeArrowheads="1"/>
          </p:cNvSpPr>
          <p:nvPr/>
        </p:nvSpPr>
        <p:spPr bwMode="auto">
          <a:xfrm>
            <a:off x="4038600" y="5221288"/>
            <a:ext cx="1069975"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a:t>
            </a:r>
            <a:r>
              <a:rPr lang="en-US" altLang="zh-CN" sz="1600" b="1">
                <a:effectLst>
                  <a:outerShdw blurRad="38100" dist="38100" dir="2700000" algn="tl">
                    <a:srgbClr val="FFFFFF"/>
                  </a:outerShdw>
                </a:effectLst>
              </a:rPr>
              <a:t> </a:t>
            </a:r>
            <a:r>
              <a:rPr lang="en-US" altLang="zh-CN" sz="1600" b="1" i="1">
                <a:solidFill>
                  <a:schemeClr val="accent2"/>
                </a:solidFill>
                <a:effectLst>
                  <a:outerShdw blurRad="38100" dist="38100" dir="2700000" algn="tl">
                    <a:srgbClr val="000000"/>
                  </a:outerShdw>
                </a:effectLst>
              </a:rPr>
              <a:t>0X0141</a:t>
            </a:r>
          </a:p>
        </p:txBody>
      </p:sp>
      <p:sp>
        <p:nvSpPr>
          <p:cNvPr id="705581"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5582" name="Line 46"/>
          <p:cNvSpPr>
            <a:spLocks noChangeShapeType="1"/>
          </p:cNvSpPr>
          <p:nvPr/>
        </p:nvSpPr>
        <p:spPr bwMode="auto">
          <a:xfrm>
            <a:off x="4191000" y="2286000"/>
            <a:ext cx="1828800" cy="9906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5583" name="Line 47"/>
          <p:cNvSpPr>
            <a:spLocks noChangeShapeType="1"/>
          </p:cNvSpPr>
          <p:nvPr/>
        </p:nvSpPr>
        <p:spPr bwMode="auto">
          <a:xfrm flipH="1">
            <a:off x="5334000" y="3841750"/>
            <a:ext cx="1295400" cy="141605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5584" name="Text Box 48"/>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5585" name="Rectangle 49"/>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rgbClr val="0000FF"/>
                </a:solidFill>
              </a:rPr>
              <a:t>c  =  </a:t>
            </a:r>
          </a:p>
        </p:txBody>
      </p:sp>
      <p:sp>
        <p:nvSpPr>
          <p:cNvPr id="705586" name="Rectangle 50"/>
          <p:cNvSpPr>
            <a:spLocks noChangeArrowheads="1"/>
          </p:cNvSpPr>
          <p:nvPr/>
        </p:nvSpPr>
        <p:spPr bwMode="auto">
          <a:xfrm>
            <a:off x="3775075" y="1905000"/>
            <a:ext cx="869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3  2  1  </a:t>
            </a:r>
          </a:p>
        </p:txBody>
      </p:sp>
      <p:sp>
        <p:nvSpPr>
          <p:cNvPr id="705587" name="Rectangle 5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705583"/>
                                        </p:tgtEl>
                                        <p:attrNameLst>
                                          <p:attrName>style.visibility</p:attrName>
                                        </p:attrNameLst>
                                      </p:cBhvr>
                                      <p:to>
                                        <p:strVal val="visible"/>
                                      </p:to>
                                    </p:set>
                                    <p:anim calcmode="lin" valueType="num">
                                      <p:cBhvr>
                                        <p:cTn id="7" dur="500" fill="hold"/>
                                        <p:tgtEl>
                                          <p:spTgt spid="705583"/>
                                        </p:tgtEl>
                                        <p:attrNameLst>
                                          <p:attrName>ppt_x</p:attrName>
                                        </p:attrNameLst>
                                      </p:cBhvr>
                                      <p:tavLst>
                                        <p:tav tm="0">
                                          <p:val>
                                            <p:strVal val="#ppt_x"/>
                                          </p:val>
                                        </p:tav>
                                        <p:tav tm="100000">
                                          <p:val>
                                            <p:strVal val="#ppt_x"/>
                                          </p:val>
                                        </p:tav>
                                      </p:tavLst>
                                    </p:anim>
                                    <p:anim calcmode="lin" valueType="num">
                                      <p:cBhvr>
                                        <p:cTn id="8" dur="500" fill="hold"/>
                                        <p:tgtEl>
                                          <p:spTgt spid="705583"/>
                                        </p:tgtEl>
                                        <p:attrNameLst>
                                          <p:attrName>ppt_y</p:attrName>
                                        </p:attrNameLst>
                                      </p:cBhvr>
                                      <p:tavLst>
                                        <p:tav tm="0">
                                          <p:val>
                                            <p:strVal val="#ppt_y+#ppt_h/2"/>
                                          </p:val>
                                        </p:tav>
                                        <p:tav tm="100000">
                                          <p:val>
                                            <p:strVal val="#ppt_y"/>
                                          </p:val>
                                        </p:tav>
                                      </p:tavLst>
                                    </p:anim>
                                    <p:anim calcmode="lin" valueType="num">
                                      <p:cBhvr>
                                        <p:cTn id="9" dur="500" fill="hold"/>
                                        <p:tgtEl>
                                          <p:spTgt spid="705583"/>
                                        </p:tgtEl>
                                        <p:attrNameLst>
                                          <p:attrName>ppt_w</p:attrName>
                                        </p:attrNameLst>
                                      </p:cBhvr>
                                      <p:tavLst>
                                        <p:tav tm="0">
                                          <p:val>
                                            <p:strVal val="#ppt_w"/>
                                          </p:val>
                                        </p:tav>
                                        <p:tav tm="100000">
                                          <p:val>
                                            <p:strVal val="#ppt_w"/>
                                          </p:val>
                                        </p:tav>
                                      </p:tavLst>
                                    </p:anim>
                                    <p:anim calcmode="lin" valueType="num">
                                      <p:cBhvr>
                                        <p:cTn id="10" dur="500" fill="hold"/>
                                        <p:tgtEl>
                                          <p:spTgt spid="70558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705582"/>
                                        </p:tgtEl>
                                        <p:attrNameLst>
                                          <p:attrName>style.visibility</p:attrName>
                                        </p:attrNameLst>
                                      </p:cBhvr>
                                      <p:to>
                                        <p:strVal val="visible"/>
                                      </p:to>
                                    </p:set>
                                    <p:anim calcmode="lin" valueType="num">
                                      <p:cBhvr>
                                        <p:cTn id="15" dur="500" fill="hold"/>
                                        <p:tgtEl>
                                          <p:spTgt spid="705582"/>
                                        </p:tgtEl>
                                        <p:attrNameLst>
                                          <p:attrName>ppt_x</p:attrName>
                                        </p:attrNameLst>
                                      </p:cBhvr>
                                      <p:tavLst>
                                        <p:tav tm="0">
                                          <p:val>
                                            <p:strVal val="#ppt_x"/>
                                          </p:val>
                                        </p:tav>
                                        <p:tav tm="100000">
                                          <p:val>
                                            <p:strVal val="#ppt_x"/>
                                          </p:val>
                                        </p:tav>
                                      </p:tavLst>
                                    </p:anim>
                                    <p:anim calcmode="lin" valueType="num">
                                      <p:cBhvr>
                                        <p:cTn id="16" dur="500" fill="hold"/>
                                        <p:tgtEl>
                                          <p:spTgt spid="705582"/>
                                        </p:tgtEl>
                                        <p:attrNameLst>
                                          <p:attrName>ppt_y</p:attrName>
                                        </p:attrNameLst>
                                      </p:cBhvr>
                                      <p:tavLst>
                                        <p:tav tm="0">
                                          <p:val>
                                            <p:strVal val="#ppt_y+#ppt_h/2"/>
                                          </p:val>
                                        </p:tav>
                                        <p:tav tm="100000">
                                          <p:val>
                                            <p:strVal val="#ppt_y"/>
                                          </p:val>
                                        </p:tav>
                                      </p:tavLst>
                                    </p:anim>
                                    <p:anim calcmode="lin" valueType="num">
                                      <p:cBhvr>
                                        <p:cTn id="17" dur="500" fill="hold"/>
                                        <p:tgtEl>
                                          <p:spTgt spid="705582"/>
                                        </p:tgtEl>
                                        <p:attrNameLst>
                                          <p:attrName>ppt_w</p:attrName>
                                        </p:attrNameLst>
                                      </p:cBhvr>
                                      <p:tavLst>
                                        <p:tav tm="0">
                                          <p:val>
                                            <p:strVal val="#ppt_w"/>
                                          </p:val>
                                        </p:tav>
                                        <p:tav tm="100000">
                                          <p:val>
                                            <p:strVal val="#ppt_w"/>
                                          </p:val>
                                        </p:tav>
                                      </p:tavLst>
                                    </p:anim>
                                    <p:anim calcmode="lin" valueType="num">
                                      <p:cBhvr>
                                        <p:cTn id="18" dur="500" fill="hold"/>
                                        <p:tgtEl>
                                          <p:spTgt spid="705582"/>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705586">
                                            <p:txEl>
                                              <p:pRg st="0" end="0"/>
                                            </p:txEl>
                                          </p:spTgt>
                                        </p:tgtEl>
                                        <p:attrNameLst>
                                          <p:attrName>style.visibility</p:attrName>
                                        </p:attrNameLst>
                                      </p:cBhvr>
                                      <p:to>
                                        <p:strVal val="visible"/>
                                      </p:to>
                                    </p:set>
                                    <p:anim calcmode="lin" valueType="num">
                                      <p:cBhvr>
                                        <p:cTn id="22" dur="75" fill="hold"/>
                                        <p:tgtEl>
                                          <p:spTgt spid="705586">
                                            <p:txEl>
                                              <p:pRg st="0" end="0"/>
                                            </p:txEl>
                                          </p:spTgt>
                                        </p:tgtEl>
                                        <p:attrNameLst>
                                          <p:attrName>ppt_x</p:attrName>
                                        </p:attrNameLst>
                                      </p:cBhvr>
                                      <p:tavLst>
                                        <p:tav tm="0">
                                          <p:val>
                                            <p:strVal val="#ppt_x+#ppt_w/2"/>
                                          </p:val>
                                        </p:tav>
                                        <p:tav tm="100000">
                                          <p:val>
                                            <p:strVal val="#ppt_x"/>
                                          </p:val>
                                        </p:tav>
                                      </p:tavLst>
                                    </p:anim>
                                    <p:anim calcmode="lin" valueType="num">
                                      <p:cBhvr>
                                        <p:cTn id="23" dur="75" fill="hold"/>
                                        <p:tgtEl>
                                          <p:spTgt spid="705586">
                                            <p:txEl>
                                              <p:pRg st="0" end="0"/>
                                            </p:txEl>
                                          </p:spTgt>
                                        </p:tgtEl>
                                        <p:attrNameLst>
                                          <p:attrName>ppt_y</p:attrName>
                                        </p:attrNameLst>
                                      </p:cBhvr>
                                      <p:tavLst>
                                        <p:tav tm="0">
                                          <p:val>
                                            <p:strVal val="#ppt_y"/>
                                          </p:val>
                                        </p:tav>
                                        <p:tav tm="100000">
                                          <p:val>
                                            <p:strVal val="#ppt_y"/>
                                          </p:val>
                                        </p:tav>
                                      </p:tavLst>
                                    </p:anim>
                                    <p:anim calcmode="lin" valueType="num">
                                      <p:cBhvr>
                                        <p:cTn id="24" dur="75" fill="hold"/>
                                        <p:tgtEl>
                                          <p:spTgt spid="705586">
                                            <p:txEl>
                                              <p:pRg st="0" end="0"/>
                                            </p:txEl>
                                          </p:spTgt>
                                        </p:tgtEl>
                                        <p:attrNameLst>
                                          <p:attrName>ppt_w</p:attrName>
                                        </p:attrNameLst>
                                      </p:cBhvr>
                                      <p:tavLst>
                                        <p:tav tm="0">
                                          <p:val>
                                            <p:fltVal val="0"/>
                                          </p:val>
                                        </p:tav>
                                        <p:tav tm="100000">
                                          <p:val>
                                            <p:strVal val="#ppt_w"/>
                                          </p:val>
                                        </p:tav>
                                      </p:tavLst>
                                    </p:anim>
                                    <p:anim calcmode="lin" valueType="num">
                                      <p:cBhvr>
                                        <p:cTn id="25" dur="75" fill="hold"/>
                                        <p:tgtEl>
                                          <p:spTgt spid="705586">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82" grpId="0" animBg="1"/>
      <p:bldP spid="705583" grpId="0" animBg="1"/>
      <p:bldP spid="705586" grpId="0" build="p" autoUpdateAnimBg="0" advAuto="300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6563" name="Group 3"/>
          <p:cNvGrpSpPr>
            <a:grpSpLocks/>
          </p:cNvGrpSpPr>
          <p:nvPr/>
        </p:nvGrpSpPr>
        <p:grpSpPr bwMode="auto">
          <a:xfrm>
            <a:off x="762000" y="1708150"/>
            <a:ext cx="7696200" cy="685800"/>
            <a:chOff x="576" y="3168"/>
            <a:chExt cx="4848" cy="432"/>
          </a:xfrm>
        </p:grpSpPr>
        <p:sp>
          <p:nvSpPr>
            <p:cNvPr id="706564"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6565"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6"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7"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8"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9"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0"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1"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2"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3"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4"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5"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6"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7"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8"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9"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0"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1"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2"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3"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4"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5"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6"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7"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8"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9"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0"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1"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2"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3"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4"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5"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6"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6597"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6598"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6599"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6600"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6601"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6602" name="Text Box 42"/>
          <p:cNvSpPr txBox="1">
            <a:spLocks noChangeArrowheads="1"/>
          </p:cNvSpPr>
          <p:nvPr/>
        </p:nvSpPr>
        <p:spPr bwMode="auto">
          <a:xfrm>
            <a:off x="6172200" y="4495800"/>
            <a:ext cx="27146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a:solidFill>
                  <a:srgbClr val="0000FF"/>
                </a:solidFill>
                <a:ea typeface="Arial Unicode MS" pitchFamily="34" charset="-122"/>
                <a:cs typeface="Arial Unicode MS" pitchFamily="34" charset="-122"/>
              </a:rPr>
              <a:t>"c=</a:t>
            </a:r>
            <a:r>
              <a:rPr lang="en-US" altLang="zh-CN" sz="1800" b="1">
                <a:solidFill>
                  <a:srgbClr val="0000FF"/>
                </a:solidFill>
              </a:rPr>
              <a:t> </a:t>
            </a:r>
            <a:r>
              <a:rPr lang="en-US" altLang="zh-CN" sz="1800" b="1">
                <a:solidFill>
                  <a:srgbClr val="0000FF"/>
                </a:solidFill>
                <a:ea typeface="Arial Unicode MS" pitchFamily="34" charset="-122"/>
                <a:cs typeface="Arial Unicode MS" pitchFamily="34" charset="-122"/>
              </a:rPr>
              <a:t>"</a:t>
            </a:r>
            <a:r>
              <a:rPr lang="en-US" altLang="zh-CN" sz="1800" b="1">
                <a:solidFill>
                  <a:srgbClr val="0000FF"/>
                </a:solidFill>
              </a:rPr>
              <a:t> &lt;&lt;c&lt;&lt;</a:t>
            </a:r>
            <a:r>
              <a:rPr lang="en-US" altLang="zh-CN" sz="1800" b="1" i="1">
                <a:solidFill>
                  <a:schemeClr val="accent2"/>
                </a:solidFill>
                <a:effectLst>
                  <a:outerShdw blurRad="38100" dist="38100" dir="2700000" algn="tl">
                    <a:srgbClr val="000000"/>
                  </a:outerShdw>
                </a:effectLst>
              </a:rPr>
              <a:t>endl</a:t>
            </a:r>
            <a:r>
              <a:rPr lang="en-US" altLang="zh-CN" sz="1800" b="1">
                <a:solidFill>
                  <a:srgbClr val="0000FF"/>
                </a:solidFill>
              </a:rPr>
              <a:t> ;</a:t>
            </a:r>
          </a:p>
        </p:txBody>
      </p:sp>
      <p:sp>
        <p:nvSpPr>
          <p:cNvPr id="706603"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6604"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6605"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6606" name="Line 46"/>
          <p:cNvSpPr>
            <a:spLocks noChangeShapeType="1"/>
          </p:cNvSpPr>
          <p:nvPr/>
        </p:nvSpPr>
        <p:spPr bwMode="auto">
          <a:xfrm>
            <a:off x="4572000" y="2286000"/>
            <a:ext cx="1371600" cy="9906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6607" name="Line 47"/>
          <p:cNvSpPr>
            <a:spLocks noChangeShapeType="1"/>
          </p:cNvSpPr>
          <p:nvPr/>
        </p:nvSpPr>
        <p:spPr bwMode="auto">
          <a:xfrm flipH="1">
            <a:off x="5638800" y="3841750"/>
            <a:ext cx="990600" cy="141605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6608" name="Text Box 48"/>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6609" name="Rectangle 49"/>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rgbClr val="0000FF"/>
                </a:solidFill>
              </a:rPr>
              <a:t>c  =  </a:t>
            </a:r>
          </a:p>
        </p:txBody>
      </p:sp>
      <p:sp>
        <p:nvSpPr>
          <p:cNvPr id="706610" name="Rectangle 50"/>
          <p:cNvSpPr>
            <a:spLocks noChangeArrowheads="1"/>
          </p:cNvSpPr>
          <p:nvPr/>
        </p:nvSpPr>
        <p:spPr bwMode="auto">
          <a:xfrm>
            <a:off x="3775075" y="1905000"/>
            <a:ext cx="869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rgbClr val="0000FF"/>
                </a:solidFill>
              </a:rPr>
              <a:t>3  2  1  </a:t>
            </a:r>
          </a:p>
        </p:txBody>
      </p:sp>
      <p:sp>
        <p:nvSpPr>
          <p:cNvPr id="706611" name="Rectangle 51"/>
          <p:cNvSpPr>
            <a:spLocks noChangeArrowheads="1"/>
          </p:cNvSpPr>
          <p:nvPr/>
        </p:nvSpPr>
        <p:spPr bwMode="auto">
          <a:xfrm>
            <a:off x="5340350" y="5181600"/>
            <a:ext cx="590550" cy="366713"/>
          </a:xfrm>
          <a:prstGeom prst="rect">
            <a:avLst/>
          </a:prstGeom>
          <a:noFill/>
          <a:ln w="9525">
            <a:noFill/>
            <a:miter lim="800000"/>
            <a:headEnd/>
            <a:tailEnd/>
          </a:ln>
          <a:effectLst/>
        </p:spPr>
        <p:txBody>
          <a:bodyPr wrap="none">
            <a:spAutoFit/>
          </a:bodyPr>
          <a:lstStyle/>
          <a:p>
            <a:r>
              <a:rPr lang="en-US" altLang="zh-CN" sz="1800" b="1" i="1">
                <a:solidFill>
                  <a:schemeClr val="accent2"/>
                </a:solidFill>
                <a:effectLst>
                  <a:outerShdw blurRad="38100" dist="38100" dir="2700000" algn="tl">
                    <a:srgbClr val="000000"/>
                  </a:outerShdw>
                </a:effectLst>
              </a:rPr>
              <a:t>endl</a:t>
            </a:r>
          </a:p>
        </p:txBody>
      </p:sp>
      <p:sp>
        <p:nvSpPr>
          <p:cNvPr id="706612" name="Rectangle 52"/>
          <p:cNvSpPr>
            <a:spLocks noChangeArrowheads="1"/>
          </p:cNvSpPr>
          <p:nvPr/>
        </p:nvSpPr>
        <p:spPr bwMode="auto">
          <a:xfrm>
            <a:off x="4419600" y="1905000"/>
            <a:ext cx="488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\n  </a:t>
            </a:r>
          </a:p>
        </p:txBody>
      </p:sp>
      <p:sp>
        <p:nvSpPr>
          <p:cNvPr id="706613" name="Rectangle 5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706607"/>
                                        </p:tgtEl>
                                        <p:attrNameLst>
                                          <p:attrName>style.visibility</p:attrName>
                                        </p:attrNameLst>
                                      </p:cBhvr>
                                      <p:to>
                                        <p:strVal val="visible"/>
                                      </p:to>
                                    </p:set>
                                    <p:anim calcmode="lin" valueType="num">
                                      <p:cBhvr>
                                        <p:cTn id="7" dur="500" fill="hold"/>
                                        <p:tgtEl>
                                          <p:spTgt spid="706607"/>
                                        </p:tgtEl>
                                        <p:attrNameLst>
                                          <p:attrName>ppt_x</p:attrName>
                                        </p:attrNameLst>
                                      </p:cBhvr>
                                      <p:tavLst>
                                        <p:tav tm="0">
                                          <p:val>
                                            <p:strVal val="#ppt_x"/>
                                          </p:val>
                                        </p:tav>
                                        <p:tav tm="100000">
                                          <p:val>
                                            <p:strVal val="#ppt_x"/>
                                          </p:val>
                                        </p:tav>
                                      </p:tavLst>
                                    </p:anim>
                                    <p:anim calcmode="lin" valueType="num">
                                      <p:cBhvr>
                                        <p:cTn id="8" dur="500" fill="hold"/>
                                        <p:tgtEl>
                                          <p:spTgt spid="706607"/>
                                        </p:tgtEl>
                                        <p:attrNameLst>
                                          <p:attrName>ppt_y</p:attrName>
                                        </p:attrNameLst>
                                      </p:cBhvr>
                                      <p:tavLst>
                                        <p:tav tm="0">
                                          <p:val>
                                            <p:strVal val="#ppt_y+#ppt_h/2"/>
                                          </p:val>
                                        </p:tav>
                                        <p:tav tm="100000">
                                          <p:val>
                                            <p:strVal val="#ppt_y"/>
                                          </p:val>
                                        </p:tav>
                                      </p:tavLst>
                                    </p:anim>
                                    <p:anim calcmode="lin" valueType="num">
                                      <p:cBhvr>
                                        <p:cTn id="9" dur="500" fill="hold"/>
                                        <p:tgtEl>
                                          <p:spTgt spid="706607"/>
                                        </p:tgtEl>
                                        <p:attrNameLst>
                                          <p:attrName>ppt_w</p:attrName>
                                        </p:attrNameLst>
                                      </p:cBhvr>
                                      <p:tavLst>
                                        <p:tav tm="0">
                                          <p:val>
                                            <p:strVal val="#ppt_w"/>
                                          </p:val>
                                        </p:tav>
                                        <p:tav tm="100000">
                                          <p:val>
                                            <p:strVal val="#ppt_w"/>
                                          </p:val>
                                        </p:tav>
                                      </p:tavLst>
                                    </p:anim>
                                    <p:anim calcmode="lin" valueType="num">
                                      <p:cBhvr>
                                        <p:cTn id="10" dur="500" fill="hold"/>
                                        <p:tgtEl>
                                          <p:spTgt spid="70660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706606"/>
                                        </p:tgtEl>
                                        <p:attrNameLst>
                                          <p:attrName>style.visibility</p:attrName>
                                        </p:attrNameLst>
                                      </p:cBhvr>
                                      <p:to>
                                        <p:strVal val="visible"/>
                                      </p:to>
                                    </p:set>
                                    <p:anim calcmode="lin" valueType="num">
                                      <p:cBhvr>
                                        <p:cTn id="15" dur="500" fill="hold"/>
                                        <p:tgtEl>
                                          <p:spTgt spid="706606"/>
                                        </p:tgtEl>
                                        <p:attrNameLst>
                                          <p:attrName>ppt_x</p:attrName>
                                        </p:attrNameLst>
                                      </p:cBhvr>
                                      <p:tavLst>
                                        <p:tav tm="0">
                                          <p:val>
                                            <p:strVal val="#ppt_x"/>
                                          </p:val>
                                        </p:tav>
                                        <p:tav tm="100000">
                                          <p:val>
                                            <p:strVal val="#ppt_x"/>
                                          </p:val>
                                        </p:tav>
                                      </p:tavLst>
                                    </p:anim>
                                    <p:anim calcmode="lin" valueType="num">
                                      <p:cBhvr>
                                        <p:cTn id="16" dur="500" fill="hold"/>
                                        <p:tgtEl>
                                          <p:spTgt spid="706606"/>
                                        </p:tgtEl>
                                        <p:attrNameLst>
                                          <p:attrName>ppt_y</p:attrName>
                                        </p:attrNameLst>
                                      </p:cBhvr>
                                      <p:tavLst>
                                        <p:tav tm="0">
                                          <p:val>
                                            <p:strVal val="#ppt_y+#ppt_h/2"/>
                                          </p:val>
                                        </p:tav>
                                        <p:tav tm="100000">
                                          <p:val>
                                            <p:strVal val="#ppt_y"/>
                                          </p:val>
                                        </p:tav>
                                      </p:tavLst>
                                    </p:anim>
                                    <p:anim calcmode="lin" valueType="num">
                                      <p:cBhvr>
                                        <p:cTn id="17" dur="500" fill="hold"/>
                                        <p:tgtEl>
                                          <p:spTgt spid="706606"/>
                                        </p:tgtEl>
                                        <p:attrNameLst>
                                          <p:attrName>ppt_w</p:attrName>
                                        </p:attrNameLst>
                                      </p:cBhvr>
                                      <p:tavLst>
                                        <p:tav tm="0">
                                          <p:val>
                                            <p:strVal val="#ppt_w"/>
                                          </p:val>
                                        </p:tav>
                                        <p:tav tm="100000">
                                          <p:val>
                                            <p:strVal val="#ppt_w"/>
                                          </p:val>
                                        </p:tav>
                                      </p:tavLst>
                                    </p:anim>
                                    <p:anim calcmode="lin" valueType="num">
                                      <p:cBhvr>
                                        <p:cTn id="18" dur="500" fill="hold"/>
                                        <p:tgtEl>
                                          <p:spTgt spid="70660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706612">
                                            <p:txEl>
                                              <p:pRg st="0" end="0"/>
                                            </p:txEl>
                                          </p:spTgt>
                                        </p:tgtEl>
                                        <p:attrNameLst>
                                          <p:attrName>style.visibility</p:attrName>
                                        </p:attrNameLst>
                                      </p:cBhvr>
                                      <p:to>
                                        <p:strVal val="visible"/>
                                      </p:to>
                                    </p:set>
                                    <p:anim calcmode="lin" valueType="num">
                                      <p:cBhvr>
                                        <p:cTn id="22" dur="75" fill="hold"/>
                                        <p:tgtEl>
                                          <p:spTgt spid="706612">
                                            <p:txEl>
                                              <p:pRg st="0" end="0"/>
                                            </p:txEl>
                                          </p:spTgt>
                                        </p:tgtEl>
                                        <p:attrNameLst>
                                          <p:attrName>ppt_x</p:attrName>
                                        </p:attrNameLst>
                                      </p:cBhvr>
                                      <p:tavLst>
                                        <p:tav tm="0">
                                          <p:val>
                                            <p:strVal val="#ppt_x+#ppt_w/2"/>
                                          </p:val>
                                        </p:tav>
                                        <p:tav tm="100000">
                                          <p:val>
                                            <p:strVal val="#ppt_x"/>
                                          </p:val>
                                        </p:tav>
                                      </p:tavLst>
                                    </p:anim>
                                    <p:anim calcmode="lin" valueType="num">
                                      <p:cBhvr>
                                        <p:cTn id="23" dur="75" fill="hold"/>
                                        <p:tgtEl>
                                          <p:spTgt spid="706612">
                                            <p:txEl>
                                              <p:pRg st="0" end="0"/>
                                            </p:txEl>
                                          </p:spTgt>
                                        </p:tgtEl>
                                        <p:attrNameLst>
                                          <p:attrName>ppt_y</p:attrName>
                                        </p:attrNameLst>
                                      </p:cBhvr>
                                      <p:tavLst>
                                        <p:tav tm="0">
                                          <p:val>
                                            <p:strVal val="#ppt_y"/>
                                          </p:val>
                                        </p:tav>
                                        <p:tav tm="100000">
                                          <p:val>
                                            <p:strVal val="#ppt_y"/>
                                          </p:val>
                                        </p:tav>
                                      </p:tavLst>
                                    </p:anim>
                                    <p:anim calcmode="lin" valueType="num">
                                      <p:cBhvr>
                                        <p:cTn id="24" dur="75" fill="hold"/>
                                        <p:tgtEl>
                                          <p:spTgt spid="706612">
                                            <p:txEl>
                                              <p:pRg st="0" end="0"/>
                                            </p:txEl>
                                          </p:spTgt>
                                        </p:tgtEl>
                                        <p:attrNameLst>
                                          <p:attrName>ppt_w</p:attrName>
                                        </p:attrNameLst>
                                      </p:cBhvr>
                                      <p:tavLst>
                                        <p:tav tm="0">
                                          <p:val>
                                            <p:fltVal val="0"/>
                                          </p:val>
                                        </p:tav>
                                        <p:tav tm="100000">
                                          <p:val>
                                            <p:strVal val="#ppt_w"/>
                                          </p:val>
                                        </p:tav>
                                      </p:tavLst>
                                    </p:anim>
                                    <p:anim calcmode="lin" valueType="num">
                                      <p:cBhvr>
                                        <p:cTn id="25" dur="75" fill="hold"/>
                                        <p:tgtEl>
                                          <p:spTgt spid="70661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6" grpId="0" animBg="1"/>
      <p:bldP spid="706607" grpId="0" animBg="1"/>
      <p:bldP spid="706612" grpId="0" build="p" autoUpdateAnimBg="0" advAuto="300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7587" name="Group 3"/>
          <p:cNvGrpSpPr>
            <a:grpSpLocks/>
          </p:cNvGrpSpPr>
          <p:nvPr/>
        </p:nvGrpSpPr>
        <p:grpSpPr bwMode="auto">
          <a:xfrm>
            <a:off x="762000" y="1708150"/>
            <a:ext cx="7696200" cy="685800"/>
            <a:chOff x="576" y="3168"/>
            <a:chExt cx="4848" cy="432"/>
          </a:xfrm>
        </p:grpSpPr>
        <p:sp>
          <p:nvSpPr>
            <p:cNvPr id="707588"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7589"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0"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1"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2"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3"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4"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5"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6"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7"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8"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9"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0"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1"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2"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3"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4"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5"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6"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7"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8"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9"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0"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1"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2"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3"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4"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5"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6"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7"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8"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9"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20"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7621"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7622"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7623"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7624"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7625"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7626" name="Text Box 42"/>
          <p:cNvSpPr txBox="1">
            <a:spLocks noChangeArrowheads="1"/>
          </p:cNvSpPr>
          <p:nvPr/>
        </p:nvSpPr>
        <p:spPr bwMode="auto">
          <a:xfrm>
            <a:off x="6172200" y="4495800"/>
            <a:ext cx="2586038"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a:t>fout &lt;&lt; </a:t>
            </a:r>
            <a:r>
              <a:rPr lang="en-US" altLang="zh-CN" sz="1800">
                <a:ea typeface="Arial Unicode MS" pitchFamily="34" charset="-122"/>
                <a:cs typeface="Arial Unicode MS" pitchFamily="34" charset="-122"/>
              </a:rPr>
              <a:t>"c=</a:t>
            </a:r>
            <a:r>
              <a:rPr lang="en-US" altLang="zh-CN" sz="1800"/>
              <a:t> </a:t>
            </a:r>
            <a:r>
              <a:rPr lang="en-US" altLang="zh-CN" sz="1800">
                <a:ea typeface="Arial Unicode MS" pitchFamily="34" charset="-122"/>
                <a:cs typeface="Arial Unicode MS" pitchFamily="34" charset="-122"/>
              </a:rPr>
              <a:t>"</a:t>
            </a:r>
            <a:r>
              <a:rPr lang="en-US" altLang="zh-CN" sz="1800"/>
              <a:t> &lt;&lt;c&lt;&lt;endl ;</a:t>
            </a:r>
          </a:p>
        </p:txBody>
      </p:sp>
      <p:sp>
        <p:nvSpPr>
          <p:cNvPr id="707627"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7628"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7629"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7630" name="Rectangle 46"/>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rgbClr val="0000FF"/>
                </a:solidFill>
              </a:rPr>
              <a:t>c  =  </a:t>
            </a:r>
          </a:p>
        </p:txBody>
      </p:sp>
      <p:sp>
        <p:nvSpPr>
          <p:cNvPr id="707631" name="Rectangle 47"/>
          <p:cNvSpPr>
            <a:spLocks noChangeArrowheads="1"/>
          </p:cNvSpPr>
          <p:nvPr/>
        </p:nvSpPr>
        <p:spPr bwMode="auto">
          <a:xfrm>
            <a:off x="3775075" y="1905000"/>
            <a:ext cx="869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rgbClr val="0000FF"/>
                </a:solidFill>
              </a:rPr>
              <a:t>3  2  1  </a:t>
            </a:r>
          </a:p>
        </p:txBody>
      </p:sp>
      <p:sp>
        <p:nvSpPr>
          <p:cNvPr id="707632" name="Rectangle 48"/>
          <p:cNvSpPr>
            <a:spLocks noChangeArrowheads="1"/>
          </p:cNvSpPr>
          <p:nvPr/>
        </p:nvSpPr>
        <p:spPr bwMode="auto">
          <a:xfrm>
            <a:off x="4419600" y="1905000"/>
            <a:ext cx="488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rgbClr val="0000FF"/>
                </a:solidFill>
              </a:rPr>
              <a:t>\n  </a:t>
            </a:r>
          </a:p>
        </p:txBody>
      </p:sp>
      <p:sp>
        <p:nvSpPr>
          <p:cNvPr id="707633" name="Rectangle 49"/>
          <p:cNvSpPr>
            <a:spLocks noChangeArrowheads="1"/>
          </p:cNvSpPr>
          <p:nvPr/>
        </p:nvSpPr>
        <p:spPr bwMode="auto">
          <a:xfrm>
            <a:off x="4800600" y="1981200"/>
            <a:ext cx="76200" cy="15240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useBgFill="1">
        <p:nvSpPr>
          <p:cNvPr id="707634" name="Rectangle 50"/>
          <p:cNvSpPr>
            <a:spLocks noChangeArrowheads="1"/>
          </p:cNvSpPr>
          <p:nvPr/>
        </p:nvSpPr>
        <p:spPr bwMode="auto">
          <a:xfrm>
            <a:off x="5410200" y="2895600"/>
            <a:ext cx="2362200" cy="1219200"/>
          </a:xfrm>
          <a:prstGeom prst="rect">
            <a:avLst/>
          </a:prstGeom>
          <a:ln w="9525">
            <a:noFill/>
            <a:miter lim="800000"/>
            <a:headEnd/>
            <a:tailEnd/>
          </a:ln>
          <a:effectLst/>
        </p:spPr>
        <p:txBody>
          <a:bodyPr wrap="none" anchor="ctr"/>
          <a:lstStyle/>
          <a:p>
            <a:endParaRPr lang="zh-CN" altLang="en-US"/>
          </a:p>
        </p:txBody>
      </p:sp>
      <p:sp>
        <p:nvSpPr>
          <p:cNvPr id="707635" name="Rectangle 5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7634"/>
                                        </p:tgtEl>
                                        <p:attrNameLst>
                                          <p:attrName>style.visibility</p:attrName>
                                        </p:attrNameLst>
                                      </p:cBhvr>
                                      <p:to>
                                        <p:strVal val="visible"/>
                                      </p:to>
                                    </p:set>
                                    <p:animEffect transition="in" filter="box(in)">
                                      <p:cBhvr>
                                        <p:cTn id="7" dur="500"/>
                                        <p:tgtEl>
                                          <p:spTgt spid="70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3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b="1"/>
              <a:t>#include&lt;fstream&gt;</a:t>
            </a:r>
          </a:p>
          <a:p>
            <a:pPr algn="l">
              <a:lnSpc>
                <a:spcPct val="125000"/>
              </a:lnSpc>
            </a:pPr>
            <a:r>
              <a:rPr lang="en-US" altLang="zh-CN" sz="1800" b="1"/>
              <a:t>#include &lt;iomanip&gt;</a:t>
            </a:r>
          </a:p>
          <a:p>
            <a:pPr algn="l">
              <a:lnSpc>
                <a:spcPct val="125000"/>
              </a:lnSpc>
            </a:pPr>
            <a:r>
              <a:rPr lang="en-US" altLang="zh-CN" sz="1800" b="1"/>
              <a:t>using namespace std;</a:t>
            </a:r>
            <a:endParaRPr lang="en-US" altLang="zh-CN" sz="1800" b="1">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a:t>
            </a:r>
          </a:p>
        </p:txBody>
      </p:sp>
      <p:sp>
        <p:nvSpPr>
          <p:cNvPr id="708611"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70861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08611"/>
                                        </p:tgtEl>
                                        <p:attrNameLst>
                                          <p:attrName>style.visibility</p:attrName>
                                        </p:attrNameLst>
                                      </p:cBhvr>
                                      <p:to>
                                        <p:strVal val="visible"/>
                                      </p:to>
                                    </p:set>
                                    <p:animEffect transition="in" filter="blinds(vertical)">
                                      <p:cBhvr>
                                        <p:cTn id="7" dur="500"/>
                                        <p:tgtEl>
                                          <p:spTgt spid="7086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8610"/>
                                        </p:tgtEl>
                                        <p:attrNameLst>
                                          <p:attrName>style.visibility</p:attrName>
                                        </p:attrNameLst>
                                      </p:cBhvr>
                                      <p:to>
                                        <p:strVal val="visible"/>
                                      </p:to>
                                    </p:set>
                                    <p:animEffect transition="in" filter="blinds(horizontal)">
                                      <p:cBhvr>
                                        <p:cTn id="12" dur="500"/>
                                        <p:tgtEl>
                                          <p:spTgt spid="70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0" grpId="0"/>
      <p:bldP spid="708611"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2931"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293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2933" name="AutoShape 5"/>
          <p:cNvSpPr>
            <a:spLocks/>
          </p:cNvSpPr>
          <p:nvPr/>
        </p:nvSpPr>
        <p:spPr bwMode="auto">
          <a:xfrm>
            <a:off x="3962400" y="1219200"/>
            <a:ext cx="1828800" cy="914400"/>
          </a:xfrm>
          <a:prstGeom prst="borderCallout2">
            <a:avLst>
              <a:gd name="adj1" fmla="val 12500"/>
              <a:gd name="adj2" fmla="val -4167"/>
              <a:gd name="adj3" fmla="val 12500"/>
              <a:gd name="adj4" fmla="val -21875"/>
              <a:gd name="adj5" fmla="val 113194"/>
              <a:gd name="adj6" fmla="val -7890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建立</a:t>
            </a:r>
          </a:p>
          <a:p>
            <a:pPr eaLnBrk="0" hangingPunct="0">
              <a:lnSpc>
                <a:spcPct val="60000"/>
              </a:lnSpc>
              <a:spcBef>
                <a:spcPct val="50000"/>
              </a:spcBef>
            </a:pPr>
            <a:r>
              <a:rPr lang="zh-CN" altLang="en-US" sz="1800" b="1"/>
              <a:t>输出文件流对象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2933"/>
                                        </p:tgtEl>
                                        <p:attrNameLst>
                                          <p:attrName>style.visibility</p:attrName>
                                        </p:attrNameLst>
                                      </p:cBhvr>
                                      <p:to>
                                        <p:strVal val="visible"/>
                                      </p:to>
                                    </p:set>
                                    <p:animEffect transition="in" filter="barn(outHorizontal)">
                                      <p:cBhvr>
                                        <p:cTn id="7" dur="500"/>
                                        <p:tgtEl>
                                          <p:spTgt spid="89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9" name="Rectangle 5"/>
          <p:cNvSpPr>
            <a:spLocks noGrp="1" noChangeArrowheads="1"/>
          </p:cNvSpPr>
          <p:nvPr>
            <p:ph type="subTitle" idx="4294967295"/>
          </p:nvPr>
        </p:nvSpPr>
        <p:spPr>
          <a:xfrm>
            <a:off x="762000" y="609600"/>
            <a:ext cx="2809868" cy="609600"/>
          </a:xfrm>
          <a:prstGeom prst="rect">
            <a:avLst/>
          </a:prstGeom>
        </p:spPr>
        <p:txBody>
          <a:bodyPr/>
          <a:lstStyle/>
          <a:p>
            <a:pPr algn="l">
              <a:buNone/>
            </a:pPr>
            <a:r>
              <a:rPr lang="en-US" altLang="zh-CN" sz="2400" b="1" dirty="0">
                <a:solidFill>
                  <a:srgbClr val="CC3300"/>
                </a:solidFill>
                <a:latin typeface="楷体_GB2312" pitchFamily="49" charset="-122"/>
              </a:rPr>
              <a:t>11.1.2  </a:t>
            </a:r>
            <a:r>
              <a:rPr lang="zh-CN" altLang="en-US" sz="2400" b="1" dirty="0">
                <a:solidFill>
                  <a:srgbClr val="CC3300"/>
                </a:solidFill>
                <a:latin typeface="楷体_GB2312" pitchFamily="49" charset="-122"/>
              </a:rPr>
              <a:t>头文件</a:t>
            </a:r>
          </a:p>
        </p:txBody>
      </p:sp>
      <p:sp>
        <p:nvSpPr>
          <p:cNvPr id="559110" name="Text Box 6"/>
          <p:cNvSpPr txBox="1">
            <a:spLocks noChangeArrowheads="1"/>
          </p:cNvSpPr>
          <p:nvPr/>
        </p:nvSpPr>
        <p:spPr bwMode="auto">
          <a:xfrm>
            <a:off x="228600" y="1752600"/>
            <a:ext cx="8763000" cy="3536950"/>
          </a:xfrm>
          <a:prstGeom prst="rect">
            <a:avLst/>
          </a:prstGeom>
          <a:noFill/>
          <a:ln w="19050">
            <a:noFill/>
            <a:miter lim="800000"/>
            <a:headEnd/>
            <a:tailEnd/>
          </a:ln>
          <a:effectLst/>
        </p:spPr>
        <p:txBody>
          <a:bodyPr>
            <a:spAutoFit/>
          </a:bodyPr>
          <a:lstStyle/>
          <a:p>
            <a:pPr algn="l">
              <a:lnSpc>
                <a:spcPct val="240000"/>
              </a:lnSpc>
              <a:buClr>
                <a:srgbClr val="FF3300"/>
              </a:buClr>
              <a:buFont typeface="Wingdings" pitchFamily="2" charset="2"/>
              <a:buChar char="Ø"/>
            </a:pPr>
            <a:r>
              <a:rPr lang="en-US" altLang="zh-CN"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iostream.h</a:t>
            </a: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包含操作所有输入</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输出流所需的基本信息</a:t>
            </a:r>
          </a:p>
          <a:p>
            <a:pPr algn="l">
              <a:lnSpc>
                <a:spcPct val="170000"/>
              </a:lnSpc>
              <a:buClr>
                <a:srgbClr val="FF3300"/>
              </a:buClr>
              <a:buFont typeface="Wingdings" pitchFamily="2" charset="2"/>
              <a:buNone/>
            </a:pPr>
            <a:r>
              <a:rPr lang="zh-CN" altLang="en-US" sz="2000" b="1">
                <a:ea typeface="Arial Unicode MS" pitchFamily="34" charset="-122"/>
                <a:cs typeface="Arial Unicode MS" pitchFamily="34" charset="-122"/>
              </a:rPr>
              <a:t>		含有</a:t>
            </a:r>
            <a:r>
              <a:rPr lang="en-US" altLang="zh-CN" sz="2000" b="1">
                <a:ea typeface="Arial Unicode MS" pitchFamily="34" charset="-122"/>
                <a:cs typeface="Arial Unicode MS" pitchFamily="34" charset="-122"/>
              </a:rPr>
              <a:t>cin</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cout</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cerr</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clog</a:t>
            </a:r>
            <a:r>
              <a:rPr lang="zh-CN" altLang="en-US" sz="2000" b="1">
                <a:ea typeface="Arial Unicode MS" pitchFamily="34" charset="-122"/>
                <a:cs typeface="Arial Unicode MS" pitchFamily="34" charset="-122"/>
              </a:rPr>
              <a:t>对象，提供无格式和格式化的</a:t>
            </a:r>
            <a:r>
              <a:rPr lang="en-US" altLang="zh-CN" sz="2000" b="1">
                <a:ea typeface="Arial Unicode MS" pitchFamily="34" charset="-122"/>
                <a:cs typeface="Arial Unicode MS" pitchFamily="34" charset="-122"/>
              </a:rPr>
              <a:t>I/O</a:t>
            </a:r>
          </a:p>
          <a:p>
            <a:pPr algn="l">
              <a:lnSpc>
                <a:spcPct val="240000"/>
              </a:lnSpc>
              <a:buClr>
                <a:srgbClr val="FF3300"/>
              </a:buClr>
              <a:buFont typeface="Wingdings" pitchFamily="2" charset="2"/>
              <a:buChar char="Ø"/>
            </a:pPr>
            <a:r>
              <a:rPr lang="en-US" altLang="zh-CN"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iomanip.h</a:t>
            </a: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包含格式化</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操纵算子，用于指定数据输入输出的格式</a:t>
            </a:r>
          </a:p>
          <a:p>
            <a:pPr algn="l">
              <a:lnSpc>
                <a:spcPct val="240000"/>
              </a:lnSpc>
              <a:buClr>
                <a:srgbClr val="FF3300"/>
              </a:buClr>
              <a:buFont typeface="Wingdings" pitchFamily="2" charset="2"/>
              <a:buChar char="Ø"/>
            </a:pPr>
            <a:r>
              <a:rPr lang="zh-CN" altLang="en-US"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fstream.h</a:t>
            </a: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处理文件信息，包括建立文件，读</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写文件的各种操作接口</a:t>
            </a:r>
          </a:p>
          <a:p>
            <a:pPr algn="l">
              <a:lnSpc>
                <a:spcPct val="240000"/>
              </a:lnSpc>
              <a:buClr>
                <a:srgbClr val="FF3300"/>
              </a:buClr>
              <a:buFont typeface="Wingdings" pitchFamily="2" charset="2"/>
              <a:buChar char="Ø"/>
            </a:pPr>
            <a:r>
              <a:rPr lang="zh-CN" altLang="en-US" sz="2000" b="1">
                <a:ea typeface="Arial Unicode MS" pitchFamily="34" charset="-122"/>
                <a:cs typeface="Arial Unicode MS" pitchFamily="34" charset="-122"/>
              </a:rPr>
              <a:t>  每种</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版本还包含其他一些与</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相关的库，提供特定系统的某些功能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59109">
                                            <p:txEl>
                                              <p:pRg st="0" end="0"/>
                                            </p:txEl>
                                          </p:spTgt>
                                        </p:tgtEl>
                                        <p:attrNameLst>
                                          <p:attrName>style.visibility</p:attrName>
                                        </p:attrNameLst>
                                      </p:cBhvr>
                                      <p:to>
                                        <p:strVal val="visible"/>
                                      </p:to>
                                    </p:set>
                                    <p:animEffect transition="in" filter="checkerboard(across)">
                                      <p:cBhvr>
                                        <p:cTn id="7" dur="500"/>
                                        <p:tgtEl>
                                          <p:spTgt spid="559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59110">
                                            <p:txEl>
                                              <p:pRg st="0" end="0"/>
                                            </p:txEl>
                                          </p:spTgt>
                                        </p:tgtEl>
                                        <p:attrNameLst>
                                          <p:attrName>style.visibility</p:attrName>
                                        </p:attrNameLst>
                                      </p:cBhvr>
                                      <p:to>
                                        <p:strVal val="visible"/>
                                      </p:to>
                                    </p:set>
                                    <p:animEffect transition="in" filter="checkerboard(across)">
                                      <p:cBhvr>
                                        <p:cTn id="12" dur="500"/>
                                        <p:tgtEl>
                                          <p:spTgt spid="5591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59110">
                                            <p:txEl>
                                              <p:pRg st="1" end="1"/>
                                            </p:txEl>
                                          </p:spTgt>
                                        </p:tgtEl>
                                        <p:attrNameLst>
                                          <p:attrName>style.visibility</p:attrName>
                                        </p:attrNameLst>
                                      </p:cBhvr>
                                      <p:to>
                                        <p:strVal val="visible"/>
                                      </p:to>
                                    </p:set>
                                    <p:animEffect transition="in" filter="checkerboard(across)">
                                      <p:cBhvr>
                                        <p:cTn id="17" dur="500"/>
                                        <p:tgtEl>
                                          <p:spTgt spid="5591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59110">
                                            <p:txEl>
                                              <p:pRg st="2" end="2"/>
                                            </p:txEl>
                                          </p:spTgt>
                                        </p:tgtEl>
                                        <p:attrNameLst>
                                          <p:attrName>style.visibility</p:attrName>
                                        </p:attrNameLst>
                                      </p:cBhvr>
                                      <p:to>
                                        <p:strVal val="visible"/>
                                      </p:to>
                                    </p:set>
                                    <p:animEffect transition="in" filter="checkerboard(across)">
                                      <p:cBhvr>
                                        <p:cTn id="22" dur="500"/>
                                        <p:tgtEl>
                                          <p:spTgt spid="5591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59110">
                                            <p:txEl>
                                              <p:pRg st="3" end="3"/>
                                            </p:txEl>
                                          </p:spTgt>
                                        </p:tgtEl>
                                        <p:attrNameLst>
                                          <p:attrName>style.visibility</p:attrName>
                                        </p:attrNameLst>
                                      </p:cBhvr>
                                      <p:to>
                                        <p:strVal val="visible"/>
                                      </p:to>
                                    </p:set>
                                    <p:animEffect transition="in" filter="checkerboard(across)">
                                      <p:cBhvr>
                                        <p:cTn id="27" dur="500"/>
                                        <p:tgtEl>
                                          <p:spTgt spid="5591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59110">
                                            <p:txEl>
                                              <p:pRg st="4" end="4"/>
                                            </p:txEl>
                                          </p:spTgt>
                                        </p:tgtEl>
                                        <p:attrNameLst>
                                          <p:attrName>style.visibility</p:attrName>
                                        </p:attrNameLst>
                                      </p:cBhvr>
                                      <p:to>
                                        <p:strVal val="visible"/>
                                      </p:to>
                                    </p:set>
                                    <p:animEffect transition="in" filter="checkerboard(across)">
                                      <p:cBhvr>
                                        <p:cTn id="32" dur="500"/>
                                        <p:tgtEl>
                                          <p:spTgt spid="5591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9" grpId="0" build="p" autoUpdateAnimBg="0" advAuto="1000"/>
      <p:bldP spid="559110"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3955"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39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3957" name="AutoShape 5"/>
          <p:cNvSpPr>
            <a:spLocks/>
          </p:cNvSpPr>
          <p:nvPr/>
        </p:nvSpPr>
        <p:spPr bwMode="auto">
          <a:xfrm>
            <a:off x="4827588" y="1295400"/>
            <a:ext cx="1905000" cy="838200"/>
          </a:xfrm>
          <a:prstGeom prst="borderCallout2">
            <a:avLst>
              <a:gd name="adj1" fmla="val 13634"/>
              <a:gd name="adj2" fmla="val -4000"/>
              <a:gd name="adj3" fmla="val 13634"/>
              <a:gd name="adj4" fmla="val -22750"/>
              <a:gd name="adj5" fmla="val 139963"/>
              <a:gd name="adj6" fmla="val -83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默认方式</a:t>
            </a:r>
          </a:p>
          <a:p>
            <a:pPr eaLnBrk="0" hangingPunct="0">
              <a:lnSpc>
                <a:spcPct val="60000"/>
              </a:lnSpc>
              <a:spcBef>
                <a:spcPct val="50000"/>
              </a:spcBef>
            </a:pPr>
            <a:r>
              <a:rPr lang="zh-CN" altLang="en-US" sz="1800" b="1"/>
              <a:t>打开文本文件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3957"/>
                                        </p:tgtEl>
                                        <p:attrNameLst>
                                          <p:attrName>style.visibility</p:attrName>
                                        </p:attrNameLst>
                                      </p:cBhvr>
                                      <p:to>
                                        <p:strVal val="visible"/>
                                      </p:to>
                                    </p:set>
                                    <p:animEffect transition="in" filter="barn(outHorizontal)">
                                      <p:cBhvr>
                                        <p:cTn id="7" dur="500"/>
                                        <p:tgtEl>
                                          <p:spTgt spid="89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7"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4979"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4980"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4981" name="AutoShape 5"/>
          <p:cNvSpPr>
            <a:spLocks/>
          </p:cNvSpPr>
          <p:nvPr/>
        </p:nvSpPr>
        <p:spPr bwMode="auto">
          <a:xfrm>
            <a:off x="5330825" y="1671638"/>
            <a:ext cx="1905000" cy="533400"/>
          </a:xfrm>
          <a:prstGeom prst="borderCallout2">
            <a:avLst>
              <a:gd name="adj1" fmla="val 21431"/>
              <a:gd name="adj2" fmla="val -4000"/>
              <a:gd name="adj3" fmla="val 21431"/>
              <a:gd name="adj4" fmla="val -21833"/>
              <a:gd name="adj5" fmla="val 219940"/>
              <a:gd name="adj6" fmla="val -79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插入字符串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4981"/>
                                        </p:tgtEl>
                                        <p:attrNameLst>
                                          <p:attrName>style.visibility</p:attrName>
                                        </p:attrNameLst>
                                      </p:cBhvr>
                                      <p:to>
                                        <p:strVal val="visible"/>
                                      </p:to>
                                    </p:set>
                                    <p:animEffect transition="in" filter="barn(outHorizontal)">
                                      <p:cBhvr>
                                        <p:cTn id="7" dur="500"/>
                                        <p:tgtEl>
                                          <p:spTgt spid="89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animBg="1"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ost &lt;&lt; a &lt;&lt; endl</a:t>
            </a:r>
            <a:r>
              <a:rPr lang="en-US" altLang="zh-CN" sz="1800">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6003"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6004"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6005" name="AutoShape 5"/>
          <p:cNvSpPr>
            <a:spLocks/>
          </p:cNvSpPr>
          <p:nvPr/>
        </p:nvSpPr>
        <p:spPr bwMode="auto">
          <a:xfrm>
            <a:off x="4356100" y="2303463"/>
            <a:ext cx="1905000" cy="838200"/>
          </a:xfrm>
          <a:prstGeom prst="borderCallout2">
            <a:avLst>
              <a:gd name="adj1" fmla="val 13634"/>
              <a:gd name="adj2" fmla="val -4000"/>
              <a:gd name="adj3" fmla="val 13634"/>
              <a:gd name="adj4" fmla="val -22750"/>
              <a:gd name="adj5" fmla="val 139963"/>
              <a:gd name="adj6" fmla="val -83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把整型数转换成</a:t>
            </a:r>
          </a:p>
          <a:p>
            <a:pPr eaLnBrk="0" hangingPunct="0">
              <a:lnSpc>
                <a:spcPct val="50000"/>
              </a:lnSpc>
              <a:spcBef>
                <a:spcPct val="50000"/>
              </a:spcBef>
            </a:pPr>
            <a:r>
              <a:rPr lang="zh-CN" altLang="en-US" sz="1800" b="1"/>
              <a:t>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6005"/>
                                        </p:tgtEl>
                                        <p:attrNameLst>
                                          <p:attrName>style.visibility</p:attrName>
                                        </p:attrNameLst>
                                      </p:cBhvr>
                                      <p:to>
                                        <p:strVal val="visible"/>
                                      </p:to>
                                    </p:set>
                                    <p:animEffect transition="in" filter="barn(outHorizontal)">
                                      <p:cBhvr>
                                        <p:cTn id="7" dur="500"/>
                                        <p:tgtEl>
                                          <p:spTgt spid="89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5" grpId="0" animBg="1"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setw ( 10 )</a:t>
            </a:r>
            <a:r>
              <a:rPr lang="en-US" altLang="zh-CN" sz="1800" b="1">
                <a:solidFill>
                  <a:srgbClr val="0000CC"/>
                </a:solidFill>
                <a:ea typeface="Arial Unicode MS" pitchFamily="34" charset="-122"/>
                <a:cs typeface="Arial Unicode MS" pitchFamily="34" charset="-122"/>
              </a:rPr>
              <a:t> &lt;&lt; a &lt;&lt;</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 endl</a:t>
            </a:r>
            <a:r>
              <a:rPr lang="en-US" altLang="zh-CN" sz="1800" b="1">
                <a:solidFill>
                  <a:srgbClr val="0000CC"/>
                </a:solidFill>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ost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resetiosflags ( ios :: right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setiosflags ( ios :: left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setfill ( '#'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setw ( 10 )</a:t>
            </a:r>
            <a:r>
              <a:rPr lang="en-US" altLang="zh-CN" sz="1800" b="1">
                <a:solidFill>
                  <a:srgbClr val="0000CC"/>
                </a:solidFill>
                <a:ea typeface="Arial Unicode MS" pitchFamily="34" charset="-122"/>
                <a:cs typeface="Arial Unicode MS" pitchFamily="34" charset="-122"/>
              </a:rPr>
              <a:t> &lt;&lt; a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endl</a:t>
            </a:r>
            <a:r>
              <a:rPr lang="en-US" altLang="zh-CN" sz="1800" b="1">
                <a:solidFill>
                  <a:srgbClr val="0000CC"/>
                </a:solidFill>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ost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resetiosflags ( ios :: left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setiosflags ( ios :: right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setprecision ( 5 )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setw ( 10 )</a:t>
            </a:r>
            <a:r>
              <a:rPr lang="en-US" altLang="zh-CN" sz="1800" b="1">
                <a:solidFill>
                  <a:srgbClr val="0000CC"/>
                </a:solidFill>
                <a:ea typeface="Arial Unicode MS" pitchFamily="34" charset="-122"/>
                <a:cs typeface="Arial Unicode MS" pitchFamily="34" charset="-122"/>
              </a:rPr>
              <a:t> &lt;&lt; 12.34567890 &lt;&lt;</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 endl</a:t>
            </a:r>
            <a:r>
              <a:rPr lang="en-US" altLang="zh-CN" sz="1800" b="1">
                <a:solidFill>
                  <a:srgbClr val="0000CC"/>
                </a:solidFill>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7027"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70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7029" name="AutoShape 5"/>
          <p:cNvSpPr>
            <a:spLocks/>
          </p:cNvSpPr>
          <p:nvPr/>
        </p:nvSpPr>
        <p:spPr bwMode="auto">
          <a:xfrm>
            <a:off x="6096000" y="2514600"/>
            <a:ext cx="1905000" cy="838200"/>
          </a:xfrm>
          <a:prstGeom prst="borderCallout2">
            <a:avLst>
              <a:gd name="adj1" fmla="val 13634"/>
              <a:gd name="adj2" fmla="val -4000"/>
              <a:gd name="adj3" fmla="val 13634"/>
              <a:gd name="adj4" fmla="val -20417"/>
              <a:gd name="adj5" fmla="val 165718"/>
              <a:gd name="adj6" fmla="val -73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以指定格式</a:t>
            </a:r>
          </a:p>
          <a:p>
            <a:pPr eaLnBrk="0" hangingPunct="0">
              <a:lnSpc>
                <a:spcPct val="60000"/>
              </a:lnSpc>
              <a:spcBef>
                <a:spcPct val="50000"/>
              </a:spcBef>
            </a:pPr>
            <a:r>
              <a:rPr lang="zh-CN" altLang="en-US" sz="1800" b="1"/>
              <a:t>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7029"/>
                                        </p:tgtEl>
                                        <p:attrNameLst>
                                          <p:attrName>style.visibility</p:attrName>
                                        </p:attrNameLst>
                                      </p:cBhvr>
                                      <p:to>
                                        <p:strVal val="visible"/>
                                      </p:to>
                                    </p:set>
                                    <p:animEffect transition="in" filter="barn(outHorizontal)">
                                      <p:cBhvr>
                                        <p:cTn id="7" dur="500"/>
                                        <p:tgtEl>
                                          <p:spTgt spid="89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9"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8051"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805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8053" name="AutoShape 5"/>
          <p:cNvSpPr>
            <a:spLocks/>
          </p:cNvSpPr>
          <p:nvPr/>
        </p:nvSpPr>
        <p:spPr bwMode="auto">
          <a:xfrm>
            <a:off x="4427538" y="3213100"/>
            <a:ext cx="1657350" cy="576263"/>
          </a:xfrm>
          <a:prstGeom prst="borderCallout2">
            <a:avLst>
              <a:gd name="adj1" fmla="val 19833"/>
              <a:gd name="adj2" fmla="val -4597"/>
              <a:gd name="adj3" fmla="val 19833"/>
              <a:gd name="adj4" fmla="val -36208"/>
              <a:gd name="adj5" fmla="val 389532"/>
              <a:gd name="adj6" fmla="val -13802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8053"/>
                                        </p:tgtEl>
                                        <p:attrNameLst>
                                          <p:attrName>style.visibility</p:attrName>
                                        </p:attrNameLst>
                                      </p:cBhvr>
                                      <p:to>
                                        <p:strVal val="visible"/>
                                      </p:to>
                                    </p:set>
                                    <p:animEffect transition="in" filter="barn(outHorizontal)">
                                      <p:cBhvr>
                                        <p:cTn id="7" dur="500"/>
                                        <p:tgtEl>
                                          <p:spTgt spid="89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b="1"/>
              <a:t>#include&lt;fstream&gt;</a:t>
            </a:r>
          </a:p>
          <a:p>
            <a:pPr algn="l">
              <a:lnSpc>
                <a:spcPct val="125000"/>
              </a:lnSpc>
            </a:pPr>
            <a:r>
              <a:rPr lang="en-US" altLang="zh-CN" sz="1800" b="1"/>
              <a:t>#include &lt;iomanip&gt;</a:t>
            </a:r>
          </a:p>
          <a:p>
            <a:pPr algn="l">
              <a:lnSpc>
                <a:spcPct val="125000"/>
              </a:lnSpc>
            </a:pPr>
            <a:r>
              <a:rPr lang="en-US" altLang="zh-CN" sz="1800" b="1"/>
              <a:t>using namespace std;</a:t>
            </a:r>
            <a:endParaRPr lang="en-US" altLang="zh-CN" sz="1800" b="1">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a:t>
            </a:r>
          </a:p>
        </p:txBody>
      </p:sp>
      <p:sp>
        <p:nvSpPr>
          <p:cNvPr id="899075"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907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pic>
        <p:nvPicPr>
          <p:cNvPr id="899078" name="Picture 6"/>
          <p:cNvPicPr>
            <a:picLocks noChangeAspect="1" noChangeArrowheads="1"/>
          </p:cNvPicPr>
          <p:nvPr/>
        </p:nvPicPr>
        <p:blipFill>
          <a:blip r:embed="rId2"/>
          <a:srcRect/>
          <a:stretch>
            <a:fillRect/>
          </a:stretch>
        </p:blipFill>
        <p:spPr bwMode="auto">
          <a:xfrm>
            <a:off x="5334000" y="1905000"/>
            <a:ext cx="3124200" cy="1949450"/>
          </a:xfrm>
          <a:prstGeom prst="rect">
            <a:avLst/>
          </a:prstGeom>
          <a:noFill/>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Text Box 2"/>
          <p:cNvSpPr txBox="1">
            <a:spLocks noChangeArrowheads="1"/>
          </p:cNvSpPr>
          <p:nvPr/>
        </p:nvSpPr>
        <p:spPr bwMode="auto">
          <a:xfrm>
            <a:off x="914400" y="1125538"/>
            <a:ext cx="4800600" cy="5045075"/>
          </a:xfrm>
          <a:prstGeom prst="rect">
            <a:avLst/>
          </a:prstGeom>
          <a:noFill/>
          <a:ln w="19050">
            <a:noFill/>
            <a:miter lim="800000"/>
            <a:headEnd/>
            <a:tailEnd/>
          </a:ln>
          <a:effectLst/>
        </p:spPr>
        <p:txBody>
          <a:bodyPr>
            <a:spAutoFit/>
          </a:bodyPr>
          <a:lstStyle/>
          <a:p>
            <a:pPr algn="l">
              <a:lnSpc>
                <a:spcPct val="150000"/>
              </a:lnSpc>
            </a:pPr>
            <a:r>
              <a:rPr lang="en-US" altLang="zh-CN" sz="1800" b="1"/>
              <a:t>#include&lt;iostream&gt;</a:t>
            </a:r>
          </a:p>
          <a:p>
            <a:pPr algn="l">
              <a:lnSpc>
                <a:spcPct val="150000"/>
              </a:lnSpc>
            </a:pPr>
            <a:r>
              <a:rPr lang="en-US" altLang="zh-CN" sz="1800" b="1"/>
              <a:t>#include&lt;fstream&gt;</a:t>
            </a:r>
          </a:p>
          <a:p>
            <a:pPr algn="l">
              <a:lnSpc>
                <a:spcPct val="150000"/>
              </a:lnSpc>
            </a:pPr>
            <a:r>
              <a:rPr lang="en-US" altLang="zh-CN" sz="1800" b="1"/>
              <a:t>using namespace std;</a:t>
            </a:r>
          </a:p>
          <a:p>
            <a:pPr algn="l">
              <a:lnSpc>
                <a:spcPct val="150000"/>
              </a:lnSpc>
            </a:pPr>
            <a:r>
              <a:rPr lang="en-US" altLang="zh-CN" sz="1800" b="1"/>
              <a:t>int main()</a:t>
            </a:r>
          </a:p>
          <a:p>
            <a:pPr algn="l">
              <a:lnSpc>
                <a:spcPct val="150000"/>
              </a:lnSpc>
            </a:pPr>
            <a:r>
              <a:rPr lang="en-US" altLang="zh-CN" sz="1800" b="1"/>
              <a:t>{ ofstream out( "d:\\test" ) ;</a:t>
            </a:r>
          </a:p>
          <a:p>
            <a:pPr algn="l">
              <a:lnSpc>
                <a:spcPct val="150000"/>
              </a:lnSpc>
            </a:pPr>
            <a:r>
              <a:rPr lang="en-US" altLang="zh-CN" sz="1800" b="1"/>
              <a:t>   if ( !out )</a:t>
            </a:r>
          </a:p>
          <a:p>
            <a:pPr algn="l">
              <a:lnSpc>
                <a:spcPct val="150000"/>
              </a:lnSpc>
            </a:pPr>
            <a:r>
              <a:rPr lang="en-US" altLang="zh-CN" sz="1800" b="1"/>
              <a:t>      { cout &lt;&lt; "cannot open file. " ;   return 0;  }</a:t>
            </a:r>
          </a:p>
          <a:p>
            <a:pPr algn="l">
              <a:lnSpc>
                <a:spcPct val="150000"/>
              </a:lnSpc>
            </a:pPr>
            <a:r>
              <a:rPr lang="en-US" altLang="zh-CN" sz="1800" b="1"/>
              <a:t>   out &lt;&lt; 10 &lt;&lt; " " &lt;&lt; 123.45 &lt;&lt; " " ;</a:t>
            </a:r>
          </a:p>
          <a:p>
            <a:pPr algn="l">
              <a:lnSpc>
                <a:spcPct val="150000"/>
              </a:lnSpc>
            </a:pPr>
            <a:r>
              <a:rPr lang="en-US" altLang="zh-CN" sz="1800" b="1"/>
              <a:t>   out &lt;&lt; "\nThis is a short text file." ;</a:t>
            </a:r>
          </a:p>
          <a:p>
            <a:pPr algn="l">
              <a:lnSpc>
                <a:spcPct val="150000"/>
              </a:lnSpc>
            </a:pPr>
            <a:r>
              <a:rPr lang="en-US" altLang="zh-CN" sz="1800" b="1"/>
              <a:t>   out.close () ;</a:t>
            </a:r>
          </a:p>
          <a:p>
            <a:pPr algn="l">
              <a:lnSpc>
                <a:spcPct val="150000"/>
              </a:lnSpc>
            </a:pPr>
            <a:r>
              <a:rPr lang="en-US" altLang="zh-CN" sz="1800" b="1"/>
              <a:t>   return 1 ;</a:t>
            </a:r>
          </a:p>
          <a:p>
            <a:pPr algn="l">
              <a:lnSpc>
                <a:spcPct val="150000"/>
              </a:lnSpc>
            </a:pPr>
            <a:r>
              <a:rPr lang="en-US" altLang="zh-CN" sz="1800" b="1"/>
              <a:t>}</a:t>
            </a:r>
          </a:p>
        </p:txBody>
      </p:sp>
      <p:sp>
        <p:nvSpPr>
          <p:cNvPr id="715779" name="Rectangle 3"/>
          <p:cNvSpPr>
            <a:spLocks noChangeArrowheads="1"/>
          </p:cNvSpPr>
          <p:nvPr/>
        </p:nvSpPr>
        <p:spPr bwMode="auto">
          <a:xfrm>
            <a:off x="338138" y="609600"/>
            <a:ext cx="7029450" cy="396875"/>
          </a:xfrm>
          <a:prstGeom prst="rect">
            <a:avLst/>
          </a:prstGeom>
          <a:noFill/>
          <a:ln w="19050">
            <a:noFill/>
            <a:miter lim="800000"/>
            <a:headEnd/>
            <a:tailEnd/>
          </a:ln>
          <a:effectLst/>
        </p:spPr>
        <p:txBody>
          <a:bodyPr wrap="none">
            <a:spAutoFit/>
          </a:bodyPr>
          <a:lstStyle/>
          <a:p>
            <a:r>
              <a:rPr lang="zh-CN" altLang="en-US" sz="2000" b="1" i="1">
                <a:solidFill>
                  <a:srgbClr val="008000"/>
                </a:solidFill>
              </a:rPr>
              <a:t>例</a:t>
            </a:r>
            <a:r>
              <a:rPr lang="en-US" altLang="zh-CN" sz="2000" b="1" i="1">
                <a:solidFill>
                  <a:srgbClr val="008000"/>
                </a:solidFill>
              </a:rPr>
              <a:t>11-13  </a:t>
            </a:r>
            <a:r>
              <a:rPr lang="zh-CN" altLang="en-US" sz="2000" b="1" i="1">
                <a:solidFill>
                  <a:srgbClr val="008000"/>
                </a:solidFill>
              </a:rPr>
              <a:t>把一个整数、一个浮点数和一个串写到</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a:t>
            </a:r>
            <a:endParaRPr lang="zh-CN" altLang="en-US" sz="2000" b="1" i="1">
              <a:solidFill>
                <a:srgbClr val="008000"/>
              </a:solidFill>
            </a:endParaRPr>
          </a:p>
        </p:txBody>
      </p:sp>
      <p:graphicFrame>
        <p:nvGraphicFramePr>
          <p:cNvPr id="715780" name="Object 4"/>
          <p:cNvGraphicFramePr>
            <a:graphicFrameLocks noChangeAspect="1"/>
          </p:cNvGraphicFramePr>
          <p:nvPr/>
        </p:nvGraphicFramePr>
        <p:xfrm>
          <a:off x="4705350" y="2124075"/>
          <a:ext cx="3524250" cy="1533525"/>
        </p:xfrm>
        <a:graphic>
          <a:graphicData uri="http://schemas.openxmlformats.org/presentationml/2006/ole">
            <mc:AlternateContent xmlns:mc="http://schemas.openxmlformats.org/markup-compatibility/2006">
              <mc:Choice xmlns:v="urn:schemas-microsoft-com:vml" Requires="v">
                <p:oleObj spid="_x0000_s715781" name="位图图像" r:id="rId3" imgW="3524742" imgH="1533739" progId="PBrush">
                  <p:embed/>
                </p:oleObj>
              </mc:Choice>
              <mc:Fallback>
                <p:oleObj name="位图图像" r:id="rId3" imgW="3524742" imgH="1533739"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350" y="2124075"/>
                        <a:ext cx="3524250"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5781" name="Oval 5"/>
          <p:cNvSpPr>
            <a:spLocks noChangeArrowheads="1"/>
          </p:cNvSpPr>
          <p:nvPr/>
        </p:nvSpPr>
        <p:spPr bwMode="auto">
          <a:xfrm>
            <a:off x="1752600" y="4076700"/>
            <a:ext cx="381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15782" name="Oval 6"/>
          <p:cNvSpPr>
            <a:spLocks noChangeArrowheads="1"/>
          </p:cNvSpPr>
          <p:nvPr/>
        </p:nvSpPr>
        <p:spPr bwMode="auto">
          <a:xfrm>
            <a:off x="3048000" y="4076700"/>
            <a:ext cx="762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15783" name="Oval 7"/>
          <p:cNvSpPr>
            <a:spLocks noChangeArrowheads="1"/>
          </p:cNvSpPr>
          <p:nvPr/>
        </p:nvSpPr>
        <p:spPr bwMode="auto">
          <a:xfrm>
            <a:off x="4572000" y="2362200"/>
            <a:ext cx="12954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15784" name="AutoShape 8"/>
          <p:cNvSpPr>
            <a:spLocks/>
          </p:cNvSpPr>
          <p:nvPr/>
        </p:nvSpPr>
        <p:spPr bwMode="auto">
          <a:xfrm>
            <a:off x="6324600" y="4114800"/>
            <a:ext cx="1676400" cy="914400"/>
          </a:xfrm>
          <a:prstGeom prst="borderCallout2">
            <a:avLst>
              <a:gd name="adj1" fmla="val 12500"/>
              <a:gd name="adj2" fmla="val -4546"/>
              <a:gd name="adj3" fmla="val 12500"/>
              <a:gd name="adj4" fmla="val -21213"/>
              <a:gd name="adj5" fmla="val -132815"/>
              <a:gd name="adj6" fmla="val -74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对数值常量</a:t>
            </a:r>
          </a:p>
          <a:p>
            <a:pPr eaLnBrk="0" hangingPunct="0">
              <a:lnSpc>
                <a:spcPct val="60000"/>
              </a:lnSpc>
              <a:spcBef>
                <a:spcPct val="50000"/>
              </a:spcBef>
            </a:pPr>
            <a:r>
              <a:rPr lang="zh-CN" altLang="en-US" sz="1800" b="1"/>
              <a:t>做转换</a:t>
            </a:r>
          </a:p>
        </p:txBody>
      </p:sp>
      <p:sp>
        <p:nvSpPr>
          <p:cNvPr id="715785" name="Rectangle 9"/>
          <p:cNvSpPr>
            <a:spLocks noGrp="1" noChangeArrowheads="1"/>
          </p:cNvSpPr>
          <p:nvPr>
            <p:ph type="title" idx="4294967295"/>
          </p:nvPr>
        </p:nvSpPr>
        <p:spPr>
          <a:xfrm>
            <a:off x="838200" y="533400"/>
            <a:ext cx="7543800" cy="663575"/>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15779"/>
                                        </p:tgtEl>
                                        <p:attrNameLst>
                                          <p:attrName>style.visibility</p:attrName>
                                        </p:attrNameLst>
                                      </p:cBhvr>
                                      <p:to>
                                        <p:strVal val="visible"/>
                                      </p:to>
                                    </p:set>
                                    <p:animEffect transition="in" filter="blinds(vertical)">
                                      <p:cBhvr>
                                        <p:cTn id="7" dur="500"/>
                                        <p:tgtEl>
                                          <p:spTgt spid="7157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5778"/>
                                        </p:tgtEl>
                                        <p:attrNameLst>
                                          <p:attrName>style.visibility</p:attrName>
                                        </p:attrNameLst>
                                      </p:cBhvr>
                                      <p:to>
                                        <p:strVal val="visible"/>
                                      </p:to>
                                    </p:set>
                                    <p:animEffect transition="in" filter="blinds(horizontal)">
                                      <p:cBhvr>
                                        <p:cTn id="12" dur="500"/>
                                        <p:tgtEl>
                                          <p:spTgt spid="7157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80"/>
                                        </p:tgtEl>
                                        <p:attrNameLst>
                                          <p:attrName>style.visibility</p:attrName>
                                        </p:attrNameLst>
                                      </p:cBhvr>
                                      <p:to>
                                        <p:strVal val="visible"/>
                                      </p:to>
                                    </p:set>
                                    <p:animEffect transition="in" filter="blinds(horizontal)">
                                      <p:cBhvr>
                                        <p:cTn id="17" dur="500"/>
                                        <p:tgtEl>
                                          <p:spTgt spid="71578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15781"/>
                                        </p:tgtEl>
                                        <p:attrNameLst>
                                          <p:attrName>style.visibility</p:attrName>
                                        </p:attrNameLst>
                                      </p:cBhvr>
                                      <p:to>
                                        <p:strVal val="visible"/>
                                      </p:to>
                                    </p:set>
                                    <p:animEffect transition="in" filter="box(out)">
                                      <p:cBhvr>
                                        <p:cTn id="22" dur="500"/>
                                        <p:tgtEl>
                                          <p:spTgt spid="71578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15782"/>
                                        </p:tgtEl>
                                        <p:attrNameLst>
                                          <p:attrName>style.visibility</p:attrName>
                                        </p:attrNameLst>
                                      </p:cBhvr>
                                      <p:to>
                                        <p:strVal val="visible"/>
                                      </p:to>
                                    </p:set>
                                    <p:animEffect transition="in" filter="box(out)">
                                      <p:cBhvr>
                                        <p:cTn id="27" dur="500"/>
                                        <p:tgtEl>
                                          <p:spTgt spid="71578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15783"/>
                                        </p:tgtEl>
                                        <p:attrNameLst>
                                          <p:attrName>style.visibility</p:attrName>
                                        </p:attrNameLst>
                                      </p:cBhvr>
                                      <p:to>
                                        <p:strVal val="visible"/>
                                      </p:to>
                                    </p:set>
                                    <p:animEffect transition="in" filter="box(out)">
                                      <p:cBhvr>
                                        <p:cTn id="32" dur="500"/>
                                        <p:tgtEl>
                                          <p:spTgt spid="71578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715784"/>
                                        </p:tgtEl>
                                        <p:attrNameLst>
                                          <p:attrName>style.visibility</p:attrName>
                                        </p:attrNameLst>
                                      </p:cBhvr>
                                      <p:to>
                                        <p:strVal val="visible"/>
                                      </p:to>
                                    </p:set>
                                    <p:animEffect transition="in" filter="barn(outHorizontal)">
                                      <p:cBhvr>
                                        <p:cTn id="37" dur="500"/>
                                        <p:tgtEl>
                                          <p:spTgt spid="71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autoUpdateAnimBg="0"/>
      <p:bldP spid="715779" grpId="0" autoUpdateAnimBg="0"/>
      <p:bldP spid="715781" grpId="0" animBg="1"/>
      <p:bldP spid="715782" grpId="0" animBg="1"/>
      <p:bldP spid="715783" grpId="0" animBg="1"/>
      <p:bldP spid="715784" grpId="0" animBg="1"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Text Box 2"/>
          <p:cNvSpPr txBox="1">
            <a:spLocks noChangeArrowheads="1"/>
          </p:cNvSpPr>
          <p:nvPr/>
        </p:nvSpPr>
        <p:spPr bwMode="auto">
          <a:xfrm>
            <a:off x="457200" y="1125538"/>
            <a:ext cx="5554663" cy="5045075"/>
          </a:xfrm>
          <a:prstGeom prst="rect">
            <a:avLst/>
          </a:prstGeom>
          <a:noFill/>
          <a:ln w="19050">
            <a:noFill/>
            <a:miter lim="800000"/>
            <a:headEnd/>
            <a:tailEnd/>
          </a:ln>
          <a:effectLst/>
        </p:spPr>
        <p:txBody>
          <a:bodyPr>
            <a:spAutoFit/>
          </a:bodyPr>
          <a:lstStyle/>
          <a:p>
            <a:pPr algn="l">
              <a:lnSpc>
                <a:spcPct val="120000"/>
              </a:lnSpc>
            </a:pPr>
            <a:r>
              <a:rPr lang="en-US" altLang="zh-CN" sz="1800" b="1"/>
              <a:t>#include&lt;iostream&gt;</a:t>
            </a:r>
          </a:p>
          <a:p>
            <a:pPr algn="l">
              <a:lnSpc>
                <a:spcPct val="120000"/>
              </a:lnSpc>
            </a:pPr>
            <a:r>
              <a:rPr lang="en-US" altLang="zh-CN" sz="1800" b="1"/>
              <a:t>#include &lt; fstream &gt;</a:t>
            </a:r>
          </a:p>
          <a:p>
            <a:pPr algn="l">
              <a:lnSpc>
                <a:spcPct val="120000"/>
              </a:lnSpc>
            </a:pPr>
            <a:r>
              <a:rPr lang="en-US" altLang="zh-CN" sz="1800" b="1"/>
              <a:t>using namespace std;</a:t>
            </a:r>
          </a:p>
          <a:p>
            <a:pPr algn="l">
              <a:lnSpc>
                <a:spcPct val="120000"/>
              </a:lnSpc>
            </a:pPr>
            <a:r>
              <a:rPr lang="en-US" altLang="zh-CN" sz="1800" b="1"/>
              <a:t>int main ()</a:t>
            </a:r>
          </a:p>
          <a:p>
            <a:pPr algn="l">
              <a:lnSpc>
                <a:spcPct val="120000"/>
              </a:lnSpc>
            </a:pPr>
            <a:r>
              <a:rPr lang="en-US" altLang="zh-CN" sz="1800" b="1"/>
              <a:t>{ char ch ;</a:t>
            </a:r>
          </a:p>
          <a:p>
            <a:pPr algn="l">
              <a:lnSpc>
                <a:spcPct val="120000"/>
              </a:lnSpc>
            </a:pPr>
            <a:r>
              <a:rPr lang="en-US" altLang="zh-CN" sz="1800" b="1"/>
              <a:t>   int  i ;</a:t>
            </a:r>
          </a:p>
          <a:p>
            <a:pPr algn="l">
              <a:lnSpc>
                <a:spcPct val="120000"/>
              </a:lnSpc>
            </a:pPr>
            <a:r>
              <a:rPr lang="en-US" altLang="zh-CN" sz="1800" b="1"/>
              <a:t>   float  f ;</a:t>
            </a:r>
          </a:p>
          <a:p>
            <a:pPr algn="l">
              <a:lnSpc>
                <a:spcPct val="120000"/>
              </a:lnSpc>
            </a:pPr>
            <a:r>
              <a:rPr lang="en-US" altLang="zh-CN" sz="1800" b="1"/>
              <a:t>   char  str1 [ 10 ] ,   str2 [ 10 ] ;</a:t>
            </a:r>
          </a:p>
          <a:p>
            <a:pPr algn="l">
              <a:lnSpc>
                <a:spcPct val="120000"/>
              </a:lnSpc>
            </a:pPr>
            <a:r>
              <a:rPr lang="en-US" altLang="zh-CN" sz="1800" b="1"/>
              <a:t>   ifstream  in ( "d:\\test" ) ;</a:t>
            </a:r>
          </a:p>
          <a:p>
            <a:pPr algn="l">
              <a:lnSpc>
                <a:spcPct val="120000"/>
              </a:lnSpc>
            </a:pPr>
            <a:r>
              <a:rPr lang="en-US" altLang="zh-CN" sz="1800" b="1"/>
              <a:t>   if  ( ! in ) { cout &lt;&lt; "cannot open file." ;   return 0 ; }</a:t>
            </a:r>
          </a:p>
          <a:p>
            <a:pPr algn="l">
              <a:lnSpc>
                <a:spcPct val="120000"/>
              </a:lnSpc>
            </a:pPr>
            <a:r>
              <a:rPr lang="en-US" altLang="zh-CN" sz="1800" b="1"/>
              <a:t>   in &gt;&gt; i &gt;&gt; f &gt;&gt; ch &gt;&gt; str1 &gt;&gt; str2 ;</a:t>
            </a:r>
          </a:p>
          <a:p>
            <a:pPr algn="l">
              <a:lnSpc>
                <a:spcPct val="120000"/>
              </a:lnSpc>
            </a:pPr>
            <a:r>
              <a:rPr lang="en-US" altLang="zh-CN" sz="1800" b="1"/>
              <a:t>   cout &lt;&lt; i &lt;&lt; " " &lt;&lt; f &lt;&lt; " " &lt;&lt; ch &lt;&lt; '\n' ;</a:t>
            </a:r>
          </a:p>
          <a:p>
            <a:pPr algn="l">
              <a:lnSpc>
                <a:spcPct val="120000"/>
              </a:lnSpc>
            </a:pPr>
            <a:r>
              <a:rPr lang="en-US" altLang="zh-CN" sz="1800" b="1"/>
              <a:t>   cout &lt;&lt; str1 &lt;&lt; str2 &lt;&lt; endl ;</a:t>
            </a:r>
          </a:p>
          <a:p>
            <a:pPr algn="l">
              <a:lnSpc>
                <a:spcPct val="120000"/>
              </a:lnSpc>
            </a:pPr>
            <a:r>
              <a:rPr lang="en-US" altLang="zh-CN" sz="1800" b="1"/>
              <a:t>   in.close () ;</a:t>
            </a:r>
          </a:p>
          <a:p>
            <a:pPr algn="l">
              <a:lnSpc>
                <a:spcPct val="120000"/>
              </a:lnSpc>
            </a:pPr>
            <a:r>
              <a:rPr lang="en-US" altLang="zh-CN" sz="1800" b="1"/>
              <a:t>}</a:t>
            </a:r>
          </a:p>
        </p:txBody>
      </p:sp>
      <p:graphicFrame>
        <p:nvGraphicFramePr>
          <p:cNvPr id="716804"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16805"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05"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grpSp>
        <p:nvGrpSpPr>
          <p:cNvPr id="716806" name="Group 6"/>
          <p:cNvGrpSpPr>
            <a:grpSpLocks/>
          </p:cNvGrpSpPr>
          <p:nvPr/>
        </p:nvGrpSpPr>
        <p:grpSpPr bwMode="auto">
          <a:xfrm>
            <a:off x="6705600" y="2514600"/>
            <a:ext cx="1981200" cy="1828800"/>
            <a:chOff x="4224" y="1584"/>
            <a:chExt cx="1248" cy="1152"/>
          </a:xfrm>
        </p:grpSpPr>
        <p:sp>
          <p:nvSpPr>
            <p:cNvPr id="716807" name="Rectangle 7"/>
            <p:cNvSpPr>
              <a:spLocks noChangeArrowheads="1"/>
            </p:cNvSpPr>
            <p:nvPr/>
          </p:nvSpPr>
          <p:spPr bwMode="auto">
            <a:xfrm>
              <a:off x="4224" y="1584"/>
              <a:ext cx="1248" cy="192"/>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a:t>
              </a:r>
            </a:p>
          </p:txBody>
        </p:sp>
        <p:sp>
          <p:nvSpPr>
            <p:cNvPr id="716808" name="Rectangle 8"/>
            <p:cNvSpPr>
              <a:spLocks noChangeArrowheads="1"/>
            </p:cNvSpPr>
            <p:nvPr/>
          </p:nvSpPr>
          <p:spPr bwMode="auto">
            <a:xfrm>
              <a:off x="4224" y="1824"/>
              <a:ext cx="1248" cy="192"/>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a:t>
              </a:r>
            </a:p>
          </p:txBody>
        </p:sp>
        <p:sp>
          <p:nvSpPr>
            <p:cNvPr id="716809" name="Rectangle 9"/>
            <p:cNvSpPr>
              <a:spLocks noChangeArrowheads="1"/>
            </p:cNvSpPr>
            <p:nvPr/>
          </p:nvSpPr>
          <p:spPr bwMode="auto">
            <a:xfrm>
              <a:off x="4224" y="2064"/>
              <a:ext cx="1248" cy="192"/>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6810" name="Rectangle 10"/>
            <p:cNvSpPr>
              <a:spLocks noChangeArrowheads="1"/>
            </p:cNvSpPr>
            <p:nvPr/>
          </p:nvSpPr>
          <p:spPr bwMode="auto">
            <a:xfrm>
              <a:off x="4224" y="2304"/>
              <a:ext cx="1248" cy="192"/>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6811" name="Rectangle 11"/>
            <p:cNvSpPr>
              <a:spLocks noChangeArrowheads="1"/>
            </p:cNvSpPr>
            <p:nvPr/>
          </p:nvSpPr>
          <p:spPr bwMode="auto">
            <a:xfrm>
              <a:off x="4224" y="2544"/>
              <a:ext cx="1248" cy="192"/>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grpSp>
      <p:sp>
        <p:nvSpPr>
          <p:cNvPr id="716812" name="Rectangle 1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6815" name="Rectangle 15"/>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6815"/>
                                        </p:tgtEl>
                                        <p:attrNameLst>
                                          <p:attrName>style.visibility</p:attrName>
                                        </p:attrNameLst>
                                      </p:cBhvr>
                                      <p:to>
                                        <p:strVal val="visible"/>
                                      </p:to>
                                    </p:set>
                                    <p:animEffect transition="in" filter="checkerboard(across)">
                                      <p:cBhvr>
                                        <p:cTn id="7" dur="500"/>
                                        <p:tgtEl>
                                          <p:spTgt spid="7168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02"/>
                                        </p:tgtEl>
                                        <p:attrNameLst>
                                          <p:attrName>style.visibility</p:attrName>
                                        </p:attrNameLst>
                                      </p:cBhvr>
                                      <p:to>
                                        <p:strVal val="visible"/>
                                      </p:to>
                                    </p:set>
                                    <p:animEffect transition="in" filter="blinds(horizontal)">
                                      <p:cBhvr>
                                        <p:cTn id="12" dur="500"/>
                                        <p:tgtEl>
                                          <p:spTgt spid="7168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04"/>
                                        </p:tgtEl>
                                        <p:attrNameLst>
                                          <p:attrName>style.visibility</p:attrName>
                                        </p:attrNameLst>
                                      </p:cBhvr>
                                      <p:to>
                                        <p:strVal val="visible"/>
                                      </p:to>
                                    </p:set>
                                    <p:animEffect transition="in" filter="blinds(horizontal)">
                                      <p:cBhvr>
                                        <p:cTn id="17" dur="500"/>
                                        <p:tgtEl>
                                          <p:spTgt spid="7168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6806"/>
                                        </p:tgtEl>
                                        <p:attrNameLst>
                                          <p:attrName>style.visibility</p:attrName>
                                        </p:attrNameLst>
                                      </p:cBhvr>
                                      <p:to>
                                        <p:strVal val="visible"/>
                                      </p:to>
                                    </p:set>
                                    <p:animEffect transition="in" filter="blinds(horizontal)">
                                      <p:cBhvr>
                                        <p:cTn id="22" dur="500"/>
                                        <p:tgtEl>
                                          <p:spTgt spid="71680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16805"/>
                                        </p:tgtEl>
                                        <p:attrNameLst>
                                          <p:attrName>style.visibility</p:attrName>
                                        </p:attrNameLst>
                                      </p:cBhvr>
                                      <p:to>
                                        <p:strVal val="visible"/>
                                      </p:to>
                                    </p:set>
                                    <p:animEffect transition="in" filter="box(out)">
                                      <p:cBhvr>
                                        <p:cTn id="27" dur="500"/>
                                        <p:tgtEl>
                                          <p:spTgt spid="71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autoUpdateAnimBg="0"/>
      <p:bldP spid="716805" grpId="0" animBg="1" autoUpdateAnimBg="0"/>
      <p:bldP spid="716815"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graphicFrame>
        <p:nvGraphicFramePr>
          <p:cNvPr id="717828"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17829"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29"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17830" name="Rectangle 6"/>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endParaRPr lang="en-US" altLang="zh-CN" sz="1600" b="1"/>
          </a:p>
        </p:txBody>
      </p:sp>
      <p:sp>
        <p:nvSpPr>
          <p:cNvPr id="717831" name="Rectangle 7"/>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a:t>
            </a:r>
          </a:p>
        </p:txBody>
      </p:sp>
      <p:sp>
        <p:nvSpPr>
          <p:cNvPr id="717832" name="Rectangle 8"/>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7833" name="Rectangle 9"/>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7834" name="Rectangle 10"/>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17836" name="Oval 12"/>
          <p:cNvSpPr>
            <a:spLocks noChangeArrowheads="1"/>
          </p:cNvSpPr>
          <p:nvPr/>
        </p:nvSpPr>
        <p:spPr bwMode="auto">
          <a:xfrm>
            <a:off x="3200400" y="1524000"/>
            <a:ext cx="4572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17837" name="Rectangle 13"/>
          <p:cNvSpPr>
            <a:spLocks noChangeArrowheads="1"/>
          </p:cNvSpPr>
          <p:nvPr/>
        </p:nvSpPr>
        <p:spPr bwMode="auto">
          <a:xfrm>
            <a:off x="7835900" y="2513013"/>
            <a:ext cx="4127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10</a:t>
            </a:r>
          </a:p>
        </p:txBody>
      </p:sp>
      <p:sp>
        <p:nvSpPr>
          <p:cNvPr id="717838" name="Line 14"/>
          <p:cNvSpPr>
            <a:spLocks noChangeShapeType="1"/>
          </p:cNvSpPr>
          <p:nvPr/>
        </p:nvSpPr>
        <p:spPr bwMode="auto">
          <a:xfrm>
            <a:off x="3581400" y="1828800"/>
            <a:ext cx="990600" cy="12192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7839" name="Line 15"/>
          <p:cNvSpPr>
            <a:spLocks noChangeShapeType="1"/>
          </p:cNvSpPr>
          <p:nvPr/>
        </p:nvSpPr>
        <p:spPr bwMode="auto">
          <a:xfrm flipV="1">
            <a:off x="5867400" y="2743200"/>
            <a:ext cx="762000" cy="4572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7840"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7843" name="Text Box 19"/>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chemeClr val="accent2"/>
                </a:solidFill>
                <a:effectLst>
                  <a:outerShdw blurRad="38100" dist="38100" dir="2700000" algn="tl">
                    <a:srgbClr val="000000"/>
                  </a:outerShdw>
                </a:effectLst>
              </a:rPr>
              <a:t>i</a:t>
            </a:r>
            <a:r>
              <a:rPr lang="en-US" altLang="zh-CN" sz="1800" b="1">
                <a:solidFill>
                  <a:srgbClr val="0000CC"/>
                </a:solidFill>
              </a:rPr>
              <a:t> &gt;&gt; f &gt;&gt; ch &gt;&gt; str1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17835" name="Oval 11"/>
          <p:cNvSpPr>
            <a:spLocks noChangeArrowheads="1"/>
          </p:cNvSpPr>
          <p:nvPr/>
        </p:nvSpPr>
        <p:spPr bwMode="auto">
          <a:xfrm>
            <a:off x="1066800" y="4508500"/>
            <a:ext cx="4572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835"/>
                                        </p:tgtEl>
                                        <p:attrNameLst>
                                          <p:attrName>style.visibility</p:attrName>
                                        </p:attrNameLst>
                                      </p:cBhvr>
                                      <p:to>
                                        <p:strVal val="visible"/>
                                      </p:to>
                                    </p:set>
                                    <p:animEffect transition="in" filter="box(out)">
                                      <p:cBhvr>
                                        <p:cTn id="7" dur="500"/>
                                        <p:tgtEl>
                                          <p:spTgt spid="7178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836"/>
                                        </p:tgtEl>
                                        <p:attrNameLst>
                                          <p:attrName>style.visibility</p:attrName>
                                        </p:attrNameLst>
                                      </p:cBhvr>
                                      <p:to>
                                        <p:strVal val="visible"/>
                                      </p:to>
                                    </p:set>
                                    <p:animEffect transition="in" filter="box(out)">
                                      <p:cBhvr>
                                        <p:cTn id="12" dur="500"/>
                                        <p:tgtEl>
                                          <p:spTgt spid="71783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17838"/>
                                        </p:tgtEl>
                                        <p:attrNameLst>
                                          <p:attrName>style.visibility</p:attrName>
                                        </p:attrNameLst>
                                      </p:cBhvr>
                                      <p:to>
                                        <p:strVal val="visible"/>
                                      </p:to>
                                    </p:set>
                                    <p:anim calcmode="lin" valueType="num">
                                      <p:cBhvr>
                                        <p:cTn id="17" dur="500" fill="hold"/>
                                        <p:tgtEl>
                                          <p:spTgt spid="717838"/>
                                        </p:tgtEl>
                                        <p:attrNameLst>
                                          <p:attrName>ppt_x</p:attrName>
                                        </p:attrNameLst>
                                      </p:cBhvr>
                                      <p:tavLst>
                                        <p:tav tm="0">
                                          <p:val>
                                            <p:strVal val="#ppt_x"/>
                                          </p:val>
                                        </p:tav>
                                        <p:tav tm="100000">
                                          <p:val>
                                            <p:strVal val="#ppt_x"/>
                                          </p:val>
                                        </p:tav>
                                      </p:tavLst>
                                    </p:anim>
                                    <p:anim calcmode="lin" valueType="num">
                                      <p:cBhvr>
                                        <p:cTn id="18" dur="500" fill="hold"/>
                                        <p:tgtEl>
                                          <p:spTgt spid="717838"/>
                                        </p:tgtEl>
                                        <p:attrNameLst>
                                          <p:attrName>ppt_y</p:attrName>
                                        </p:attrNameLst>
                                      </p:cBhvr>
                                      <p:tavLst>
                                        <p:tav tm="0">
                                          <p:val>
                                            <p:strVal val="#ppt_y-#ppt_h/2"/>
                                          </p:val>
                                        </p:tav>
                                        <p:tav tm="100000">
                                          <p:val>
                                            <p:strVal val="#ppt_y"/>
                                          </p:val>
                                        </p:tav>
                                      </p:tavLst>
                                    </p:anim>
                                    <p:anim calcmode="lin" valueType="num">
                                      <p:cBhvr>
                                        <p:cTn id="19" dur="500" fill="hold"/>
                                        <p:tgtEl>
                                          <p:spTgt spid="717838"/>
                                        </p:tgtEl>
                                        <p:attrNameLst>
                                          <p:attrName>ppt_w</p:attrName>
                                        </p:attrNameLst>
                                      </p:cBhvr>
                                      <p:tavLst>
                                        <p:tav tm="0">
                                          <p:val>
                                            <p:strVal val="#ppt_w"/>
                                          </p:val>
                                        </p:tav>
                                        <p:tav tm="100000">
                                          <p:val>
                                            <p:strVal val="#ppt_w"/>
                                          </p:val>
                                        </p:tav>
                                      </p:tavLst>
                                    </p:anim>
                                    <p:anim calcmode="lin" valueType="num">
                                      <p:cBhvr>
                                        <p:cTn id="20" dur="500" fill="hold"/>
                                        <p:tgtEl>
                                          <p:spTgt spid="71783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17839"/>
                                        </p:tgtEl>
                                        <p:attrNameLst>
                                          <p:attrName>style.visibility</p:attrName>
                                        </p:attrNameLst>
                                      </p:cBhvr>
                                      <p:to>
                                        <p:strVal val="visible"/>
                                      </p:to>
                                    </p:set>
                                    <p:anim calcmode="lin" valueType="num">
                                      <p:cBhvr>
                                        <p:cTn id="25" dur="500" fill="hold"/>
                                        <p:tgtEl>
                                          <p:spTgt spid="717839"/>
                                        </p:tgtEl>
                                        <p:attrNameLst>
                                          <p:attrName>ppt_x</p:attrName>
                                        </p:attrNameLst>
                                      </p:cBhvr>
                                      <p:tavLst>
                                        <p:tav tm="0">
                                          <p:val>
                                            <p:strVal val="#ppt_x-#ppt_w/2"/>
                                          </p:val>
                                        </p:tav>
                                        <p:tav tm="100000">
                                          <p:val>
                                            <p:strVal val="#ppt_x"/>
                                          </p:val>
                                        </p:tav>
                                      </p:tavLst>
                                    </p:anim>
                                    <p:anim calcmode="lin" valueType="num">
                                      <p:cBhvr>
                                        <p:cTn id="26" dur="500" fill="hold"/>
                                        <p:tgtEl>
                                          <p:spTgt spid="717839"/>
                                        </p:tgtEl>
                                        <p:attrNameLst>
                                          <p:attrName>ppt_y</p:attrName>
                                        </p:attrNameLst>
                                      </p:cBhvr>
                                      <p:tavLst>
                                        <p:tav tm="0">
                                          <p:val>
                                            <p:strVal val="#ppt_y"/>
                                          </p:val>
                                        </p:tav>
                                        <p:tav tm="100000">
                                          <p:val>
                                            <p:strVal val="#ppt_y"/>
                                          </p:val>
                                        </p:tav>
                                      </p:tavLst>
                                    </p:anim>
                                    <p:anim calcmode="lin" valueType="num">
                                      <p:cBhvr>
                                        <p:cTn id="27" dur="500" fill="hold"/>
                                        <p:tgtEl>
                                          <p:spTgt spid="717839"/>
                                        </p:tgtEl>
                                        <p:attrNameLst>
                                          <p:attrName>ppt_w</p:attrName>
                                        </p:attrNameLst>
                                      </p:cBhvr>
                                      <p:tavLst>
                                        <p:tav tm="0">
                                          <p:val>
                                            <p:fltVal val="0"/>
                                          </p:val>
                                        </p:tav>
                                        <p:tav tm="100000">
                                          <p:val>
                                            <p:strVal val="#ppt_w"/>
                                          </p:val>
                                        </p:tav>
                                      </p:tavLst>
                                    </p:anim>
                                    <p:anim calcmode="lin" valueType="num">
                                      <p:cBhvr>
                                        <p:cTn id="28" dur="500" fill="hold"/>
                                        <p:tgtEl>
                                          <p:spTgt spid="71783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17837"/>
                                        </p:tgtEl>
                                        <p:attrNameLst>
                                          <p:attrName>style.visibility</p:attrName>
                                        </p:attrNameLst>
                                      </p:cBhvr>
                                      <p:to>
                                        <p:strVal val="visible"/>
                                      </p:to>
                                    </p:set>
                                    <p:anim calcmode="lin" valueType="num">
                                      <p:cBhvr>
                                        <p:cTn id="33" dur="500" fill="hold"/>
                                        <p:tgtEl>
                                          <p:spTgt spid="717837"/>
                                        </p:tgtEl>
                                        <p:attrNameLst>
                                          <p:attrName>ppt_x</p:attrName>
                                        </p:attrNameLst>
                                      </p:cBhvr>
                                      <p:tavLst>
                                        <p:tav tm="0">
                                          <p:val>
                                            <p:strVal val="#ppt_x-#ppt_w/2"/>
                                          </p:val>
                                        </p:tav>
                                        <p:tav tm="100000">
                                          <p:val>
                                            <p:strVal val="#ppt_x"/>
                                          </p:val>
                                        </p:tav>
                                      </p:tavLst>
                                    </p:anim>
                                    <p:anim calcmode="lin" valueType="num">
                                      <p:cBhvr>
                                        <p:cTn id="34" dur="500" fill="hold"/>
                                        <p:tgtEl>
                                          <p:spTgt spid="717837"/>
                                        </p:tgtEl>
                                        <p:attrNameLst>
                                          <p:attrName>ppt_y</p:attrName>
                                        </p:attrNameLst>
                                      </p:cBhvr>
                                      <p:tavLst>
                                        <p:tav tm="0">
                                          <p:val>
                                            <p:strVal val="#ppt_y"/>
                                          </p:val>
                                        </p:tav>
                                        <p:tav tm="100000">
                                          <p:val>
                                            <p:strVal val="#ppt_y"/>
                                          </p:val>
                                        </p:tav>
                                      </p:tavLst>
                                    </p:anim>
                                    <p:anim calcmode="lin" valueType="num">
                                      <p:cBhvr>
                                        <p:cTn id="35" dur="500" fill="hold"/>
                                        <p:tgtEl>
                                          <p:spTgt spid="717837"/>
                                        </p:tgtEl>
                                        <p:attrNameLst>
                                          <p:attrName>ppt_w</p:attrName>
                                        </p:attrNameLst>
                                      </p:cBhvr>
                                      <p:tavLst>
                                        <p:tav tm="0">
                                          <p:val>
                                            <p:fltVal val="0"/>
                                          </p:val>
                                        </p:tav>
                                        <p:tav tm="100000">
                                          <p:val>
                                            <p:strVal val="#ppt_w"/>
                                          </p:val>
                                        </p:tav>
                                      </p:tavLst>
                                    </p:anim>
                                    <p:anim calcmode="lin" valueType="num">
                                      <p:cBhvr>
                                        <p:cTn id="36" dur="500" fill="hold"/>
                                        <p:tgtEl>
                                          <p:spTgt spid="7178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6" grpId="0" animBg="1"/>
      <p:bldP spid="717837" grpId="0" autoUpdateAnimBg="0"/>
      <p:bldP spid="717838" grpId="0" animBg="1"/>
      <p:bldP spid="717839" grpId="0" animBg="1"/>
      <p:bldP spid="71783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852"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18853"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853"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18854" name="Rectangle 6"/>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a:t>
            </a:r>
          </a:p>
        </p:txBody>
      </p:sp>
      <p:sp>
        <p:nvSpPr>
          <p:cNvPr id="718855" name="Rectangle 7"/>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8856" name="Rectangle 8"/>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8857" name="Rectangle 9"/>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18859" name="Oval 11"/>
          <p:cNvSpPr>
            <a:spLocks noChangeArrowheads="1"/>
          </p:cNvSpPr>
          <p:nvPr/>
        </p:nvSpPr>
        <p:spPr bwMode="auto">
          <a:xfrm>
            <a:off x="3581400" y="1524000"/>
            <a:ext cx="762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18860" name="Rectangle 12"/>
          <p:cNvSpPr>
            <a:spLocks noChangeArrowheads="1"/>
          </p:cNvSpPr>
          <p:nvPr/>
        </p:nvSpPr>
        <p:spPr bwMode="auto">
          <a:xfrm>
            <a:off x="7848600" y="2894013"/>
            <a:ext cx="81280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123.45</a:t>
            </a:r>
          </a:p>
        </p:txBody>
      </p:sp>
      <p:sp>
        <p:nvSpPr>
          <p:cNvPr id="718861" name="Line 13"/>
          <p:cNvSpPr>
            <a:spLocks noChangeShapeType="1"/>
          </p:cNvSpPr>
          <p:nvPr/>
        </p:nvSpPr>
        <p:spPr bwMode="auto">
          <a:xfrm>
            <a:off x="3886200" y="1828800"/>
            <a:ext cx="685800" cy="11430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8862" name="Line 14"/>
          <p:cNvSpPr>
            <a:spLocks noChangeShapeType="1"/>
          </p:cNvSpPr>
          <p:nvPr/>
        </p:nvSpPr>
        <p:spPr bwMode="auto">
          <a:xfrm flipV="1">
            <a:off x="5867400" y="3048000"/>
            <a:ext cx="762000" cy="152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8863" name="Rectangle 15"/>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18864"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8867" name="Rectangle 19"/>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18868" name="Text Box 20"/>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a:t>
            </a:r>
            <a:r>
              <a:rPr lang="en-US" altLang="zh-CN" sz="1800" b="1">
                <a:solidFill>
                  <a:schemeClr val="accent2"/>
                </a:solidFill>
                <a:effectLst>
                  <a:outerShdw blurRad="38100" dist="38100" dir="2700000" algn="tl">
                    <a:srgbClr val="000000"/>
                  </a:outerShdw>
                </a:effectLst>
              </a:rPr>
              <a:t>f </a:t>
            </a:r>
            <a:r>
              <a:rPr lang="en-US" altLang="zh-CN" sz="1800" b="1">
                <a:solidFill>
                  <a:srgbClr val="0000CC"/>
                </a:solidFill>
              </a:rPr>
              <a:t>&gt;&gt; ch &gt;&gt; str1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18858" name="Oval 10"/>
          <p:cNvSpPr>
            <a:spLocks noChangeArrowheads="1"/>
          </p:cNvSpPr>
          <p:nvPr/>
        </p:nvSpPr>
        <p:spPr bwMode="auto">
          <a:xfrm>
            <a:off x="1524000" y="4508500"/>
            <a:ext cx="4572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8858"/>
                                        </p:tgtEl>
                                        <p:attrNameLst>
                                          <p:attrName>style.visibility</p:attrName>
                                        </p:attrNameLst>
                                      </p:cBhvr>
                                      <p:to>
                                        <p:strVal val="visible"/>
                                      </p:to>
                                    </p:set>
                                    <p:animEffect transition="in" filter="box(out)">
                                      <p:cBhvr>
                                        <p:cTn id="7" dur="500"/>
                                        <p:tgtEl>
                                          <p:spTgt spid="7188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8859"/>
                                        </p:tgtEl>
                                        <p:attrNameLst>
                                          <p:attrName>style.visibility</p:attrName>
                                        </p:attrNameLst>
                                      </p:cBhvr>
                                      <p:to>
                                        <p:strVal val="visible"/>
                                      </p:to>
                                    </p:set>
                                    <p:animEffect transition="in" filter="box(out)">
                                      <p:cBhvr>
                                        <p:cTn id="12" dur="500"/>
                                        <p:tgtEl>
                                          <p:spTgt spid="71885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18861"/>
                                        </p:tgtEl>
                                        <p:attrNameLst>
                                          <p:attrName>style.visibility</p:attrName>
                                        </p:attrNameLst>
                                      </p:cBhvr>
                                      <p:to>
                                        <p:strVal val="visible"/>
                                      </p:to>
                                    </p:set>
                                    <p:anim calcmode="lin" valueType="num">
                                      <p:cBhvr>
                                        <p:cTn id="17" dur="500" fill="hold"/>
                                        <p:tgtEl>
                                          <p:spTgt spid="718861"/>
                                        </p:tgtEl>
                                        <p:attrNameLst>
                                          <p:attrName>ppt_x</p:attrName>
                                        </p:attrNameLst>
                                      </p:cBhvr>
                                      <p:tavLst>
                                        <p:tav tm="0">
                                          <p:val>
                                            <p:strVal val="#ppt_x"/>
                                          </p:val>
                                        </p:tav>
                                        <p:tav tm="100000">
                                          <p:val>
                                            <p:strVal val="#ppt_x"/>
                                          </p:val>
                                        </p:tav>
                                      </p:tavLst>
                                    </p:anim>
                                    <p:anim calcmode="lin" valueType="num">
                                      <p:cBhvr>
                                        <p:cTn id="18" dur="500" fill="hold"/>
                                        <p:tgtEl>
                                          <p:spTgt spid="718861"/>
                                        </p:tgtEl>
                                        <p:attrNameLst>
                                          <p:attrName>ppt_y</p:attrName>
                                        </p:attrNameLst>
                                      </p:cBhvr>
                                      <p:tavLst>
                                        <p:tav tm="0">
                                          <p:val>
                                            <p:strVal val="#ppt_y-#ppt_h/2"/>
                                          </p:val>
                                        </p:tav>
                                        <p:tav tm="100000">
                                          <p:val>
                                            <p:strVal val="#ppt_y"/>
                                          </p:val>
                                        </p:tav>
                                      </p:tavLst>
                                    </p:anim>
                                    <p:anim calcmode="lin" valueType="num">
                                      <p:cBhvr>
                                        <p:cTn id="19" dur="500" fill="hold"/>
                                        <p:tgtEl>
                                          <p:spTgt spid="718861"/>
                                        </p:tgtEl>
                                        <p:attrNameLst>
                                          <p:attrName>ppt_w</p:attrName>
                                        </p:attrNameLst>
                                      </p:cBhvr>
                                      <p:tavLst>
                                        <p:tav tm="0">
                                          <p:val>
                                            <p:strVal val="#ppt_w"/>
                                          </p:val>
                                        </p:tav>
                                        <p:tav tm="100000">
                                          <p:val>
                                            <p:strVal val="#ppt_w"/>
                                          </p:val>
                                        </p:tav>
                                      </p:tavLst>
                                    </p:anim>
                                    <p:anim calcmode="lin" valueType="num">
                                      <p:cBhvr>
                                        <p:cTn id="20" dur="500" fill="hold"/>
                                        <p:tgtEl>
                                          <p:spTgt spid="71886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18862"/>
                                        </p:tgtEl>
                                        <p:attrNameLst>
                                          <p:attrName>style.visibility</p:attrName>
                                        </p:attrNameLst>
                                      </p:cBhvr>
                                      <p:to>
                                        <p:strVal val="visible"/>
                                      </p:to>
                                    </p:set>
                                    <p:anim calcmode="lin" valueType="num">
                                      <p:cBhvr>
                                        <p:cTn id="25" dur="500" fill="hold"/>
                                        <p:tgtEl>
                                          <p:spTgt spid="718862"/>
                                        </p:tgtEl>
                                        <p:attrNameLst>
                                          <p:attrName>ppt_x</p:attrName>
                                        </p:attrNameLst>
                                      </p:cBhvr>
                                      <p:tavLst>
                                        <p:tav tm="0">
                                          <p:val>
                                            <p:strVal val="#ppt_x-#ppt_w/2"/>
                                          </p:val>
                                        </p:tav>
                                        <p:tav tm="100000">
                                          <p:val>
                                            <p:strVal val="#ppt_x"/>
                                          </p:val>
                                        </p:tav>
                                      </p:tavLst>
                                    </p:anim>
                                    <p:anim calcmode="lin" valueType="num">
                                      <p:cBhvr>
                                        <p:cTn id="26" dur="500" fill="hold"/>
                                        <p:tgtEl>
                                          <p:spTgt spid="718862"/>
                                        </p:tgtEl>
                                        <p:attrNameLst>
                                          <p:attrName>ppt_y</p:attrName>
                                        </p:attrNameLst>
                                      </p:cBhvr>
                                      <p:tavLst>
                                        <p:tav tm="0">
                                          <p:val>
                                            <p:strVal val="#ppt_y"/>
                                          </p:val>
                                        </p:tav>
                                        <p:tav tm="100000">
                                          <p:val>
                                            <p:strVal val="#ppt_y"/>
                                          </p:val>
                                        </p:tav>
                                      </p:tavLst>
                                    </p:anim>
                                    <p:anim calcmode="lin" valueType="num">
                                      <p:cBhvr>
                                        <p:cTn id="27" dur="500" fill="hold"/>
                                        <p:tgtEl>
                                          <p:spTgt spid="718862"/>
                                        </p:tgtEl>
                                        <p:attrNameLst>
                                          <p:attrName>ppt_w</p:attrName>
                                        </p:attrNameLst>
                                      </p:cBhvr>
                                      <p:tavLst>
                                        <p:tav tm="0">
                                          <p:val>
                                            <p:fltVal val="0"/>
                                          </p:val>
                                        </p:tav>
                                        <p:tav tm="100000">
                                          <p:val>
                                            <p:strVal val="#ppt_w"/>
                                          </p:val>
                                        </p:tav>
                                      </p:tavLst>
                                    </p:anim>
                                    <p:anim calcmode="lin" valueType="num">
                                      <p:cBhvr>
                                        <p:cTn id="28" dur="500" fill="hold"/>
                                        <p:tgtEl>
                                          <p:spTgt spid="71886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18860"/>
                                        </p:tgtEl>
                                        <p:attrNameLst>
                                          <p:attrName>style.visibility</p:attrName>
                                        </p:attrNameLst>
                                      </p:cBhvr>
                                      <p:to>
                                        <p:strVal val="visible"/>
                                      </p:to>
                                    </p:set>
                                    <p:anim calcmode="lin" valueType="num">
                                      <p:cBhvr>
                                        <p:cTn id="33" dur="500" fill="hold"/>
                                        <p:tgtEl>
                                          <p:spTgt spid="718860"/>
                                        </p:tgtEl>
                                        <p:attrNameLst>
                                          <p:attrName>ppt_x</p:attrName>
                                        </p:attrNameLst>
                                      </p:cBhvr>
                                      <p:tavLst>
                                        <p:tav tm="0">
                                          <p:val>
                                            <p:strVal val="#ppt_x-#ppt_w/2"/>
                                          </p:val>
                                        </p:tav>
                                        <p:tav tm="100000">
                                          <p:val>
                                            <p:strVal val="#ppt_x"/>
                                          </p:val>
                                        </p:tav>
                                      </p:tavLst>
                                    </p:anim>
                                    <p:anim calcmode="lin" valueType="num">
                                      <p:cBhvr>
                                        <p:cTn id="34" dur="500" fill="hold"/>
                                        <p:tgtEl>
                                          <p:spTgt spid="718860"/>
                                        </p:tgtEl>
                                        <p:attrNameLst>
                                          <p:attrName>ppt_y</p:attrName>
                                        </p:attrNameLst>
                                      </p:cBhvr>
                                      <p:tavLst>
                                        <p:tav tm="0">
                                          <p:val>
                                            <p:strVal val="#ppt_y"/>
                                          </p:val>
                                        </p:tav>
                                        <p:tav tm="100000">
                                          <p:val>
                                            <p:strVal val="#ppt_y"/>
                                          </p:val>
                                        </p:tav>
                                      </p:tavLst>
                                    </p:anim>
                                    <p:anim calcmode="lin" valueType="num">
                                      <p:cBhvr>
                                        <p:cTn id="35" dur="500" fill="hold"/>
                                        <p:tgtEl>
                                          <p:spTgt spid="718860"/>
                                        </p:tgtEl>
                                        <p:attrNameLst>
                                          <p:attrName>ppt_w</p:attrName>
                                        </p:attrNameLst>
                                      </p:cBhvr>
                                      <p:tavLst>
                                        <p:tav tm="0">
                                          <p:val>
                                            <p:fltVal val="0"/>
                                          </p:val>
                                        </p:tav>
                                        <p:tav tm="100000">
                                          <p:val>
                                            <p:strVal val="#ppt_w"/>
                                          </p:val>
                                        </p:tav>
                                      </p:tavLst>
                                    </p:anim>
                                    <p:anim calcmode="lin" valueType="num">
                                      <p:cBhvr>
                                        <p:cTn id="36" dur="500" fill="hold"/>
                                        <p:tgtEl>
                                          <p:spTgt spid="7188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9" grpId="0" animBg="1"/>
      <p:bldP spid="718860" grpId="0" autoUpdateAnimBg="0"/>
      <p:bldP spid="718861" grpId="0" animBg="1"/>
      <p:bldP spid="718862" grpId="0" animBg="1"/>
      <p:bldP spid="71885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876"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19877"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877"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19878" name="Rectangle 6"/>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9879" name="Rectangle 7"/>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9880" name="Rectangle 8"/>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19882" name="Oval 10"/>
          <p:cNvSpPr>
            <a:spLocks noChangeArrowheads="1"/>
          </p:cNvSpPr>
          <p:nvPr/>
        </p:nvSpPr>
        <p:spPr bwMode="auto">
          <a:xfrm>
            <a:off x="3200400" y="1676400"/>
            <a:ext cx="3048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19883" name="Rectangle 11"/>
          <p:cNvSpPr>
            <a:spLocks noChangeArrowheads="1"/>
          </p:cNvSpPr>
          <p:nvPr/>
        </p:nvSpPr>
        <p:spPr bwMode="auto">
          <a:xfrm>
            <a:off x="7834313" y="3265488"/>
            <a:ext cx="3365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T</a:t>
            </a:r>
          </a:p>
        </p:txBody>
      </p:sp>
      <p:sp>
        <p:nvSpPr>
          <p:cNvPr id="719884" name="Line 12"/>
          <p:cNvSpPr>
            <a:spLocks noChangeShapeType="1"/>
          </p:cNvSpPr>
          <p:nvPr/>
        </p:nvSpPr>
        <p:spPr bwMode="auto">
          <a:xfrm>
            <a:off x="3505200" y="1981200"/>
            <a:ext cx="1066800" cy="1066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9885" name="Line 13"/>
          <p:cNvSpPr>
            <a:spLocks noChangeShapeType="1"/>
          </p:cNvSpPr>
          <p:nvPr/>
        </p:nvSpPr>
        <p:spPr bwMode="auto">
          <a:xfrm>
            <a:off x="5867400" y="3200400"/>
            <a:ext cx="838200" cy="2286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9886" name="Rectangle 14"/>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19887" name="Rectangle 15"/>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19888"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9891" name="Rectangle 19"/>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19892" name="Text Box 20"/>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f &gt;&gt; </a:t>
            </a:r>
            <a:r>
              <a:rPr lang="en-US" altLang="zh-CN" sz="1800" b="1">
                <a:solidFill>
                  <a:schemeClr val="accent2"/>
                </a:solidFill>
                <a:effectLst>
                  <a:outerShdw blurRad="38100" dist="38100" dir="2700000" algn="tl">
                    <a:srgbClr val="000000"/>
                  </a:outerShdw>
                </a:effectLst>
              </a:rPr>
              <a:t>ch</a:t>
            </a:r>
            <a:r>
              <a:rPr lang="en-US" altLang="zh-CN" sz="1800" b="1">
                <a:solidFill>
                  <a:srgbClr val="0000CC"/>
                </a:solidFill>
              </a:rPr>
              <a:t> &gt;&gt; str1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19881" name="Oval 9"/>
          <p:cNvSpPr>
            <a:spLocks noChangeArrowheads="1"/>
          </p:cNvSpPr>
          <p:nvPr/>
        </p:nvSpPr>
        <p:spPr bwMode="auto">
          <a:xfrm>
            <a:off x="2057400" y="4487863"/>
            <a:ext cx="4572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9881"/>
                                        </p:tgtEl>
                                        <p:attrNameLst>
                                          <p:attrName>style.visibility</p:attrName>
                                        </p:attrNameLst>
                                      </p:cBhvr>
                                      <p:to>
                                        <p:strVal val="visible"/>
                                      </p:to>
                                    </p:set>
                                    <p:animEffect transition="in" filter="box(out)">
                                      <p:cBhvr>
                                        <p:cTn id="7" dur="500"/>
                                        <p:tgtEl>
                                          <p:spTgt spid="7198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9882"/>
                                        </p:tgtEl>
                                        <p:attrNameLst>
                                          <p:attrName>style.visibility</p:attrName>
                                        </p:attrNameLst>
                                      </p:cBhvr>
                                      <p:to>
                                        <p:strVal val="visible"/>
                                      </p:to>
                                    </p:set>
                                    <p:animEffect transition="in" filter="box(out)">
                                      <p:cBhvr>
                                        <p:cTn id="12" dur="500"/>
                                        <p:tgtEl>
                                          <p:spTgt spid="71988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19884"/>
                                        </p:tgtEl>
                                        <p:attrNameLst>
                                          <p:attrName>style.visibility</p:attrName>
                                        </p:attrNameLst>
                                      </p:cBhvr>
                                      <p:to>
                                        <p:strVal val="visible"/>
                                      </p:to>
                                    </p:set>
                                    <p:anim calcmode="lin" valueType="num">
                                      <p:cBhvr>
                                        <p:cTn id="17" dur="500" fill="hold"/>
                                        <p:tgtEl>
                                          <p:spTgt spid="719884"/>
                                        </p:tgtEl>
                                        <p:attrNameLst>
                                          <p:attrName>ppt_x</p:attrName>
                                        </p:attrNameLst>
                                      </p:cBhvr>
                                      <p:tavLst>
                                        <p:tav tm="0">
                                          <p:val>
                                            <p:strVal val="#ppt_x"/>
                                          </p:val>
                                        </p:tav>
                                        <p:tav tm="100000">
                                          <p:val>
                                            <p:strVal val="#ppt_x"/>
                                          </p:val>
                                        </p:tav>
                                      </p:tavLst>
                                    </p:anim>
                                    <p:anim calcmode="lin" valueType="num">
                                      <p:cBhvr>
                                        <p:cTn id="18" dur="500" fill="hold"/>
                                        <p:tgtEl>
                                          <p:spTgt spid="719884"/>
                                        </p:tgtEl>
                                        <p:attrNameLst>
                                          <p:attrName>ppt_y</p:attrName>
                                        </p:attrNameLst>
                                      </p:cBhvr>
                                      <p:tavLst>
                                        <p:tav tm="0">
                                          <p:val>
                                            <p:strVal val="#ppt_y-#ppt_h/2"/>
                                          </p:val>
                                        </p:tav>
                                        <p:tav tm="100000">
                                          <p:val>
                                            <p:strVal val="#ppt_y"/>
                                          </p:val>
                                        </p:tav>
                                      </p:tavLst>
                                    </p:anim>
                                    <p:anim calcmode="lin" valueType="num">
                                      <p:cBhvr>
                                        <p:cTn id="19" dur="500" fill="hold"/>
                                        <p:tgtEl>
                                          <p:spTgt spid="719884"/>
                                        </p:tgtEl>
                                        <p:attrNameLst>
                                          <p:attrName>ppt_w</p:attrName>
                                        </p:attrNameLst>
                                      </p:cBhvr>
                                      <p:tavLst>
                                        <p:tav tm="0">
                                          <p:val>
                                            <p:strVal val="#ppt_w"/>
                                          </p:val>
                                        </p:tav>
                                        <p:tav tm="100000">
                                          <p:val>
                                            <p:strVal val="#ppt_w"/>
                                          </p:val>
                                        </p:tav>
                                      </p:tavLst>
                                    </p:anim>
                                    <p:anim calcmode="lin" valueType="num">
                                      <p:cBhvr>
                                        <p:cTn id="20" dur="500" fill="hold"/>
                                        <p:tgtEl>
                                          <p:spTgt spid="71988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19885"/>
                                        </p:tgtEl>
                                        <p:attrNameLst>
                                          <p:attrName>style.visibility</p:attrName>
                                        </p:attrNameLst>
                                      </p:cBhvr>
                                      <p:to>
                                        <p:strVal val="visible"/>
                                      </p:to>
                                    </p:set>
                                    <p:anim calcmode="lin" valueType="num">
                                      <p:cBhvr>
                                        <p:cTn id="25" dur="500" fill="hold"/>
                                        <p:tgtEl>
                                          <p:spTgt spid="719885"/>
                                        </p:tgtEl>
                                        <p:attrNameLst>
                                          <p:attrName>ppt_x</p:attrName>
                                        </p:attrNameLst>
                                      </p:cBhvr>
                                      <p:tavLst>
                                        <p:tav tm="0">
                                          <p:val>
                                            <p:strVal val="#ppt_x-#ppt_w/2"/>
                                          </p:val>
                                        </p:tav>
                                        <p:tav tm="100000">
                                          <p:val>
                                            <p:strVal val="#ppt_x"/>
                                          </p:val>
                                        </p:tav>
                                      </p:tavLst>
                                    </p:anim>
                                    <p:anim calcmode="lin" valueType="num">
                                      <p:cBhvr>
                                        <p:cTn id="26" dur="500" fill="hold"/>
                                        <p:tgtEl>
                                          <p:spTgt spid="719885"/>
                                        </p:tgtEl>
                                        <p:attrNameLst>
                                          <p:attrName>ppt_y</p:attrName>
                                        </p:attrNameLst>
                                      </p:cBhvr>
                                      <p:tavLst>
                                        <p:tav tm="0">
                                          <p:val>
                                            <p:strVal val="#ppt_y"/>
                                          </p:val>
                                        </p:tav>
                                        <p:tav tm="100000">
                                          <p:val>
                                            <p:strVal val="#ppt_y"/>
                                          </p:val>
                                        </p:tav>
                                      </p:tavLst>
                                    </p:anim>
                                    <p:anim calcmode="lin" valueType="num">
                                      <p:cBhvr>
                                        <p:cTn id="27" dur="500" fill="hold"/>
                                        <p:tgtEl>
                                          <p:spTgt spid="719885"/>
                                        </p:tgtEl>
                                        <p:attrNameLst>
                                          <p:attrName>ppt_w</p:attrName>
                                        </p:attrNameLst>
                                      </p:cBhvr>
                                      <p:tavLst>
                                        <p:tav tm="0">
                                          <p:val>
                                            <p:fltVal val="0"/>
                                          </p:val>
                                        </p:tav>
                                        <p:tav tm="100000">
                                          <p:val>
                                            <p:strVal val="#ppt_w"/>
                                          </p:val>
                                        </p:tav>
                                      </p:tavLst>
                                    </p:anim>
                                    <p:anim calcmode="lin" valueType="num">
                                      <p:cBhvr>
                                        <p:cTn id="28" dur="500" fill="hold"/>
                                        <p:tgtEl>
                                          <p:spTgt spid="719885"/>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19883"/>
                                        </p:tgtEl>
                                        <p:attrNameLst>
                                          <p:attrName>style.visibility</p:attrName>
                                        </p:attrNameLst>
                                      </p:cBhvr>
                                      <p:to>
                                        <p:strVal val="visible"/>
                                      </p:to>
                                    </p:set>
                                    <p:anim calcmode="lin" valueType="num">
                                      <p:cBhvr>
                                        <p:cTn id="33" dur="500" fill="hold"/>
                                        <p:tgtEl>
                                          <p:spTgt spid="719883"/>
                                        </p:tgtEl>
                                        <p:attrNameLst>
                                          <p:attrName>ppt_x</p:attrName>
                                        </p:attrNameLst>
                                      </p:cBhvr>
                                      <p:tavLst>
                                        <p:tav tm="0">
                                          <p:val>
                                            <p:strVal val="#ppt_x-#ppt_w/2"/>
                                          </p:val>
                                        </p:tav>
                                        <p:tav tm="100000">
                                          <p:val>
                                            <p:strVal val="#ppt_x"/>
                                          </p:val>
                                        </p:tav>
                                      </p:tavLst>
                                    </p:anim>
                                    <p:anim calcmode="lin" valueType="num">
                                      <p:cBhvr>
                                        <p:cTn id="34" dur="500" fill="hold"/>
                                        <p:tgtEl>
                                          <p:spTgt spid="719883"/>
                                        </p:tgtEl>
                                        <p:attrNameLst>
                                          <p:attrName>ppt_y</p:attrName>
                                        </p:attrNameLst>
                                      </p:cBhvr>
                                      <p:tavLst>
                                        <p:tav tm="0">
                                          <p:val>
                                            <p:strVal val="#ppt_y"/>
                                          </p:val>
                                        </p:tav>
                                        <p:tav tm="100000">
                                          <p:val>
                                            <p:strVal val="#ppt_y"/>
                                          </p:val>
                                        </p:tav>
                                      </p:tavLst>
                                    </p:anim>
                                    <p:anim calcmode="lin" valueType="num">
                                      <p:cBhvr>
                                        <p:cTn id="35" dur="500" fill="hold"/>
                                        <p:tgtEl>
                                          <p:spTgt spid="719883"/>
                                        </p:tgtEl>
                                        <p:attrNameLst>
                                          <p:attrName>ppt_w</p:attrName>
                                        </p:attrNameLst>
                                      </p:cBhvr>
                                      <p:tavLst>
                                        <p:tav tm="0">
                                          <p:val>
                                            <p:fltVal val="0"/>
                                          </p:val>
                                        </p:tav>
                                        <p:tav tm="100000">
                                          <p:val>
                                            <p:strVal val="#ppt_w"/>
                                          </p:val>
                                        </p:tav>
                                      </p:tavLst>
                                    </p:anim>
                                    <p:anim calcmode="lin" valueType="num">
                                      <p:cBhvr>
                                        <p:cTn id="36" dur="500" fill="hold"/>
                                        <p:tgtEl>
                                          <p:spTgt spid="7198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82" grpId="0" animBg="1"/>
      <p:bldP spid="719883" grpId="0" autoUpdateAnimBg="0"/>
      <p:bldP spid="719884" grpId="0" animBg="1"/>
      <p:bldP spid="719885" grpId="0" animBg="1"/>
      <p:bldP spid="719881"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900"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20901"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0901"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20902" name="Rectangle 6"/>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20903" name="Rectangle 7"/>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20905" name="Oval 9"/>
          <p:cNvSpPr>
            <a:spLocks noChangeArrowheads="1"/>
          </p:cNvSpPr>
          <p:nvPr/>
        </p:nvSpPr>
        <p:spPr bwMode="auto">
          <a:xfrm>
            <a:off x="3429000" y="1676400"/>
            <a:ext cx="381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20906" name="Rectangle 10"/>
          <p:cNvSpPr>
            <a:spLocks noChangeArrowheads="1"/>
          </p:cNvSpPr>
          <p:nvPr/>
        </p:nvSpPr>
        <p:spPr bwMode="auto">
          <a:xfrm>
            <a:off x="7872413" y="3656013"/>
            <a:ext cx="4635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his</a:t>
            </a:r>
          </a:p>
        </p:txBody>
      </p:sp>
      <p:sp>
        <p:nvSpPr>
          <p:cNvPr id="720907" name="Line 11"/>
          <p:cNvSpPr>
            <a:spLocks noChangeShapeType="1"/>
          </p:cNvSpPr>
          <p:nvPr/>
        </p:nvSpPr>
        <p:spPr bwMode="auto">
          <a:xfrm>
            <a:off x="3733800" y="1981200"/>
            <a:ext cx="838200" cy="1066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0908" name="Line 12"/>
          <p:cNvSpPr>
            <a:spLocks noChangeShapeType="1"/>
          </p:cNvSpPr>
          <p:nvPr/>
        </p:nvSpPr>
        <p:spPr bwMode="auto">
          <a:xfrm>
            <a:off x="5791200" y="3429000"/>
            <a:ext cx="838200" cy="304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0909" name="Rectangle 13"/>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20910" name="Rectangle 14"/>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20911" name="Rectangle 15"/>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r>
              <a:rPr lang="en-US" altLang="zh-CN" sz="1600" b="1"/>
              <a:t>          T</a:t>
            </a:r>
          </a:p>
        </p:txBody>
      </p:sp>
      <p:sp>
        <p:nvSpPr>
          <p:cNvPr id="720912"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0915" name="Rectangle 19"/>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20916" name="Text Box 20"/>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f &gt;&gt; ch &gt;&gt; </a:t>
            </a:r>
            <a:r>
              <a:rPr lang="en-US" altLang="zh-CN" sz="1800" b="1">
                <a:solidFill>
                  <a:schemeClr val="accent2"/>
                </a:solidFill>
                <a:effectLst>
                  <a:outerShdw blurRad="38100" dist="38100" dir="2700000" algn="tl">
                    <a:srgbClr val="000000"/>
                  </a:outerShdw>
                </a:effectLst>
              </a:rPr>
              <a:t>str1</a:t>
            </a:r>
            <a:r>
              <a:rPr lang="en-US" altLang="zh-CN" sz="1800" b="1">
                <a:solidFill>
                  <a:srgbClr val="0000CC"/>
                </a:solidFill>
              </a:rPr>
              <a:t>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20904" name="Oval 8"/>
          <p:cNvSpPr>
            <a:spLocks noChangeArrowheads="1"/>
          </p:cNvSpPr>
          <p:nvPr/>
        </p:nvSpPr>
        <p:spPr bwMode="auto">
          <a:xfrm>
            <a:off x="2667000" y="4487863"/>
            <a:ext cx="5334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0904"/>
                                        </p:tgtEl>
                                        <p:attrNameLst>
                                          <p:attrName>style.visibility</p:attrName>
                                        </p:attrNameLst>
                                      </p:cBhvr>
                                      <p:to>
                                        <p:strVal val="visible"/>
                                      </p:to>
                                    </p:set>
                                    <p:animEffect transition="in" filter="box(out)">
                                      <p:cBhvr>
                                        <p:cTn id="7" dur="500"/>
                                        <p:tgtEl>
                                          <p:spTgt spid="7209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0905"/>
                                        </p:tgtEl>
                                        <p:attrNameLst>
                                          <p:attrName>style.visibility</p:attrName>
                                        </p:attrNameLst>
                                      </p:cBhvr>
                                      <p:to>
                                        <p:strVal val="visible"/>
                                      </p:to>
                                    </p:set>
                                    <p:animEffect transition="in" filter="box(out)">
                                      <p:cBhvr>
                                        <p:cTn id="12" dur="500"/>
                                        <p:tgtEl>
                                          <p:spTgt spid="72090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20907"/>
                                        </p:tgtEl>
                                        <p:attrNameLst>
                                          <p:attrName>style.visibility</p:attrName>
                                        </p:attrNameLst>
                                      </p:cBhvr>
                                      <p:to>
                                        <p:strVal val="visible"/>
                                      </p:to>
                                    </p:set>
                                    <p:anim calcmode="lin" valueType="num">
                                      <p:cBhvr>
                                        <p:cTn id="17" dur="500" fill="hold"/>
                                        <p:tgtEl>
                                          <p:spTgt spid="720907"/>
                                        </p:tgtEl>
                                        <p:attrNameLst>
                                          <p:attrName>ppt_x</p:attrName>
                                        </p:attrNameLst>
                                      </p:cBhvr>
                                      <p:tavLst>
                                        <p:tav tm="0">
                                          <p:val>
                                            <p:strVal val="#ppt_x"/>
                                          </p:val>
                                        </p:tav>
                                        <p:tav tm="100000">
                                          <p:val>
                                            <p:strVal val="#ppt_x"/>
                                          </p:val>
                                        </p:tav>
                                      </p:tavLst>
                                    </p:anim>
                                    <p:anim calcmode="lin" valueType="num">
                                      <p:cBhvr>
                                        <p:cTn id="18" dur="500" fill="hold"/>
                                        <p:tgtEl>
                                          <p:spTgt spid="720907"/>
                                        </p:tgtEl>
                                        <p:attrNameLst>
                                          <p:attrName>ppt_y</p:attrName>
                                        </p:attrNameLst>
                                      </p:cBhvr>
                                      <p:tavLst>
                                        <p:tav tm="0">
                                          <p:val>
                                            <p:strVal val="#ppt_y-#ppt_h/2"/>
                                          </p:val>
                                        </p:tav>
                                        <p:tav tm="100000">
                                          <p:val>
                                            <p:strVal val="#ppt_y"/>
                                          </p:val>
                                        </p:tav>
                                      </p:tavLst>
                                    </p:anim>
                                    <p:anim calcmode="lin" valueType="num">
                                      <p:cBhvr>
                                        <p:cTn id="19" dur="500" fill="hold"/>
                                        <p:tgtEl>
                                          <p:spTgt spid="720907"/>
                                        </p:tgtEl>
                                        <p:attrNameLst>
                                          <p:attrName>ppt_w</p:attrName>
                                        </p:attrNameLst>
                                      </p:cBhvr>
                                      <p:tavLst>
                                        <p:tav tm="0">
                                          <p:val>
                                            <p:strVal val="#ppt_w"/>
                                          </p:val>
                                        </p:tav>
                                        <p:tav tm="100000">
                                          <p:val>
                                            <p:strVal val="#ppt_w"/>
                                          </p:val>
                                        </p:tav>
                                      </p:tavLst>
                                    </p:anim>
                                    <p:anim calcmode="lin" valueType="num">
                                      <p:cBhvr>
                                        <p:cTn id="20" dur="500" fill="hold"/>
                                        <p:tgtEl>
                                          <p:spTgt spid="72090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20908"/>
                                        </p:tgtEl>
                                        <p:attrNameLst>
                                          <p:attrName>style.visibility</p:attrName>
                                        </p:attrNameLst>
                                      </p:cBhvr>
                                      <p:to>
                                        <p:strVal val="visible"/>
                                      </p:to>
                                    </p:set>
                                    <p:anim calcmode="lin" valueType="num">
                                      <p:cBhvr>
                                        <p:cTn id="25" dur="500" fill="hold"/>
                                        <p:tgtEl>
                                          <p:spTgt spid="720908"/>
                                        </p:tgtEl>
                                        <p:attrNameLst>
                                          <p:attrName>ppt_x</p:attrName>
                                        </p:attrNameLst>
                                      </p:cBhvr>
                                      <p:tavLst>
                                        <p:tav tm="0">
                                          <p:val>
                                            <p:strVal val="#ppt_x-#ppt_w/2"/>
                                          </p:val>
                                        </p:tav>
                                        <p:tav tm="100000">
                                          <p:val>
                                            <p:strVal val="#ppt_x"/>
                                          </p:val>
                                        </p:tav>
                                      </p:tavLst>
                                    </p:anim>
                                    <p:anim calcmode="lin" valueType="num">
                                      <p:cBhvr>
                                        <p:cTn id="26" dur="500" fill="hold"/>
                                        <p:tgtEl>
                                          <p:spTgt spid="720908"/>
                                        </p:tgtEl>
                                        <p:attrNameLst>
                                          <p:attrName>ppt_y</p:attrName>
                                        </p:attrNameLst>
                                      </p:cBhvr>
                                      <p:tavLst>
                                        <p:tav tm="0">
                                          <p:val>
                                            <p:strVal val="#ppt_y"/>
                                          </p:val>
                                        </p:tav>
                                        <p:tav tm="100000">
                                          <p:val>
                                            <p:strVal val="#ppt_y"/>
                                          </p:val>
                                        </p:tav>
                                      </p:tavLst>
                                    </p:anim>
                                    <p:anim calcmode="lin" valueType="num">
                                      <p:cBhvr>
                                        <p:cTn id="27" dur="500" fill="hold"/>
                                        <p:tgtEl>
                                          <p:spTgt spid="720908"/>
                                        </p:tgtEl>
                                        <p:attrNameLst>
                                          <p:attrName>ppt_w</p:attrName>
                                        </p:attrNameLst>
                                      </p:cBhvr>
                                      <p:tavLst>
                                        <p:tav tm="0">
                                          <p:val>
                                            <p:fltVal val="0"/>
                                          </p:val>
                                        </p:tav>
                                        <p:tav tm="100000">
                                          <p:val>
                                            <p:strVal val="#ppt_w"/>
                                          </p:val>
                                        </p:tav>
                                      </p:tavLst>
                                    </p:anim>
                                    <p:anim calcmode="lin" valueType="num">
                                      <p:cBhvr>
                                        <p:cTn id="28" dur="500" fill="hold"/>
                                        <p:tgtEl>
                                          <p:spTgt spid="72090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20906"/>
                                        </p:tgtEl>
                                        <p:attrNameLst>
                                          <p:attrName>style.visibility</p:attrName>
                                        </p:attrNameLst>
                                      </p:cBhvr>
                                      <p:to>
                                        <p:strVal val="visible"/>
                                      </p:to>
                                    </p:set>
                                    <p:anim calcmode="lin" valueType="num">
                                      <p:cBhvr>
                                        <p:cTn id="33" dur="500" fill="hold"/>
                                        <p:tgtEl>
                                          <p:spTgt spid="720906"/>
                                        </p:tgtEl>
                                        <p:attrNameLst>
                                          <p:attrName>ppt_x</p:attrName>
                                        </p:attrNameLst>
                                      </p:cBhvr>
                                      <p:tavLst>
                                        <p:tav tm="0">
                                          <p:val>
                                            <p:strVal val="#ppt_x-#ppt_w/2"/>
                                          </p:val>
                                        </p:tav>
                                        <p:tav tm="100000">
                                          <p:val>
                                            <p:strVal val="#ppt_x"/>
                                          </p:val>
                                        </p:tav>
                                      </p:tavLst>
                                    </p:anim>
                                    <p:anim calcmode="lin" valueType="num">
                                      <p:cBhvr>
                                        <p:cTn id="34" dur="500" fill="hold"/>
                                        <p:tgtEl>
                                          <p:spTgt spid="720906"/>
                                        </p:tgtEl>
                                        <p:attrNameLst>
                                          <p:attrName>ppt_y</p:attrName>
                                        </p:attrNameLst>
                                      </p:cBhvr>
                                      <p:tavLst>
                                        <p:tav tm="0">
                                          <p:val>
                                            <p:strVal val="#ppt_y"/>
                                          </p:val>
                                        </p:tav>
                                        <p:tav tm="100000">
                                          <p:val>
                                            <p:strVal val="#ppt_y"/>
                                          </p:val>
                                        </p:tav>
                                      </p:tavLst>
                                    </p:anim>
                                    <p:anim calcmode="lin" valueType="num">
                                      <p:cBhvr>
                                        <p:cTn id="35" dur="500" fill="hold"/>
                                        <p:tgtEl>
                                          <p:spTgt spid="720906"/>
                                        </p:tgtEl>
                                        <p:attrNameLst>
                                          <p:attrName>ppt_w</p:attrName>
                                        </p:attrNameLst>
                                      </p:cBhvr>
                                      <p:tavLst>
                                        <p:tav tm="0">
                                          <p:val>
                                            <p:fltVal val="0"/>
                                          </p:val>
                                        </p:tav>
                                        <p:tav tm="100000">
                                          <p:val>
                                            <p:strVal val="#ppt_w"/>
                                          </p:val>
                                        </p:tav>
                                      </p:tavLst>
                                    </p:anim>
                                    <p:anim calcmode="lin" valueType="num">
                                      <p:cBhvr>
                                        <p:cTn id="36" dur="500" fill="hold"/>
                                        <p:tgtEl>
                                          <p:spTgt spid="7209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5" grpId="0" animBg="1"/>
      <p:bldP spid="720906" grpId="0" autoUpdateAnimBg="0"/>
      <p:bldP spid="720907" grpId="0" animBg="1"/>
      <p:bldP spid="720908" grpId="0" animBg="1"/>
      <p:bldP spid="720904"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1924"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21925"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1925"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21926" name="Rectangle 6"/>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21928" name="Oval 8"/>
          <p:cNvSpPr>
            <a:spLocks noChangeArrowheads="1"/>
          </p:cNvSpPr>
          <p:nvPr/>
        </p:nvSpPr>
        <p:spPr bwMode="auto">
          <a:xfrm>
            <a:off x="3810000" y="1676400"/>
            <a:ext cx="381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21929" name="Rectangle 9"/>
          <p:cNvSpPr>
            <a:spLocks noChangeArrowheads="1"/>
          </p:cNvSpPr>
          <p:nvPr/>
        </p:nvSpPr>
        <p:spPr bwMode="auto">
          <a:xfrm>
            <a:off x="7872413" y="4037013"/>
            <a:ext cx="3365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is</a:t>
            </a:r>
          </a:p>
        </p:txBody>
      </p:sp>
      <p:sp>
        <p:nvSpPr>
          <p:cNvPr id="721930" name="Line 10"/>
          <p:cNvSpPr>
            <a:spLocks noChangeShapeType="1"/>
          </p:cNvSpPr>
          <p:nvPr/>
        </p:nvSpPr>
        <p:spPr bwMode="auto">
          <a:xfrm>
            <a:off x="4038600" y="2057400"/>
            <a:ext cx="533400" cy="9906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1931" name="Line 11"/>
          <p:cNvSpPr>
            <a:spLocks noChangeShapeType="1"/>
          </p:cNvSpPr>
          <p:nvPr/>
        </p:nvSpPr>
        <p:spPr bwMode="auto">
          <a:xfrm>
            <a:off x="5791200" y="3429000"/>
            <a:ext cx="914400" cy="685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1932" name="Rectangle 12"/>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21933" name="Rectangle 13"/>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21934" name="Rectangle 14"/>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r>
              <a:rPr lang="en-US" altLang="zh-CN" sz="1600" b="1"/>
              <a:t>          T</a:t>
            </a:r>
          </a:p>
        </p:txBody>
      </p:sp>
      <p:sp>
        <p:nvSpPr>
          <p:cNvPr id="721935" name="Rectangle 15"/>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r>
              <a:rPr lang="en-US" altLang="zh-CN" sz="1600" b="1"/>
              <a:t>      his</a:t>
            </a:r>
          </a:p>
        </p:txBody>
      </p:sp>
      <p:sp>
        <p:nvSpPr>
          <p:cNvPr id="721936"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1938" name="Rectangle 18"/>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21939" name="Text Box 19"/>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f &gt;&gt; ch &gt;&gt; str1 &gt;&gt; </a:t>
            </a:r>
            <a:r>
              <a:rPr lang="en-US" altLang="zh-CN" sz="1800" b="1">
                <a:solidFill>
                  <a:schemeClr val="accent2"/>
                </a:solidFill>
                <a:effectLst>
                  <a:outerShdw blurRad="38100" dist="38100" dir="2700000" algn="tl">
                    <a:srgbClr val="000000"/>
                  </a:outerShdw>
                </a:effectLst>
              </a:rPr>
              <a:t>str2</a:t>
            </a:r>
            <a:r>
              <a:rPr lang="en-US" altLang="zh-CN" sz="1800" b="1">
                <a:solidFill>
                  <a:srgbClr val="0000CC"/>
                </a:solidFill>
              </a:rPr>
              <a:t>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21927" name="Oval 7"/>
          <p:cNvSpPr>
            <a:spLocks noChangeArrowheads="1"/>
          </p:cNvSpPr>
          <p:nvPr/>
        </p:nvSpPr>
        <p:spPr bwMode="auto">
          <a:xfrm>
            <a:off x="3429000" y="4487863"/>
            <a:ext cx="5334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1927"/>
                                        </p:tgtEl>
                                        <p:attrNameLst>
                                          <p:attrName>style.visibility</p:attrName>
                                        </p:attrNameLst>
                                      </p:cBhvr>
                                      <p:to>
                                        <p:strVal val="visible"/>
                                      </p:to>
                                    </p:set>
                                    <p:animEffect transition="in" filter="box(out)">
                                      <p:cBhvr>
                                        <p:cTn id="7" dur="500"/>
                                        <p:tgtEl>
                                          <p:spTgt spid="7219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1928"/>
                                        </p:tgtEl>
                                        <p:attrNameLst>
                                          <p:attrName>style.visibility</p:attrName>
                                        </p:attrNameLst>
                                      </p:cBhvr>
                                      <p:to>
                                        <p:strVal val="visible"/>
                                      </p:to>
                                    </p:set>
                                    <p:animEffect transition="in" filter="box(out)">
                                      <p:cBhvr>
                                        <p:cTn id="12" dur="500"/>
                                        <p:tgtEl>
                                          <p:spTgt spid="72192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21930"/>
                                        </p:tgtEl>
                                        <p:attrNameLst>
                                          <p:attrName>style.visibility</p:attrName>
                                        </p:attrNameLst>
                                      </p:cBhvr>
                                      <p:to>
                                        <p:strVal val="visible"/>
                                      </p:to>
                                    </p:set>
                                    <p:anim calcmode="lin" valueType="num">
                                      <p:cBhvr>
                                        <p:cTn id="17" dur="500" fill="hold"/>
                                        <p:tgtEl>
                                          <p:spTgt spid="721930"/>
                                        </p:tgtEl>
                                        <p:attrNameLst>
                                          <p:attrName>ppt_x</p:attrName>
                                        </p:attrNameLst>
                                      </p:cBhvr>
                                      <p:tavLst>
                                        <p:tav tm="0">
                                          <p:val>
                                            <p:strVal val="#ppt_x"/>
                                          </p:val>
                                        </p:tav>
                                        <p:tav tm="100000">
                                          <p:val>
                                            <p:strVal val="#ppt_x"/>
                                          </p:val>
                                        </p:tav>
                                      </p:tavLst>
                                    </p:anim>
                                    <p:anim calcmode="lin" valueType="num">
                                      <p:cBhvr>
                                        <p:cTn id="18" dur="500" fill="hold"/>
                                        <p:tgtEl>
                                          <p:spTgt spid="721930"/>
                                        </p:tgtEl>
                                        <p:attrNameLst>
                                          <p:attrName>ppt_y</p:attrName>
                                        </p:attrNameLst>
                                      </p:cBhvr>
                                      <p:tavLst>
                                        <p:tav tm="0">
                                          <p:val>
                                            <p:strVal val="#ppt_y-#ppt_h/2"/>
                                          </p:val>
                                        </p:tav>
                                        <p:tav tm="100000">
                                          <p:val>
                                            <p:strVal val="#ppt_y"/>
                                          </p:val>
                                        </p:tav>
                                      </p:tavLst>
                                    </p:anim>
                                    <p:anim calcmode="lin" valueType="num">
                                      <p:cBhvr>
                                        <p:cTn id="19" dur="500" fill="hold"/>
                                        <p:tgtEl>
                                          <p:spTgt spid="721930"/>
                                        </p:tgtEl>
                                        <p:attrNameLst>
                                          <p:attrName>ppt_w</p:attrName>
                                        </p:attrNameLst>
                                      </p:cBhvr>
                                      <p:tavLst>
                                        <p:tav tm="0">
                                          <p:val>
                                            <p:strVal val="#ppt_w"/>
                                          </p:val>
                                        </p:tav>
                                        <p:tav tm="100000">
                                          <p:val>
                                            <p:strVal val="#ppt_w"/>
                                          </p:val>
                                        </p:tav>
                                      </p:tavLst>
                                    </p:anim>
                                    <p:anim calcmode="lin" valueType="num">
                                      <p:cBhvr>
                                        <p:cTn id="20" dur="500" fill="hold"/>
                                        <p:tgtEl>
                                          <p:spTgt spid="72193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21931"/>
                                        </p:tgtEl>
                                        <p:attrNameLst>
                                          <p:attrName>style.visibility</p:attrName>
                                        </p:attrNameLst>
                                      </p:cBhvr>
                                      <p:to>
                                        <p:strVal val="visible"/>
                                      </p:to>
                                    </p:set>
                                    <p:anim calcmode="lin" valueType="num">
                                      <p:cBhvr>
                                        <p:cTn id="25" dur="500" fill="hold"/>
                                        <p:tgtEl>
                                          <p:spTgt spid="721931"/>
                                        </p:tgtEl>
                                        <p:attrNameLst>
                                          <p:attrName>ppt_x</p:attrName>
                                        </p:attrNameLst>
                                      </p:cBhvr>
                                      <p:tavLst>
                                        <p:tav tm="0">
                                          <p:val>
                                            <p:strVal val="#ppt_x-#ppt_w/2"/>
                                          </p:val>
                                        </p:tav>
                                        <p:tav tm="100000">
                                          <p:val>
                                            <p:strVal val="#ppt_x"/>
                                          </p:val>
                                        </p:tav>
                                      </p:tavLst>
                                    </p:anim>
                                    <p:anim calcmode="lin" valueType="num">
                                      <p:cBhvr>
                                        <p:cTn id="26" dur="500" fill="hold"/>
                                        <p:tgtEl>
                                          <p:spTgt spid="721931"/>
                                        </p:tgtEl>
                                        <p:attrNameLst>
                                          <p:attrName>ppt_y</p:attrName>
                                        </p:attrNameLst>
                                      </p:cBhvr>
                                      <p:tavLst>
                                        <p:tav tm="0">
                                          <p:val>
                                            <p:strVal val="#ppt_y"/>
                                          </p:val>
                                        </p:tav>
                                        <p:tav tm="100000">
                                          <p:val>
                                            <p:strVal val="#ppt_y"/>
                                          </p:val>
                                        </p:tav>
                                      </p:tavLst>
                                    </p:anim>
                                    <p:anim calcmode="lin" valueType="num">
                                      <p:cBhvr>
                                        <p:cTn id="27" dur="500" fill="hold"/>
                                        <p:tgtEl>
                                          <p:spTgt spid="721931"/>
                                        </p:tgtEl>
                                        <p:attrNameLst>
                                          <p:attrName>ppt_w</p:attrName>
                                        </p:attrNameLst>
                                      </p:cBhvr>
                                      <p:tavLst>
                                        <p:tav tm="0">
                                          <p:val>
                                            <p:fltVal val="0"/>
                                          </p:val>
                                        </p:tav>
                                        <p:tav tm="100000">
                                          <p:val>
                                            <p:strVal val="#ppt_w"/>
                                          </p:val>
                                        </p:tav>
                                      </p:tavLst>
                                    </p:anim>
                                    <p:anim calcmode="lin" valueType="num">
                                      <p:cBhvr>
                                        <p:cTn id="28" dur="500" fill="hold"/>
                                        <p:tgtEl>
                                          <p:spTgt spid="72193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21929"/>
                                        </p:tgtEl>
                                        <p:attrNameLst>
                                          <p:attrName>style.visibility</p:attrName>
                                        </p:attrNameLst>
                                      </p:cBhvr>
                                      <p:to>
                                        <p:strVal val="visible"/>
                                      </p:to>
                                    </p:set>
                                    <p:anim calcmode="lin" valueType="num">
                                      <p:cBhvr>
                                        <p:cTn id="33" dur="500" fill="hold"/>
                                        <p:tgtEl>
                                          <p:spTgt spid="721929"/>
                                        </p:tgtEl>
                                        <p:attrNameLst>
                                          <p:attrName>ppt_x</p:attrName>
                                        </p:attrNameLst>
                                      </p:cBhvr>
                                      <p:tavLst>
                                        <p:tav tm="0">
                                          <p:val>
                                            <p:strVal val="#ppt_x-#ppt_w/2"/>
                                          </p:val>
                                        </p:tav>
                                        <p:tav tm="100000">
                                          <p:val>
                                            <p:strVal val="#ppt_x"/>
                                          </p:val>
                                        </p:tav>
                                      </p:tavLst>
                                    </p:anim>
                                    <p:anim calcmode="lin" valueType="num">
                                      <p:cBhvr>
                                        <p:cTn id="34" dur="500" fill="hold"/>
                                        <p:tgtEl>
                                          <p:spTgt spid="721929"/>
                                        </p:tgtEl>
                                        <p:attrNameLst>
                                          <p:attrName>ppt_y</p:attrName>
                                        </p:attrNameLst>
                                      </p:cBhvr>
                                      <p:tavLst>
                                        <p:tav tm="0">
                                          <p:val>
                                            <p:strVal val="#ppt_y"/>
                                          </p:val>
                                        </p:tav>
                                        <p:tav tm="100000">
                                          <p:val>
                                            <p:strVal val="#ppt_y"/>
                                          </p:val>
                                        </p:tav>
                                      </p:tavLst>
                                    </p:anim>
                                    <p:anim calcmode="lin" valueType="num">
                                      <p:cBhvr>
                                        <p:cTn id="35" dur="500" fill="hold"/>
                                        <p:tgtEl>
                                          <p:spTgt spid="721929"/>
                                        </p:tgtEl>
                                        <p:attrNameLst>
                                          <p:attrName>ppt_w</p:attrName>
                                        </p:attrNameLst>
                                      </p:cBhvr>
                                      <p:tavLst>
                                        <p:tav tm="0">
                                          <p:val>
                                            <p:fltVal val="0"/>
                                          </p:val>
                                        </p:tav>
                                        <p:tav tm="100000">
                                          <p:val>
                                            <p:strVal val="#ppt_w"/>
                                          </p:val>
                                        </p:tav>
                                      </p:tavLst>
                                    </p:anim>
                                    <p:anim calcmode="lin" valueType="num">
                                      <p:cBhvr>
                                        <p:cTn id="36" dur="500" fill="hold"/>
                                        <p:tgtEl>
                                          <p:spTgt spid="7219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8" grpId="0" animBg="1"/>
      <p:bldP spid="721929" grpId="0" autoUpdateAnimBg="0"/>
      <p:bldP spid="721930" grpId="0" animBg="1"/>
      <p:bldP spid="721931" grpId="0" animBg="1"/>
      <p:bldP spid="721927"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61" name="Text Box 17"/>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a:t>   in &gt;&gt; i &gt;&gt; f &gt;&gt; ch &gt;&gt; str1 &gt;&gt; str2 ;</a:t>
            </a:r>
          </a:p>
          <a:p>
            <a:pPr algn="l">
              <a:lnSpc>
                <a:spcPct val="120000"/>
              </a:lnSpc>
            </a:pPr>
            <a:r>
              <a:rPr lang="en-US" altLang="zh-CN" sz="1800"/>
              <a:t>   </a:t>
            </a:r>
            <a:r>
              <a:rPr lang="en-US" altLang="zh-CN" sz="1800" b="1">
                <a:solidFill>
                  <a:srgbClr val="0000CC"/>
                </a:solidFill>
              </a:rPr>
              <a:t>cout &lt;&lt; i &lt;&lt; " " &lt;&lt; f &lt;&lt; " " &lt;&lt; ch &lt;&lt; '\n' ;</a:t>
            </a:r>
          </a:p>
          <a:p>
            <a:pPr algn="l">
              <a:lnSpc>
                <a:spcPct val="120000"/>
              </a:lnSpc>
            </a:pPr>
            <a:r>
              <a:rPr lang="en-US" altLang="zh-CN" sz="1800" b="1">
                <a:solidFill>
                  <a:srgbClr val="0000CC"/>
                </a:solidFill>
              </a:rPr>
              <a:t>   cout &lt;&lt; str1 &lt;&lt; str2 &lt;&lt; endl ;</a:t>
            </a:r>
          </a:p>
          <a:p>
            <a:pPr algn="l">
              <a:lnSpc>
                <a:spcPct val="120000"/>
              </a:lnSpc>
            </a:pPr>
            <a:r>
              <a:rPr lang="en-US" altLang="zh-CN" sz="1800"/>
              <a:t>   in.close () ;</a:t>
            </a:r>
          </a:p>
          <a:p>
            <a:pPr algn="l">
              <a:lnSpc>
                <a:spcPct val="120000"/>
              </a:lnSpc>
            </a:pPr>
            <a:r>
              <a:rPr lang="en-US" altLang="zh-CN" sz="1800"/>
              <a:t>}</a:t>
            </a:r>
          </a:p>
        </p:txBody>
      </p:sp>
      <p:graphicFrame>
        <p:nvGraphicFramePr>
          <p:cNvPr id="722948" name="Object 4"/>
          <p:cNvGraphicFramePr>
            <a:graphicFrameLocks noChangeAspect="1"/>
          </p:cNvGraphicFramePr>
          <p:nvPr/>
        </p:nvGraphicFramePr>
        <p:xfrm>
          <a:off x="3276600" y="1143000"/>
          <a:ext cx="3181350" cy="1285875"/>
        </p:xfrm>
        <a:graphic>
          <a:graphicData uri="http://schemas.openxmlformats.org/presentationml/2006/ole">
            <mc:AlternateContent xmlns:mc="http://schemas.openxmlformats.org/markup-compatibility/2006">
              <mc:Choice xmlns:v="urn:schemas-microsoft-com:vml" Requires="v">
                <p:oleObj spid="_x0000_s722949" name="位图图像" r:id="rId3" imgW="3180952" imgH="1286055" progId="PBrush">
                  <p:embed/>
                </p:oleObj>
              </mc:Choice>
              <mc:Fallback>
                <p:oleObj name="位图图像" r:id="rId3" imgW="3180952" imgH="128605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43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2949" name="Rectangle 5"/>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22950" name="Rectangle 6"/>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22951" name="Rectangle 7"/>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r>
              <a:rPr lang="en-US" altLang="zh-CN" sz="1600" b="1"/>
              <a:t>          T</a:t>
            </a:r>
          </a:p>
        </p:txBody>
      </p:sp>
      <p:sp>
        <p:nvSpPr>
          <p:cNvPr id="722952" name="Rectangle 8"/>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r>
              <a:rPr lang="en-US" altLang="zh-CN" sz="1600" b="1"/>
              <a:t>      his</a:t>
            </a:r>
          </a:p>
        </p:txBody>
      </p:sp>
      <p:sp>
        <p:nvSpPr>
          <p:cNvPr id="722953" name="Rectangle 9"/>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r>
              <a:rPr lang="en-US" altLang="zh-CN" sz="1600" b="1"/>
              <a:t>      is</a:t>
            </a:r>
          </a:p>
        </p:txBody>
      </p:sp>
      <p:sp>
        <p:nvSpPr>
          <p:cNvPr id="722954" name="Oval 10"/>
          <p:cNvSpPr>
            <a:spLocks noChangeArrowheads="1"/>
          </p:cNvSpPr>
          <p:nvPr/>
        </p:nvSpPr>
        <p:spPr bwMode="auto">
          <a:xfrm>
            <a:off x="4191000" y="3276600"/>
            <a:ext cx="1524000" cy="7620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scene3d>
            <a:camera prst="legacyObliqueTopLeft"/>
            <a:lightRig rig="legacyFlat3" dir="t"/>
          </a:scene3d>
          <a:sp3d extrusionH="201600" prstMaterial="legacyMatte">
            <a:bevelT w="13500" h="13500" prst="angle"/>
            <a:bevelB w="13500" h="13500" prst="angle"/>
            <a:extrusionClr>
              <a:srgbClr val="FF99CC"/>
            </a:extrusionClr>
          </a:sp3d>
        </p:spPr>
        <p:txBody>
          <a:bodyPr wrap="none" anchor="ctr">
            <a:flatTx/>
          </a:bodyPr>
          <a:lstStyle/>
          <a:p>
            <a:r>
              <a:rPr lang="en-US" altLang="zh-CN" sz="1800"/>
              <a:t>ostream cout</a:t>
            </a:r>
          </a:p>
        </p:txBody>
      </p:sp>
      <p:sp>
        <p:nvSpPr>
          <p:cNvPr id="722956" name="AutoShape 12"/>
          <p:cNvSpPr>
            <a:spLocks noChangeArrowheads="1"/>
          </p:cNvSpPr>
          <p:nvPr/>
        </p:nvSpPr>
        <p:spPr bwMode="auto">
          <a:xfrm rot="-10800000">
            <a:off x="5715000" y="3429000"/>
            <a:ext cx="914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99"/>
          </a:solidFill>
          <a:ln w="9525">
            <a:solidFill>
              <a:schemeClr val="tx1"/>
            </a:solidFill>
            <a:miter lim="800000"/>
            <a:headEnd/>
            <a:tailEnd/>
          </a:ln>
          <a:effectLst/>
        </p:spPr>
        <p:txBody>
          <a:bodyPr wrap="none" anchor="ctr"/>
          <a:lstStyle/>
          <a:p>
            <a:endParaRPr lang="zh-CN" altLang="en-US"/>
          </a:p>
        </p:txBody>
      </p:sp>
      <p:sp>
        <p:nvSpPr>
          <p:cNvPr id="722957" name="AutoShape 13"/>
          <p:cNvSpPr>
            <a:spLocks noChangeArrowheads="1"/>
          </p:cNvSpPr>
          <p:nvPr/>
        </p:nvSpPr>
        <p:spPr bwMode="auto">
          <a:xfrm rot="-16200000">
            <a:off x="4381500" y="4457700"/>
            <a:ext cx="1143000" cy="304800"/>
          </a:xfrm>
          <a:custGeom>
            <a:avLst/>
            <a:gdLst>
              <a:gd name="G0" fmla="+- 17232 0 0"/>
              <a:gd name="G1" fmla="+- 4612 0 0"/>
              <a:gd name="G2" fmla="+- 21600 0 4612"/>
              <a:gd name="G3" fmla="+- 10800 0 4612"/>
              <a:gd name="G4" fmla="+- 21600 0 17232"/>
              <a:gd name="G5" fmla="*/ G4 G3 10800"/>
              <a:gd name="G6" fmla="+- 21600 0 G5"/>
              <a:gd name="T0" fmla="*/ 17232 w 21600"/>
              <a:gd name="T1" fmla="*/ 0 h 21600"/>
              <a:gd name="T2" fmla="*/ 0 w 21600"/>
              <a:gd name="T3" fmla="*/ 10800 h 21600"/>
              <a:gd name="T4" fmla="*/ 1723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232" y="0"/>
                </a:moveTo>
                <a:lnTo>
                  <a:pt x="17232" y="4612"/>
                </a:lnTo>
                <a:lnTo>
                  <a:pt x="3375" y="4612"/>
                </a:lnTo>
                <a:lnTo>
                  <a:pt x="3375" y="16988"/>
                </a:lnTo>
                <a:lnTo>
                  <a:pt x="17232" y="16988"/>
                </a:lnTo>
                <a:lnTo>
                  <a:pt x="17232" y="21600"/>
                </a:lnTo>
                <a:lnTo>
                  <a:pt x="21600" y="10800"/>
                </a:lnTo>
                <a:close/>
              </a:path>
              <a:path w="21600" h="21600">
                <a:moveTo>
                  <a:pt x="1350" y="4612"/>
                </a:moveTo>
                <a:lnTo>
                  <a:pt x="1350" y="16988"/>
                </a:lnTo>
                <a:lnTo>
                  <a:pt x="2700" y="16988"/>
                </a:lnTo>
                <a:lnTo>
                  <a:pt x="2700" y="4612"/>
                </a:lnTo>
                <a:close/>
              </a:path>
              <a:path w="21600" h="21600">
                <a:moveTo>
                  <a:pt x="0" y="4612"/>
                </a:moveTo>
                <a:lnTo>
                  <a:pt x="0" y="16988"/>
                </a:lnTo>
                <a:lnTo>
                  <a:pt x="675" y="16988"/>
                </a:lnTo>
                <a:lnTo>
                  <a:pt x="675" y="4612"/>
                </a:lnTo>
                <a:close/>
              </a:path>
            </a:pathLst>
          </a:custGeom>
          <a:solidFill>
            <a:srgbClr val="FF6699"/>
          </a:solidFill>
          <a:ln w="9525">
            <a:solidFill>
              <a:schemeClr val="tx1"/>
            </a:solidFill>
            <a:miter lim="800000"/>
            <a:headEnd/>
            <a:tailEnd/>
          </a:ln>
          <a:effectLst/>
        </p:spPr>
        <p:txBody>
          <a:bodyPr wrap="none" anchor="ctr"/>
          <a:lstStyle/>
          <a:p>
            <a:endParaRPr lang="zh-CN" altLang="en-US"/>
          </a:p>
        </p:txBody>
      </p:sp>
      <p:sp>
        <p:nvSpPr>
          <p:cNvPr id="722958"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2960" name="Rectangle 16"/>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pic>
        <p:nvPicPr>
          <p:cNvPr id="722962" name="Picture 18"/>
          <p:cNvPicPr>
            <a:picLocks noChangeAspect="1" noChangeArrowheads="1"/>
          </p:cNvPicPr>
          <p:nvPr/>
        </p:nvPicPr>
        <p:blipFill>
          <a:blip r:embed="rId5"/>
          <a:srcRect/>
          <a:stretch>
            <a:fillRect/>
          </a:stretch>
        </p:blipFill>
        <p:spPr bwMode="auto">
          <a:xfrm>
            <a:off x="4630738" y="5203825"/>
            <a:ext cx="3181350" cy="14652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ox(out)">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722956"/>
                                        </p:tgtEl>
                                        <p:attrNameLst>
                                          <p:attrName>style.visibility</p:attrName>
                                        </p:attrNameLst>
                                      </p:cBhvr>
                                      <p:to>
                                        <p:strVal val="visible"/>
                                      </p:to>
                                    </p:set>
                                    <p:anim calcmode="lin" valueType="num">
                                      <p:cBhvr>
                                        <p:cTn id="12" dur="500" fill="hold"/>
                                        <p:tgtEl>
                                          <p:spTgt spid="722956"/>
                                        </p:tgtEl>
                                        <p:attrNameLst>
                                          <p:attrName>ppt_x</p:attrName>
                                        </p:attrNameLst>
                                      </p:cBhvr>
                                      <p:tavLst>
                                        <p:tav tm="0">
                                          <p:val>
                                            <p:strVal val="#ppt_x+#ppt_w/2"/>
                                          </p:val>
                                        </p:tav>
                                        <p:tav tm="100000">
                                          <p:val>
                                            <p:strVal val="#ppt_x"/>
                                          </p:val>
                                        </p:tav>
                                      </p:tavLst>
                                    </p:anim>
                                    <p:anim calcmode="lin" valueType="num">
                                      <p:cBhvr>
                                        <p:cTn id="13" dur="500" fill="hold"/>
                                        <p:tgtEl>
                                          <p:spTgt spid="722956"/>
                                        </p:tgtEl>
                                        <p:attrNameLst>
                                          <p:attrName>ppt_y</p:attrName>
                                        </p:attrNameLst>
                                      </p:cBhvr>
                                      <p:tavLst>
                                        <p:tav tm="0">
                                          <p:val>
                                            <p:strVal val="#ppt_y"/>
                                          </p:val>
                                        </p:tav>
                                        <p:tav tm="100000">
                                          <p:val>
                                            <p:strVal val="#ppt_y"/>
                                          </p:val>
                                        </p:tav>
                                      </p:tavLst>
                                    </p:anim>
                                    <p:anim calcmode="lin" valueType="num">
                                      <p:cBhvr>
                                        <p:cTn id="14" dur="500" fill="hold"/>
                                        <p:tgtEl>
                                          <p:spTgt spid="722956"/>
                                        </p:tgtEl>
                                        <p:attrNameLst>
                                          <p:attrName>ppt_w</p:attrName>
                                        </p:attrNameLst>
                                      </p:cBhvr>
                                      <p:tavLst>
                                        <p:tav tm="0">
                                          <p:val>
                                            <p:fltVal val="0"/>
                                          </p:val>
                                        </p:tav>
                                        <p:tav tm="100000">
                                          <p:val>
                                            <p:strVal val="#ppt_w"/>
                                          </p:val>
                                        </p:tav>
                                      </p:tavLst>
                                    </p:anim>
                                    <p:anim calcmode="lin" valueType="num">
                                      <p:cBhvr>
                                        <p:cTn id="15" dur="500" fill="hold"/>
                                        <p:tgtEl>
                                          <p:spTgt spid="72295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722957"/>
                                        </p:tgtEl>
                                        <p:attrNameLst>
                                          <p:attrName>style.visibility</p:attrName>
                                        </p:attrNameLst>
                                      </p:cBhvr>
                                      <p:to>
                                        <p:strVal val="visible"/>
                                      </p:to>
                                    </p:set>
                                    <p:anim calcmode="lin" valueType="num">
                                      <p:cBhvr>
                                        <p:cTn id="20" dur="500" fill="hold"/>
                                        <p:tgtEl>
                                          <p:spTgt spid="722957"/>
                                        </p:tgtEl>
                                        <p:attrNameLst>
                                          <p:attrName>ppt_x</p:attrName>
                                        </p:attrNameLst>
                                      </p:cBhvr>
                                      <p:tavLst>
                                        <p:tav tm="0">
                                          <p:val>
                                            <p:strVal val="#ppt_x"/>
                                          </p:val>
                                        </p:tav>
                                        <p:tav tm="100000">
                                          <p:val>
                                            <p:strVal val="#ppt_x"/>
                                          </p:val>
                                        </p:tav>
                                      </p:tavLst>
                                    </p:anim>
                                    <p:anim calcmode="lin" valueType="num">
                                      <p:cBhvr>
                                        <p:cTn id="21" dur="500" fill="hold"/>
                                        <p:tgtEl>
                                          <p:spTgt spid="722957"/>
                                        </p:tgtEl>
                                        <p:attrNameLst>
                                          <p:attrName>ppt_y</p:attrName>
                                        </p:attrNameLst>
                                      </p:cBhvr>
                                      <p:tavLst>
                                        <p:tav tm="0">
                                          <p:val>
                                            <p:strVal val="#ppt_y-#ppt_h/2"/>
                                          </p:val>
                                        </p:tav>
                                        <p:tav tm="100000">
                                          <p:val>
                                            <p:strVal val="#ppt_y"/>
                                          </p:val>
                                        </p:tav>
                                      </p:tavLst>
                                    </p:anim>
                                    <p:anim calcmode="lin" valueType="num">
                                      <p:cBhvr>
                                        <p:cTn id="22" dur="500" fill="hold"/>
                                        <p:tgtEl>
                                          <p:spTgt spid="722957"/>
                                        </p:tgtEl>
                                        <p:attrNameLst>
                                          <p:attrName>ppt_w</p:attrName>
                                        </p:attrNameLst>
                                      </p:cBhvr>
                                      <p:tavLst>
                                        <p:tav tm="0">
                                          <p:val>
                                            <p:strVal val="#ppt_w"/>
                                          </p:val>
                                        </p:tav>
                                        <p:tav tm="100000">
                                          <p:val>
                                            <p:strVal val="#ppt_w"/>
                                          </p:val>
                                        </p:tav>
                                      </p:tavLst>
                                    </p:anim>
                                    <p:anim calcmode="lin" valueType="num">
                                      <p:cBhvr>
                                        <p:cTn id="23" dur="500" fill="hold"/>
                                        <p:tgtEl>
                                          <p:spTgt spid="72295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5" fill="hold" nodeType="clickEffect">
                                  <p:stCondLst>
                                    <p:cond delay="0"/>
                                  </p:stCondLst>
                                  <p:childTnLst>
                                    <p:set>
                                      <p:cBhvr>
                                        <p:cTn id="27" dur="1" fill="hold">
                                          <p:stCondLst>
                                            <p:cond delay="0"/>
                                          </p:stCondLst>
                                        </p:cTn>
                                        <p:tgtEl>
                                          <p:spTgt spid="722962"/>
                                        </p:tgtEl>
                                        <p:attrNameLst>
                                          <p:attrName>style.visibility</p:attrName>
                                        </p:attrNameLst>
                                      </p:cBhvr>
                                      <p:to>
                                        <p:strVal val="visible"/>
                                      </p:to>
                                    </p:set>
                                    <p:animEffect transition="in" filter="checkerboard(down)">
                                      <p:cBhvr>
                                        <p:cTn id="28" dur="500"/>
                                        <p:tgtEl>
                                          <p:spTgt spid="722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4" grpId="0" animBg="1" autoUpdateAnimBg="0"/>
      <p:bldP spid="722956" grpId="0" animBg="1"/>
      <p:bldP spid="722957"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Text Box 2"/>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 &lt;fstream&gt;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char  ch ;</a:t>
            </a:r>
          </a:p>
          <a:p>
            <a:pPr algn="l">
              <a:lnSpc>
                <a:spcPct val="125000"/>
              </a:lnSpc>
            </a:pPr>
            <a:r>
              <a:rPr lang="en-US" altLang="zh-CN" sz="1800" b="1"/>
              <a:t>   ifstream  f1 ( "d:\\test" ) ;</a:t>
            </a:r>
          </a:p>
          <a:p>
            <a:pPr algn="l">
              <a:lnSpc>
                <a:spcPct val="125000"/>
              </a:lnSpc>
            </a:pPr>
            <a:r>
              <a:rPr lang="en-US" altLang="zh-CN" sz="1800" b="1"/>
              <a:t>   if  ( !f1 )    { cout &lt;&lt; "cannot open 'test' for input." ;   return 0;  }</a:t>
            </a:r>
          </a:p>
          <a:p>
            <a:pPr algn="l">
              <a:lnSpc>
                <a:spcPct val="125000"/>
              </a:lnSpc>
            </a:pPr>
            <a:r>
              <a:rPr lang="en-US" altLang="zh-CN" sz="1800" b="1"/>
              <a:t>   ofstream  f2 ( "d:\\testnew" ) ;</a:t>
            </a:r>
          </a:p>
          <a:p>
            <a:pPr algn="l">
              <a:lnSpc>
                <a:spcPct val="125000"/>
              </a:lnSpc>
            </a:pPr>
            <a:r>
              <a:rPr lang="en-US" altLang="zh-CN" sz="1800" b="1"/>
              <a:t>   if  ( !f2 )   { cout &lt;&lt; "cannot open testnew for ouput." ;  return 0;  }</a:t>
            </a:r>
          </a:p>
          <a:p>
            <a:pPr algn="l">
              <a:lnSpc>
                <a:spcPct val="125000"/>
              </a:lnSpc>
            </a:pPr>
            <a:r>
              <a:rPr lang="en-US" altLang="zh-CN" sz="1800" b="1"/>
              <a:t>   while ( f1 &amp;&amp; f1.get(ch) )   f2.put( ch ) ;</a:t>
            </a:r>
          </a:p>
          <a:p>
            <a:pPr algn="l">
              <a:lnSpc>
                <a:spcPct val="125000"/>
              </a:lnSpc>
            </a:pPr>
            <a:r>
              <a:rPr lang="en-US" altLang="zh-CN" sz="1800" b="1"/>
              <a:t>   f1.close () ;</a:t>
            </a:r>
          </a:p>
          <a:p>
            <a:pPr algn="l">
              <a:lnSpc>
                <a:spcPct val="125000"/>
              </a:lnSpc>
            </a:pPr>
            <a:r>
              <a:rPr lang="en-US" altLang="zh-CN" sz="1800" b="1"/>
              <a:t>   f2.close () ;</a:t>
            </a:r>
          </a:p>
          <a:p>
            <a:pPr algn="l">
              <a:lnSpc>
                <a:spcPct val="125000"/>
              </a:lnSpc>
            </a:pPr>
            <a:r>
              <a:rPr lang="en-US" altLang="zh-CN" sz="1800" b="1"/>
              <a:t>   cout &lt;&lt; "It is over !\n" ;</a:t>
            </a:r>
          </a:p>
          <a:p>
            <a:pPr algn="l">
              <a:lnSpc>
                <a:spcPct val="125000"/>
              </a:lnSpc>
            </a:pPr>
            <a:r>
              <a:rPr lang="en-US" altLang="zh-CN" sz="1800" b="1"/>
              <a:t>}</a:t>
            </a:r>
          </a:p>
        </p:txBody>
      </p:sp>
      <p:sp>
        <p:nvSpPr>
          <p:cNvPr id="723971" name="Rectangle 3"/>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
        <p:nvSpPr>
          <p:cNvPr id="72397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3971"/>
                                        </p:tgtEl>
                                        <p:attrNameLst>
                                          <p:attrName>style.visibility</p:attrName>
                                        </p:attrNameLst>
                                      </p:cBhvr>
                                      <p:to>
                                        <p:strVal val="visible"/>
                                      </p:to>
                                    </p:set>
                                    <p:animEffect transition="in" filter="checkerboard(across)">
                                      <p:cBhvr>
                                        <p:cTn id="7" dur="500"/>
                                        <p:tgtEl>
                                          <p:spTgt spid="7239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23970"/>
                                        </p:tgtEl>
                                        <p:attrNameLst>
                                          <p:attrName>style.visibility</p:attrName>
                                        </p:attrNameLst>
                                      </p:cBhvr>
                                      <p:to>
                                        <p:strVal val="visible"/>
                                      </p:to>
                                    </p:set>
                                    <p:animEffect transition="in" filter="checkerboard(down)">
                                      <p:cBhvr>
                                        <p:cTn id="12" dur="500"/>
                                        <p:tgtEl>
                                          <p:spTgt spid="72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autoUpdateAnimBg="0"/>
      <p:bldP spid="723971" grpId="0"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AutoShape 3"/>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4997"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4999" name="Rectangle 7"/>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
        <p:nvSpPr>
          <p:cNvPr id="725000" name="Text Box 8"/>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a:t>
            </a:r>
            <a:r>
              <a:rPr lang="en-US" altLang="zh-CN" sz="1800" b="1">
                <a:solidFill>
                  <a:srgbClr val="0000CC"/>
                </a:solidFill>
              </a:rPr>
              <a:t>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4995"/>
                                        </p:tgtEl>
                                        <p:attrNameLst>
                                          <p:attrName>style.visibility</p:attrName>
                                        </p:attrNameLst>
                                      </p:cBhvr>
                                      <p:to>
                                        <p:strVal val="visible"/>
                                      </p:to>
                                    </p:set>
                                    <p:animEffect transition="in" filter="box(out)">
                                      <p:cBhvr>
                                        <p:cTn id="7" dur="500"/>
                                        <p:tgtEl>
                                          <p:spTgt spid="72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animBg="1"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5" name="Rectangle 9"/>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graphicFrame>
        <p:nvGraphicFramePr>
          <p:cNvPr id="726019" name="Object 3"/>
          <p:cNvGraphicFramePr>
            <a:graphicFrameLocks noChangeAspect="1"/>
          </p:cNvGraphicFramePr>
          <p:nvPr/>
        </p:nvGraphicFramePr>
        <p:xfrm>
          <a:off x="5719763" y="762000"/>
          <a:ext cx="3181350" cy="1285875"/>
        </p:xfrm>
        <a:graphic>
          <a:graphicData uri="http://schemas.openxmlformats.org/presentationml/2006/ole">
            <mc:AlternateContent xmlns:mc="http://schemas.openxmlformats.org/markup-compatibility/2006">
              <mc:Choice xmlns:v="urn:schemas-microsoft-com:vml" Requires="v">
                <p:oleObj spid="_x0000_s726020" name="位图图像" r:id="rId3" imgW="3180952" imgH="1286055" progId="PBrush">
                  <p:embed/>
                </p:oleObj>
              </mc:Choice>
              <mc:Fallback>
                <p:oleObj name="位图图像" r:id="rId3" imgW="3180952"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763" y="762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6020" name="Oval 4"/>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6021" name="AutoShape 5"/>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602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6026" name="Text Box 10"/>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a:t>
            </a:r>
            <a:r>
              <a:rPr lang="en-US" altLang="zh-CN" sz="1800" b="1">
                <a:solidFill>
                  <a:srgbClr val="0000CC"/>
                </a:solidFill>
              </a:rPr>
              <a:t>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box(out)">
                                      <p:cBhvr>
                                        <p:cTn id="7" dur="500"/>
                                        <p:tgtEl>
                                          <p:spTgt spid="7260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6020"/>
                                        </p:tgtEl>
                                        <p:attrNameLst>
                                          <p:attrName>style.visibility</p:attrName>
                                        </p:attrNameLst>
                                      </p:cBhvr>
                                      <p:to>
                                        <p:strVal val="visible"/>
                                      </p:to>
                                    </p:set>
                                    <p:animEffect transition="in" filter="box(out)">
                                      <p:cBhvr>
                                        <p:cTn id="12" dur="500"/>
                                        <p:tgtEl>
                                          <p:spTgt spid="72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0" grpId="0" animBg="1"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2" name="Text Box 12"/>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a:t>
            </a:r>
            <a:r>
              <a:rPr lang="en-US" altLang="zh-CN" sz="1800" b="1">
                <a:solidFill>
                  <a:srgbClr val="0000CC"/>
                </a:solidFill>
              </a:rPr>
              <a:t>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27043" name="Object 3"/>
          <p:cNvGraphicFramePr>
            <a:graphicFrameLocks noChangeAspect="1"/>
          </p:cNvGraphicFramePr>
          <p:nvPr/>
        </p:nvGraphicFramePr>
        <p:xfrm>
          <a:off x="5719763" y="762000"/>
          <a:ext cx="3181350" cy="1285875"/>
        </p:xfrm>
        <a:graphic>
          <a:graphicData uri="http://schemas.openxmlformats.org/presentationml/2006/ole">
            <mc:AlternateContent xmlns:mc="http://schemas.openxmlformats.org/markup-compatibility/2006">
              <mc:Choice xmlns:v="urn:schemas-microsoft-com:vml" Requires="v">
                <p:oleObj spid="_x0000_s727047" name="位图图像" r:id="rId3" imgW="3180952" imgH="1286055" progId="PBrush">
                  <p:embed/>
                </p:oleObj>
              </mc:Choice>
              <mc:Fallback>
                <p:oleObj name="位图图像" r:id="rId3" imgW="3180952"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763" y="762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44" name="Oval 4"/>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7045" name="AutoShape 5"/>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graphicFrame>
        <p:nvGraphicFramePr>
          <p:cNvPr id="727046" name="Object 6"/>
          <p:cNvGraphicFramePr>
            <a:graphicFrameLocks noChangeAspect="1"/>
          </p:cNvGraphicFramePr>
          <p:nvPr/>
        </p:nvGraphicFramePr>
        <p:xfrm>
          <a:off x="5724525" y="4876800"/>
          <a:ext cx="3171825" cy="1266825"/>
        </p:xfrm>
        <a:graphic>
          <a:graphicData uri="http://schemas.openxmlformats.org/presentationml/2006/ole">
            <mc:AlternateContent xmlns:mc="http://schemas.openxmlformats.org/markup-compatibility/2006">
              <mc:Choice xmlns:v="urn:schemas-microsoft-com:vml" Requires="v">
                <p:oleObj spid="_x0000_s727048" name="位图图像" r:id="rId5" imgW="3172268" imgH="1267002" progId="PBrush">
                  <p:embed/>
                </p:oleObj>
              </mc:Choice>
              <mc:Fallback>
                <p:oleObj name="位图图像" r:id="rId5" imgW="3172268" imgH="1267002" progId="PBrush">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876800"/>
                        <a:ext cx="3171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47" name="Oval 7"/>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27049"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7051" name="Rectangle 11"/>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27046"/>
                                        </p:tgtEl>
                                        <p:attrNameLst>
                                          <p:attrName>style.visibility</p:attrName>
                                        </p:attrNameLst>
                                      </p:cBhvr>
                                      <p:to>
                                        <p:strVal val="visible"/>
                                      </p:to>
                                    </p:set>
                                    <p:animEffect transition="in" filter="box(out)">
                                      <p:cBhvr>
                                        <p:cTn id="7" dur="500"/>
                                        <p:tgtEl>
                                          <p:spTgt spid="7270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7047"/>
                                        </p:tgtEl>
                                        <p:attrNameLst>
                                          <p:attrName>style.visibility</p:attrName>
                                        </p:attrNameLst>
                                      </p:cBhvr>
                                      <p:to>
                                        <p:strVal val="visible"/>
                                      </p:to>
                                    </p:set>
                                    <p:animEffect transition="in" filter="box(out)">
                                      <p:cBhvr>
                                        <p:cTn id="12" dur="500"/>
                                        <p:tgtEl>
                                          <p:spTgt spid="72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7" grpId="0" animBg="1"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81" name="Text Box 17"/>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a:t>
            </a:r>
            <a:r>
              <a:rPr lang="en-US" altLang="zh-CN" sz="1800" b="1">
                <a:solidFill>
                  <a:srgbClr val="0000CC"/>
                </a:solidFill>
              </a:rPr>
              <a:t>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28066" name="Object 2"/>
          <p:cNvGraphicFramePr>
            <a:graphicFrameLocks noChangeAspect="1"/>
          </p:cNvGraphicFramePr>
          <p:nvPr/>
        </p:nvGraphicFramePr>
        <p:xfrm>
          <a:off x="5724525" y="4876800"/>
          <a:ext cx="3171825" cy="1266825"/>
        </p:xfrm>
        <a:graphic>
          <a:graphicData uri="http://schemas.openxmlformats.org/presentationml/2006/ole">
            <mc:AlternateContent xmlns:mc="http://schemas.openxmlformats.org/markup-compatibility/2006">
              <mc:Choice xmlns:v="urn:schemas-microsoft-com:vml" Requires="v">
                <p:oleObj spid="_x0000_s728077" name="位图图像" r:id="rId3" imgW="3172268" imgH="1267002" progId="PBrush">
                  <p:embed/>
                </p:oleObj>
              </mc:Choice>
              <mc:Fallback>
                <p:oleObj name="位图图像" r:id="rId3" imgW="3172268" imgH="126700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876800"/>
                        <a:ext cx="3171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8068" name="Object 4"/>
          <p:cNvGraphicFramePr>
            <a:graphicFrameLocks noChangeAspect="1"/>
          </p:cNvGraphicFramePr>
          <p:nvPr/>
        </p:nvGraphicFramePr>
        <p:xfrm>
          <a:off x="5719763" y="762000"/>
          <a:ext cx="3181350" cy="1285875"/>
        </p:xfrm>
        <a:graphic>
          <a:graphicData uri="http://schemas.openxmlformats.org/presentationml/2006/ole">
            <mc:AlternateContent xmlns:mc="http://schemas.openxmlformats.org/markup-compatibility/2006">
              <mc:Choice xmlns:v="urn:schemas-microsoft-com:vml" Requires="v">
                <p:oleObj spid="_x0000_s728078" name="位图图像" r:id="rId5" imgW="3180952" imgH="1286055" progId="PBrush">
                  <p:embed/>
                </p:oleObj>
              </mc:Choice>
              <mc:Fallback>
                <p:oleObj name="位图图像" r:id="rId5" imgW="3180952" imgH="1286055" progId="PBrush">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63" y="762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8069" name="Oval 5"/>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8070" name="Oval 6"/>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28071" name="AutoShape 7"/>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8072" name="AutoShape 8"/>
          <p:cNvSpPr>
            <a:spLocks noChangeArrowheads="1"/>
          </p:cNvSpPr>
          <p:nvPr/>
        </p:nvSpPr>
        <p:spPr bwMode="auto">
          <a:xfrm rot="5400000">
            <a:off x="7005638" y="19050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8073" name="AutoShape 9"/>
          <p:cNvSpPr>
            <a:spLocks noChangeArrowheads="1"/>
          </p:cNvSpPr>
          <p:nvPr/>
        </p:nvSpPr>
        <p:spPr bwMode="auto">
          <a:xfrm rot="5400000">
            <a:off x="7005638" y="28956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8074" name="AutoShape 10"/>
          <p:cNvSpPr>
            <a:spLocks noChangeArrowheads="1"/>
          </p:cNvSpPr>
          <p:nvPr/>
        </p:nvSpPr>
        <p:spPr bwMode="auto">
          <a:xfrm rot="5400000">
            <a:off x="7005638" y="37338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rot="10800000" vert="eaVert" wrap="none" anchor="ctr"/>
          <a:lstStyle/>
          <a:p>
            <a:endParaRPr lang="zh-CN" altLang="zh-CN"/>
          </a:p>
        </p:txBody>
      </p:sp>
      <p:sp>
        <p:nvSpPr>
          <p:cNvPr id="728075" name="AutoShape 11"/>
          <p:cNvSpPr>
            <a:spLocks noChangeArrowheads="1"/>
          </p:cNvSpPr>
          <p:nvPr/>
        </p:nvSpPr>
        <p:spPr bwMode="auto">
          <a:xfrm rot="5400000">
            <a:off x="7005638" y="46482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graphicFrame>
        <p:nvGraphicFramePr>
          <p:cNvPr id="728076" name="Object 12"/>
          <p:cNvGraphicFramePr>
            <a:graphicFrameLocks noChangeAspect="1"/>
          </p:cNvGraphicFramePr>
          <p:nvPr/>
        </p:nvGraphicFramePr>
        <p:xfrm>
          <a:off x="5783263" y="5324475"/>
          <a:ext cx="2714625" cy="390525"/>
        </p:xfrm>
        <a:graphic>
          <a:graphicData uri="http://schemas.openxmlformats.org/presentationml/2006/ole">
            <mc:AlternateContent xmlns:mc="http://schemas.openxmlformats.org/markup-compatibility/2006">
              <mc:Choice xmlns:v="urn:schemas-microsoft-com:vml" Requires="v">
                <p:oleObj spid="_x0000_s728079" name="位图图像" r:id="rId7" imgW="2715004" imgH="390580" progId="PBrush">
                  <p:embed/>
                </p:oleObj>
              </mc:Choice>
              <mc:Fallback>
                <p:oleObj name="位图图像" r:id="rId7" imgW="2715004" imgH="390580" progId="PBrush">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5324475"/>
                        <a:ext cx="27146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8078"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8080" name="Rectangle 16"/>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28072"/>
                                        </p:tgtEl>
                                        <p:attrNameLst>
                                          <p:attrName>style.visibility</p:attrName>
                                        </p:attrNameLst>
                                      </p:cBhvr>
                                      <p:to>
                                        <p:strVal val="visible"/>
                                      </p:to>
                                    </p:set>
                                    <p:anim calcmode="lin" valueType="num">
                                      <p:cBhvr>
                                        <p:cTn id="7" dur="500" fill="hold"/>
                                        <p:tgtEl>
                                          <p:spTgt spid="728072"/>
                                        </p:tgtEl>
                                        <p:attrNameLst>
                                          <p:attrName>ppt_x</p:attrName>
                                        </p:attrNameLst>
                                      </p:cBhvr>
                                      <p:tavLst>
                                        <p:tav tm="0">
                                          <p:val>
                                            <p:strVal val="#ppt_x"/>
                                          </p:val>
                                        </p:tav>
                                        <p:tav tm="100000">
                                          <p:val>
                                            <p:strVal val="#ppt_x"/>
                                          </p:val>
                                        </p:tav>
                                      </p:tavLst>
                                    </p:anim>
                                    <p:anim calcmode="lin" valueType="num">
                                      <p:cBhvr>
                                        <p:cTn id="8" dur="500" fill="hold"/>
                                        <p:tgtEl>
                                          <p:spTgt spid="728072"/>
                                        </p:tgtEl>
                                        <p:attrNameLst>
                                          <p:attrName>ppt_y</p:attrName>
                                        </p:attrNameLst>
                                      </p:cBhvr>
                                      <p:tavLst>
                                        <p:tav tm="0">
                                          <p:val>
                                            <p:strVal val="#ppt_y-#ppt_h/2"/>
                                          </p:val>
                                        </p:tav>
                                        <p:tav tm="100000">
                                          <p:val>
                                            <p:strVal val="#ppt_y"/>
                                          </p:val>
                                        </p:tav>
                                      </p:tavLst>
                                    </p:anim>
                                    <p:anim calcmode="lin" valueType="num">
                                      <p:cBhvr>
                                        <p:cTn id="9" dur="500" fill="hold"/>
                                        <p:tgtEl>
                                          <p:spTgt spid="728072"/>
                                        </p:tgtEl>
                                        <p:attrNameLst>
                                          <p:attrName>ppt_w</p:attrName>
                                        </p:attrNameLst>
                                      </p:cBhvr>
                                      <p:tavLst>
                                        <p:tav tm="0">
                                          <p:val>
                                            <p:strVal val="#ppt_w"/>
                                          </p:val>
                                        </p:tav>
                                        <p:tav tm="100000">
                                          <p:val>
                                            <p:strVal val="#ppt_w"/>
                                          </p:val>
                                        </p:tav>
                                      </p:tavLst>
                                    </p:anim>
                                    <p:anim calcmode="lin" valueType="num">
                                      <p:cBhvr>
                                        <p:cTn id="10" dur="500" fill="hold"/>
                                        <p:tgtEl>
                                          <p:spTgt spid="72807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728073"/>
                                        </p:tgtEl>
                                        <p:attrNameLst>
                                          <p:attrName>style.visibility</p:attrName>
                                        </p:attrNameLst>
                                      </p:cBhvr>
                                      <p:to>
                                        <p:strVal val="visible"/>
                                      </p:to>
                                    </p:set>
                                    <p:anim calcmode="lin" valueType="num">
                                      <p:cBhvr>
                                        <p:cTn id="15" dur="500" fill="hold"/>
                                        <p:tgtEl>
                                          <p:spTgt spid="728073"/>
                                        </p:tgtEl>
                                        <p:attrNameLst>
                                          <p:attrName>ppt_x</p:attrName>
                                        </p:attrNameLst>
                                      </p:cBhvr>
                                      <p:tavLst>
                                        <p:tav tm="0">
                                          <p:val>
                                            <p:strVal val="#ppt_x"/>
                                          </p:val>
                                        </p:tav>
                                        <p:tav tm="100000">
                                          <p:val>
                                            <p:strVal val="#ppt_x"/>
                                          </p:val>
                                        </p:tav>
                                      </p:tavLst>
                                    </p:anim>
                                    <p:anim calcmode="lin" valueType="num">
                                      <p:cBhvr>
                                        <p:cTn id="16" dur="500" fill="hold"/>
                                        <p:tgtEl>
                                          <p:spTgt spid="728073"/>
                                        </p:tgtEl>
                                        <p:attrNameLst>
                                          <p:attrName>ppt_y</p:attrName>
                                        </p:attrNameLst>
                                      </p:cBhvr>
                                      <p:tavLst>
                                        <p:tav tm="0">
                                          <p:val>
                                            <p:strVal val="#ppt_y-#ppt_h/2"/>
                                          </p:val>
                                        </p:tav>
                                        <p:tav tm="100000">
                                          <p:val>
                                            <p:strVal val="#ppt_y"/>
                                          </p:val>
                                        </p:tav>
                                      </p:tavLst>
                                    </p:anim>
                                    <p:anim calcmode="lin" valueType="num">
                                      <p:cBhvr>
                                        <p:cTn id="17" dur="500" fill="hold"/>
                                        <p:tgtEl>
                                          <p:spTgt spid="728073"/>
                                        </p:tgtEl>
                                        <p:attrNameLst>
                                          <p:attrName>ppt_w</p:attrName>
                                        </p:attrNameLst>
                                      </p:cBhvr>
                                      <p:tavLst>
                                        <p:tav tm="0">
                                          <p:val>
                                            <p:strVal val="#ppt_w"/>
                                          </p:val>
                                        </p:tav>
                                        <p:tav tm="100000">
                                          <p:val>
                                            <p:strVal val="#ppt_w"/>
                                          </p:val>
                                        </p:tav>
                                      </p:tavLst>
                                    </p:anim>
                                    <p:anim calcmode="lin" valueType="num">
                                      <p:cBhvr>
                                        <p:cTn id="18" dur="500" fill="hold"/>
                                        <p:tgtEl>
                                          <p:spTgt spid="72807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728074"/>
                                        </p:tgtEl>
                                        <p:attrNameLst>
                                          <p:attrName>style.visibility</p:attrName>
                                        </p:attrNameLst>
                                      </p:cBhvr>
                                      <p:to>
                                        <p:strVal val="visible"/>
                                      </p:to>
                                    </p:set>
                                    <p:anim calcmode="lin" valueType="num">
                                      <p:cBhvr>
                                        <p:cTn id="23" dur="500" fill="hold"/>
                                        <p:tgtEl>
                                          <p:spTgt spid="728074"/>
                                        </p:tgtEl>
                                        <p:attrNameLst>
                                          <p:attrName>ppt_x</p:attrName>
                                        </p:attrNameLst>
                                      </p:cBhvr>
                                      <p:tavLst>
                                        <p:tav tm="0">
                                          <p:val>
                                            <p:strVal val="#ppt_x"/>
                                          </p:val>
                                        </p:tav>
                                        <p:tav tm="100000">
                                          <p:val>
                                            <p:strVal val="#ppt_x"/>
                                          </p:val>
                                        </p:tav>
                                      </p:tavLst>
                                    </p:anim>
                                    <p:anim calcmode="lin" valueType="num">
                                      <p:cBhvr>
                                        <p:cTn id="24" dur="500" fill="hold"/>
                                        <p:tgtEl>
                                          <p:spTgt spid="728074"/>
                                        </p:tgtEl>
                                        <p:attrNameLst>
                                          <p:attrName>ppt_y</p:attrName>
                                        </p:attrNameLst>
                                      </p:cBhvr>
                                      <p:tavLst>
                                        <p:tav tm="0">
                                          <p:val>
                                            <p:strVal val="#ppt_y-#ppt_h/2"/>
                                          </p:val>
                                        </p:tav>
                                        <p:tav tm="100000">
                                          <p:val>
                                            <p:strVal val="#ppt_y"/>
                                          </p:val>
                                        </p:tav>
                                      </p:tavLst>
                                    </p:anim>
                                    <p:anim calcmode="lin" valueType="num">
                                      <p:cBhvr>
                                        <p:cTn id="25" dur="500" fill="hold"/>
                                        <p:tgtEl>
                                          <p:spTgt spid="728074"/>
                                        </p:tgtEl>
                                        <p:attrNameLst>
                                          <p:attrName>ppt_w</p:attrName>
                                        </p:attrNameLst>
                                      </p:cBhvr>
                                      <p:tavLst>
                                        <p:tav tm="0">
                                          <p:val>
                                            <p:strVal val="#ppt_w"/>
                                          </p:val>
                                        </p:tav>
                                        <p:tav tm="100000">
                                          <p:val>
                                            <p:strVal val="#ppt_w"/>
                                          </p:val>
                                        </p:tav>
                                      </p:tavLst>
                                    </p:anim>
                                    <p:anim calcmode="lin" valueType="num">
                                      <p:cBhvr>
                                        <p:cTn id="26" dur="500" fill="hold"/>
                                        <p:tgtEl>
                                          <p:spTgt spid="72807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728075"/>
                                        </p:tgtEl>
                                        <p:attrNameLst>
                                          <p:attrName>style.visibility</p:attrName>
                                        </p:attrNameLst>
                                      </p:cBhvr>
                                      <p:to>
                                        <p:strVal val="visible"/>
                                      </p:to>
                                    </p:set>
                                    <p:anim calcmode="lin" valueType="num">
                                      <p:cBhvr>
                                        <p:cTn id="31" dur="500" fill="hold"/>
                                        <p:tgtEl>
                                          <p:spTgt spid="728075"/>
                                        </p:tgtEl>
                                        <p:attrNameLst>
                                          <p:attrName>ppt_x</p:attrName>
                                        </p:attrNameLst>
                                      </p:cBhvr>
                                      <p:tavLst>
                                        <p:tav tm="0">
                                          <p:val>
                                            <p:strVal val="#ppt_x"/>
                                          </p:val>
                                        </p:tav>
                                        <p:tav tm="100000">
                                          <p:val>
                                            <p:strVal val="#ppt_x"/>
                                          </p:val>
                                        </p:tav>
                                      </p:tavLst>
                                    </p:anim>
                                    <p:anim calcmode="lin" valueType="num">
                                      <p:cBhvr>
                                        <p:cTn id="32" dur="500" fill="hold"/>
                                        <p:tgtEl>
                                          <p:spTgt spid="728075"/>
                                        </p:tgtEl>
                                        <p:attrNameLst>
                                          <p:attrName>ppt_y</p:attrName>
                                        </p:attrNameLst>
                                      </p:cBhvr>
                                      <p:tavLst>
                                        <p:tav tm="0">
                                          <p:val>
                                            <p:strVal val="#ppt_y-#ppt_h/2"/>
                                          </p:val>
                                        </p:tav>
                                        <p:tav tm="100000">
                                          <p:val>
                                            <p:strVal val="#ppt_y"/>
                                          </p:val>
                                        </p:tav>
                                      </p:tavLst>
                                    </p:anim>
                                    <p:anim calcmode="lin" valueType="num">
                                      <p:cBhvr>
                                        <p:cTn id="33" dur="500" fill="hold"/>
                                        <p:tgtEl>
                                          <p:spTgt spid="728075"/>
                                        </p:tgtEl>
                                        <p:attrNameLst>
                                          <p:attrName>ppt_w</p:attrName>
                                        </p:attrNameLst>
                                      </p:cBhvr>
                                      <p:tavLst>
                                        <p:tav tm="0">
                                          <p:val>
                                            <p:strVal val="#ppt_w"/>
                                          </p:val>
                                        </p:tav>
                                        <p:tav tm="100000">
                                          <p:val>
                                            <p:strVal val="#ppt_w"/>
                                          </p:val>
                                        </p:tav>
                                      </p:tavLst>
                                    </p:anim>
                                    <p:anim calcmode="lin" valueType="num">
                                      <p:cBhvr>
                                        <p:cTn id="34" dur="500" fill="hold"/>
                                        <p:tgtEl>
                                          <p:spTgt spid="72807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28076"/>
                                        </p:tgtEl>
                                        <p:attrNameLst>
                                          <p:attrName>style.visibility</p:attrName>
                                        </p:attrNameLst>
                                      </p:cBhvr>
                                      <p:to>
                                        <p:strVal val="visible"/>
                                      </p:to>
                                    </p:set>
                                    <p:animEffect transition="in" filter="blinds(horizontal)">
                                      <p:cBhvr>
                                        <p:cTn id="39" dur="500"/>
                                        <p:tgtEl>
                                          <p:spTgt spid="728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72" grpId="0" animBg="1"/>
      <p:bldP spid="728073" grpId="0" animBg="1"/>
      <p:bldP spid="728074" grpId="0" animBg="1" autoUpdateAnimBg="0"/>
      <p:bldP spid="728075"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105" name="Text Box 17"/>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a:t>
            </a:r>
            <a:r>
              <a:rPr lang="en-US" altLang="zh-CN" sz="1800" b="1">
                <a:solidFill>
                  <a:srgbClr val="0000CC"/>
                </a:solidFill>
              </a:rPr>
              <a:t>f1.close () ;</a:t>
            </a:r>
          </a:p>
          <a:p>
            <a:pPr algn="l">
              <a:lnSpc>
                <a:spcPct val="125000"/>
              </a:lnSpc>
            </a:pPr>
            <a:r>
              <a:rPr lang="en-US" altLang="zh-CN" sz="1800" b="1">
                <a:solidFill>
                  <a:srgbClr val="0000CC"/>
                </a:solidFill>
              </a:rPr>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29090" name="Object 2"/>
          <p:cNvGraphicFramePr>
            <a:graphicFrameLocks noChangeAspect="1"/>
          </p:cNvGraphicFramePr>
          <p:nvPr/>
        </p:nvGraphicFramePr>
        <p:xfrm>
          <a:off x="5724525" y="4876800"/>
          <a:ext cx="3171825" cy="1266825"/>
        </p:xfrm>
        <a:graphic>
          <a:graphicData uri="http://schemas.openxmlformats.org/presentationml/2006/ole">
            <mc:AlternateContent xmlns:mc="http://schemas.openxmlformats.org/markup-compatibility/2006">
              <mc:Choice xmlns:v="urn:schemas-microsoft-com:vml" Requires="v">
                <p:oleObj spid="_x0000_s729101" name="位图图像" r:id="rId3" imgW="3172268" imgH="1267002" progId="PBrush">
                  <p:embed/>
                </p:oleObj>
              </mc:Choice>
              <mc:Fallback>
                <p:oleObj name="位图图像" r:id="rId3" imgW="3172268" imgH="126700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876800"/>
                        <a:ext cx="3171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9092" name="Object 4"/>
          <p:cNvGraphicFramePr>
            <a:graphicFrameLocks noChangeAspect="1"/>
          </p:cNvGraphicFramePr>
          <p:nvPr/>
        </p:nvGraphicFramePr>
        <p:xfrm>
          <a:off x="5719763" y="762000"/>
          <a:ext cx="3181350" cy="1285875"/>
        </p:xfrm>
        <a:graphic>
          <a:graphicData uri="http://schemas.openxmlformats.org/presentationml/2006/ole">
            <mc:AlternateContent xmlns:mc="http://schemas.openxmlformats.org/markup-compatibility/2006">
              <mc:Choice xmlns:v="urn:schemas-microsoft-com:vml" Requires="v">
                <p:oleObj spid="_x0000_s729102" name="位图图像" r:id="rId5" imgW="3180952" imgH="1286055" progId="PBrush">
                  <p:embed/>
                </p:oleObj>
              </mc:Choice>
              <mc:Fallback>
                <p:oleObj name="位图图像" r:id="rId5" imgW="3180952" imgH="1286055" progId="PBrush">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63" y="762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9093" name="Oval 5"/>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9094" name="Oval 6"/>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29095" name="AutoShape 7"/>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9096" name="AutoShape 8"/>
          <p:cNvSpPr>
            <a:spLocks noChangeArrowheads="1"/>
          </p:cNvSpPr>
          <p:nvPr/>
        </p:nvSpPr>
        <p:spPr bwMode="auto">
          <a:xfrm rot="5400000">
            <a:off x="7005638" y="19050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9097" name="AutoShape 9"/>
          <p:cNvSpPr>
            <a:spLocks noChangeArrowheads="1"/>
          </p:cNvSpPr>
          <p:nvPr/>
        </p:nvSpPr>
        <p:spPr bwMode="auto">
          <a:xfrm rot="5400000">
            <a:off x="7005638" y="28956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9098" name="AutoShape 10"/>
          <p:cNvSpPr>
            <a:spLocks noChangeArrowheads="1"/>
          </p:cNvSpPr>
          <p:nvPr/>
        </p:nvSpPr>
        <p:spPr bwMode="auto">
          <a:xfrm rot="5400000">
            <a:off x="7005638" y="37338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rot="10800000" vert="eaVert" wrap="none" anchor="ctr"/>
          <a:lstStyle/>
          <a:p>
            <a:endParaRPr lang="zh-CN" altLang="zh-CN"/>
          </a:p>
        </p:txBody>
      </p:sp>
      <p:sp>
        <p:nvSpPr>
          <p:cNvPr id="729099" name="AutoShape 11"/>
          <p:cNvSpPr>
            <a:spLocks noChangeArrowheads="1"/>
          </p:cNvSpPr>
          <p:nvPr/>
        </p:nvSpPr>
        <p:spPr bwMode="auto">
          <a:xfrm rot="5400000">
            <a:off x="7005638" y="46482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graphicFrame>
        <p:nvGraphicFramePr>
          <p:cNvPr id="729100" name="Object 12"/>
          <p:cNvGraphicFramePr>
            <a:graphicFrameLocks noChangeAspect="1"/>
          </p:cNvGraphicFramePr>
          <p:nvPr/>
        </p:nvGraphicFramePr>
        <p:xfrm>
          <a:off x="5783263" y="5324475"/>
          <a:ext cx="2714625" cy="390525"/>
        </p:xfrm>
        <a:graphic>
          <a:graphicData uri="http://schemas.openxmlformats.org/presentationml/2006/ole">
            <mc:AlternateContent xmlns:mc="http://schemas.openxmlformats.org/markup-compatibility/2006">
              <mc:Choice xmlns:v="urn:schemas-microsoft-com:vml" Requires="v">
                <p:oleObj spid="_x0000_s729103" name="位图图像" r:id="rId7" imgW="2715004" imgH="390580" progId="PBrush">
                  <p:embed/>
                </p:oleObj>
              </mc:Choice>
              <mc:Fallback>
                <p:oleObj name="位图图像" r:id="rId7" imgW="2715004" imgH="390580" progId="PBrush">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5324475"/>
                        <a:ext cx="27146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9102"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9104" name="Rectangle 16"/>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685800" y="2498725"/>
            <a:ext cx="8278813" cy="1616075"/>
          </a:xfrm>
          <a:prstGeom prst="rect">
            <a:avLst/>
          </a:prstGeom>
          <a:noFill/>
          <a:ln w="9525">
            <a:noFill/>
            <a:miter lim="800000"/>
            <a:headEnd/>
            <a:tailEnd/>
          </a:ln>
          <a:effectLst/>
        </p:spPr>
        <p:txBody>
          <a:bodyPr>
            <a:spAutoFit/>
          </a:bodyPr>
          <a:lstStyle/>
          <a:p>
            <a:pPr algn="just">
              <a:lnSpc>
                <a:spcPct val="250000"/>
              </a:lnSpc>
              <a:buClr>
                <a:schemeClr val="accent2"/>
              </a:buClr>
              <a:buFont typeface="Wingdings" pitchFamily="2" charset="2"/>
              <a:buChar char="Ø"/>
            </a:pPr>
            <a:r>
              <a:rPr lang="en-US" altLang="zh-CN" sz="2000" b="1">
                <a:latin typeface="Arial" charset="0"/>
                <a:ea typeface="Arial Unicode MS" pitchFamily="34" charset="-122"/>
                <a:cs typeface="Arial Unicode MS" pitchFamily="34" charset="-122"/>
              </a:rPr>
              <a:t> </a:t>
            </a:r>
            <a:r>
              <a:rPr lang="zh-CN" altLang="en-US" sz="2000" b="1">
                <a:latin typeface="Arial" charset="0"/>
                <a:ea typeface="Arial Unicode MS" pitchFamily="34" charset="-122"/>
                <a:cs typeface="Arial Unicode MS" pitchFamily="34" charset="-122"/>
              </a:rPr>
              <a:t>标准流是</a:t>
            </a:r>
            <a:r>
              <a:rPr lang="en-US" altLang="zh-CN" sz="2000" b="1">
                <a:latin typeface="Arial" charset="0"/>
                <a:ea typeface="Arial Unicode MS" pitchFamily="34" charset="-122"/>
                <a:cs typeface="Arial Unicode MS" pitchFamily="34" charset="-122"/>
              </a:rPr>
              <a:t>C++</a:t>
            </a:r>
            <a:r>
              <a:rPr lang="zh-CN" altLang="en-US" sz="2000" b="1">
                <a:latin typeface="Arial" charset="0"/>
                <a:ea typeface="Arial Unicode MS" pitchFamily="34" charset="-122"/>
                <a:cs typeface="Arial Unicode MS" pitchFamily="34" charset="-122"/>
              </a:rPr>
              <a:t>预定义的对象，提供内存与外部设备进行数据交互功能</a:t>
            </a:r>
          </a:p>
          <a:p>
            <a:pPr algn="l">
              <a:lnSpc>
                <a:spcPct val="250000"/>
              </a:lnSpc>
              <a:buClr>
                <a:schemeClr val="accent2"/>
              </a:buClr>
              <a:buFont typeface="Wingdings" pitchFamily="2" charset="2"/>
              <a:buChar char="Ø"/>
            </a:pPr>
            <a:r>
              <a:rPr lang="zh-CN" altLang="en-US" sz="2000" b="1">
                <a:latin typeface="Arial" charset="0"/>
                <a:ea typeface="Arial Unicode MS" pitchFamily="34" charset="-122"/>
                <a:cs typeface="Arial Unicode MS" pitchFamily="34" charset="-122"/>
              </a:rPr>
              <a:t> 流的操作是流类的公有成员函数 </a:t>
            </a:r>
          </a:p>
        </p:txBody>
      </p:sp>
      <p:sp>
        <p:nvSpPr>
          <p:cNvPr id="560131" name="Rectangle 3"/>
          <p:cNvSpPr>
            <a:spLocks noGrp="1" noChangeArrowheads="1"/>
          </p:cNvSpPr>
          <p:nvPr>
            <p:ph type="ctrTitle" idx="4294967295"/>
          </p:nvPr>
        </p:nvSpPr>
        <p:spPr>
          <a:xfrm>
            <a:off x="611188" y="8382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11.2  </a:t>
            </a:r>
            <a:r>
              <a:rPr lang="zh-CN" altLang="en-US" sz="2800" b="1">
                <a:solidFill>
                  <a:srgbClr val="CC3300"/>
                </a:solidFill>
                <a:latin typeface="楷体_GB2312" pitchFamily="49" charset="-122"/>
                <a:ea typeface="楷体_GB2312" pitchFamily="49" charset="-122"/>
              </a:rPr>
              <a:t>标准流和流操作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blinds(vertical)">
                                      <p:cBhvr>
                                        <p:cTn id="7" dur="500"/>
                                        <p:tgtEl>
                                          <p:spTgt spid="5601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0130"/>
                                        </p:tgtEl>
                                        <p:attrNameLst>
                                          <p:attrName>style.visibility</p:attrName>
                                        </p:attrNameLst>
                                      </p:cBhvr>
                                      <p:to>
                                        <p:strVal val="visible"/>
                                      </p:to>
                                    </p:set>
                                    <p:animEffect transition="in" filter="checkerboard(across)">
                                      <p:cBhvr>
                                        <p:cTn id="12" dur="500"/>
                                        <p:tgtEl>
                                          <p:spTgt spid="56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autoUpdateAnimBg="0"/>
      <p:bldP spid="560131"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25" name="Text Box 13"/>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a:t>
            </a:r>
            <a:r>
              <a:rPr lang="en-US" altLang="zh-CN" sz="1800" b="1">
                <a:solidFill>
                  <a:srgbClr val="0000CC"/>
                </a:solidFill>
              </a:rPr>
              <a:t>f1.close () ;</a:t>
            </a:r>
          </a:p>
          <a:p>
            <a:pPr algn="l">
              <a:lnSpc>
                <a:spcPct val="125000"/>
              </a:lnSpc>
            </a:pPr>
            <a:r>
              <a:rPr lang="en-US" altLang="zh-CN" sz="1800" b="1">
                <a:solidFill>
                  <a:srgbClr val="0000CC"/>
                </a:solidFill>
              </a:rPr>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30114" name="Object 2"/>
          <p:cNvGraphicFramePr>
            <a:graphicFrameLocks noChangeAspect="1"/>
          </p:cNvGraphicFramePr>
          <p:nvPr/>
        </p:nvGraphicFramePr>
        <p:xfrm>
          <a:off x="5724525" y="4876800"/>
          <a:ext cx="3171825" cy="1266825"/>
        </p:xfrm>
        <a:graphic>
          <a:graphicData uri="http://schemas.openxmlformats.org/presentationml/2006/ole">
            <mc:AlternateContent xmlns:mc="http://schemas.openxmlformats.org/markup-compatibility/2006">
              <mc:Choice xmlns:v="urn:schemas-microsoft-com:vml" Requires="v">
                <p:oleObj spid="_x0000_s730121" name="位图图像" r:id="rId3" imgW="3172268" imgH="1267002" progId="PBrush">
                  <p:embed/>
                </p:oleObj>
              </mc:Choice>
              <mc:Fallback>
                <p:oleObj name="位图图像" r:id="rId3" imgW="3172268" imgH="126700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876800"/>
                        <a:ext cx="3171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0116" name="Object 4"/>
          <p:cNvGraphicFramePr>
            <a:graphicFrameLocks noChangeAspect="1"/>
          </p:cNvGraphicFramePr>
          <p:nvPr/>
        </p:nvGraphicFramePr>
        <p:xfrm>
          <a:off x="5719763" y="762000"/>
          <a:ext cx="3181350" cy="1285875"/>
        </p:xfrm>
        <a:graphic>
          <a:graphicData uri="http://schemas.openxmlformats.org/presentationml/2006/ole">
            <mc:AlternateContent xmlns:mc="http://schemas.openxmlformats.org/markup-compatibility/2006">
              <mc:Choice xmlns:v="urn:schemas-microsoft-com:vml" Requires="v">
                <p:oleObj spid="_x0000_s730122" name="位图图像" r:id="rId5" imgW="3180952" imgH="1286055" progId="PBrush">
                  <p:embed/>
                </p:oleObj>
              </mc:Choice>
              <mc:Fallback>
                <p:oleObj name="位图图像" r:id="rId5" imgW="3180952" imgH="1286055" progId="PBrush">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63" y="762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0117" name="Oval 5"/>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30118" name="Oval 6"/>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30119" name="AutoShape 7"/>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graphicFrame>
        <p:nvGraphicFramePr>
          <p:cNvPr id="730120" name="Object 8"/>
          <p:cNvGraphicFramePr>
            <a:graphicFrameLocks noChangeAspect="1"/>
          </p:cNvGraphicFramePr>
          <p:nvPr/>
        </p:nvGraphicFramePr>
        <p:xfrm>
          <a:off x="5783263" y="5324475"/>
          <a:ext cx="2714625" cy="390525"/>
        </p:xfrm>
        <a:graphic>
          <a:graphicData uri="http://schemas.openxmlformats.org/presentationml/2006/ole">
            <mc:AlternateContent xmlns:mc="http://schemas.openxmlformats.org/markup-compatibility/2006">
              <mc:Choice xmlns:v="urn:schemas-microsoft-com:vml" Requires="v">
                <p:oleObj spid="_x0000_s730123" name="位图图像" r:id="rId7" imgW="2715004" imgH="390580" progId="PBrush">
                  <p:embed/>
                </p:oleObj>
              </mc:Choice>
              <mc:Fallback>
                <p:oleObj name="位图图像" r:id="rId7" imgW="2715004" imgH="390580" progId="PBrush">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5324475"/>
                        <a:ext cx="27146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0122"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0124" name="Rectangle 12"/>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1138" name="Object 2"/>
          <p:cNvGraphicFramePr>
            <a:graphicFrameLocks noChangeAspect="1"/>
          </p:cNvGraphicFramePr>
          <p:nvPr/>
        </p:nvGraphicFramePr>
        <p:xfrm>
          <a:off x="5724525" y="4876800"/>
          <a:ext cx="3171825" cy="1266825"/>
        </p:xfrm>
        <a:graphic>
          <a:graphicData uri="http://schemas.openxmlformats.org/presentationml/2006/ole">
            <mc:AlternateContent xmlns:mc="http://schemas.openxmlformats.org/markup-compatibility/2006">
              <mc:Choice xmlns:v="urn:schemas-microsoft-com:vml" Requires="v">
                <p:oleObj spid="_x0000_s731142" name="位图图像" r:id="rId3" imgW="3172268" imgH="1267002" progId="PBrush">
                  <p:embed/>
                </p:oleObj>
              </mc:Choice>
              <mc:Fallback>
                <p:oleObj name="位图图像" r:id="rId3" imgW="3172268" imgH="126700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876800"/>
                        <a:ext cx="3171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1140" name="Object 4"/>
          <p:cNvGraphicFramePr>
            <a:graphicFrameLocks noChangeAspect="1"/>
          </p:cNvGraphicFramePr>
          <p:nvPr/>
        </p:nvGraphicFramePr>
        <p:xfrm>
          <a:off x="5719763" y="762000"/>
          <a:ext cx="3181350" cy="1285875"/>
        </p:xfrm>
        <a:graphic>
          <a:graphicData uri="http://schemas.openxmlformats.org/presentationml/2006/ole">
            <mc:AlternateContent xmlns:mc="http://schemas.openxmlformats.org/markup-compatibility/2006">
              <mc:Choice xmlns:v="urn:schemas-microsoft-com:vml" Requires="v">
                <p:oleObj spid="_x0000_s731143" name="位图图像" r:id="rId5" imgW="3180952" imgH="1286055" progId="PBrush">
                  <p:embed/>
                </p:oleObj>
              </mc:Choice>
              <mc:Fallback>
                <p:oleObj name="位图图像" r:id="rId5" imgW="3180952" imgH="1286055" progId="PBrush">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9763" y="762000"/>
                        <a:ext cx="3181350"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1141" name="Object 5"/>
          <p:cNvGraphicFramePr>
            <a:graphicFrameLocks noChangeAspect="1"/>
          </p:cNvGraphicFramePr>
          <p:nvPr/>
        </p:nvGraphicFramePr>
        <p:xfrm>
          <a:off x="5783263" y="5324475"/>
          <a:ext cx="2714625" cy="390525"/>
        </p:xfrm>
        <a:graphic>
          <a:graphicData uri="http://schemas.openxmlformats.org/presentationml/2006/ole">
            <mc:AlternateContent xmlns:mc="http://schemas.openxmlformats.org/markup-compatibility/2006">
              <mc:Choice xmlns:v="urn:schemas-microsoft-com:vml" Requires="v">
                <p:oleObj spid="_x0000_s731144" name="位图图像" r:id="rId7" imgW="2715004" imgH="390580" progId="PBrush">
                  <p:embed/>
                </p:oleObj>
              </mc:Choice>
              <mc:Fallback>
                <p:oleObj name="位图图像" r:id="rId7" imgW="2715004" imgH="390580" progId="PBrush">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5324475"/>
                        <a:ext cx="27146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114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1145" name="Rectangle 9"/>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
        <p:nvSpPr>
          <p:cNvPr id="731146" name="Text Box 10"/>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 &lt;fstream&gt;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char  ch ;</a:t>
            </a:r>
          </a:p>
          <a:p>
            <a:pPr algn="l">
              <a:lnSpc>
                <a:spcPct val="125000"/>
              </a:lnSpc>
            </a:pPr>
            <a:r>
              <a:rPr lang="en-US" altLang="zh-CN" sz="1800" b="1"/>
              <a:t>   ifstream  f1 ( "d:\\test" ) ;</a:t>
            </a:r>
          </a:p>
          <a:p>
            <a:pPr algn="l">
              <a:lnSpc>
                <a:spcPct val="125000"/>
              </a:lnSpc>
            </a:pPr>
            <a:r>
              <a:rPr lang="en-US" altLang="zh-CN" sz="1800" b="1"/>
              <a:t>   if  ( !f1 )    { cout &lt;&lt; "cannot open 'test' for input." ;   return 0;  }</a:t>
            </a:r>
          </a:p>
          <a:p>
            <a:pPr algn="l">
              <a:lnSpc>
                <a:spcPct val="125000"/>
              </a:lnSpc>
            </a:pPr>
            <a:r>
              <a:rPr lang="en-US" altLang="zh-CN" sz="1800" b="1"/>
              <a:t>   ofstream  f2 ( "d:\\testnew" ) ;</a:t>
            </a:r>
          </a:p>
          <a:p>
            <a:pPr algn="l">
              <a:lnSpc>
                <a:spcPct val="125000"/>
              </a:lnSpc>
            </a:pPr>
            <a:r>
              <a:rPr lang="en-US" altLang="zh-CN" sz="1800" b="1"/>
              <a:t>   if  ( !f2 )   { cout &lt;&lt; "cannot open testnew for ouput." ;  return 0;  }</a:t>
            </a:r>
          </a:p>
          <a:p>
            <a:pPr algn="l">
              <a:lnSpc>
                <a:spcPct val="125000"/>
              </a:lnSpc>
            </a:pPr>
            <a:r>
              <a:rPr lang="en-US" altLang="zh-CN" sz="1800" b="1"/>
              <a:t>   while ( f1 &amp;&amp; f1.get(ch) )   f2.put( ch ) ;</a:t>
            </a:r>
          </a:p>
          <a:p>
            <a:pPr algn="l">
              <a:lnSpc>
                <a:spcPct val="125000"/>
              </a:lnSpc>
            </a:pPr>
            <a:r>
              <a:rPr lang="en-US" altLang="zh-CN" sz="1800" b="1"/>
              <a:t>   f1.close () ;</a:t>
            </a:r>
          </a:p>
          <a:p>
            <a:pPr algn="l">
              <a:lnSpc>
                <a:spcPct val="125000"/>
              </a:lnSpc>
            </a:pPr>
            <a:r>
              <a:rPr lang="en-US" altLang="zh-CN" sz="1800" b="1"/>
              <a:t>   f2.close () ;</a:t>
            </a:r>
          </a:p>
          <a:p>
            <a:pPr algn="l">
              <a:lnSpc>
                <a:spcPct val="125000"/>
              </a:lnSpc>
            </a:pPr>
            <a:r>
              <a:rPr lang="en-US" altLang="zh-CN" sz="1800" b="1"/>
              <a:t>   cout &lt;&lt; "It is over !\n" ;</a:t>
            </a:r>
          </a:p>
          <a:p>
            <a:pPr algn="l">
              <a:lnSpc>
                <a:spcPct val="125000"/>
              </a:lnSpc>
            </a:pPr>
            <a:r>
              <a:rPr lang="en-US" altLang="zh-CN" sz="1800" b="1"/>
              <a:t>}</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Text Box 2"/>
          <p:cNvSpPr txBox="1">
            <a:spLocks noChangeArrowheads="1"/>
          </p:cNvSpPr>
          <p:nvPr/>
        </p:nvSpPr>
        <p:spPr bwMode="auto">
          <a:xfrm>
            <a:off x="609600" y="1268413"/>
            <a:ext cx="6781800" cy="4838700"/>
          </a:xfrm>
          <a:prstGeom prst="rect">
            <a:avLst/>
          </a:prstGeom>
          <a:noFill/>
          <a:ln w="19050">
            <a:noFill/>
            <a:miter lim="800000"/>
            <a:headEnd/>
            <a:tailEnd/>
          </a:ln>
          <a:effectLst/>
        </p:spPr>
        <p:txBody>
          <a:bodyPr>
            <a:spAutoFit/>
          </a:bodyPr>
          <a:lstStyle/>
          <a:p>
            <a:pPr algn="l">
              <a:lnSpc>
                <a:spcPct val="120000"/>
              </a:lnSpc>
            </a:pPr>
            <a:r>
              <a:rPr lang="en-US" altLang="zh-CN" sz="2000" b="1"/>
              <a:t>#include&lt;fstream&gt;</a:t>
            </a:r>
          </a:p>
          <a:p>
            <a:pPr algn="l">
              <a:lnSpc>
                <a:spcPct val="120000"/>
              </a:lnSpc>
            </a:pPr>
            <a:r>
              <a:rPr lang="en-US" altLang="zh-CN" sz="2000" b="1"/>
              <a:t>#include&lt;iostream&gt;</a:t>
            </a:r>
          </a:p>
          <a:p>
            <a:pPr algn="l">
              <a:lnSpc>
                <a:spcPct val="120000"/>
              </a:lnSpc>
            </a:pPr>
            <a:r>
              <a:rPr lang="en-US" altLang="zh-CN" sz="2000" b="1"/>
              <a:t>using namespace std ;</a:t>
            </a:r>
          </a:p>
          <a:p>
            <a:pPr algn="l">
              <a:lnSpc>
                <a:spcPct val="120000"/>
              </a:lnSpc>
            </a:pPr>
            <a:r>
              <a:rPr lang="en-US" altLang="zh-CN" sz="2000" b="1"/>
              <a:t>int main()</a:t>
            </a:r>
          </a:p>
          <a:p>
            <a:pPr algn="l">
              <a:lnSpc>
                <a:spcPct val="120000"/>
              </a:lnSpc>
            </a:pPr>
            <a:r>
              <a:rPr lang="en-US" altLang="zh-CN" sz="2000" b="1"/>
              <a:t>{ char str[] = "\tNew string" ;</a:t>
            </a:r>
          </a:p>
          <a:p>
            <a:pPr algn="l">
              <a:lnSpc>
                <a:spcPct val="120000"/>
              </a:lnSpc>
            </a:pPr>
            <a:r>
              <a:rPr lang="en-US" altLang="zh-CN" sz="2000" b="1"/>
              <a:t>  ofstream f2 ( "d:\\testnew" , </a:t>
            </a:r>
            <a:r>
              <a:rPr lang="en-US" altLang="zh-CN" sz="2000" b="1">
                <a:solidFill>
                  <a:schemeClr val="accent2"/>
                </a:solidFill>
                <a:effectLst>
                  <a:outerShdw blurRad="38100" dist="38100" dir="2700000" algn="tl">
                    <a:srgbClr val="000000"/>
                  </a:outerShdw>
                </a:effectLst>
              </a:rPr>
              <a:t>ios::app</a:t>
            </a:r>
            <a:r>
              <a:rPr lang="en-US" altLang="zh-CN" sz="2000" b="1"/>
              <a:t> ) ;	  </a:t>
            </a:r>
            <a:r>
              <a:rPr lang="en-US" altLang="zh-CN" sz="2000" b="1" i="1">
                <a:solidFill>
                  <a:srgbClr val="008000"/>
                </a:solidFill>
              </a:rPr>
              <a:t>// </a:t>
            </a:r>
            <a:r>
              <a:rPr lang="zh-CN" altLang="en-US" sz="2000" b="1" i="1">
                <a:solidFill>
                  <a:srgbClr val="008000"/>
                </a:solidFill>
              </a:rPr>
              <a:t>追加方式</a:t>
            </a:r>
          </a:p>
          <a:p>
            <a:pPr algn="l">
              <a:lnSpc>
                <a:spcPct val="120000"/>
              </a:lnSpc>
            </a:pPr>
            <a:r>
              <a:rPr lang="zh-CN" altLang="en-US" sz="2000" b="1"/>
              <a:t>  </a:t>
            </a:r>
            <a:r>
              <a:rPr lang="en-US" altLang="zh-CN" sz="2000" b="1"/>
              <a:t>if ( !f2 )</a:t>
            </a:r>
          </a:p>
          <a:p>
            <a:pPr algn="l">
              <a:lnSpc>
                <a:spcPct val="120000"/>
              </a:lnSpc>
            </a:pPr>
            <a:r>
              <a:rPr lang="en-US" altLang="zh-CN" sz="2000" b="1"/>
              <a:t>    { cout &lt;&lt; "cannot open testnew for ouput. " ;  </a:t>
            </a:r>
          </a:p>
          <a:p>
            <a:pPr algn="l">
              <a:lnSpc>
                <a:spcPct val="120000"/>
              </a:lnSpc>
            </a:pPr>
            <a:r>
              <a:rPr lang="en-US" altLang="zh-CN" sz="2000" b="1"/>
              <a:t>       return 0 ;</a:t>
            </a:r>
          </a:p>
          <a:p>
            <a:pPr algn="l">
              <a:lnSpc>
                <a:spcPct val="120000"/>
              </a:lnSpc>
            </a:pPr>
            <a:r>
              <a:rPr lang="en-US" altLang="zh-CN" sz="2000" b="1"/>
              <a:t>    }</a:t>
            </a:r>
          </a:p>
          <a:p>
            <a:pPr algn="l">
              <a:lnSpc>
                <a:spcPct val="120000"/>
              </a:lnSpc>
            </a:pPr>
            <a:r>
              <a:rPr lang="en-US" altLang="zh-CN" sz="2000" b="1"/>
              <a:t>  </a:t>
            </a:r>
            <a:r>
              <a:rPr lang="en-US" altLang="zh-CN" sz="2000" b="1">
                <a:solidFill>
                  <a:schemeClr val="accent2"/>
                </a:solidFill>
                <a:effectLst>
                  <a:outerShdw blurRad="38100" dist="38100" dir="2700000" algn="tl">
                    <a:srgbClr val="000000"/>
                  </a:outerShdw>
                </a:effectLst>
              </a:rPr>
              <a:t>f2 &lt;&lt; str ;</a:t>
            </a:r>
            <a:r>
              <a:rPr lang="en-US" altLang="zh-CN" sz="2000" b="1">
                <a:solidFill>
                  <a:srgbClr val="0000FF"/>
                </a:solidFill>
              </a:rPr>
              <a:t>	</a:t>
            </a:r>
            <a:r>
              <a:rPr lang="en-US" altLang="zh-CN" sz="2000" b="1" i="1">
                <a:solidFill>
                  <a:srgbClr val="008000"/>
                </a:solidFill>
              </a:rPr>
              <a:t>// </a:t>
            </a:r>
            <a:r>
              <a:rPr lang="zh-CN" altLang="en-US" sz="2000" b="1" i="1">
                <a:solidFill>
                  <a:srgbClr val="008000"/>
                </a:solidFill>
              </a:rPr>
              <a:t>插入字符串</a:t>
            </a:r>
          </a:p>
          <a:p>
            <a:pPr algn="l">
              <a:lnSpc>
                <a:spcPct val="120000"/>
              </a:lnSpc>
            </a:pPr>
            <a:r>
              <a:rPr lang="zh-CN" altLang="en-US" sz="2000" b="1"/>
              <a:t>  </a:t>
            </a:r>
            <a:r>
              <a:rPr lang="en-US" altLang="zh-CN" sz="2000" b="1"/>
              <a:t>f2.close () ;</a:t>
            </a:r>
          </a:p>
          <a:p>
            <a:pPr algn="l">
              <a:lnSpc>
                <a:spcPct val="120000"/>
              </a:lnSpc>
            </a:pPr>
            <a:r>
              <a:rPr lang="en-US" altLang="zh-CN" sz="2000" b="1"/>
              <a:t>}</a:t>
            </a:r>
          </a:p>
        </p:txBody>
      </p:sp>
      <p:sp>
        <p:nvSpPr>
          <p:cNvPr id="732163" name="Rectangle 3"/>
          <p:cNvSpPr>
            <a:spLocks noChangeArrowheads="1"/>
          </p:cNvSpPr>
          <p:nvPr/>
        </p:nvSpPr>
        <p:spPr bwMode="auto">
          <a:xfrm>
            <a:off x="619125" y="685800"/>
            <a:ext cx="5133975"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11-16  </a:t>
            </a:r>
            <a:r>
              <a:rPr lang="zh-CN" altLang="en-US" sz="2000" b="1" i="1">
                <a:solidFill>
                  <a:srgbClr val="008000"/>
                </a:solidFill>
              </a:rPr>
              <a:t>在</a:t>
            </a:r>
            <a:r>
              <a:rPr lang="zh-CN" altLang="zh-CN" sz="2000" b="1" i="1">
                <a:solidFill>
                  <a:srgbClr val="008000"/>
                </a:solidFill>
              </a:rPr>
              <a:t>文件 </a:t>
            </a:r>
            <a:r>
              <a:rPr lang="en-US" altLang="zh-CN" sz="2000" b="1" i="1">
                <a:solidFill>
                  <a:srgbClr val="008000"/>
                </a:solidFill>
              </a:rPr>
              <a:t>d:\testnew </a:t>
            </a:r>
            <a:r>
              <a:rPr lang="zh-CN" altLang="en-US" sz="2000" b="1" i="1">
                <a:solidFill>
                  <a:srgbClr val="008000"/>
                </a:solidFill>
              </a:rPr>
              <a:t>的末尾添加字符串</a:t>
            </a:r>
          </a:p>
        </p:txBody>
      </p:sp>
      <p:graphicFrame>
        <p:nvGraphicFramePr>
          <p:cNvPr id="732164" name="Object 4"/>
          <p:cNvGraphicFramePr>
            <a:graphicFrameLocks noChangeAspect="1"/>
          </p:cNvGraphicFramePr>
          <p:nvPr/>
        </p:nvGraphicFramePr>
        <p:xfrm>
          <a:off x="3505200" y="4724400"/>
          <a:ext cx="5416550" cy="1341438"/>
        </p:xfrm>
        <a:graphic>
          <a:graphicData uri="http://schemas.openxmlformats.org/presentationml/2006/ole">
            <mc:AlternateContent xmlns:mc="http://schemas.openxmlformats.org/markup-compatibility/2006">
              <mc:Choice xmlns:v="urn:schemas-microsoft-com:vml" Requires="v">
                <p:oleObj spid="_x0000_s732165" name="位图图像" r:id="rId4" imgW="4923810" imgH="1219370" progId="PBrush">
                  <p:embed/>
                </p:oleObj>
              </mc:Choice>
              <mc:Fallback>
                <p:oleObj name="位图图像" r:id="rId4" imgW="4923810" imgH="1219370"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724400"/>
                        <a:ext cx="5416550"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2165" name="Oval 5"/>
          <p:cNvSpPr>
            <a:spLocks noChangeArrowheads="1"/>
          </p:cNvSpPr>
          <p:nvPr/>
        </p:nvSpPr>
        <p:spPr bwMode="auto">
          <a:xfrm flipV="1">
            <a:off x="6705600" y="5257800"/>
            <a:ext cx="1905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32166" name="AutoShape 6"/>
          <p:cNvSpPr>
            <a:spLocks/>
          </p:cNvSpPr>
          <p:nvPr/>
        </p:nvSpPr>
        <p:spPr bwMode="auto">
          <a:xfrm>
            <a:off x="5715000" y="3200400"/>
            <a:ext cx="1143000" cy="609600"/>
          </a:xfrm>
          <a:prstGeom prst="borderCallout2">
            <a:avLst>
              <a:gd name="adj1" fmla="val 18750"/>
              <a:gd name="adj2" fmla="val 106667"/>
              <a:gd name="adj3" fmla="val 18750"/>
              <a:gd name="adj4" fmla="val 125694"/>
              <a:gd name="adj5" fmla="val 318231"/>
              <a:gd name="adj6" fmla="val 18666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插入串</a:t>
            </a:r>
          </a:p>
        </p:txBody>
      </p:sp>
      <p:sp>
        <p:nvSpPr>
          <p:cNvPr id="732167" name="Oval 7"/>
          <p:cNvSpPr>
            <a:spLocks noChangeArrowheads="1"/>
          </p:cNvSpPr>
          <p:nvPr/>
        </p:nvSpPr>
        <p:spPr bwMode="auto">
          <a:xfrm flipV="1">
            <a:off x="2179638" y="2755900"/>
            <a:ext cx="16002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32168" name="Rectangle 8"/>
          <p:cNvSpPr>
            <a:spLocks noGrp="1" noChangeArrowheads="1"/>
          </p:cNvSpPr>
          <p:nvPr>
            <p:ph type="title" idx="4294967295"/>
          </p:nvPr>
        </p:nvSpPr>
        <p:spPr>
          <a:xfrm>
            <a:off x="838200" y="533400"/>
            <a:ext cx="7543800" cy="735013"/>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32163"/>
                                        </p:tgtEl>
                                        <p:attrNameLst>
                                          <p:attrName>style.visibility</p:attrName>
                                        </p:attrNameLst>
                                      </p:cBhvr>
                                      <p:to>
                                        <p:strVal val="visible"/>
                                      </p:to>
                                    </p:set>
                                    <p:animEffect transition="in" filter="blinds(vertical)">
                                      <p:cBhvr>
                                        <p:cTn id="7" dur="500"/>
                                        <p:tgtEl>
                                          <p:spTgt spid="732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2"/>
                                        </p:tgtEl>
                                        <p:attrNameLst>
                                          <p:attrName>style.visibility</p:attrName>
                                        </p:attrNameLst>
                                      </p:cBhvr>
                                      <p:to>
                                        <p:strVal val="visible"/>
                                      </p:to>
                                    </p:set>
                                    <p:animEffect transition="in" filter="blinds(horizontal)">
                                      <p:cBhvr>
                                        <p:cTn id="12" dur="500"/>
                                        <p:tgtEl>
                                          <p:spTgt spid="732162"/>
                                        </p:tgtEl>
                                      </p:cBhvr>
                                    </p:animEffect>
                                  </p:childTnLst>
                                  <p:subTnLst>
                                    <p:audio>
                                      <p:cMediaNode>
                                        <p:cTn display="0" masterRel="sameClick">
                                          <p:stCondLst>
                                            <p:cond evt="begin" delay="0">
                                              <p:tn val="10"/>
                                            </p:cond>
                                          </p:stCondLst>
                                          <p:endCondLst>
                                            <p:cond evt="onStopAudio" delay="0">
                                              <p:tgtEl>
                                                <p:sldTgt/>
                                              </p:tgtEl>
                                            </p:cond>
                                          </p:endCondLst>
                                        </p:cTn>
                                        <p:tgtEl>
                                          <p:sndTgt r:embed="rId3" name="carbrake.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2164"/>
                                        </p:tgtEl>
                                        <p:attrNameLst>
                                          <p:attrName>style.visibility</p:attrName>
                                        </p:attrNameLst>
                                      </p:cBhvr>
                                      <p:to>
                                        <p:strVal val="visible"/>
                                      </p:to>
                                    </p:set>
                                    <p:animEffect transition="in" filter="blinds(horizontal)">
                                      <p:cBhvr>
                                        <p:cTn id="17" dur="500"/>
                                        <p:tgtEl>
                                          <p:spTgt spid="7321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32165"/>
                                        </p:tgtEl>
                                        <p:attrNameLst>
                                          <p:attrName>style.visibility</p:attrName>
                                        </p:attrNameLst>
                                      </p:cBhvr>
                                      <p:to>
                                        <p:strVal val="visible"/>
                                      </p:to>
                                    </p:set>
                                    <p:animEffect transition="in" filter="box(out)">
                                      <p:cBhvr>
                                        <p:cTn id="22" dur="500"/>
                                        <p:tgtEl>
                                          <p:spTgt spid="73216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32167"/>
                                        </p:tgtEl>
                                        <p:attrNameLst>
                                          <p:attrName>style.visibility</p:attrName>
                                        </p:attrNameLst>
                                      </p:cBhvr>
                                      <p:to>
                                        <p:strVal val="visible"/>
                                      </p:to>
                                    </p:set>
                                    <p:animEffect transition="in" filter="box(out)">
                                      <p:cBhvr>
                                        <p:cTn id="27" dur="500"/>
                                        <p:tgtEl>
                                          <p:spTgt spid="7321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32166"/>
                                        </p:tgtEl>
                                        <p:attrNameLst>
                                          <p:attrName>style.visibility</p:attrName>
                                        </p:attrNameLst>
                                      </p:cBhvr>
                                      <p:to>
                                        <p:strVal val="visible"/>
                                      </p:to>
                                    </p:set>
                                    <p:animEffect transition="in" filter="barn(outHorizontal)">
                                      <p:cBhvr>
                                        <p:cTn id="32" dur="500"/>
                                        <p:tgtEl>
                                          <p:spTgt spid="73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autoUpdateAnimBg="0"/>
      <p:bldP spid="732163" grpId="0" autoUpdateAnimBg="0"/>
      <p:bldP spid="732165" grpId="0" animBg="1"/>
      <p:bldP spid="732166" grpId="0" animBg="1" autoUpdateAnimBg="0"/>
      <p:bldP spid="73216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a:t>
            </a:r>
          </a:p>
          <a:p>
            <a:pPr algn="r">
              <a:lnSpc>
                <a:spcPct val="140000"/>
              </a:lnSpc>
            </a:pPr>
            <a:r>
              <a:rPr lang="zh-CN" altLang="en-US" sz="2000" b="1" i="1">
                <a:solidFill>
                  <a:srgbClr val="008000"/>
                </a:solidFill>
                <a:latin typeface="楷体_GB2312" pitchFamily="49" charset="-122"/>
              </a:rPr>
              <a:t>成绩的文本文件</a:t>
            </a:r>
          </a:p>
        </p:txBody>
      </p:sp>
      <p:sp>
        <p:nvSpPr>
          <p:cNvPr id="73318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a:t>
            </a:r>
            <a:endParaRPr lang="en-US" altLang="zh-CN" sz="1800" i="1">
              <a:solidFill>
                <a:srgbClr val="0000FF"/>
              </a:solidFill>
            </a:endParaRPr>
          </a:p>
          <a:p>
            <a:pPr marL="457200" indent="-457200" algn="just">
              <a:lnSpc>
                <a:spcPct val="120000"/>
              </a:lnSpc>
            </a:pPr>
            <a:r>
              <a:rPr lang="en-US" altLang="zh-CN" sz="1800"/>
              <a:t>   if ( !outstuf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a:t>
            </a:r>
            <a:endParaRPr lang="en-US" altLang="zh-CN" sz="1800" i="1">
              <a:solidFill>
                <a:srgbClr val="0000FF"/>
              </a:solidFill>
            </a:endParaRP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318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3186"/>
                                        </p:tgtEl>
                                        <p:attrNameLst>
                                          <p:attrName>style.visibility</p:attrName>
                                        </p:attrNameLst>
                                      </p:cBhvr>
                                      <p:to>
                                        <p:strVal val="visible"/>
                                      </p:to>
                                    </p:set>
                                    <p:animEffect transition="in" filter="checkerboard(across)">
                                      <p:cBhvr>
                                        <p:cTn id="7" dur="500"/>
                                        <p:tgtEl>
                                          <p:spTgt spid="73318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33187"/>
                                        </p:tgtEl>
                                        <p:attrNameLst>
                                          <p:attrName>style.visibility</p:attrName>
                                        </p:attrNameLst>
                                      </p:cBhvr>
                                      <p:to>
                                        <p:strVal val="visible"/>
                                      </p:to>
                                    </p:set>
                                    <p:animEffect transition="in" filter="checkerboard(down)">
                                      <p:cBhvr>
                                        <p:cTn id="12" dur="500"/>
                                        <p:tgtEl>
                                          <p:spTgt spid="73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6" grpId="0" autoUpdateAnimBg="0"/>
      <p:bldP spid="733187" grpId="0"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a:t>
            </a:r>
            <a:r>
              <a:rPr lang="en-US" altLang="zh-CN" sz="1800" b="1">
                <a:solidFill>
                  <a:srgbClr val="0000FF"/>
                </a:solidFill>
              </a:rPr>
              <a:t>ofstream outstuf ;	</a:t>
            </a:r>
            <a:r>
              <a:rPr lang="en-US" altLang="zh-CN" sz="1800"/>
              <a:t>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	</a:t>
            </a:r>
            <a:endParaRPr lang="en-US" altLang="zh-CN" sz="1800" i="1">
              <a:solidFill>
                <a:srgbClr val="0000FF"/>
              </a:solidFill>
            </a:endParaRPr>
          </a:p>
          <a:p>
            <a:pPr marL="457200" indent="-457200" algn="just">
              <a:lnSpc>
                <a:spcPct val="120000"/>
              </a:lnSpc>
            </a:pPr>
            <a:r>
              <a:rPr lang="en-US" altLang="zh-CN" sz="1800"/>
              <a:t>}</a:t>
            </a:r>
          </a:p>
        </p:txBody>
      </p:sp>
      <p:sp>
        <p:nvSpPr>
          <p:cNvPr id="734212"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4213" name="Rectangle 5"/>
          <p:cNvSpPr>
            <a:spLocks noGrp="1" noChangeArrowheads="1"/>
          </p:cNvSpPr>
          <p:nvPr>
            <p:ph type="title" idx="4294967295"/>
          </p:nvPr>
        </p:nvSpPr>
        <p:spPr>
          <a:xfrm flipV="1">
            <a:off x="2627313" y="188913"/>
            <a:ext cx="5754687" cy="71437"/>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4215" name="Text Box 7"/>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4212"/>
                                        </p:tgtEl>
                                        <p:attrNameLst>
                                          <p:attrName>style.visibility</p:attrName>
                                        </p:attrNameLst>
                                      </p:cBhvr>
                                      <p:to>
                                        <p:strVal val="visible"/>
                                      </p:to>
                                    </p:set>
                                    <p:anim calcmode="lin" valueType="num">
                                      <p:cBhvr>
                                        <p:cTn id="7" dur="500" fill="hold"/>
                                        <p:tgtEl>
                                          <p:spTgt spid="734212"/>
                                        </p:tgtEl>
                                        <p:attrNameLst>
                                          <p:attrName>ppt_x</p:attrName>
                                        </p:attrNameLst>
                                      </p:cBhvr>
                                      <p:tavLst>
                                        <p:tav tm="0">
                                          <p:val>
                                            <p:strVal val="#ppt_x-#ppt_w/2"/>
                                          </p:val>
                                        </p:tav>
                                        <p:tav tm="100000">
                                          <p:val>
                                            <p:strVal val="#ppt_x"/>
                                          </p:val>
                                        </p:tav>
                                      </p:tavLst>
                                    </p:anim>
                                    <p:anim calcmode="lin" valueType="num">
                                      <p:cBhvr>
                                        <p:cTn id="8" dur="500" fill="hold"/>
                                        <p:tgtEl>
                                          <p:spTgt spid="734212"/>
                                        </p:tgtEl>
                                        <p:attrNameLst>
                                          <p:attrName>ppt_y</p:attrName>
                                        </p:attrNameLst>
                                      </p:cBhvr>
                                      <p:tavLst>
                                        <p:tav tm="0">
                                          <p:val>
                                            <p:strVal val="#ppt_y"/>
                                          </p:val>
                                        </p:tav>
                                        <p:tav tm="100000">
                                          <p:val>
                                            <p:strVal val="#ppt_y"/>
                                          </p:val>
                                        </p:tav>
                                      </p:tavLst>
                                    </p:anim>
                                    <p:anim calcmode="lin" valueType="num">
                                      <p:cBhvr>
                                        <p:cTn id="9" dur="500" fill="hold"/>
                                        <p:tgtEl>
                                          <p:spTgt spid="734212"/>
                                        </p:tgtEl>
                                        <p:attrNameLst>
                                          <p:attrName>ppt_w</p:attrName>
                                        </p:attrNameLst>
                                      </p:cBhvr>
                                      <p:tavLst>
                                        <p:tav tm="0">
                                          <p:val>
                                            <p:fltVal val="0"/>
                                          </p:val>
                                        </p:tav>
                                        <p:tav tm="100000">
                                          <p:val>
                                            <p:strVal val="#ppt_w"/>
                                          </p:val>
                                        </p:tav>
                                      </p:tavLst>
                                    </p:anim>
                                    <p:anim calcmode="lin" valueType="num">
                                      <p:cBhvr>
                                        <p:cTn id="10" dur="500" fill="hold"/>
                                        <p:tgtEl>
                                          <p:spTgt spid="7342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autoUpdateAnimBg="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5"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a:t>
            </a:r>
            <a:r>
              <a:rPr lang="en-US" altLang="zh-CN" sz="1800" b="1" i="1">
                <a:solidFill>
                  <a:srgbClr val="0000FF"/>
                </a:solidFill>
              </a:rPr>
              <a:t>cout &lt;&lt; "Please input the name of students file :\n" ;</a:t>
            </a:r>
          </a:p>
          <a:p>
            <a:pPr marL="457200" indent="-457200" algn="just">
              <a:lnSpc>
                <a:spcPct val="120000"/>
              </a:lnSpc>
            </a:pPr>
            <a:r>
              <a:rPr lang="en-US" altLang="zh-CN" sz="1800"/>
              <a:t>   </a:t>
            </a:r>
            <a:r>
              <a:rPr lang="en-US" altLang="zh-CN" sz="1800" b="1">
                <a:solidFill>
                  <a:srgbClr val="0000FF"/>
                </a:solidFill>
              </a:rPr>
              <a:t>cin &gt;&gt; fileName ;	</a:t>
            </a:r>
            <a:r>
              <a:rPr lang="en-US" altLang="zh-CN" sz="1800"/>
              <a:t>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5236"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5237"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523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5240" name="Text Box 8"/>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5237"/>
                                        </p:tgtEl>
                                        <p:attrNameLst>
                                          <p:attrName>style.visibility</p:attrName>
                                        </p:attrNameLst>
                                      </p:cBhvr>
                                      <p:to>
                                        <p:strVal val="visible"/>
                                      </p:to>
                                    </p:set>
                                    <p:anim calcmode="lin" valueType="num">
                                      <p:cBhvr>
                                        <p:cTn id="7" dur="500" fill="hold"/>
                                        <p:tgtEl>
                                          <p:spTgt spid="735237"/>
                                        </p:tgtEl>
                                        <p:attrNameLst>
                                          <p:attrName>ppt_x</p:attrName>
                                        </p:attrNameLst>
                                      </p:cBhvr>
                                      <p:tavLst>
                                        <p:tav tm="0">
                                          <p:val>
                                            <p:strVal val="#ppt_x-#ppt_w/2"/>
                                          </p:val>
                                        </p:tav>
                                        <p:tav tm="100000">
                                          <p:val>
                                            <p:strVal val="#ppt_x"/>
                                          </p:val>
                                        </p:tav>
                                      </p:tavLst>
                                    </p:anim>
                                    <p:anim calcmode="lin" valueType="num">
                                      <p:cBhvr>
                                        <p:cTn id="8" dur="500" fill="hold"/>
                                        <p:tgtEl>
                                          <p:spTgt spid="735237"/>
                                        </p:tgtEl>
                                        <p:attrNameLst>
                                          <p:attrName>ppt_y</p:attrName>
                                        </p:attrNameLst>
                                      </p:cBhvr>
                                      <p:tavLst>
                                        <p:tav tm="0">
                                          <p:val>
                                            <p:strVal val="#ppt_y"/>
                                          </p:val>
                                        </p:tav>
                                        <p:tav tm="100000">
                                          <p:val>
                                            <p:strVal val="#ppt_y"/>
                                          </p:val>
                                        </p:tav>
                                      </p:tavLst>
                                    </p:anim>
                                    <p:anim calcmode="lin" valueType="num">
                                      <p:cBhvr>
                                        <p:cTn id="9" dur="500" fill="hold"/>
                                        <p:tgtEl>
                                          <p:spTgt spid="735237"/>
                                        </p:tgtEl>
                                        <p:attrNameLst>
                                          <p:attrName>ppt_w</p:attrName>
                                        </p:attrNameLst>
                                      </p:cBhvr>
                                      <p:tavLst>
                                        <p:tav tm="0">
                                          <p:val>
                                            <p:fltVal val="0"/>
                                          </p:val>
                                        </p:tav>
                                        <p:tav tm="100000">
                                          <p:val>
                                            <p:strVal val="#ppt_w"/>
                                          </p:val>
                                        </p:tav>
                                      </p:tavLst>
                                    </p:anim>
                                    <p:anim calcmode="lin" valueType="num">
                                      <p:cBhvr>
                                        <p:cTn id="10" dur="500" fill="hold"/>
                                        <p:tgtEl>
                                          <p:spTgt spid="7352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7" grpId="0"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a:t>
            </a:r>
            <a:r>
              <a:rPr lang="en-US" altLang="zh-CN" sz="1800" b="1">
                <a:solidFill>
                  <a:srgbClr val="0000FF"/>
                </a:solidFill>
              </a:rPr>
              <a:t>outstuf.open( fileName, </a:t>
            </a:r>
            <a:r>
              <a:rPr lang="en-US" altLang="zh-CN" sz="1800" b="1">
                <a:solidFill>
                  <a:schemeClr val="accent2"/>
                </a:solidFill>
              </a:rPr>
              <a:t>ios::out</a:t>
            </a:r>
            <a:r>
              <a:rPr lang="en-US" altLang="zh-CN" sz="1800" b="1">
                <a:solidFill>
                  <a:srgbClr val="0000FF"/>
                </a:solidFill>
              </a:rPr>
              <a:t> ) ;</a:t>
            </a:r>
            <a:r>
              <a:rPr lang="en-US" altLang="zh-CN" sz="1800"/>
              <a:t>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	</a:t>
            </a:r>
            <a:endParaRPr lang="en-US" altLang="zh-CN" sz="1800" i="1">
              <a:solidFill>
                <a:srgbClr val="0000FF"/>
              </a:solidFill>
            </a:endParaRPr>
          </a:p>
          <a:p>
            <a:pPr marL="457200" indent="-457200" algn="just">
              <a:lnSpc>
                <a:spcPct val="120000"/>
              </a:lnSpc>
            </a:pPr>
            <a:r>
              <a:rPr lang="en-US" altLang="zh-CN" sz="1800"/>
              <a:t>}</a:t>
            </a:r>
          </a:p>
        </p:txBody>
      </p:sp>
      <p:sp>
        <p:nvSpPr>
          <p:cNvPr id="736260"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6261"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6262"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626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6265" name="Text Box 9"/>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6262"/>
                                        </p:tgtEl>
                                        <p:attrNameLst>
                                          <p:attrName>style.visibility</p:attrName>
                                        </p:attrNameLst>
                                      </p:cBhvr>
                                      <p:to>
                                        <p:strVal val="visible"/>
                                      </p:to>
                                    </p:set>
                                    <p:anim calcmode="lin" valueType="num">
                                      <p:cBhvr>
                                        <p:cTn id="7" dur="500" fill="hold"/>
                                        <p:tgtEl>
                                          <p:spTgt spid="736262"/>
                                        </p:tgtEl>
                                        <p:attrNameLst>
                                          <p:attrName>ppt_x</p:attrName>
                                        </p:attrNameLst>
                                      </p:cBhvr>
                                      <p:tavLst>
                                        <p:tav tm="0">
                                          <p:val>
                                            <p:strVal val="#ppt_x-#ppt_w/2"/>
                                          </p:val>
                                        </p:tav>
                                        <p:tav tm="100000">
                                          <p:val>
                                            <p:strVal val="#ppt_x"/>
                                          </p:val>
                                        </p:tav>
                                      </p:tavLst>
                                    </p:anim>
                                    <p:anim calcmode="lin" valueType="num">
                                      <p:cBhvr>
                                        <p:cTn id="8" dur="500" fill="hold"/>
                                        <p:tgtEl>
                                          <p:spTgt spid="736262"/>
                                        </p:tgtEl>
                                        <p:attrNameLst>
                                          <p:attrName>ppt_y</p:attrName>
                                        </p:attrNameLst>
                                      </p:cBhvr>
                                      <p:tavLst>
                                        <p:tav tm="0">
                                          <p:val>
                                            <p:strVal val="#ppt_y"/>
                                          </p:val>
                                        </p:tav>
                                        <p:tav tm="100000">
                                          <p:val>
                                            <p:strVal val="#ppt_y"/>
                                          </p:val>
                                        </p:tav>
                                      </p:tavLst>
                                    </p:anim>
                                    <p:anim calcmode="lin" valueType="num">
                                      <p:cBhvr>
                                        <p:cTn id="9" dur="500" fill="hold"/>
                                        <p:tgtEl>
                                          <p:spTgt spid="736262"/>
                                        </p:tgtEl>
                                        <p:attrNameLst>
                                          <p:attrName>ppt_w</p:attrName>
                                        </p:attrNameLst>
                                      </p:cBhvr>
                                      <p:tavLst>
                                        <p:tav tm="0">
                                          <p:val>
                                            <p:fltVal val="0"/>
                                          </p:val>
                                        </p:tav>
                                        <p:tav tm="100000">
                                          <p:val>
                                            <p:strVal val="#ppt_w"/>
                                          </p:val>
                                        </p:tav>
                                      </p:tavLst>
                                    </p:anim>
                                    <p:anim calcmode="lin" valueType="num">
                                      <p:cBhvr>
                                        <p:cTn id="10" dur="500" fill="hold"/>
                                        <p:tgtEl>
                                          <p:spTgt spid="7362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2"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a:t>
            </a:r>
            <a:r>
              <a:rPr lang="en-US" altLang="zh-CN" sz="1800" b="1">
                <a:solidFill>
                  <a:srgbClr val="0000FF"/>
                </a:solidFill>
              </a:rPr>
              <a:t>if ( !outstuf )</a:t>
            </a:r>
            <a:r>
              <a:rPr lang="en-US" altLang="zh-CN" sz="1800"/>
              <a:t>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7284"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7285"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7286"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7287"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37288"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7290" name="Text Box 10"/>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7287"/>
                                        </p:tgtEl>
                                        <p:attrNameLst>
                                          <p:attrName>style.visibility</p:attrName>
                                        </p:attrNameLst>
                                      </p:cBhvr>
                                      <p:to>
                                        <p:strVal val="visible"/>
                                      </p:to>
                                    </p:set>
                                    <p:anim calcmode="lin" valueType="num">
                                      <p:cBhvr>
                                        <p:cTn id="7" dur="500" fill="hold"/>
                                        <p:tgtEl>
                                          <p:spTgt spid="737287"/>
                                        </p:tgtEl>
                                        <p:attrNameLst>
                                          <p:attrName>ppt_x</p:attrName>
                                        </p:attrNameLst>
                                      </p:cBhvr>
                                      <p:tavLst>
                                        <p:tav tm="0">
                                          <p:val>
                                            <p:strVal val="#ppt_x-#ppt_w/2"/>
                                          </p:val>
                                        </p:tav>
                                        <p:tav tm="100000">
                                          <p:val>
                                            <p:strVal val="#ppt_x"/>
                                          </p:val>
                                        </p:tav>
                                      </p:tavLst>
                                    </p:anim>
                                    <p:anim calcmode="lin" valueType="num">
                                      <p:cBhvr>
                                        <p:cTn id="8" dur="500" fill="hold"/>
                                        <p:tgtEl>
                                          <p:spTgt spid="737287"/>
                                        </p:tgtEl>
                                        <p:attrNameLst>
                                          <p:attrName>ppt_y</p:attrName>
                                        </p:attrNameLst>
                                      </p:cBhvr>
                                      <p:tavLst>
                                        <p:tav tm="0">
                                          <p:val>
                                            <p:strVal val="#ppt_y"/>
                                          </p:val>
                                        </p:tav>
                                        <p:tav tm="100000">
                                          <p:val>
                                            <p:strVal val="#ppt_y"/>
                                          </p:val>
                                        </p:tav>
                                      </p:tavLst>
                                    </p:anim>
                                    <p:anim calcmode="lin" valueType="num">
                                      <p:cBhvr>
                                        <p:cTn id="9" dur="500" fill="hold"/>
                                        <p:tgtEl>
                                          <p:spTgt spid="737287"/>
                                        </p:tgtEl>
                                        <p:attrNameLst>
                                          <p:attrName>ppt_w</p:attrName>
                                        </p:attrNameLst>
                                      </p:cBhvr>
                                      <p:tavLst>
                                        <p:tav tm="0">
                                          <p:val>
                                            <p:fltVal val="0"/>
                                          </p:val>
                                        </p:tav>
                                        <p:tav tm="100000">
                                          <p:val>
                                            <p:strVal val="#ppt_w"/>
                                          </p:val>
                                        </p:tav>
                                      </p:tavLst>
                                    </p:anim>
                                    <p:anim calcmode="lin" valueType="num">
                                      <p:cBhvr>
                                        <p:cTn id="10" dur="500" fill="hold"/>
                                        <p:tgtEl>
                                          <p:spTgt spid="737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7" grpId="0"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a:t>
            </a:r>
            <a:r>
              <a:rPr lang="en-US" altLang="zh-CN" sz="1800" b="1">
                <a:solidFill>
                  <a:srgbClr val="0000FF"/>
                </a:solidFill>
              </a:rPr>
              <a:t>outstuf &lt;&lt; "</a:t>
            </a:r>
            <a:r>
              <a:rPr lang="zh-CN" altLang="en-US" sz="1800" b="1">
                <a:solidFill>
                  <a:srgbClr val="0000FF"/>
                </a:solidFill>
              </a:rPr>
              <a:t>学生成绩文件</a:t>
            </a:r>
            <a:r>
              <a:rPr lang="en-US" altLang="zh-CN" sz="1800" b="1">
                <a:solidFill>
                  <a:srgbClr val="0000FF"/>
                </a:solidFill>
              </a:rPr>
              <a:t>\n" ;</a:t>
            </a:r>
            <a:r>
              <a:rPr lang="en-US" altLang="zh-CN" sz="1800"/>
              <a:t>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8308"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8309"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8310"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8311"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38312" name="Rectangle 8"/>
          <p:cNvSpPr>
            <a:spLocks noChangeArrowheads="1"/>
          </p:cNvSpPr>
          <p:nvPr/>
        </p:nvSpPr>
        <p:spPr bwMode="auto">
          <a:xfrm>
            <a:off x="4508500" y="3997325"/>
            <a:ext cx="1749425" cy="422275"/>
          </a:xfrm>
          <a:prstGeom prst="rect">
            <a:avLst/>
          </a:prstGeom>
          <a:noFill/>
          <a:ln w="9525">
            <a:noFill/>
            <a:miter lim="800000"/>
            <a:headEnd/>
            <a:tailEnd/>
          </a:ln>
          <a:effectLst/>
        </p:spPr>
        <p:txBody>
          <a:bodyPr wrap="none">
            <a:spAutoFit/>
          </a:bodyPr>
          <a:lstStyle/>
          <a:p>
            <a:pPr algn="l">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38313"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8315" name="Text Box 11"/>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8312"/>
                                        </p:tgtEl>
                                        <p:attrNameLst>
                                          <p:attrName>style.visibility</p:attrName>
                                        </p:attrNameLst>
                                      </p:cBhvr>
                                      <p:to>
                                        <p:strVal val="visible"/>
                                      </p:to>
                                    </p:set>
                                    <p:anim calcmode="lin" valueType="num">
                                      <p:cBhvr>
                                        <p:cTn id="7" dur="500" fill="hold"/>
                                        <p:tgtEl>
                                          <p:spTgt spid="738312"/>
                                        </p:tgtEl>
                                        <p:attrNameLst>
                                          <p:attrName>ppt_x</p:attrName>
                                        </p:attrNameLst>
                                      </p:cBhvr>
                                      <p:tavLst>
                                        <p:tav tm="0">
                                          <p:val>
                                            <p:strVal val="#ppt_x-#ppt_w/2"/>
                                          </p:val>
                                        </p:tav>
                                        <p:tav tm="100000">
                                          <p:val>
                                            <p:strVal val="#ppt_x"/>
                                          </p:val>
                                        </p:tav>
                                      </p:tavLst>
                                    </p:anim>
                                    <p:anim calcmode="lin" valueType="num">
                                      <p:cBhvr>
                                        <p:cTn id="8" dur="500" fill="hold"/>
                                        <p:tgtEl>
                                          <p:spTgt spid="738312"/>
                                        </p:tgtEl>
                                        <p:attrNameLst>
                                          <p:attrName>ppt_y</p:attrName>
                                        </p:attrNameLst>
                                      </p:cBhvr>
                                      <p:tavLst>
                                        <p:tav tm="0">
                                          <p:val>
                                            <p:strVal val="#ppt_y"/>
                                          </p:val>
                                        </p:tav>
                                        <p:tav tm="100000">
                                          <p:val>
                                            <p:strVal val="#ppt_y"/>
                                          </p:val>
                                        </p:tav>
                                      </p:tavLst>
                                    </p:anim>
                                    <p:anim calcmode="lin" valueType="num">
                                      <p:cBhvr>
                                        <p:cTn id="9" dur="500" fill="hold"/>
                                        <p:tgtEl>
                                          <p:spTgt spid="738312"/>
                                        </p:tgtEl>
                                        <p:attrNameLst>
                                          <p:attrName>ppt_w</p:attrName>
                                        </p:attrNameLst>
                                      </p:cBhvr>
                                      <p:tavLst>
                                        <p:tav tm="0">
                                          <p:val>
                                            <p:fltVal val="0"/>
                                          </p:val>
                                        </p:tav>
                                        <p:tav tm="100000">
                                          <p:val>
                                            <p:strVal val="#ppt_w"/>
                                          </p:val>
                                        </p:tav>
                                      </p:tavLst>
                                    </p:anim>
                                    <p:anim calcmode="lin" valueType="num">
                                      <p:cBhvr>
                                        <p:cTn id="10" dur="500" fill="hold"/>
                                        <p:tgtEl>
                                          <p:spTgt spid="7383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12"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a:t>
            </a:r>
            <a:r>
              <a:rPr lang="en-US" altLang="zh-CN" sz="1800" b="1" i="1">
                <a:solidFill>
                  <a:srgbClr val="0000FF"/>
                </a:solidFill>
              </a:rPr>
              <a:t>while( cin &gt;&gt; number &gt;&gt; name &gt;&gt; score ) </a:t>
            </a:r>
          </a:p>
          <a:p>
            <a:pPr marL="457200" indent="-457200" algn="just">
              <a:lnSpc>
                <a:spcPct val="120000"/>
              </a:lnSpc>
            </a:pPr>
            <a:r>
              <a:rPr lang="en-US" altLang="zh-CN" sz="1800" b="1" i="1">
                <a:solidFill>
                  <a:srgbClr val="0000FF"/>
                </a:solidFill>
              </a:rPr>
              <a:t>    { </a:t>
            </a:r>
            <a:r>
              <a:rPr lang="en-US" altLang="zh-CN" sz="1800" b="1">
                <a:solidFill>
                  <a:srgbClr val="0000FF"/>
                </a:solidFill>
              </a:rPr>
              <a:t>outstuf &lt;&lt; number &lt;&lt; ' ' &lt;&lt; name &lt;&lt; ' ' &lt;&lt; score &lt;&lt; '\n' ;</a:t>
            </a:r>
            <a:r>
              <a:rPr lang="en-US" altLang="zh-CN" sz="1800" b="1" i="1">
                <a:solidFill>
                  <a:srgbClr val="0000FF"/>
                </a:solidFill>
              </a:rPr>
              <a:t>    </a:t>
            </a:r>
          </a:p>
          <a:p>
            <a:pPr marL="457200" indent="-457200" algn="just">
              <a:lnSpc>
                <a:spcPct val="120000"/>
              </a:lnSpc>
            </a:pPr>
            <a:r>
              <a:rPr lang="en-US" altLang="zh-CN" sz="1800" b="1" i="1">
                <a:solidFill>
                  <a:srgbClr val="0000FF"/>
                </a:solidFill>
              </a:rPr>
              <a:t>       cout &lt;&lt; "? " ;</a:t>
            </a:r>
          </a:p>
          <a:p>
            <a:pPr marL="457200" indent="-457200" algn="just">
              <a:lnSpc>
                <a:spcPct val="120000"/>
              </a:lnSpc>
            </a:pPr>
            <a:r>
              <a:rPr lang="en-US" altLang="zh-CN" sz="1800" b="1" i="1">
                <a:solidFill>
                  <a:srgbClr val="0000FF"/>
                </a:solidFill>
              </a:rPr>
              <a:t>    }</a:t>
            </a:r>
            <a:r>
              <a:rPr lang="en-US" altLang="zh-CN" sz="1800" i="1"/>
              <a:t>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9332"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9333"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9334"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9335"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39336" name="Rectangle 8"/>
          <p:cNvSpPr>
            <a:spLocks noChangeArrowheads="1"/>
          </p:cNvSpPr>
          <p:nvPr/>
        </p:nvSpPr>
        <p:spPr bwMode="auto">
          <a:xfrm>
            <a:off x="4508500" y="3997325"/>
            <a:ext cx="1749425" cy="422275"/>
          </a:xfrm>
          <a:prstGeom prst="rect">
            <a:avLst/>
          </a:prstGeom>
          <a:noFill/>
          <a:ln w="9525">
            <a:noFill/>
            <a:miter lim="800000"/>
            <a:headEnd/>
            <a:tailEnd/>
          </a:ln>
          <a:effectLst/>
        </p:spPr>
        <p:txBody>
          <a:bodyPr wrap="none">
            <a:spAutoFit/>
          </a:bodyPr>
          <a:lstStyle/>
          <a:p>
            <a:pPr algn="l">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39337" name="Rectangle 9"/>
          <p:cNvSpPr>
            <a:spLocks noChangeArrowheads="1"/>
          </p:cNvSpPr>
          <p:nvPr/>
        </p:nvSpPr>
        <p:spPr bwMode="auto">
          <a:xfrm>
            <a:off x="6718300" y="5043488"/>
            <a:ext cx="1749425"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向流插入数据</a:t>
            </a:r>
          </a:p>
        </p:txBody>
      </p:sp>
      <p:sp>
        <p:nvSpPr>
          <p:cNvPr id="739338"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9340" name="Text Box 12"/>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9337"/>
                                        </p:tgtEl>
                                        <p:attrNameLst>
                                          <p:attrName>style.visibility</p:attrName>
                                        </p:attrNameLst>
                                      </p:cBhvr>
                                      <p:to>
                                        <p:strVal val="visible"/>
                                      </p:to>
                                    </p:set>
                                    <p:anim calcmode="lin" valueType="num">
                                      <p:cBhvr>
                                        <p:cTn id="7" dur="500" fill="hold"/>
                                        <p:tgtEl>
                                          <p:spTgt spid="739337"/>
                                        </p:tgtEl>
                                        <p:attrNameLst>
                                          <p:attrName>ppt_x</p:attrName>
                                        </p:attrNameLst>
                                      </p:cBhvr>
                                      <p:tavLst>
                                        <p:tav tm="0">
                                          <p:val>
                                            <p:strVal val="#ppt_x-#ppt_w/2"/>
                                          </p:val>
                                        </p:tav>
                                        <p:tav tm="100000">
                                          <p:val>
                                            <p:strVal val="#ppt_x"/>
                                          </p:val>
                                        </p:tav>
                                      </p:tavLst>
                                    </p:anim>
                                    <p:anim calcmode="lin" valueType="num">
                                      <p:cBhvr>
                                        <p:cTn id="8" dur="500" fill="hold"/>
                                        <p:tgtEl>
                                          <p:spTgt spid="739337"/>
                                        </p:tgtEl>
                                        <p:attrNameLst>
                                          <p:attrName>ppt_y</p:attrName>
                                        </p:attrNameLst>
                                      </p:cBhvr>
                                      <p:tavLst>
                                        <p:tav tm="0">
                                          <p:val>
                                            <p:strVal val="#ppt_y"/>
                                          </p:val>
                                        </p:tav>
                                        <p:tav tm="100000">
                                          <p:val>
                                            <p:strVal val="#ppt_y"/>
                                          </p:val>
                                        </p:tav>
                                      </p:tavLst>
                                    </p:anim>
                                    <p:anim calcmode="lin" valueType="num">
                                      <p:cBhvr>
                                        <p:cTn id="9" dur="500" fill="hold"/>
                                        <p:tgtEl>
                                          <p:spTgt spid="739337"/>
                                        </p:tgtEl>
                                        <p:attrNameLst>
                                          <p:attrName>ppt_w</p:attrName>
                                        </p:attrNameLst>
                                      </p:cBhvr>
                                      <p:tavLst>
                                        <p:tav tm="0">
                                          <p:val>
                                            <p:fltVal val="0"/>
                                          </p:val>
                                        </p:tav>
                                        <p:tav tm="100000">
                                          <p:val>
                                            <p:strVal val="#ppt_w"/>
                                          </p:val>
                                        </p:tav>
                                      </p:tavLst>
                                    </p:anim>
                                    <p:anim calcmode="lin" valueType="num">
                                      <p:cBhvr>
                                        <p:cTn id="10" dur="500" fill="hold"/>
                                        <p:tgtEl>
                                          <p:spTgt spid="7393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4773" name="Rectangle 5"/>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a:solidFill>
                  <a:srgbClr val="CC3300"/>
                </a:solidFill>
                <a:latin typeface="隶书" pitchFamily="49" charset="-122"/>
                <a:ea typeface="隶书" pitchFamily="49" charset="-122"/>
              </a:rPr>
              <a:t>第</a:t>
            </a:r>
            <a:r>
              <a:rPr lang="en-US" altLang="zh-CN" sz="4000" b="1">
                <a:solidFill>
                  <a:srgbClr val="CC3300"/>
                </a:solidFill>
                <a:latin typeface="隶书" pitchFamily="49" charset="-122"/>
                <a:ea typeface="隶书" pitchFamily="49" charset="-122"/>
              </a:rPr>
              <a:t>11</a:t>
            </a:r>
            <a:r>
              <a:rPr lang="zh-CN" altLang="en-US" sz="4000" b="1">
                <a:solidFill>
                  <a:srgbClr val="CC3300"/>
                </a:solidFill>
                <a:latin typeface="隶书" pitchFamily="49" charset="-122"/>
                <a:ea typeface="隶书" pitchFamily="49" charset="-122"/>
              </a:rPr>
              <a:t>章  输入</a:t>
            </a:r>
            <a:r>
              <a:rPr lang="en-US" altLang="zh-CN" sz="4000" b="1">
                <a:solidFill>
                  <a:srgbClr val="CC3300"/>
                </a:solidFill>
                <a:latin typeface="隶书" pitchFamily="49" charset="-122"/>
                <a:ea typeface="隶书" pitchFamily="49" charset="-122"/>
              </a:rPr>
              <a:t>/</a:t>
            </a:r>
            <a:r>
              <a:rPr lang="zh-CN" altLang="en-US" sz="4000" b="1">
                <a:solidFill>
                  <a:srgbClr val="CC3300"/>
                </a:solidFill>
                <a:latin typeface="隶书" pitchFamily="49" charset="-122"/>
                <a:ea typeface="隶书" pitchFamily="49" charset="-122"/>
              </a:rPr>
              <a:t>输出流</a:t>
            </a:r>
          </a:p>
        </p:txBody>
      </p:sp>
      <p:sp>
        <p:nvSpPr>
          <p:cNvPr id="544774" name="Text Box 6"/>
          <p:cNvSpPr txBox="1">
            <a:spLocks noChangeArrowheads="1"/>
          </p:cNvSpPr>
          <p:nvPr/>
        </p:nvSpPr>
        <p:spPr bwMode="auto">
          <a:xfrm>
            <a:off x="1066800" y="2486025"/>
            <a:ext cx="7315200" cy="2771775"/>
          </a:xfrm>
          <a:prstGeom prst="rect">
            <a:avLst/>
          </a:prstGeom>
          <a:noFill/>
          <a:ln w="9525">
            <a:noFill/>
            <a:miter lim="800000"/>
            <a:headEnd/>
            <a:tailEnd/>
          </a:ln>
          <a:effectLst/>
        </p:spPr>
        <p:txBody>
          <a:bodyPr>
            <a:spAutoFit/>
          </a:bodyPr>
          <a:lstStyle/>
          <a:p>
            <a:pPr algn="l">
              <a:lnSpc>
                <a:spcPct val="220000"/>
              </a:lnSpc>
              <a:buClr>
                <a:srgbClr val="FF0000"/>
              </a:buClr>
              <a:buFont typeface="Wingdings" pitchFamily="2" charset="2"/>
              <a:buChar char="Ø"/>
            </a:pPr>
            <a:r>
              <a:rPr lang="en-US" altLang="zh-CN" sz="2000" b="1">
                <a:ea typeface="Arial Unicode MS" pitchFamily="34" charset="-122"/>
                <a:cs typeface="Arial Unicode MS" pitchFamily="34" charset="-122"/>
              </a:rPr>
              <a:t> I/O</a:t>
            </a:r>
            <a:r>
              <a:rPr lang="zh-CN" altLang="en-US" sz="2000" b="1">
                <a:ea typeface="Arial Unicode MS" pitchFamily="34" charset="-122"/>
                <a:cs typeface="Arial Unicode MS" pitchFamily="34" charset="-122"/>
              </a:rPr>
              <a:t>（输入</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输出）流类库提供对象之间的数据交互服务</a:t>
            </a:r>
          </a:p>
          <a:p>
            <a:pPr algn="l">
              <a:lnSpc>
                <a:spcPct val="220000"/>
              </a:lnSpc>
              <a:buClr>
                <a:srgbClr val="FF0000"/>
              </a:buClr>
              <a:buFont typeface="Wingdings" pitchFamily="2" charset="2"/>
              <a:buChar char="Ø"/>
            </a:pPr>
            <a:r>
              <a:rPr lang="zh-CN" altLang="en-US" sz="2000" b="1">
                <a:ea typeface="Arial Unicode MS" pitchFamily="34" charset="-122"/>
                <a:cs typeface="Arial Unicode MS" pitchFamily="34" charset="-122"/>
              </a:rPr>
              <a:t> 流类库预定义了一批流对象，连接常用的外部设备</a:t>
            </a:r>
          </a:p>
          <a:p>
            <a:pPr algn="l">
              <a:lnSpc>
                <a:spcPct val="220000"/>
              </a:lnSpc>
              <a:buClr>
                <a:srgbClr val="FF0000"/>
              </a:buClr>
              <a:buFont typeface="Wingdings" pitchFamily="2" charset="2"/>
              <a:buChar char="Ø"/>
            </a:pPr>
            <a:r>
              <a:rPr lang="zh-CN" altLang="en-US" sz="2000" b="1">
                <a:ea typeface="Arial Unicode MS" pitchFamily="34" charset="-122"/>
                <a:cs typeface="Arial Unicode MS" pitchFamily="34" charset="-122"/>
              </a:rPr>
              <a:t> 程序员可以定义所需的</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流对象，使用流库提供的工作方式    </a:t>
            </a:r>
          </a:p>
          <a:p>
            <a:pPr algn="l">
              <a:lnSpc>
                <a:spcPct val="220000"/>
              </a:lnSpc>
              <a:buClr>
                <a:srgbClr val="FF0000"/>
              </a:buClr>
              <a:buFont typeface="Wingdings" pitchFamily="2" charset="2"/>
              <a:buNone/>
            </a:pPr>
            <a:r>
              <a:rPr lang="zh-CN" altLang="en-US" sz="2000" b="1">
                <a:ea typeface="Arial Unicode MS" pitchFamily="34" charset="-122"/>
                <a:cs typeface="Arial Unicode MS" pitchFamily="34" charset="-122"/>
              </a:rPr>
              <a:t>     实现数据传输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44773"/>
                                        </p:tgtEl>
                                        <p:attrNameLst>
                                          <p:attrName>style.visibility</p:attrName>
                                        </p:attrNameLst>
                                      </p:cBhvr>
                                      <p:to>
                                        <p:strVal val="visible"/>
                                      </p:to>
                                    </p:set>
                                    <p:animEffect transition="in" filter="box(out)">
                                      <p:cBhvr>
                                        <p:cTn id="7" dur="500"/>
                                        <p:tgtEl>
                                          <p:spTgt spid="5447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4774"/>
                                        </p:tgtEl>
                                        <p:attrNameLst>
                                          <p:attrName>style.visibility</p:attrName>
                                        </p:attrNameLst>
                                      </p:cBhvr>
                                      <p:to>
                                        <p:strVal val="visible"/>
                                      </p:to>
                                    </p:set>
                                    <p:animEffect transition="in" filter="blinds(horizontal)">
                                      <p:cBhvr>
                                        <p:cTn id="12" dur="500"/>
                                        <p:tgtEl>
                                          <p:spTgt spid="544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animBg="1" autoUpdateAnimBg="0"/>
      <p:bldP spid="54477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1154" name="Rectangle 2"/>
          <p:cNvSpPr>
            <a:spLocks noGrp="1" noChangeArrowheads="1"/>
          </p:cNvSpPr>
          <p:nvPr>
            <p:ph type="subTitle" idx="4294967295"/>
          </p:nvPr>
        </p:nvSpPr>
        <p:spPr>
          <a:xfrm>
            <a:off x="609600" y="762000"/>
            <a:ext cx="4114800" cy="609600"/>
          </a:xfrm>
          <a:prstGeom prst="rect">
            <a:avLst/>
          </a:prstGeom>
        </p:spPr>
        <p:txBody>
          <a:bodyPr/>
          <a:lstStyle/>
          <a:p>
            <a:pPr algn="l">
              <a:buNone/>
            </a:pPr>
            <a:r>
              <a:rPr lang="en-US" altLang="zh-CN" sz="2400" b="1" dirty="0">
                <a:solidFill>
                  <a:srgbClr val="CC3300"/>
                </a:solidFill>
                <a:latin typeface="楷体_GB2312" pitchFamily="49" charset="-122"/>
              </a:rPr>
              <a:t>11.2.1  </a:t>
            </a:r>
            <a:r>
              <a:rPr lang="zh-CN" altLang="en-US" sz="2400" b="1" dirty="0">
                <a:solidFill>
                  <a:srgbClr val="CC3300"/>
                </a:solidFill>
                <a:latin typeface="楷体_GB2312" pitchFamily="49" charset="-122"/>
              </a:rPr>
              <a:t>标准流</a:t>
            </a:r>
          </a:p>
        </p:txBody>
      </p:sp>
      <p:grpSp>
        <p:nvGrpSpPr>
          <p:cNvPr id="561155" name="Group 3"/>
          <p:cNvGrpSpPr>
            <a:grpSpLocks/>
          </p:cNvGrpSpPr>
          <p:nvPr/>
        </p:nvGrpSpPr>
        <p:grpSpPr bwMode="auto">
          <a:xfrm>
            <a:off x="1200150" y="4191000"/>
            <a:ext cx="2000250" cy="539750"/>
            <a:chOff x="756" y="2640"/>
            <a:chExt cx="1260" cy="340"/>
          </a:xfrm>
        </p:grpSpPr>
        <p:grpSp>
          <p:nvGrpSpPr>
            <p:cNvPr id="561156" name="Group 4"/>
            <p:cNvGrpSpPr>
              <a:grpSpLocks/>
            </p:cNvGrpSpPr>
            <p:nvPr/>
          </p:nvGrpSpPr>
          <p:grpSpPr bwMode="auto">
            <a:xfrm>
              <a:off x="1690" y="2717"/>
              <a:ext cx="326" cy="263"/>
              <a:chOff x="1941" y="1280"/>
              <a:chExt cx="544" cy="440"/>
            </a:xfrm>
          </p:grpSpPr>
          <p:sp>
            <p:nvSpPr>
              <p:cNvPr id="561157" name="Freeform 5"/>
              <p:cNvSpPr>
                <a:spLocks/>
              </p:cNvSpPr>
              <p:nvPr/>
            </p:nvSpPr>
            <p:spPr bwMode="auto">
              <a:xfrm>
                <a:off x="2038" y="1283"/>
                <a:ext cx="433" cy="307"/>
              </a:xfrm>
              <a:custGeom>
                <a:avLst/>
                <a:gdLst/>
                <a:ahLst/>
                <a:cxnLst>
                  <a:cxn ang="0">
                    <a:pos x="22" y="198"/>
                  </a:cxn>
                  <a:cxn ang="0">
                    <a:pos x="137" y="76"/>
                  </a:cxn>
                  <a:cxn ang="0">
                    <a:pos x="254" y="15"/>
                  </a:cxn>
                  <a:cxn ang="0">
                    <a:pos x="389" y="0"/>
                  </a:cxn>
                  <a:cxn ang="0">
                    <a:pos x="500" y="38"/>
                  </a:cxn>
                  <a:cxn ang="0">
                    <a:pos x="665" y="114"/>
                  </a:cxn>
                  <a:cxn ang="0">
                    <a:pos x="745" y="173"/>
                  </a:cxn>
                  <a:cxn ang="0">
                    <a:pos x="806" y="259"/>
                  </a:cxn>
                  <a:cxn ang="0">
                    <a:pos x="857" y="357"/>
                  </a:cxn>
                  <a:cxn ang="0">
                    <a:pos x="867" y="445"/>
                  </a:cxn>
                  <a:cxn ang="0">
                    <a:pos x="754" y="589"/>
                  </a:cxn>
                  <a:cxn ang="0">
                    <a:pos x="479" y="616"/>
                  </a:cxn>
                  <a:cxn ang="0">
                    <a:pos x="273" y="468"/>
                  </a:cxn>
                  <a:cxn ang="0">
                    <a:pos x="91" y="468"/>
                  </a:cxn>
                  <a:cxn ang="0">
                    <a:pos x="0" y="340"/>
                  </a:cxn>
                  <a:cxn ang="0">
                    <a:pos x="22" y="198"/>
                  </a:cxn>
                  <a:cxn ang="0">
                    <a:pos x="22" y="198"/>
                  </a:cxn>
                  <a:cxn ang="0">
                    <a:pos x="22" y="198"/>
                  </a:cxn>
                </a:cxnLst>
                <a:rect l="0" t="0" r="r" b="b"/>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lnTo>
                      <a:pt x="22" y="198"/>
                    </a:lnTo>
                    <a:lnTo>
                      <a:pt x="22" y="198"/>
                    </a:lnTo>
                    <a:close/>
                  </a:path>
                </a:pathLst>
              </a:custGeom>
              <a:solidFill>
                <a:srgbClr val="FFFFFF"/>
              </a:solidFill>
              <a:ln w="9525">
                <a:noFill/>
                <a:round/>
                <a:headEnd/>
                <a:tailEnd/>
              </a:ln>
            </p:spPr>
            <p:txBody>
              <a:bodyPr/>
              <a:lstStyle/>
              <a:p>
                <a:endParaRPr lang="zh-CN" altLang="en-US"/>
              </a:p>
            </p:txBody>
          </p:sp>
          <p:sp>
            <p:nvSpPr>
              <p:cNvPr id="561158" name="Freeform 6"/>
              <p:cNvSpPr>
                <a:spLocks/>
              </p:cNvSpPr>
              <p:nvPr/>
            </p:nvSpPr>
            <p:spPr bwMode="auto">
              <a:xfrm>
                <a:off x="2038" y="1339"/>
                <a:ext cx="442" cy="268"/>
              </a:xfrm>
              <a:custGeom>
                <a:avLst/>
                <a:gdLst/>
                <a:ahLst/>
                <a:cxnLst>
                  <a:cxn ang="0">
                    <a:pos x="47" y="55"/>
                  </a:cxn>
                  <a:cxn ang="0">
                    <a:pos x="123" y="0"/>
                  </a:cxn>
                  <a:cxn ang="0">
                    <a:pos x="289" y="0"/>
                  </a:cxn>
                  <a:cxn ang="0">
                    <a:pos x="389" y="29"/>
                  </a:cxn>
                  <a:cxn ang="0">
                    <a:pos x="273" y="173"/>
                  </a:cxn>
                  <a:cxn ang="0">
                    <a:pos x="446" y="84"/>
                  </a:cxn>
                  <a:cxn ang="0">
                    <a:pos x="583" y="34"/>
                  </a:cxn>
                  <a:cxn ang="0">
                    <a:pos x="690" y="82"/>
                  </a:cxn>
                  <a:cxn ang="0">
                    <a:pos x="737" y="139"/>
                  </a:cxn>
                  <a:cxn ang="0">
                    <a:pos x="644" y="166"/>
                  </a:cxn>
                  <a:cxn ang="0">
                    <a:pos x="538" y="230"/>
                  </a:cxn>
                  <a:cxn ang="0">
                    <a:pos x="530" y="350"/>
                  </a:cxn>
                  <a:cxn ang="0">
                    <a:pos x="709" y="200"/>
                  </a:cxn>
                  <a:cxn ang="0">
                    <a:pos x="785" y="186"/>
                  </a:cxn>
                  <a:cxn ang="0">
                    <a:pos x="870" y="243"/>
                  </a:cxn>
                  <a:cxn ang="0">
                    <a:pos x="884" y="329"/>
                  </a:cxn>
                  <a:cxn ang="0">
                    <a:pos x="680" y="510"/>
                  </a:cxn>
                  <a:cxn ang="0">
                    <a:pos x="578" y="536"/>
                  </a:cxn>
                  <a:cxn ang="0">
                    <a:pos x="437" y="517"/>
                  </a:cxn>
                  <a:cxn ang="0">
                    <a:pos x="325" y="397"/>
                  </a:cxn>
                  <a:cxn ang="0">
                    <a:pos x="97" y="403"/>
                  </a:cxn>
                  <a:cxn ang="0">
                    <a:pos x="30" y="321"/>
                  </a:cxn>
                  <a:cxn ang="0">
                    <a:pos x="0" y="137"/>
                  </a:cxn>
                  <a:cxn ang="0">
                    <a:pos x="47" y="55"/>
                  </a:cxn>
                  <a:cxn ang="0">
                    <a:pos x="47" y="55"/>
                  </a:cxn>
                  <a:cxn ang="0">
                    <a:pos x="47" y="55"/>
                  </a:cxn>
                </a:cxnLst>
                <a:rect l="0" t="0" r="r" b="b"/>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lnTo>
                      <a:pt x="47" y="55"/>
                    </a:lnTo>
                    <a:lnTo>
                      <a:pt x="47" y="55"/>
                    </a:lnTo>
                    <a:close/>
                  </a:path>
                </a:pathLst>
              </a:custGeom>
              <a:solidFill>
                <a:srgbClr val="E8DCDC"/>
              </a:solidFill>
              <a:ln w="9525">
                <a:noFill/>
                <a:round/>
                <a:headEnd/>
                <a:tailEnd/>
              </a:ln>
            </p:spPr>
            <p:txBody>
              <a:bodyPr/>
              <a:lstStyle/>
              <a:p>
                <a:endParaRPr lang="zh-CN" altLang="en-US"/>
              </a:p>
            </p:txBody>
          </p:sp>
          <p:sp>
            <p:nvSpPr>
              <p:cNvPr id="561159" name="Freeform 7"/>
              <p:cNvSpPr>
                <a:spLocks/>
              </p:cNvSpPr>
              <p:nvPr/>
            </p:nvSpPr>
            <p:spPr bwMode="auto">
              <a:xfrm>
                <a:off x="2046" y="1461"/>
                <a:ext cx="419" cy="146"/>
              </a:xfrm>
              <a:custGeom>
                <a:avLst/>
                <a:gdLst/>
                <a:ahLst/>
                <a:cxnLst>
                  <a:cxn ang="0">
                    <a:pos x="0" y="25"/>
                  </a:cxn>
                  <a:cxn ang="0">
                    <a:pos x="106" y="73"/>
                  </a:cxn>
                  <a:cxn ang="0">
                    <a:pos x="190" y="46"/>
                  </a:cxn>
                  <a:cxn ang="0">
                    <a:pos x="266" y="21"/>
                  </a:cxn>
                  <a:cxn ang="0">
                    <a:pos x="342" y="35"/>
                  </a:cxn>
                  <a:cxn ang="0">
                    <a:pos x="382" y="75"/>
                  </a:cxn>
                  <a:cxn ang="0">
                    <a:pos x="412" y="124"/>
                  </a:cxn>
                  <a:cxn ang="0">
                    <a:pos x="511" y="179"/>
                  </a:cxn>
                  <a:cxn ang="0">
                    <a:pos x="581" y="90"/>
                  </a:cxn>
                  <a:cxn ang="0">
                    <a:pos x="680" y="27"/>
                  </a:cxn>
                  <a:cxn ang="0">
                    <a:pos x="770" y="0"/>
                  </a:cxn>
                  <a:cxn ang="0">
                    <a:pos x="829" y="48"/>
                  </a:cxn>
                  <a:cxn ang="0">
                    <a:pos x="836" y="95"/>
                  </a:cxn>
                  <a:cxn ang="0">
                    <a:pos x="772" y="189"/>
                  </a:cxn>
                  <a:cxn ang="0">
                    <a:pos x="663" y="265"/>
                  </a:cxn>
                  <a:cxn ang="0">
                    <a:pos x="561" y="291"/>
                  </a:cxn>
                  <a:cxn ang="0">
                    <a:pos x="407" y="268"/>
                  </a:cxn>
                  <a:cxn ang="0">
                    <a:pos x="289" y="164"/>
                  </a:cxn>
                  <a:cxn ang="0">
                    <a:pos x="112" y="154"/>
                  </a:cxn>
                  <a:cxn ang="0">
                    <a:pos x="23" y="111"/>
                  </a:cxn>
                  <a:cxn ang="0">
                    <a:pos x="0" y="25"/>
                  </a:cxn>
                  <a:cxn ang="0">
                    <a:pos x="0" y="25"/>
                  </a:cxn>
                  <a:cxn ang="0">
                    <a:pos x="0" y="25"/>
                  </a:cxn>
                </a:cxnLst>
                <a:rect l="0" t="0" r="r" b="b"/>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lnTo>
                      <a:pt x="0" y="25"/>
                    </a:lnTo>
                    <a:lnTo>
                      <a:pt x="0" y="25"/>
                    </a:lnTo>
                    <a:close/>
                  </a:path>
                </a:pathLst>
              </a:custGeom>
              <a:solidFill>
                <a:srgbClr val="A38C8C"/>
              </a:solidFill>
              <a:ln w="9525">
                <a:noFill/>
                <a:round/>
                <a:headEnd/>
                <a:tailEnd/>
              </a:ln>
            </p:spPr>
            <p:txBody>
              <a:bodyPr/>
              <a:lstStyle/>
              <a:p>
                <a:endParaRPr lang="zh-CN" altLang="en-US"/>
              </a:p>
            </p:txBody>
          </p:sp>
          <p:sp>
            <p:nvSpPr>
              <p:cNvPr id="561160" name="Freeform 8"/>
              <p:cNvSpPr>
                <a:spLocks/>
              </p:cNvSpPr>
              <p:nvPr/>
            </p:nvSpPr>
            <p:spPr bwMode="auto">
              <a:xfrm>
                <a:off x="2050" y="1359"/>
                <a:ext cx="104" cy="63"/>
              </a:xfrm>
              <a:custGeom>
                <a:avLst/>
                <a:gdLst/>
                <a:ahLst/>
                <a:cxnLst>
                  <a:cxn ang="0">
                    <a:pos x="35" y="0"/>
                  </a:cxn>
                  <a:cxn ang="0">
                    <a:pos x="126" y="38"/>
                  </a:cxn>
                  <a:cxn ang="0">
                    <a:pos x="166" y="72"/>
                  </a:cxn>
                  <a:cxn ang="0">
                    <a:pos x="206" y="108"/>
                  </a:cxn>
                  <a:cxn ang="0">
                    <a:pos x="208" y="124"/>
                  </a:cxn>
                  <a:cxn ang="0">
                    <a:pos x="192" y="125"/>
                  </a:cxn>
                  <a:cxn ang="0">
                    <a:pos x="151" y="97"/>
                  </a:cxn>
                  <a:cxn ang="0">
                    <a:pos x="101" y="76"/>
                  </a:cxn>
                  <a:cxn ang="0">
                    <a:pos x="0" y="55"/>
                  </a:cxn>
                  <a:cxn ang="0">
                    <a:pos x="0" y="27"/>
                  </a:cxn>
                  <a:cxn ang="0">
                    <a:pos x="35" y="0"/>
                  </a:cxn>
                  <a:cxn ang="0">
                    <a:pos x="35" y="0"/>
                  </a:cxn>
                  <a:cxn ang="0">
                    <a:pos x="35" y="0"/>
                  </a:cxn>
                </a:cxnLst>
                <a:rect l="0" t="0" r="r" b="b"/>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lnTo>
                      <a:pt x="35" y="0"/>
                    </a:lnTo>
                    <a:lnTo>
                      <a:pt x="35" y="0"/>
                    </a:lnTo>
                    <a:close/>
                  </a:path>
                </a:pathLst>
              </a:custGeom>
              <a:solidFill>
                <a:srgbClr val="000000"/>
              </a:solidFill>
              <a:ln w="9525">
                <a:noFill/>
                <a:round/>
                <a:headEnd/>
                <a:tailEnd/>
              </a:ln>
            </p:spPr>
            <p:txBody>
              <a:bodyPr/>
              <a:lstStyle/>
              <a:p>
                <a:endParaRPr lang="zh-CN" altLang="en-US"/>
              </a:p>
            </p:txBody>
          </p:sp>
          <p:sp>
            <p:nvSpPr>
              <p:cNvPr id="561161" name="Freeform 9"/>
              <p:cNvSpPr>
                <a:spLocks/>
              </p:cNvSpPr>
              <p:nvPr/>
            </p:nvSpPr>
            <p:spPr bwMode="auto">
              <a:xfrm>
                <a:off x="2370" y="1398"/>
                <a:ext cx="115" cy="200"/>
              </a:xfrm>
              <a:custGeom>
                <a:avLst/>
                <a:gdLst/>
                <a:ahLst/>
                <a:cxnLst>
                  <a:cxn ang="0">
                    <a:pos x="139" y="2"/>
                  </a:cxn>
                  <a:cxn ang="0">
                    <a:pos x="177" y="51"/>
                  </a:cxn>
                  <a:cxn ang="0">
                    <a:pos x="230" y="120"/>
                  </a:cxn>
                  <a:cxn ang="0">
                    <a:pos x="230" y="219"/>
                  </a:cxn>
                  <a:cxn ang="0">
                    <a:pos x="160" y="321"/>
                  </a:cxn>
                  <a:cxn ang="0">
                    <a:pos x="72" y="365"/>
                  </a:cxn>
                  <a:cxn ang="0">
                    <a:pos x="12" y="399"/>
                  </a:cxn>
                  <a:cxn ang="0">
                    <a:pos x="0" y="380"/>
                  </a:cxn>
                  <a:cxn ang="0">
                    <a:pos x="101" y="298"/>
                  </a:cxn>
                  <a:cxn ang="0">
                    <a:pos x="181" y="198"/>
                  </a:cxn>
                  <a:cxn ang="0">
                    <a:pos x="171" y="101"/>
                  </a:cxn>
                  <a:cxn ang="0">
                    <a:pos x="150" y="57"/>
                  </a:cxn>
                  <a:cxn ang="0">
                    <a:pos x="122" y="15"/>
                  </a:cxn>
                  <a:cxn ang="0">
                    <a:pos x="124" y="0"/>
                  </a:cxn>
                  <a:cxn ang="0">
                    <a:pos x="139" y="2"/>
                  </a:cxn>
                  <a:cxn ang="0">
                    <a:pos x="139" y="2"/>
                  </a:cxn>
                  <a:cxn ang="0">
                    <a:pos x="139" y="2"/>
                  </a:cxn>
                </a:cxnLst>
                <a:rect l="0" t="0" r="r" b="b"/>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lnTo>
                      <a:pt x="139" y="2"/>
                    </a:lnTo>
                    <a:lnTo>
                      <a:pt x="139" y="2"/>
                    </a:lnTo>
                    <a:close/>
                  </a:path>
                </a:pathLst>
              </a:custGeom>
              <a:solidFill>
                <a:srgbClr val="000000"/>
              </a:solidFill>
              <a:ln w="9525">
                <a:noFill/>
                <a:round/>
                <a:headEnd/>
                <a:tailEnd/>
              </a:ln>
            </p:spPr>
            <p:txBody>
              <a:bodyPr/>
              <a:lstStyle/>
              <a:p>
                <a:endParaRPr lang="zh-CN" altLang="en-US"/>
              </a:p>
            </p:txBody>
          </p:sp>
          <p:sp>
            <p:nvSpPr>
              <p:cNvPr id="561162" name="Freeform 10"/>
              <p:cNvSpPr>
                <a:spLocks/>
              </p:cNvSpPr>
              <p:nvPr/>
            </p:nvSpPr>
            <p:spPr bwMode="auto">
              <a:xfrm>
                <a:off x="2023" y="1280"/>
                <a:ext cx="375" cy="325"/>
              </a:xfrm>
              <a:custGeom>
                <a:avLst/>
                <a:gdLst/>
                <a:ahLst/>
                <a:cxnLst>
                  <a:cxn ang="0">
                    <a:pos x="736" y="168"/>
                  </a:cxn>
                  <a:cxn ang="0">
                    <a:pos x="673" y="120"/>
                  </a:cxn>
                  <a:cxn ang="0">
                    <a:pos x="645" y="99"/>
                  </a:cxn>
                  <a:cxn ang="0">
                    <a:pos x="609" y="80"/>
                  </a:cxn>
                  <a:cxn ang="0">
                    <a:pos x="559" y="61"/>
                  </a:cxn>
                  <a:cxn ang="0">
                    <a:pos x="514" y="48"/>
                  </a:cxn>
                  <a:cxn ang="0">
                    <a:pos x="422" y="36"/>
                  </a:cxn>
                  <a:cxn ang="0">
                    <a:pos x="232" y="73"/>
                  </a:cxn>
                  <a:cxn ang="0">
                    <a:pos x="177" y="99"/>
                  </a:cxn>
                  <a:cxn ang="0">
                    <a:pos x="128" y="141"/>
                  </a:cxn>
                  <a:cxn ang="0">
                    <a:pos x="71" y="202"/>
                  </a:cxn>
                  <a:cxn ang="0">
                    <a:pos x="46" y="284"/>
                  </a:cxn>
                  <a:cxn ang="0">
                    <a:pos x="48" y="350"/>
                  </a:cxn>
                  <a:cxn ang="0">
                    <a:pos x="65" y="411"/>
                  </a:cxn>
                  <a:cxn ang="0">
                    <a:pos x="99" y="458"/>
                  </a:cxn>
                  <a:cxn ang="0">
                    <a:pos x="152" y="476"/>
                  </a:cxn>
                  <a:cxn ang="0">
                    <a:pos x="301" y="477"/>
                  </a:cxn>
                  <a:cxn ang="0">
                    <a:pos x="365" y="496"/>
                  </a:cxn>
                  <a:cxn ang="0">
                    <a:pos x="420" y="544"/>
                  </a:cxn>
                  <a:cxn ang="0">
                    <a:pos x="468" y="584"/>
                  </a:cxn>
                  <a:cxn ang="0">
                    <a:pos x="515" y="609"/>
                  </a:cxn>
                  <a:cxn ang="0">
                    <a:pos x="628" y="628"/>
                  </a:cxn>
                  <a:cxn ang="0">
                    <a:pos x="628" y="650"/>
                  </a:cxn>
                  <a:cxn ang="0">
                    <a:pos x="495" y="643"/>
                  </a:cxn>
                  <a:cxn ang="0">
                    <a:pos x="382" y="580"/>
                  </a:cxn>
                  <a:cxn ang="0">
                    <a:pos x="335" y="542"/>
                  </a:cxn>
                  <a:cxn ang="0">
                    <a:pos x="280" y="527"/>
                  </a:cxn>
                  <a:cxn ang="0">
                    <a:pos x="152" y="527"/>
                  </a:cxn>
                  <a:cxn ang="0">
                    <a:pos x="80" y="504"/>
                  </a:cxn>
                  <a:cxn ang="0">
                    <a:pos x="33" y="445"/>
                  </a:cxn>
                  <a:cxn ang="0">
                    <a:pos x="6" y="365"/>
                  </a:cxn>
                  <a:cxn ang="0">
                    <a:pos x="0" y="280"/>
                  </a:cxn>
                  <a:cxn ang="0">
                    <a:pos x="27" y="181"/>
                  </a:cxn>
                  <a:cxn ang="0">
                    <a:pos x="53" y="143"/>
                  </a:cxn>
                  <a:cxn ang="0">
                    <a:pos x="91" y="105"/>
                  </a:cxn>
                  <a:cxn ang="0">
                    <a:pos x="152" y="59"/>
                  </a:cxn>
                  <a:cxn ang="0">
                    <a:pos x="221" y="29"/>
                  </a:cxn>
                  <a:cxn ang="0">
                    <a:pos x="325" y="4"/>
                  </a:cxn>
                  <a:cxn ang="0">
                    <a:pos x="449" y="0"/>
                  </a:cxn>
                  <a:cxn ang="0">
                    <a:pos x="591" y="38"/>
                  </a:cxn>
                  <a:cxn ang="0">
                    <a:pos x="685" y="99"/>
                  </a:cxn>
                  <a:cxn ang="0">
                    <a:pos x="747" y="149"/>
                  </a:cxn>
                  <a:cxn ang="0">
                    <a:pos x="751" y="164"/>
                  </a:cxn>
                  <a:cxn ang="0">
                    <a:pos x="736" y="168"/>
                  </a:cxn>
                  <a:cxn ang="0">
                    <a:pos x="736" y="168"/>
                  </a:cxn>
                  <a:cxn ang="0">
                    <a:pos x="736" y="168"/>
                  </a:cxn>
                </a:cxnLst>
                <a:rect l="0" t="0" r="r" b="b"/>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lnTo>
                      <a:pt x="736" y="168"/>
                    </a:lnTo>
                    <a:lnTo>
                      <a:pt x="736" y="168"/>
                    </a:lnTo>
                    <a:close/>
                  </a:path>
                </a:pathLst>
              </a:custGeom>
              <a:solidFill>
                <a:srgbClr val="000000"/>
              </a:solidFill>
              <a:ln w="9525">
                <a:noFill/>
                <a:round/>
                <a:headEnd/>
                <a:tailEnd/>
              </a:ln>
            </p:spPr>
            <p:txBody>
              <a:bodyPr/>
              <a:lstStyle/>
              <a:p>
                <a:endParaRPr lang="zh-CN" altLang="en-US"/>
              </a:p>
            </p:txBody>
          </p:sp>
          <p:sp>
            <p:nvSpPr>
              <p:cNvPr id="561163" name="Freeform 11"/>
              <p:cNvSpPr>
                <a:spLocks/>
              </p:cNvSpPr>
              <p:nvPr/>
            </p:nvSpPr>
            <p:spPr bwMode="auto">
              <a:xfrm>
                <a:off x="2283" y="1430"/>
                <a:ext cx="107" cy="140"/>
              </a:xfrm>
              <a:custGeom>
                <a:avLst/>
                <a:gdLst/>
                <a:ahLst/>
                <a:cxnLst>
                  <a:cxn ang="0">
                    <a:pos x="211" y="19"/>
                  </a:cxn>
                  <a:cxn ang="0">
                    <a:pos x="80" y="142"/>
                  </a:cxn>
                  <a:cxn ang="0">
                    <a:pos x="46" y="230"/>
                  </a:cxn>
                  <a:cxn ang="0">
                    <a:pos x="48" y="268"/>
                  </a:cxn>
                  <a:cxn ang="0">
                    <a:pos x="42" y="281"/>
                  </a:cxn>
                  <a:cxn ang="0">
                    <a:pos x="27" y="275"/>
                  </a:cxn>
                  <a:cxn ang="0">
                    <a:pos x="0" y="230"/>
                  </a:cxn>
                  <a:cxn ang="0">
                    <a:pos x="17" y="171"/>
                  </a:cxn>
                  <a:cxn ang="0">
                    <a:pos x="42" y="116"/>
                  </a:cxn>
                  <a:cxn ang="0">
                    <a:pos x="78" y="79"/>
                  </a:cxn>
                  <a:cxn ang="0">
                    <a:pos x="116" y="53"/>
                  </a:cxn>
                  <a:cxn ang="0">
                    <a:pos x="156" y="28"/>
                  </a:cxn>
                  <a:cxn ang="0">
                    <a:pos x="198" y="0"/>
                  </a:cxn>
                  <a:cxn ang="0">
                    <a:pos x="215" y="3"/>
                  </a:cxn>
                  <a:cxn ang="0">
                    <a:pos x="211" y="19"/>
                  </a:cxn>
                  <a:cxn ang="0">
                    <a:pos x="211" y="19"/>
                  </a:cxn>
                  <a:cxn ang="0">
                    <a:pos x="211" y="19"/>
                  </a:cxn>
                </a:cxnLst>
                <a:rect l="0" t="0" r="r" b="b"/>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lnTo>
                      <a:pt x="211" y="19"/>
                    </a:lnTo>
                    <a:lnTo>
                      <a:pt x="211" y="19"/>
                    </a:lnTo>
                    <a:close/>
                  </a:path>
                </a:pathLst>
              </a:custGeom>
              <a:solidFill>
                <a:srgbClr val="000000"/>
              </a:solidFill>
              <a:ln w="9525">
                <a:noFill/>
                <a:round/>
                <a:headEnd/>
                <a:tailEnd/>
              </a:ln>
            </p:spPr>
            <p:txBody>
              <a:bodyPr/>
              <a:lstStyle/>
              <a:p>
                <a:endParaRPr lang="zh-CN" altLang="en-US"/>
              </a:p>
            </p:txBody>
          </p:sp>
          <p:sp>
            <p:nvSpPr>
              <p:cNvPr id="561164" name="Freeform 12"/>
              <p:cNvSpPr>
                <a:spLocks/>
              </p:cNvSpPr>
              <p:nvPr/>
            </p:nvSpPr>
            <p:spPr bwMode="auto">
              <a:xfrm>
                <a:off x="2159" y="1325"/>
                <a:ext cx="167" cy="100"/>
              </a:xfrm>
              <a:custGeom>
                <a:avLst/>
                <a:gdLst/>
                <a:ahLst/>
                <a:cxnLst>
                  <a:cxn ang="0">
                    <a:pos x="325" y="20"/>
                  </a:cxn>
                  <a:cxn ang="0">
                    <a:pos x="141" y="102"/>
                  </a:cxn>
                  <a:cxn ang="0">
                    <a:pos x="65" y="161"/>
                  </a:cxn>
                  <a:cxn ang="0">
                    <a:pos x="29" y="197"/>
                  </a:cxn>
                  <a:cxn ang="0">
                    <a:pos x="2" y="199"/>
                  </a:cxn>
                  <a:cxn ang="0">
                    <a:pos x="0" y="171"/>
                  </a:cxn>
                  <a:cxn ang="0">
                    <a:pos x="32" y="127"/>
                  </a:cxn>
                  <a:cxn ang="0">
                    <a:pos x="116" y="62"/>
                  </a:cxn>
                  <a:cxn ang="0">
                    <a:pos x="165" y="38"/>
                  </a:cxn>
                  <a:cxn ang="0">
                    <a:pos x="215" y="24"/>
                  </a:cxn>
                  <a:cxn ang="0">
                    <a:pos x="319" y="0"/>
                  </a:cxn>
                  <a:cxn ang="0">
                    <a:pos x="333" y="7"/>
                  </a:cxn>
                  <a:cxn ang="0">
                    <a:pos x="325" y="20"/>
                  </a:cxn>
                  <a:cxn ang="0">
                    <a:pos x="325" y="20"/>
                  </a:cxn>
                  <a:cxn ang="0">
                    <a:pos x="325" y="20"/>
                  </a:cxn>
                </a:cxnLst>
                <a:rect l="0" t="0" r="r" b="b"/>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lnTo>
                      <a:pt x="325" y="20"/>
                    </a:lnTo>
                    <a:lnTo>
                      <a:pt x="325" y="20"/>
                    </a:lnTo>
                    <a:close/>
                  </a:path>
                </a:pathLst>
              </a:custGeom>
              <a:solidFill>
                <a:srgbClr val="000000"/>
              </a:solidFill>
              <a:ln w="9525">
                <a:noFill/>
                <a:round/>
                <a:headEnd/>
                <a:tailEnd/>
              </a:ln>
            </p:spPr>
            <p:txBody>
              <a:bodyPr/>
              <a:lstStyle/>
              <a:p>
                <a:endParaRPr lang="zh-CN" altLang="en-US"/>
              </a:p>
            </p:txBody>
          </p:sp>
          <p:sp>
            <p:nvSpPr>
              <p:cNvPr id="561165" name="Freeform 13"/>
              <p:cNvSpPr>
                <a:spLocks/>
              </p:cNvSpPr>
              <p:nvPr/>
            </p:nvSpPr>
            <p:spPr bwMode="auto">
              <a:xfrm>
                <a:off x="2109" y="1304"/>
                <a:ext cx="110" cy="27"/>
              </a:xfrm>
              <a:custGeom>
                <a:avLst/>
                <a:gdLst/>
                <a:ahLst/>
                <a:cxnLst>
                  <a:cxn ang="0">
                    <a:pos x="14" y="2"/>
                  </a:cxn>
                  <a:cxn ang="0">
                    <a:pos x="42" y="0"/>
                  </a:cxn>
                  <a:cxn ang="0">
                    <a:pos x="133" y="0"/>
                  </a:cxn>
                  <a:cxn ang="0">
                    <a:pos x="215" y="32"/>
                  </a:cxn>
                  <a:cxn ang="0">
                    <a:pos x="221" y="47"/>
                  </a:cxn>
                  <a:cxn ang="0">
                    <a:pos x="207" y="53"/>
                  </a:cxn>
                  <a:cxn ang="0">
                    <a:pos x="130" y="36"/>
                  </a:cxn>
                  <a:cxn ang="0">
                    <a:pos x="42" y="36"/>
                  </a:cxn>
                  <a:cxn ang="0">
                    <a:pos x="14" y="32"/>
                  </a:cxn>
                  <a:cxn ang="0">
                    <a:pos x="0" y="17"/>
                  </a:cxn>
                  <a:cxn ang="0">
                    <a:pos x="14" y="2"/>
                  </a:cxn>
                  <a:cxn ang="0">
                    <a:pos x="14" y="2"/>
                  </a:cxn>
                  <a:cxn ang="0">
                    <a:pos x="14" y="2"/>
                  </a:cxn>
                </a:cxnLst>
                <a:rect l="0" t="0" r="r" b="b"/>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lnTo>
                      <a:pt x="14" y="2"/>
                    </a:lnTo>
                    <a:lnTo>
                      <a:pt x="14" y="2"/>
                    </a:lnTo>
                    <a:close/>
                  </a:path>
                </a:pathLst>
              </a:custGeom>
              <a:solidFill>
                <a:srgbClr val="000000"/>
              </a:solidFill>
              <a:ln w="9525">
                <a:noFill/>
                <a:round/>
                <a:headEnd/>
                <a:tailEnd/>
              </a:ln>
            </p:spPr>
            <p:txBody>
              <a:bodyPr/>
              <a:lstStyle/>
              <a:p>
                <a:endParaRPr lang="zh-CN" altLang="en-US"/>
              </a:p>
            </p:txBody>
          </p:sp>
          <p:sp>
            <p:nvSpPr>
              <p:cNvPr id="561166" name="Freeform 14"/>
              <p:cNvSpPr>
                <a:spLocks/>
              </p:cNvSpPr>
              <p:nvPr/>
            </p:nvSpPr>
            <p:spPr bwMode="auto">
              <a:xfrm>
                <a:off x="1941" y="1480"/>
                <a:ext cx="518" cy="240"/>
              </a:xfrm>
              <a:custGeom>
                <a:avLst/>
                <a:gdLst/>
                <a:ahLst/>
                <a:cxnLst>
                  <a:cxn ang="0">
                    <a:pos x="24" y="0"/>
                  </a:cxn>
                  <a:cxn ang="0">
                    <a:pos x="95" y="35"/>
                  </a:cxn>
                  <a:cxn ang="0">
                    <a:pos x="159" y="86"/>
                  </a:cxn>
                  <a:cxn ang="0">
                    <a:pos x="211" y="162"/>
                  </a:cxn>
                  <a:cxn ang="0">
                    <a:pos x="241" y="265"/>
                  </a:cxn>
                  <a:cxn ang="0">
                    <a:pos x="327" y="341"/>
                  </a:cxn>
                  <a:cxn ang="0">
                    <a:pos x="424" y="384"/>
                  </a:cxn>
                  <a:cxn ang="0">
                    <a:pos x="618" y="422"/>
                  </a:cxn>
                  <a:cxn ang="0">
                    <a:pos x="791" y="394"/>
                  </a:cxn>
                  <a:cxn ang="0">
                    <a:pos x="935" y="324"/>
                  </a:cxn>
                  <a:cxn ang="0">
                    <a:pos x="986" y="253"/>
                  </a:cxn>
                  <a:cxn ang="0">
                    <a:pos x="994" y="181"/>
                  </a:cxn>
                  <a:cxn ang="0">
                    <a:pos x="903" y="95"/>
                  </a:cxn>
                  <a:cxn ang="0">
                    <a:pos x="908" y="65"/>
                  </a:cxn>
                  <a:cxn ang="0">
                    <a:pos x="929" y="56"/>
                  </a:cxn>
                  <a:cxn ang="0">
                    <a:pos x="1000" y="94"/>
                  </a:cxn>
                  <a:cxn ang="0">
                    <a:pos x="1034" y="164"/>
                  </a:cxn>
                  <a:cxn ang="0">
                    <a:pos x="1036" y="253"/>
                  </a:cxn>
                  <a:cxn ang="0">
                    <a:pos x="977" y="356"/>
                  </a:cxn>
                  <a:cxn ang="0">
                    <a:pos x="901" y="422"/>
                  </a:cxn>
                  <a:cxn ang="0">
                    <a:pos x="789" y="457"/>
                  </a:cxn>
                  <a:cxn ang="0">
                    <a:pos x="677" y="474"/>
                  </a:cxn>
                  <a:cxn ang="0">
                    <a:pos x="583" y="479"/>
                  </a:cxn>
                  <a:cxn ang="0">
                    <a:pos x="437" y="453"/>
                  </a:cxn>
                  <a:cxn ang="0">
                    <a:pos x="258" y="373"/>
                  </a:cxn>
                  <a:cxn ang="0">
                    <a:pos x="190" y="282"/>
                  </a:cxn>
                  <a:cxn ang="0">
                    <a:pos x="161" y="211"/>
                  </a:cxn>
                  <a:cxn ang="0">
                    <a:pos x="125" y="139"/>
                  </a:cxn>
                  <a:cxn ang="0">
                    <a:pos x="74" y="75"/>
                  </a:cxn>
                  <a:cxn ang="0">
                    <a:pos x="0" y="23"/>
                  </a:cxn>
                  <a:cxn ang="0">
                    <a:pos x="24" y="0"/>
                  </a:cxn>
                  <a:cxn ang="0">
                    <a:pos x="24" y="0"/>
                  </a:cxn>
                </a:cxnLst>
                <a:rect l="0" t="0" r="r" b="b"/>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lnTo>
                      <a:pt x="24" y="0"/>
                    </a:lnTo>
                    <a:close/>
                  </a:path>
                </a:pathLst>
              </a:custGeom>
              <a:solidFill>
                <a:srgbClr val="000000"/>
              </a:solidFill>
              <a:ln w="9525">
                <a:noFill/>
                <a:round/>
                <a:headEnd/>
                <a:tailEnd/>
              </a:ln>
            </p:spPr>
            <p:txBody>
              <a:bodyPr/>
              <a:lstStyle/>
              <a:p>
                <a:endParaRPr lang="zh-CN" altLang="en-US"/>
              </a:p>
            </p:txBody>
          </p:sp>
        </p:grpSp>
        <p:grpSp>
          <p:nvGrpSpPr>
            <p:cNvPr id="561167" name="Group 15"/>
            <p:cNvGrpSpPr>
              <a:grpSpLocks/>
            </p:cNvGrpSpPr>
            <p:nvPr/>
          </p:nvGrpSpPr>
          <p:grpSpPr bwMode="auto">
            <a:xfrm>
              <a:off x="756" y="2640"/>
              <a:ext cx="956" cy="235"/>
              <a:chOff x="384" y="1152"/>
              <a:chExt cx="1594" cy="392"/>
            </a:xfrm>
          </p:grpSpPr>
          <p:sp>
            <p:nvSpPr>
              <p:cNvPr id="561168" name="Freeform 16"/>
              <p:cNvSpPr>
                <a:spLocks/>
              </p:cNvSpPr>
              <p:nvPr/>
            </p:nvSpPr>
            <p:spPr bwMode="auto">
              <a:xfrm>
                <a:off x="412" y="1193"/>
                <a:ext cx="1555" cy="335"/>
              </a:xfrm>
              <a:custGeom>
                <a:avLst/>
                <a:gdLst/>
                <a:ahLst/>
                <a:cxnLst>
                  <a:cxn ang="0">
                    <a:pos x="485" y="0"/>
                  </a:cxn>
                  <a:cxn ang="0">
                    <a:pos x="395" y="54"/>
                  </a:cxn>
                  <a:cxn ang="0">
                    <a:pos x="102" y="432"/>
                  </a:cxn>
                  <a:cxn ang="0">
                    <a:pos x="0" y="485"/>
                  </a:cxn>
                  <a:cxn ang="0">
                    <a:pos x="89" y="626"/>
                  </a:cxn>
                  <a:cxn ang="0">
                    <a:pos x="758" y="592"/>
                  </a:cxn>
                  <a:cxn ang="0">
                    <a:pos x="2897" y="669"/>
                  </a:cxn>
                  <a:cxn ang="0">
                    <a:pos x="3108" y="561"/>
                  </a:cxn>
                  <a:cxn ang="0">
                    <a:pos x="2625" y="508"/>
                  </a:cxn>
                  <a:cxn ang="0">
                    <a:pos x="3019" y="477"/>
                  </a:cxn>
                  <a:cxn ang="0">
                    <a:pos x="2927" y="358"/>
                  </a:cxn>
                  <a:cxn ang="0">
                    <a:pos x="2770" y="137"/>
                  </a:cxn>
                  <a:cxn ang="0">
                    <a:pos x="1597" y="76"/>
                  </a:cxn>
                  <a:cxn ang="0">
                    <a:pos x="599" y="8"/>
                  </a:cxn>
                  <a:cxn ang="0">
                    <a:pos x="485" y="0"/>
                  </a:cxn>
                  <a:cxn ang="0">
                    <a:pos x="485" y="0"/>
                  </a:cxn>
                  <a:cxn ang="0">
                    <a:pos x="485" y="0"/>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lnTo>
                      <a:pt x="485" y="0"/>
                    </a:lnTo>
                    <a:lnTo>
                      <a:pt x="485" y="0"/>
                    </a:lnTo>
                    <a:close/>
                  </a:path>
                </a:pathLst>
              </a:custGeom>
              <a:solidFill>
                <a:srgbClr val="E8DCDC"/>
              </a:solidFill>
              <a:ln w="9525">
                <a:noFill/>
                <a:round/>
                <a:headEnd/>
                <a:tailEnd/>
              </a:ln>
            </p:spPr>
            <p:txBody>
              <a:bodyPr/>
              <a:lstStyle/>
              <a:p>
                <a:endParaRPr lang="zh-CN" altLang="en-US"/>
              </a:p>
            </p:txBody>
          </p:sp>
          <p:sp>
            <p:nvSpPr>
              <p:cNvPr id="561169" name="Freeform 17"/>
              <p:cNvSpPr>
                <a:spLocks/>
              </p:cNvSpPr>
              <p:nvPr/>
            </p:nvSpPr>
            <p:spPr bwMode="auto">
              <a:xfrm>
                <a:off x="398" y="1432"/>
                <a:ext cx="1550" cy="100"/>
              </a:xfrm>
              <a:custGeom>
                <a:avLst/>
                <a:gdLst/>
                <a:ahLst/>
                <a:cxnLst>
                  <a:cxn ang="0">
                    <a:pos x="76" y="132"/>
                  </a:cxn>
                  <a:cxn ang="0">
                    <a:pos x="0" y="46"/>
                  </a:cxn>
                  <a:cxn ang="0">
                    <a:pos x="227" y="0"/>
                  </a:cxn>
                  <a:cxn ang="0">
                    <a:pos x="3025" y="54"/>
                  </a:cxn>
                  <a:cxn ang="0">
                    <a:pos x="3099" y="113"/>
                  </a:cxn>
                  <a:cxn ang="0">
                    <a:pos x="2981" y="200"/>
                  </a:cxn>
                  <a:cxn ang="0">
                    <a:pos x="1481" y="153"/>
                  </a:cxn>
                  <a:cxn ang="0">
                    <a:pos x="493" y="115"/>
                  </a:cxn>
                  <a:cxn ang="0">
                    <a:pos x="179" y="173"/>
                  </a:cxn>
                  <a:cxn ang="0">
                    <a:pos x="76" y="132"/>
                  </a:cxn>
                  <a:cxn ang="0">
                    <a:pos x="76" y="132"/>
                  </a:cxn>
                  <a:cxn ang="0">
                    <a:pos x="76" y="132"/>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lnTo>
                      <a:pt x="76" y="132"/>
                    </a:lnTo>
                    <a:lnTo>
                      <a:pt x="76" y="132"/>
                    </a:lnTo>
                    <a:close/>
                  </a:path>
                </a:pathLst>
              </a:custGeom>
              <a:solidFill>
                <a:srgbClr val="A38C8C"/>
              </a:solidFill>
              <a:ln w="9525">
                <a:noFill/>
                <a:round/>
                <a:headEnd/>
                <a:tailEnd/>
              </a:ln>
            </p:spPr>
            <p:txBody>
              <a:bodyPr/>
              <a:lstStyle/>
              <a:p>
                <a:endParaRPr lang="zh-CN" altLang="en-US"/>
              </a:p>
            </p:txBody>
          </p:sp>
          <p:sp>
            <p:nvSpPr>
              <p:cNvPr id="561170" name="Freeform 18"/>
              <p:cNvSpPr>
                <a:spLocks/>
              </p:cNvSpPr>
              <p:nvPr/>
            </p:nvSpPr>
            <p:spPr bwMode="auto">
              <a:xfrm>
                <a:off x="626" y="1152"/>
                <a:ext cx="1173" cy="83"/>
              </a:xfrm>
              <a:custGeom>
                <a:avLst/>
                <a:gdLst/>
                <a:ahLst/>
                <a:cxnLst>
                  <a:cxn ang="0">
                    <a:pos x="15" y="0"/>
                  </a:cxn>
                  <a:cxn ang="0">
                    <a:pos x="595" y="19"/>
                  </a:cxn>
                  <a:cxn ang="0">
                    <a:pos x="1703" y="64"/>
                  </a:cxn>
                  <a:cxn ang="0">
                    <a:pos x="2024" y="76"/>
                  </a:cxn>
                  <a:cxn ang="0">
                    <a:pos x="2311" y="95"/>
                  </a:cxn>
                  <a:cxn ang="0">
                    <a:pos x="2338" y="104"/>
                  </a:cxn>
                  <a:cxn ang="0">
                    <a:pos x="2345" y="129"/>
                  </a:cxn>
                  <a:cxn ang="0">
                    <a:pos x="2338" y="154"/>
                  </a:cxn>
                  <a:cxn ang="0">
                    <a:pos x="2311" y="165"/>
                  </a:cxn>
                  <a:cxn ang="0">
                    <a:pos x="2019" y="146"/>
                  </a:cxn>
                  <a:cxn ang="0">
                    <a:pos x="1697" y="135"/>
                  </a:cxn>
                  <a:cxn ang="0">
                    <a:pos x="591" y="70"/>
                  </a:cxn>
                  <a:cxn ang="0">
                    <a:pos x="302" y="43"/>
                  </a:cxn>
                  <a:cxn ang="0">
                    <a:pos x="15" y="28"/>
                  </a:cxn>
                  <a:cxn ang="0">
                    <a:pos x="0" y="13"/>
                  </a:cxn>
                  <a:cxn ang="0">
                    <a:pos x="15" y="0"/>
                  </a:cxn>
                  <a:cxn ang="0">
                    <a:pos x="15" y="0"/>
                  </a:cxn>
                  <a:cxn ang="0">
                    <a:pos x="15" y="0"/>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lnTo>
                      <a:pt x="15" y="0"/>
                    </a:lnTo>
                    <a:lnTo>
                      <a:pt x="15" y="0"/>
                    </a:lnTo>
                    <a:close/>
                  </a:path>
                </a:pathLst>
              </a:custGeom>
              <a:solidFill>
                <a:srgbClr val="000000"/>
              </a:solidFill>
              <a:ln w="9525">
                <a:noFill/>
                <a:round/>
                <a:headEnd/>
                <a:tailEnd/>
              </a:ln>
            </p:spPr>
            <p:txBody>
              <a:bodyPr/>
              <a:lstStyle/>
              <a:p>
                <a:endParaRPr lang="zh-CN" altLang="en-US"/>
              </a:p>
            </p:txBody>
          </p:sp>
          <p:sp>
            <p:nvSpPr>
              <p:cNvPr id="561171" name="Freeform 19"/>
              <p:cNvSpPr>
                <a:spLocks/>
              </p:cNvSpPr>
              <p:nvPr/>
            </p:nvSpPr>
            <p:spPr bwMode="auto">
              <a:xfrm>
                <a:off x="451" y="1402"/>
                <a:ext cx="1069" cy="64"/>
              </a:xfrm>
              <a:custGeom>
                <a:avLst/>
                <a:gdLst/>
                <a:ahLst/>
                <a:cxnLst>
                  <a:cxn ang="0">
                    <a:pos x="23" y="5"/>
                  </a:cxn>
                  <a:cxn ang="0">
                    <a:pos x="409" y="0"/>
                  </a:cxn>
                  <a:cxn ang="0">
                    <a:pos x="1047" y="22"/>
                  </a:cxn>
                  <a:cxn ang="0">
                    <a:pos x="1346" y="39"/>
                  </a:cxn>
                  <a:cxn ang="0">
                    <a:pos x="1684" y="55"/>
                  </a:cxn>
                  <a:cxn ang="0">
                    <a:pos x="1905" y="70"/>
                  </a:cxn>
                  <a:cxn ang="0">
                    <a:pos x="2123" y="81"/>
                  </a:cxn>
                  <a:cxn ang="0">
                    <a:pos x="2137" y="95"/>
                  </a:cxn>
                  <a:cxn ang="0">
                    <a:pos x="2123" y="110"/>
                  </a:cxn>
                  <a:cxn ang="0">
                    <a:pos x="1903" y="119"/>
                  </a:cxn>
                  <a:cxn ang="0">
                    <a:pos x="1682" y="127"/>
                  </a:cxn>
                  <a:cxn ang="0">
                    <a:pos x="1045" y="95"/>
                  </a:cxn>
                  <a:cxn ang="0">
                    <a:pos x="747" y="79"/>
                  </a:cxn>
                  <a:cxn ang="0">
                    <a:pos x="409" y="74"/>
                  </a:cxn>
                  <a:cxn ang="0">
                    <a:pos x="24" y="55"/>
                  </a:cxn>
                  <a:cxn ang="0">
                    <a:pos x="0" y="30"/>
                  </a:cxn>
                  <a:cxn ang="0">
                    <a:pos x="5" y="13"/>
                  </a:cxn>
                  <a:cxn ang="0">
                    <a:pos x="23" y="5"/>
                  </a:cxn>
                  <a:cxn ang="0">
                    <a:pos x="23" y="5"/>
                  </a:cxn>
                  <a:cxn ang="0">
                    <a:pos x="23" y="5"/>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lnTo>
                      <a:pt x="23" y="5"/>
                    </a:lnTo>
                    <a:lnTo>
                      <a:pt x="23" y="5"/>
                    </a:lnTo>
                    <a:close/>
                  </a:path>
                </a:pathLst>
              </a:custGeom>
              <a:solidFill>
                <a:srgbClr val="000000"/>
              </a:solidFill>
              <a:ln w="9525">
                <a:noFill/>
                <a:round/>
                <a:headEnd/>
                <a:tailEnd/>
              </a:ln>
            </p:spPr>
            <p:txBody>
              <a:bodyPr/>
              <a:lstStyle/>
              <a:p>
                <a:endParaRPr lang="zh-CN" altLang="en-US"/>
              </a:p>
            </p:txBody>
          </p:sp>
          <p:sp>
            <p:nvSpPr>
              <p:cNvPr id="561172" name="Freeform 20"/>
              <p:cNvSpPr>
                <a:spLocks/>
              </p:cNvSpPr>
              <p:nvPr/>
            </p:nvSpPr>
            <p:spPr bwMode="auto">
              <a:xfrm>
                <a:off x="1831" y="1222"/>
                <a:ext cx="142" cy="211"/>
              </a:xfrm>
              <a:custGeom>
                <a:avLst/>
                <a:gdLst/>
                <a:ahLst/>
                <a:cxnLst>
                  <a:cxn ang="0">
                    <a:pos x="25" y="8"/>
                  </a:cxn>
                  <a:cxn ang="0">
                    <a:pos x="53" y="69"/>
                  </a:cxn>
                  <a:cxn ang="0">
                    <a:pos x="82" y="120"/>
                  </a:cxn>
                  <a:cxn ang="0">
                    <a:pos x="116" y="170"/>
                  </a:cxn>
                  <a:cxn ang="0">
                    <a:pos x="160" y="223"/>
                  </a:cxn>
                  <a:cxn ang="0">
                    <a:pos x="285" y="390"/>
                  </a:cxn>
                  <a:cxn ang="0">
                    <a:pos x="278" y="415"/>
                  </a:cxn>
                  <a:cxn ang="0">
                    <a:pos x="257" y="422"/>
                  </a:cxn>
                  <a:cxn ang="0">
                    <a:pos x="225" y="394"/>
                  </a:cxn>
                  <a:cxn ang="0">
                    <a:pos x="213" y="350"/>
                  </a:cxn>
                  <a:cxn ang="0">
                    <a:pos x="188" y="316"/>
                  </a:cxn>
                  <a:cxn ang="0">
                    <a:pos x="124" y="251"/>
                  </a:cxn>
                  <a:cxn ang="0">
                    <a:pos x="52" y="141"/>
                  </a:cxn>
                  <a:cxn ang="0">
                    <a:pos x="0" y="19"/>
                  </a:cxn>
                  <a:cxn ang="0">
                    <a:pos x="8" y="0"/>
                  </a:cxn>
                  <a:cxn ang="0">
                    <a:pos x="25" y="8"/>
                  </a:cxn>
                  <a:cxn ang="0">
                    <a:pos x="25" y="8"/>
                  </a:cxn>
                  <a:cxn ang="0">
                    <a:pos x="25" y="8"/>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lnTo>
                      <a:pt x="25" y="8"/>
                    </a:lnTo>
                    <a:lnTo>
                      <a:pt x="25" y="8"/>
                    </a:lnTo>
                    <a:close/>
                  </a:path>
                </a:pathLst>
              </a:custGeom>
              <a:solidFill>
                <a:srgbClr val="000000"/>
              </a:solidFill>
              <a:ln w="9525">
                <a:noFill/>
                <a:round/>
                <a:headEnd/>
                <a:tailEnd/>
              </a:ln>
            </p:spPr>
            <p:txBody>
              <a:bodyPr/>
              <a:lstStyle/>
              <a:p>
                <a:endParaRPr lang="zh-CN" altLang="en-US"/>
              </a:p>
            </p:txBody>
          </p:sp>
          <p:sp>
            <p:nvSpPr>
              <p:cNvPr id="561173" name="Freeform 21"/>
              <p:cNvSpPr>
                <a:spLocks/>
              </p:cNvSpPr>
              <p:nvPr/>
            </p:nvSpPr>
            <p:spPr bwMode="auto">
              <a:xfrm>
                <a:off x="1896" y="1453"/>
                <a:ext cx="82" cy="80"/>
              </a:xfrm>
              <a:custGeom>
                <a:avLst/>
                <a:gdLst/>
                <a:ahLst/>
                <a:cxnLst>
                  <a:cxn ang="0">
                    <a:pos x="164" y="21"/>
                  </a:cxn>
                  <a:cxn ang="0">
                    <a:pos x="135" y="61"/>
                  </a:cxn>
                  <a:cxn ang="0">
                    <a:pos x="107" y="95"/>
                  </a:cxn>
                  <a:cxn ang="0">
                    <a:pos x="42" y="162"/>
                  </a:cxn>
                  <a:cxn ang="0">
                    <a:pos x="6" y="162"/>
                  </a:cxn>
                  <a:cxn ang="0">
                    <a:pos x="0" y="147"/>
                  </a:cxn>
                  <a:cxn ang="0">
                    <a:pos x="6" y="128"/>
                  </a:cxn>
                  <a:cxn ang="0">
                    <a:pos x="139" y="4"/>
                  </a:cxn>
                  <a:cxn ang="0">
                    <a:pos x="160" y="0"/>
                  </a:cxn>
                  <a:cxn ang="0">
                    <a:pos x="164" y="21"/>
                  </a:cxn>
                  <a:cxn ang="0">
                    <a:pos x="164" y="21"/>
                  </a:cxn>
                  <a:cxn ang="0">
                    <a:pos x="164" y="21"/>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lnTo>
                      <a:pt x="164" y="21"/>
                    </a:lnTo>
                    <a:lnTo>
                      <a:pt x="164" y="21"/>
                    </a:lnTo>
                    <a:close/>
                  </a:path>
                </a:pathLst>
              </a:custGeom>
              <a:solidFill>
                <a:srgbClr val="000000"/>
              </a:solidFill>
              <a:ln w="9525">
                <a:noFill/>
                <a:round/>
                <a:headEnd/>
                <a:tailEnd/>
              </a:ln>
            </p:spPr>
            <p:txBody>
              <a:bodyPr/>
              <a:lstStyle/>
              <a:p>
                <a:endParaRPr lang="zh-CN" altLang="en-US"/>
              </a:p>
            </p:txBody>
          </p:sp>
          <p:sp>
            <p:nvSpPr>
              <p:cNvPr id="561174" name="Freeform 22"/>
              <p:cNvSpPr>
                <a:spLocks/>
              </p:cNvSpPr>
              <p:nvPr/>
            </p:nvSpPr>
            <p:spPr bwMode="auto">
              <a:xfrm>
                <a:off x="423" y="1483"/>
                <a:ext cx="1500" cy="61"/>
              </a:xfrm>
              <a:custGeom>
                <a:avLst/>
                <a:gdLst/>
                <a:ahLst/>
                <a:cxnLst>
                  <a:cxn ang="0">
                    <a:pos x="24" y="21"/>
                  </a:cxn>
                  <a:cxn ang="0">
                    <a:pos x="190" y="34"/>
                  </a:cxn>
                  <a:cxn ang="0">
                    <a:pos x="323" y="15"/>
                  </a:cxn>
                  <a:cxn ang="0">
                    <a:pos x="439" y="4"/>
                  </a:cxn>
                  <a:cxn ang="0">
                    <a:pos x="688" y="0"/>
                  </a:cxn>
                  <a:cxn ang="0">
                    <a:pos x="792" y="0"/>
                  </a:cxn>
                  <a:cxn ang="0">
                    <a:pos x="1891" y="21"/>
                  </a:cxn>
                  <a:cxn ang="0">
                    <a:pos x="1983" y="23"/>
                  </a:cxn>
                  <a:cxn ang="0">
                    <a:pos x="2030" y="25"/>
                  </a:cxn>
                  <a:cxn ang="0">
                    <a:pos x="2300" y="32"/>
                  </a:cxn>
                  <a:cxn ang="0">
                    <a:pos x="2346" y="40"/>
                  </a:cxn>
                  <a:cxn ang="0">
                    <a:pos x="2927" y="61"/>
                  </a:cxn>
                  <a:cxn ang="0">
                    <a:pos x="3000" y="61"/>
                  </a:cxn>
                  <a:cxn ang="0">
                    <a:pos x="2973" y="112"/>
                  </a:cxn>
                  <a:cxn ang="0">
                    <a:pos x="2927" y="122"/>
                  </a:cxn>
                  <a:cxn ang="0">
                    <a:pos x="2635" y="107"/>
                  </a:cxn>
                  <a:cxn ang="0">
                    <a:pos x="2344" y="91"/>
                  </a:cxn>
                  <a:cxn ang="0">
                    <a:pos x="2296" y="89"/>
                  </a:cxn>
                  <a:cxn ang="0">
                    <a:pos x="2026" y="82"/>
                  </a:cxn>
                  <a:cxn ang="0">
                    <a:pos x="1981" y="74"/>
                  </a:cxn>
                  <a:cxn ang="0">
                    <a:pos x="1891" y="78"/>
                  </a:cxn>
                  <a:cxn ang="0">
                    <a:pos x="792" y="55"/>
                  </a:cxn>
                  <a:cxn ang="0">
                    <a:pos x="688" y="55"/>
                  </a:cxn>
                  <a:cxn ang="0">
                    <a:pos x="441" y="46"/>
                  </a:cxn>
                  <a:cxn ang="0">
                    <a:pos x="194" y="63"/>
                  </a:cxn>
                  <a:cxn ang="0">
                    <a:pos x="17" y="63"/>
                  </a:cxn>
                  <a:cxn ang="0">
                    <a:pos x="0" y="38"/>
                  </a:cxn>
                  <a:cxn ang="0">
                    <a:pos x="7" y="25"/>
                  </a:cxn>
                  <a:cxn ang="0">
                    <a:pos x="24" y="21"/>
                  </a:cxn>
                  <a:cxn ang="0">
                    <a:pos x="24" y="21"/>
                  </a:cxn>
                  <a:cxn ang="0">
                    <a:pos x="24" y="2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lnTo>
                      <a:pt x="24" y="21"/>
                    </a:lnTo>
                    <a:lnTo>
                      <a:pt x="24" y="21"/>
                    </a:lnTo>
                    <a:close/>
                  </a:path>
                </a:pathLst>
              </a:custGeom>
              <a:solidFill>
                <a:srgbClr val="000000"/>
              </a:solidFill>
              <a:ln w="9525">
                <a:noFill/>
                <a:round/>
                <a:headEnd/>
                <a:tailEnd/>
              </a:ln>
            </p:spPr>
            <p:txBody>
              <a:bodyPr/>
              <a:lstStyle/>
              <a:p>
                <a:endParaRPr lang="zh-CN" altLang="en-US"/>
              </a:p>
            </p:txBody>
          </p:sp>
          <p:sp>
            <p:nvSpPr>
              <p:cNvPr id="561175" name="Freeform 23"/>
              <p:cNvSpPr>
                <a:spLocks/>
              </p:cNvSpPr>
              <p:nvPr/>
            </p:nvSpPr>
            <p:spPr bwMode="auto">
              <a:xfrm>
                <a:off x="705" y="1232"/>
                <a:ext cx="800" cy="84"/>
              </a:xfrm>
              <a:custGeom>
                <a:avLst/>
                <a:gdLst/>
                <a:ahLst/>
                <a:cxnLst>
                  <a:cxn ang="0">
                    <a:pos x="29" y="0"/>
                  </a:cxn>
                  <a:cxn ang="0">
                    <a:pos x="400" y="15"/>
                  </a:cxn>
                  <a:cxn ang="0">
                    <a:pos x="643" y="40"/>
                  </a:cxn>
                  <a:cxn ang="0">
                    <a:pos x="856" y="59"/>
                  </a:cxn>
                  <a:cxn ang="0">
                    <a:pos x="1314" y="99"/>
                  </a:cxn>
                  <a:cxn ang="0">
                    <a:pos x="1449" y="120"/>
                  </a:cxn>
                  <a:cxn ang="0">
                    <a:pos x="1586" y="137"/>
                  </a:cxn>
                  <a:cxn ang="0">
                    <a:pos x="1599" y="152"/>
                  </a:cxn>
                  <a:cxn ang="0">
                    <a:pos x="1586" y="166"/>
                  </a:cxn>
                  <a:cxn ang="0">
                    <a:pos x="1308" y="168"/>
                  </a:cxn>
                  <a:cxn ang="0">
                    <a:pos x="392" y="82"/>
                  </a:cxn>
                  <a:cxn ang="0">
                    <a:pos x="23" y="52"/>
                  </a:cxn>
                  <a:cxn ang="0">
                    <a:pos x="0" y="23"/>
                  </a:cxn>
                  <a:cxn ang="0">
                    <a:pos x="10" y="4"/>
                  </a:cxn>
                  <a:cxn ang="0">
                    <a:pos x="29" y="0"/>
                  </a:cxn>
                  <a:cxn ang="0">
                    <a:pos x="29" y="0"/>
                  </a:cxn>
                  <a:cxn ang="0">
                    <a:pos x="29" y="0"/>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lnTo>
                      <a:pt x="29" y="0"/>
                    </a:lnTo>
                    <a:lnTo>
                      <a:pt x="29" y="0"/>
                    </a:lnTo>
                    <a:close/>
                  </a:path>
                </a:pathLst>
              </a:custGeom>
              <a:solidFill>
                <a:srgbClr val="000000"/>
              </a:solidFill>
              <a:ln w="9525">
                <a:noFill/>
                <a:round/>
                <a:headEnd/>
                <a:tailEnd/>
              </a:ln>
            </p:spPr>
            <p:txBody>
              <a:bodyPr/>
              <a:lstStyle/>
              <a:p>
                <a:endParaRPr lang="zh-CN" altLang="en-US"/>
              </a:p>
            </p:txBody>
          </p:sp>
          <p:sp>
            <p:nvSpPr>
              <p:cNvPr id="561176" name="Freeform 24"/>
              <p:cNvSpPr>
                <a:spLocks/>
              </p:cNvSpPr>
              <p:nvPr/>
            </p:nvSpPr>
            <p:spPr bwMode="auto">
              <a:xfrm>
                <a:off x="665" y="1308"/>
                <a:ext cx="582" cy="62"/>
              </a:xfrm>
              <a:custGeom>
                <a:avLst/>
                <a:gdLst/>
                <a:ahLst/>
                <a:cxnLst>
                  <a:cxn ang="0">
                    <a:pos x="15" y="0"/>
                  </a:cxn>
                  <a:cxn ang="0">
                    <a:pos x="366" y="16"/>
                  </a:cxn>
                  <a:cxn ang="0">
                    <a:pos x="581" y="33"/>
                  </a:cxn>
                  <a:cxn ang="0">
                    <a:pos x="866" y="61"/>
                  </a:cxn>
                  <a:cxn ang="0">
                    <a:pos x="998" y="80"/>
                  </a:cxn>
                  <a:cxn ang="0">
                    <a:pos x="1150" y="97"/>
                  </a:cxn>
                  <a:cxn ang="0">
                    <a:pos x="1163" y="112"/>
                  </a:cxn>
                  <a:cxn ang="0">
                    <a:pos x="1148" y="124"/>
                  </a:cxn>
                  <a:cxn ang="0">
                    <a:pos x="579" y="93"/>
                  </a:cxn>
                  <a:cxn ang="0">
                    <a:pos x="361" y="76"/>
                  </a:cxn>
                  <a:cxn ang="0">
                    <a:pos x="188" y="46"/>
                  </a:cxn>
                  <a:cxn ang="0">
                    <a:pos x="15" y="29"/>
                  </a:cxn>
                  <a:cxn ang="0">
                    <a:pos x="0" y="14"/>
                  </a:cxn>
                  <a:cxn ang="0">
                    <a:pos x="15" y="0"/>
                  </a:cxn>
                  <a:cxn ang="0">
                    <a:pos x="15" y="0"/>
                  </a:cxn>
                  <a:cxn ang="0">
                    <a:pos x="15" y="0"/>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lnTo>
                      <a:pt x="15" y="0"/>
                    </a:lnTo>
                    <a:lnTo>
                      <a:pt x="15" y="0"/>
                    </a:lnTo>
                    <a:close/>
                  </a:path>
                </a:pathLst>
              </a:custGeom>
              <a:solidFill>
                <a:srgbClr val="000000"/>
              </a:solidFill>
              <a:ln w="9525">
                <a:noFill/>
                <a:round/>
                <a:headEnd/>
                <a:tailEnd/>
              </a:ln>
            </p:spPr>
            <p:txBody>
              <a:bodyPr/>
              <a:lstStyle/>
              <a:p>
                <a:endParaRPr lang="zh-CN" altLang="en-US"/>
              </a:p>
            </p:txBody>
          </p:sp>
          <p:sp>
            <p:nvSpPr>
              <p:cNvPr id="561177" name="Freeform 25"/>
              <p:cNvSpPr>
                <a:spLocks/>
              </p:cNvSpPr>
              <p:nvPr/>
            </p:nvSpPr>
            <p:spPr bwMode="auto">
              <a:xfrm>
                <a:off x="1618" y="1290"/>
                <a:ext cx="176" cy="34"/>
              </a:xfrm>
              <a:custGeom>
                <a:avLst/>
                <a:gdLst/>
                <a:ahLst/>
                <a:cxnLst>
                  <a:cxn ang="0">
                    <a:pos x="16" y="0"/>
                  </a:cxn>
                  <a:cxn ang="0">
                    <a:pos x="322" y="8"/>
                  </a:cxn>
                  <a:cxn ang="0">
                    <a:pos x="352" y="38"/>
                  </a:cxn>
                  <a:cxn ang="0">
                    <a:pos x="344" y="59"/>
                  </a:cxn>
                  <a:cxn ang="0">
                    <a:pos x="322" y="69"/>
                  </a:cxn>
                  <a:cxn ang="0">
                    <a:pos x="166" y="53"/>
                  </a:cxn>
                  <a:cxn ang="0">
                    <a:pos x="12" y="29"/>
                  </a:cxn>
                  <a:cxn ang="0">
                    <a:pos x="0" y="14"/>
                  </a:cxn>
                  <a:cxn ang="0">
                    <a:pos x="16" y="0"/>
                  </a:cxn>
                  <a:cxn ang="0">
                    <a:pos x="16" y="0"/>
                  </a:cxn>
                  <a:cxn ang="0">
                    <a:pos x="16" y="0"/>
                  </a:cxn>
                </a:cxnLst>
                <a:rect l="0" t="0" r="r" b="b"/>
                <a:pathLst>
                  <a:path w="352" h="69">
                    <a:moveTo>
                      <a:pt x="16" y="0"/>
                    </a:moveTo>
                    <a:lnTo>
                      <a:pt x="322" y="8"/>
                    </a:lnTo>
                    <a:lnTo>
                      <a:pt x="352" y="38"/>
                    </a:lnTo>
                    <a:lnTo>
                      <a:pt x="344" y="59"/>
                    </a:lnTo>
                    <a:lnTo>
                      <a:pt x="322" y="69"/>
                    </a:lnTo>
                    <a:lnTo>
                      <a:pt x="166" y="53"/>
                    </a:lnTo>
                    <a:lnTo>
                      <a:pt x="12" y="29"/>
                    </a:lnTo>
                    <a:lnTo>
                      <a:pt x="0" y="14"/>
                    </a:lnTo>
                    <a:lnTo>
                      <a:pt x="16" y="0"/>
                    </a:lnTo>
                    <a:lnTo>
                      <a:pt x="16" y="0"/>
                    </a:lnTo>
                    <a:lnTo>
                      <a:pt x="16" y="0"/>
                    </a:lnTo>
                    <a:close/>
                  </a:path>
                </a:pathLst>
              </a:custGeom>
              <a:solidFill>
                <a:srgbClr val="000000"/>
              </a:solidFill>
              <a:ln w="9525">
                <a:noFill/>
                <a:round/>
                <a:headEnd/>
                <a:tailEnd/>
              </a:ln>
            </p:spPr>
            <p:txBody>
              <a:bodyPr/>
              <a:lstStyle/>
              <a:p>
                <a:endParaRPr lang="zh-CN" altLang="en-US"/>
              </a:p>
            </p:txBody>
          </p:sp>
          <p:sp>
            <p:nvSpPr>
              <p:cNvPr id="561178" name="Freeform 26"/>
              <p:cNvSpPr>
                <a:spLocks/>
              </p:cNvSpPr>
              <p:nvPr/>
            </p:nvSpPr>
            <p:spPr bwMode="auto">
              <a:xfrm>
                <a:off x="1657" y="1335"/>
                <a:ext cx="178" cy="30"/>
              </a:xfrm>
              <a:custGeom>
                <a:avLst/>
                <a:gdLst/>
                <a:ahLst/>
                <a:cxnLst>
                  <a:cxn ang="0">
                    <a:pos x="16" y="19"/>
                  </a:cxn>
                  <a:cxn ang="0">
                    <a:pos x="170" y="17"/>
                  </a:cxn>
                  <a:cxn ang="0">
                    <a:pos x="325" y="0"/>
                  </a:cxn>
                  <a:cxn ang="0">
                    <a:pos x="358" y="28"/>
                  </a:cxn>
                  <a:cxn ang="0">
                    <a:pos x="352" y="49"/>
                  </a:cxn>
                  <a:cxn ang="0">
                    <a:pos x="331" y="60"/>
                  </a:cxn>
                  <a:cxn ang="0">
                    <a:pos x="171" y="60"/>
                  </a:cxn>
                  <a:cxn ang="0">
                    <a:pos x="12" y="47"/>
                  </a:cxn>
                  <a:cxn ang="0">
                    <a:pos x="0" y="32"/>
                  </a:cxn>
                  <a:cxn ang="0">
                    <a:pos x="16" y="19"/>
                  </a:cxn>
                  <a:cxn ang="0">
                    <a:pos x="16" y="19"/>
                  </a:cxn>
                  <a:cxn ang="0">
                    <a:pos x="16" y="19"/>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lnTo>
                      <a:pt x="16" y="19"/>
                    </a:lnTo>
                    <a:lnTo>
                      <a:pt x="16" y="19"/>
                    </a:lnTo>
                    <a:close/>
                  </a:path>
                </a:pathLst>
              </a:custGeom>
              <a:solidFill>
                <a:srgbClr val="000000"/>
              </a:solidFill>
              <a:ln w="9525">
                <a:noFill/>
                <a:round/>
                <a:headEnd/>
                <a:tailEnd/>
              </a:ln>
            </p:spPr>
            <p:txBody>
              <a:bodyPr/>
              <a:lstStyle/>
              <a:p>
                <a:endParaRPr lang="zh-CN" altLang="en-US"/>
              </a:p>
            </p:txBody>
          </p:sp>
          <p:sp>
            <p:nvSpPr>
              <p:cNvPr id="561179" name="Freeform 27"/>
              <p:cNvSpPr>
                <a:spLocks/>
              </p:cNvSpPr>
              <p:nvPr/>
            </p:nvSpPr>
            <p:spPr bwMode="auto">
              <a:xfrm>
                <a:off x="1672" y="1387"/>
                <a:ext cx="205" cy="36"/>
              </a:xfrm>
              <a:custGeom>
                <a:avLst/>
                <a:gdLst/>
                <a:ahLst/>
                <a:cxnLst>
                  <a:cxn ang="0">
                    <a:pos x="24" y="17"/>
                  </a:cxn>
                  <a:cxn ang="0">
                    <a:pos x="327" y="13"/>
                  </a:cxn>
                  <a:cxn ang="0">
                    <a:pos x="393" y="0"/>
                  </a:cxn>
                  <a:cxn ang="0">
                    <a:pos x="410" y="10"/>
                  </a:cxn>
                  <a:cxn ang="0">
                    <a:pos x="403" y="27"/>
                  </a:cxn>
                  <a:cxn ang="0">
                    <a:pos x="370" y="48"/>
                  </a:cxn>
                  <a:cxn ang="0">
                    <a:pos x="336" y="69"/>
                  </a:cxn>
                  <a:cxn ang="0">
                    <a:pos x="180" y="72"/>
                  </a:cxn>
                  <a:cxn ang="0">
                    <a:pos x="24" y="67"/>
                  </a:cxn>
                  <a:cxn ang="0">
                    <a:pos x="0" y="42"/>
                  </a:cxn>
                  <a:cxn ang="0">
                    <a:pos x="5" y="25"/>
                  </a:cxn>
                  <a:cxn ang="0">
                    <a:pos x="24" y="17"/>
                  </a:cxn>
                  <a:cxn ang="0">
                    <a:pos x="24" y="17"/>
                  </a:cxn>
                  <a:cxn ang="0">
                    <a:pos x="24" y="1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lnTo>
                      <a:pt x="24" y="17"/>
                    </a:lnTo>
                    <a:lnTo>
                      <a:pt x="24" y="17"/>
                    </a:lnTo>
                    <a:close/>
                  </a:path>
                </a:pathLst>
              </a:custGeom>
              <a:solidFill>
                <a:srgbClr val="000000"/>
              </a:solidFill>
              <a:ln w="9525">
                <a:noFill/>
                <a:round/>
                <a:headEnd/>
                <a:tailEnd/>
              </a:ln>
            </p:spPr>
            <p:txBody>
              <a:bodyPr/>
              <a:lstStyle/>
              <a:p>
                <a:endParaRPr lang="zh-CN" altLang="en-US"/>
              </a:p>
            </p:txBody>
          </p:sp>
          <p:sp>
            <p:nvSpPr>
              <p:cNvPr id="561180" name="Freeform 28"/>
              <p:cNvSpPr>
                <a:spLocks/>
              </p:cNvSpPr>
              <p:nvPr/>
            </p:nvSpPr>
            <p:spPr bwMode="auto">
              <a:xfrm>
                <a:off x="394" y="1182"/>
                <a:ext cx="220" cy="252"/>
              </a:xfrm>
              <a:custGeom>
                <a:avLst/>
                <a:gdLst/>
                <a:ahLst/>
                <a:cxnLst>
                  <a:cxn ang="0">
                    <a:pos x="439" y="20"/>
                  </a:cxn>
                  <a:cxn ang="0">
                    <a:pos x="325" y="134"/>
                  </a:cxn>
                  <a:cxn ang="0">
                    <a:pos x="235" y="245"/>
                  </a:cxn>
                  <a:cxn ang="0">
                    <a:pos x="150" y="361"/>
                  </a:cxn>
                  <a:cxn ang="0">
                    <a:pos x="55" y="490"/>
                  </a:cxn>
                  <a:cxn ang="0">
                    <a:pos x="30" y="503"/>
                  </a:cxn>
                  <a:cxn ang="0">
                    <a:pos x="5" y="496"/>
                  </a:cxn>
                  <a:cxn ang="0">
                    <a:pos x="0" y="446"/>
                  </a:cxn>
                  <a:cxn ang="0">
                    <a:pos x="100" y="321"/>
                  </a:cxn>
                  <a:cxn ang="0">
                    <a:pos x="197" y="214"/>
                  </a:cxn>
                  <a:cxn ang="0">
                    <a:pos x="300" y="112"/>
                  </a:cxn>
                  <a:cxn ang="0">
                    <a:pos x="418" y="0"/>
                  </a:cxn>
                  <a:cxn ang="0">
                    <a:pos x="439" y="0"/>
                  </a:cxn>
                  <a:cxn ang="0">
                    <a:pos x="439" y="20"/>
                  </a:cxn>
                  <a:cxn ang="0">
                    <a:pos x="439" y="20"/>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lnTo>
                      <a:pt x="439" y="20"/>
                    </a:lnTo>
                    <a:close/>
                  </a:path>
                </a:pathLst>
              </a:custGeom>
              <a:solidFill>
                <a:srgbClr val="000000"/>
              </a:solidFill>
              <a:ln w="9525">
                <a:noFill/>
                <a:round/>
                <a:headEnd/>
                <a:tailEnd/>
              </a:ln>
            </p:spPr>
            <p:txBody>
              <a:bodyPr/>
              <a:lstStyle/>
              <a:p>
                <a:endParaRPr lang="zh-CN" altLang="en-US"/>
              </a:p>
            </p:txBody>
          </p:sp>
          <p:sp>
            <p:nvSpPr>
              <p:cNvPr id="561181" name="Freeform 29"/>
              <p:cNvSpPr>
                <a:spLocks/>
              </p:cNvSpPr>
              <p:nvPr/>
            </p:nvSpPr>
            <p:spPr bwMode="auto">
              <a:xfrm>
                <a:off x="384" y="1417"/>
                <a:ext cx="64" cy="89"/>
              </a:xfrm>
              <a:custGeom>
                <a:avLst/>
                <a:gdLst/>
                <a:ahLst/>
                <a:cxnLst>
                  <a:cxn ang="0">
                    <a:pos x="64" y="15"/>
                  </a:cxn>
                  <a:cxn ang="0">
                    <a:pos x="123" y="135"/>
                  </a:cxn>
                  <a:cxn ang="0">
                    <a:pos x="127" y="162"/>
                  </a:cxn>
                  <a:cxn ang="0">
                    <a:pos x="112" y="179"/>
                  </a:cxn>
                  <a:cxn ang="0">
                    <a:pos x="68" y="167"/>
                  </a:cxn>
                  <a:cxn ang="0">
                    <a:pos x="2" y="48"/>
                  </a:cxn>
                  <a:cxn ang="0">
                    <a:pos x="0" y="19"/>
                  </a:cxn>
                  <a:cxn ang="0">
                    <a:pos x="17" y="0"/>
                  </a:cxn>
                  <a:cxn ang="0">
                    <a:pos x="64" y="15"/>
                  </a:cxn>
                  <a:cxn ang="0">
                    <a:pos x="64" y="15"/>
                  </a:cxn>
                  <a:cxn ang="0">
                    <a:pos x="64" y="15"/>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lnTo>
                      <a:pt x="64" y="15"/>
                    </a:lnTo>
                    <a:lnTo>
                      <a:pt x="64" y="15"/>
                    </a:lnTo>
                    <a:close/>
                  </a:path>
                </a:pathLst>
              </a:custGeom>
              <a:solidFill>
                <a:srgbClr val="000000"/>
              </a:solidFill>
              <a:ln w="9525">
                <a:noFill/>
                <a:round/>
                <a:headEnd/>
                <a:tailEnd/>
              </a:ln>
            </p:spPr>
            <p:txBody>
              <a:bodyPr/>
              <a:lstStyle/>
              <a:p>
                <a:endParaRPr lang="zh-CN" altLang="en-US"/>
              </a:p>
            </p:txBody>
          </p:sp>
        </p:grpSp>
      </p:grpSp>
      <p:grpSp>
        <p:nvGrpSpPr>
          <p:cNvPr id="561182" name="Group 30"/>
          <p:cNvGrpSpPr>
            <a:grpSpLocks/>
          </p:cNvGrpSpPr>
          <p:nvPr/>
        </p:nvGrpSpPr>
        <p:grpSpPr bwMode="auto">
          <a:xfrm>
            <a:off x="6577013" y="609600"/>
            <a:ext cx="1195387" cy="1352550"/>
            <a:chOff x="3220" y="1080"/>
            <a:chExt cx="1253" cy="1421"/>
          </a:xfrm>
        </p:grpSpPr>
        <p:sp>
          <p:nvSpPr>
            <p:cNvPr id="561183" name="Freeform 31"/>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561184" name="Freeform 32"/>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561185" name="Freeform 33"/>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561186" name="Freeform 34"/>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561187" name="Freeform 35"/>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561188" name="Freeform 36"/>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561189" name="Freeform 37"/>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561190" name="Freeform 38"/>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561191" name="Freeform 39"/>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561192" name="Freeform 40"/>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561193" name="Freeform 41"/>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561194" name="Freeform 42"/>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561195" name="Freeform 43"/>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561196" name="Freeform 44"/>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561197" name="Freeform 45"/>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561198" name="Freeform 46"/>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561199" name="Freeform 47"/>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561200" name="Freeform 48"/>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561201" name="Freeform 49"/>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561202" name="Freeform 50"/>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561203" name="Freeform 51"/>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561204" name="Freeform 52"/>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561205" name="Freeform 53"/>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561206" name="Freeform 54"/>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561207" name="Freeform 55"/>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561208" name="Freeform 56"/>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561209" name="Freeform 57"/>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561210" name="Freeform 58"/>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561211" name="Freeform 59"/>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561212" name="Freeform 60"/>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561213" name="Freeform 61"/>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561214" name="Freeform 62"/>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561215" name="Freeform 63"/>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561216" name="Freeform 64"/>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561217" name="Freeform 65"/>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561218" name="AutoShape 66"/>
          <p:cNvSpPr>
            <a:spLocks noChangeArrowheads="1"/>
          </p:cNvSpPr>
          <p:nvPr/>
        </p:nvSpPr>
        <p:spPr bwMode="auto">
          <a:xfrm>
            <a:off x="3848100" y="2133600"/>
            <a:ext cx="1447800" cy="1600200"/>
          </a:xfrm>
          <a:prstGeom prst="wave">
            <a:avLst>
              <a:gd name="adj1" fmla="val 7343"/>
              <a:gd name="adj2" fmla="val 0"/>
            </a:avLst>
          </a:prstGeom>
          <a:gradFill rotWithShape="0">
            <a:gsLst>
              <a:gs pos="0">
                <a:srgbClr val="FFFFFF"/>
              </a:gs>
              <a:gs pos="50000">
                <a:srgbClr val="FFFF00"/>
              </a:gs>
              <a:gs pos="100000">
                <a:srgbClr val="FFFFFF"/>
              </a:gs>
            </a:gsLst>
            <a:lin ang="2700000" scaled="1"/>
          </a:gradFill>
          <a:ln w="9525">
            <a:solidFill>
              <a:schemeClr val="tx1"/>
            </a:solidFill>
            <a:round/>
            <a:headEnd/>
            <a:tailEnd/>
          </a:ln>
          <a:effectLst>
            <a:prstShdw prst="shdw17" dist="53882" dir="18900000">
              <a:schemeClr val="tx1">
                <a:gamma/>
                <a:shade val="60000"/>
                <a:invGamma/>
              </a:schemeClr>
            </a:prstShdw>
          </a:effectLst>
        </p:spPr>
        <p:txBody>
          <a:bodyPr wrap="none" anchor="ctr"/>
          <a:lstStyle/>
          <a:p>
            <a:pPr>
              <a:lnSpc>
                <a:spcPct val="80000"/>
              </a:lnSpc>
            </a:pPr>
            <a:r>
              <a:rPr lang="en-US" altLang="zh-CN" sz="1800" b="1"/>
              <a:t>__________</a:t>
            </a:r>
          </a:p>
          <a:p>
            <a:pPr>
              <a:lnSpc>
                <a:spcPct val="80000"/>
              </a:lnSpc>
            </a:pPr>
            <a:r>
              <a:rPr lang="en-US" altLang="zh-CN" sz="1800" b="1"/>
              <a:t>__________</a:t>
            </a:r>
          </a:p>
          <a:p>
            <a:pPr>
              <a:lnSpc>
                <a:spcPct val="150000"/>
              </a:lnSpc>
            </a:pPr>
            <a:r>
              <a:rPr lang="zh-CN" altLang="en-US" sz="1800" b="1"/>
              <a:t>内存</a:t>
            </a:r>
          </a:p>
          <a:p>
            <a:pPr>
              <a:lnSpc>
                <a:spcPct val="40000"/>
              </a:lnSpc>
            </a:pPr>
            <a:r>
              <a:rPr lang="en-US" altLang="zh-CN" sz="1800" b="1"/>
              <a:t>__________</a:t>
            </a:r>
          </a:p>
          <a:p>
            <a:pPr>
              <a:lnSpc>
                <a:spcPct val="80000"/>
              </a:lnSpc>
            </a:pPr>
            <a:r>
              <a:rPr lang="en-US" altLang="zh-CN" sz="1800" b="1"/>
              <a:t>__________</a:t>
            </a:r>
          </a:p>
          <a:p>
            <a:pPr>
              <a:lnSpc>
                <a:spcPct val="80000"/>
              </a:lnSpc>
            </a:pPr>
            <a:endParaRPr lang="en-US" altLang="zh-CN" sz="1800" b="1"/>
          </a:p>
        </p:txBody>
      </p:sp>
      <p:sp>
        <p:nvSpPr>
          <p:cNvPr id="561219" name="Oval 67"/>
          <p:cNvSpPr>
            <a:spLocks noChangeArrowheads="1"/>
          </p:cNvSpPr>
          <p:nvPr/>
        </p:nvSpPr>
        <p:spPr bwMode="auto">
          <a:xfrm>
            <a:off x="1143000" y="2667000"/>
            <a:ext cx="1752600" cy="5334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81320" dir="18519588">
              <a:srgbClr val="FF99FF">
                <a:gamma/>
                <a:shade val="60000"/>
                <a:invGamma/>
              </a:srgbClr>
            </a:prstShdw>
          </a:effectLst>
        </p:spPr>
        <p:txBody>
          <a:bodyPr wrap="none" anchor="ctr"/>
          <a:lstStyle/>
          <a:p>
            <a:r>
              <a:rPr lang="en-US" altLang="zh-CN" sz="1800" b="1"/>
              <a:t>istream cin</a:t>
            </a:r>
          </a:p>
        </p:txBody>
      </p:sp>
      <p:sp>
        <p:nvSpPr>
          <p:cNvPr id="561220" name="Oval 68"/>
          <p:cNvSpPr>
            <a:spLocks noChangeArrowheads="1"/>
          </p:cNvSpPr>
          <p:nvPr/>
        </p:nvSpPr>
        <p:spPr bwMode="auto">
          <a:xfrm>
            <a:off x="6248400" y="2667000"/>
            <a:ext cx="1752600" cy="533400"/>
          </a:xfrm>
          <a:prstGeom prst="ellipse">
            <a:avLst/>
          </a:prstGeom>
          <a:gradFill rotWithShape="0">
            <a:gsLst>
              <a:gs pos="0">
                <a:srgbClr val="FFFFFF"/>
              </a:gs>
              <a:gs pos="100000">
                <a:srgbClr val="99FF99"/>
              </a:gs>
            </a:gsLst>
            <a:path path="shape">
              <a:fillToRect l="50000" t="50000" r="50000" b="50000"/>
            </a:path>
          </a:gradFill>
          <a:ln w="9525">
            <a:noFill/>
            <a:round/>
            <a:headEnd/>
            <a:tailEnd/>
          </a:ln>
          <a:effectLst>
            <a:prstShdw prst="shdw17" dist="81320" dir="18519588">
              <a:srgbClr val="99FF99">
                <a:gamma/>
                <a:shade val="60000"/>
                <a:invGamma/>
              </a:srgbClr>
            </a:prstShdw>
          </a:effectLst>
        </p:spPr>
        <p:txBody>
          <a:bodyPr wrap="none" anchor="ctr"/>
          <a:lstStyle/>
          <a:p>
            <a:r>
              <a:rPr lang="en-US" altLang="zh-CN" sz="1800" b="1"/>
              <a:t>ostream cout</a:t>
            </a:r>
          </a:p>
        </p:txBody>
      </p:sp>
      <p:sp>
        <p:nvSpPr>
          <p:cNvPr id="561221" name="AutoShape 69"/>
          <p:cNvSpPr>
            <a:spLocks noChangeArrowheads="1"/>
          </p:cNvSpPr>
          <p:nvPr/>
        </p:nvSpPr>
        <p:spPr bwMode="auto">
          <a:xfrm>
            <a:off x="2895600" y="28194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a:effectLst/>
        </p:spPr>
        <p:txBody>
          <a:bodyPr wrap="none" anchor="ctr"/>
          <a:lstStyle/>
          <a:p>
            <a:endParaRPr lang="zh-CN" altLang="en-US"/>
          </a:p>
        </p:txBody>
      </p:sp>
      <p:sp>
        <p:nvSpPr>
          <p:cNvPr id="561222" name="AutoShape 70"/>
          <p:cNvSpPr>
            <a:spLocks noChangeArrowheads="1"/>
          </p:cNvSpPr>
          <p:nvPr/>
        </p:nvSpPr>
        <p:spPr bwMode="auto">
          <a:xfrm>
            <a:off x="5334000" y="28194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9525">
            <a:solidFill>
              <a:schemeClr val="tx1"/>
            </a:solidFill>
            <a:miter lim="800000"/>
            <a:headEnd/>
            <a:tailEnd/>
          </a:ln>
          <a:effectLst/>
        </p:spPr>
        <p:txBody>
          <a:bodyPr wrap="none" anchor="ctr"/>
          <a:lstStyle/>
          <a:p>
            <a:endParaRPr lang="zh-CN" altLang="en-US"/>
          </a:p>
        </p:txBody>
      </p:sp>
      <p:sp>
        <p:nvSpPr>
          <p:cNvPr id="561223" name="AutoShape 71"/>
          <p:cNvSpPr>
            <a:spLocks noChangeArrowheads="1"/>
          </p:cNvSpPr>
          <p:nvPr/>
        </p:nvSpPr>
        <p:spPr bwMode="auto">
          <a:xfrm rot="-5400000">
            <a:off x="1562100" y="36195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a:effectLst/>
        </p:spPr>
        <p:txBody>
          <a:bodyPr wrap="none" anchor="ctr"/>
          <a:lstStyle/>
          <a:p>
            <a:endParaRPr lang="zh-CN" altLang="en-US"/>
          </a:p>
        </p:txBody>
      </p:sp>
      <p:sp>
        <p:nvSpPr>
          <p:cNvPr id="561224" name="AutoShape 72"/>
          <p:cNvSpPr>
            <a:spLocks noChangeArrowheads="1"/>
          </p:cNvSpPr>
          <p:nvPr/>
        </p:nvSpPr>
        <p:spPr bwMode="auto">
          <a:xfrm rot="-5400000">
            <a:off x="6667500" y="20955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9525">
            <a:solidFill>
              <a:schemeClr val="tx1"/>
            </a:solidFill>
            <a:miter lim="800000"/>
            <a:headEnd/>
            <a:tailEnd/>
          </a:ln>
          <a:effectLst/>
        </p:spPr>
        <p:txBody>
          <a:bodyPr wrap="none" anchor="ctr"/>
          <a:lstStyle/>
          <a:p>
            <a:endParaRPr lang="zh-CN" altLang="en-US"/>
          </a:p>
        </p:txBody>
      </p:sp>
      <p:sp>
        <p:nvSpPr>
          <p:cNvPr id="561225" name="Text Box 73"/>
          <p:cNvSpPr txBox="1">
            <a:spLocks noChangeArrowheads="1"/>
          </p:cNvSpPr>
          <p:nvPr/>
        </p:nvSpPr>
        <p:spPr bwMode="auto">
          <a:xfrm>
            <a:off x="1466850" y="2254250"/>
            <a:ext cx="1200150" cy="336550"/>
          </a:xfrm>
          <a:prstGeom prst="rect">
            <a:avLst/>
          </a:prstGeom>
          <a:noFill/>
          <a:ln w="9525">
            <a:noFill/>
            <a:miter lim="800000"/>
            <a:headEnd/>
            <a:tailEnd/>
          </a:ln>
          <a:effectLst/>
        </p:spPr>
        <p:txBody>
          <a:bodyPr wrap="none">
            <a:spAutoFit/>
          </a:bodyPr>
          <a:lstStyle/>
          <a:p>
            <a:pPr algn="l"/>
            <a:r>
              <a:rPr lang="zh-CN" altLang="en-US" sz="1600" b="1">
                <a:ea typeface="Arial Unicode MS" pitchFamily="34" charset="-122"/>
                <a:cs typeface="Arial Unicode MS" pitchFamily="34" charset="-122"/>
              </a:rPr>
              <a:t>标准输入流</a:t>
            </a:r>
          </a:p>
        </p:txBody>
      </p:sp>
      <p:sp>
        <p:nvSpPr>
          <p:cNvPr id="561226" name="Text Box 74"/>
          <p:cNvSpPr txBox="1">
            <a:spLocks noChangeArrowheads="1"/>
          </p:cNvSpPr>
          <p:nvPr/>
        </p:nvSpPr>
        <p:spPr bwMode="auto">
          <a:xfrm>
            <a:off x="6572250" y="3276600"/>
            <a:ext cx="1200150" cy="336550"/>
          </a:xfrm>
          <a:prstGeom prst="rect">
            <a:avLst/>
          </a:prstGeom>
          <a:noFill/>
          <a:ln w="9525">
            <a:noFill/>
            <a:miter lim="800000"/>
            <a:headEnd/>
            <a:tailEnd/>
          </a:ln>
          <a:effectLst/>
        </p:spPr>
        <p:txBody>
          <a:bodyPr wrap="none">
            <a:spAutoFit/>
          </a:bodyPr>
          <a:lstStyle/>
          <a:p>
            <a:pPr algn="l"/>
            <a:r>
              <a:rPr lang="zh-CN" altLang="en-US" sz="1600" b="1">
                <a:ea typeface="Arial Unicode MS" pitchFamily="34" charset="-122"/>
                <a:cs typeface="Arial Unicode MS" pitchFamily="34" charset="-122"/>
              </a:rPr>
              <a:t>标准输出流</a:t>
            </a:r>
          </a:p>
        </p:txBody>
      </p:sp>
      <p:sp>
        <p:nvSpPr>
          <p:cNvPr id="561227" name="Text Box 75"/>
          <p:cNvSpPr txBox="1">
            <a:spLocks noChangeArrowheads="1"/>
          </p:cNvSpPr>
          <p:nvPr/>
        </p:nvSpPr>
        <p:spPr bwMode="auto">
          <a:xfrm>
            <a:off x="3962400" y="4456113"/>
            <a:ext cx="4724400" cy="1411287"/>
          </a:xfrm>
          <a:prstGeom prst="rect">
            <a:avLst/>
          </a:prstGeom>
          <a:noFill/>
          <a:ln w="9525">
            <a:noFill/>
            <a:miter lim="800000"/>
            <a:headEnd/>
            <a:tailEnd/>
          </a:ln>
          <a:effectLst/>
        </p:spPr>
        <p:txBody>
          <a:bodyPr>
            <a:spAutoFit/>
          </a:bodyPr>
          <a:lstStyle/>
          <a:p>
            <a:pPr algn="l">
              <a:lnSpc>
                <a:spcPct val="16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标准流为用户常用的外部设备提供与内存之间的通信通道，对数据进行解释和传输，提供必要数据缓冲</a:t>
            </a:r>
            <a:r>
              <a:rPr lang="zh-CN" altLang="en-US" sz="1800" b="1">
                <a:ea typeface="Arial Unicode MS" pitchFamily="34" charset="-122"/>
                <a:cs typeface="Arial Unicode MS"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561154">
                                            <p:txEl>
                                              <p:pRg st="0" end="0"/>
                                            </p:txEl>
                                          </p:spTgt>
                                        </p:tgtEl>
                                        <p:attrNameLst>
                                          <p:attrName>style.visibility</p:attrName>
                                        </p:attrNameLst>
                                      </p:cBhvr>
                                      <p:to>
                                        <p:strVal val="visible"/>
                                      </p:to>
                                    </p:set>
                                    <p:animEffect transition="in" filter="blinds(vertical)">
                                      <p:cBhvr>
                                        <p:cTn id="7" dur="500"/>
                                        <p:tgtEl>
                                          <p:spTgt spid="561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1218"/>
                                        </p:tgtEl>
                                        <p:attrNameLst>
                                          <p:attrName>style.visibility</p:attrName>
                                        </p:attrNameLst>
                                      </p:cBhvr>
                                      <p:to>
                                        <p:strVal val="visible"/>
                                      </p:to>
                                    </p:set>
                                    <p:animEffect transition="in" filter="box(out)">
                                      <p:cBhvr>
                                        <p:cTn id="12" dur="500"/>
                                        <p:tgtEl>
                                          <p:spTgt spid="5612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61155"/>
                                        </p:tgtEl>
                                        <p:attrNameLst>
                                          <p:attrName>style.visibility</p:attrName>
                                        </p:attrNameLst>
                                      </p:cBhvr>
                                      <p:to>
                                        <p:strVal val="visible"/>
                                      </p:to>
                                    </p:set>
                                    <p:animEffect transition="in" filter="box(out)">
                                      <p:cBhvr>
                                        <p:cTn id="17" dur="500"/>
                                        <p:tgtEl>
                                          <p:spTgt spid="5611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61182"/>
                                        </p:tgtEl>
                                        <p:attrNameLst>
                                          <p:attrName>style.visibility</p:attrName>
                                        </p:attrNameLst>
                                      </p:cBhvr>
                                      <p:to>
                                        <p:strVal val="visible"/>
                                      </p:to>
                                    </p:set>
                                    <p:animEffect transition="in" filter="box(out)">
                                      <p:cBhvr>
                                        <p:cTn id="22" dur="500"/>
                                        <p:tgtEl>
                                          <p:spTgt spid="56118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61219"/>
                                        </p:tgtEl>
                                        <p:attrNameLst>
                                          <p:attrName>style.visibility</p:attrName>
                                        </p:attrNameLst>
                                      </p:cBhvr>
                                      <p:to>
                                        <p:strVal val="visible"/>
                                      </p:to>
                                    </p:set>
                                    <p:animEffect transition="in" filter="box(out)">
                                      <p:cBhvr>
                                        <p:cTn id="27" dur="500"/>
                                        <p:tgtEl>
                                          <p:spTgt spid="56121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61225"/>
                                        </p:tgtEl>
                                        <p:attrNameLst>
                                          <p:attrName>style.visibility</p:attrName>
                                        </p:attrNameLst>
                                      </p:cBhvr>
                                      <p:to>
                                        <p:strVal val="visible"/>
                                      </p:to>
                                    </p:set>
                                    <p:animEffect transition="in" filter="checkerboard(across)">
                                      <p:cBhvr>
                                        <p:cTn id="32" dur="500"/>
                                        <p:tgtEl>
                                          <p:spTgt spid="56122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61220"/>
                                        </p:tgtEl>
                                        <p:attrNameLst>
                                          <p:attrName>style.visibility</p:attrName>
                                        </p:attrNameLst>
                                      </p:cBhvr>
                                      <p:to>
                                        <p:strVal val="visible"/>
                                      </p:to>
                                    </p:set>
                                    <p:animEffect transition="in" filter="box(out)">
                                      <p:cBhvr>
                                        <p:cTn id="37" dur="500"/>
                                        <p:tgtEl>
                                          <p:spTgt spid="56122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61226"/>
                                        </p:tgtEl>
                                        <p:attrNameLst>
                                          <p:attrName>style.visibility</p:attrName>
                                        </p:attrNameLst>
                                      </p:cBhvr>
                                      <p:to>
                                        <p:strVal val="visible"/>
                                      </p:to>
                                    </p:set>
                                    <p:animEffect transition="in" filter="checkerboard(across)">
                                      <p:cBhvr>
                                        <p:cTn id="42" dur="500"/>
                                        <p:tgtEl>
                                          <p:spTgt spid="561226"/>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561223"/>
                                        </p:tgtEl>
                                        <p:attrNameLst>
                                          <p:attrName>style.visibility</p:attrName>
                                        </p:attrNameLst>
                                      </p:cBhvr>
                                      <p:to>
                                        <p:strVal val="visible"/>
                                      </p:to>
                                    </p:set>
                                    <p:anim calcmode="lin" valueType="num">
                                      <p:cBhvr>
                                        <p:cTn id="47" dur="500" fill="hold"/>
                                        <p:tgtEl>
                                          <p:spTgt spid="561223"/>
                                        </p:tgtEl>
                                        <p:attrNameLst>
                                          <p:attrName>ppt_x</p:attrName>
                                        </p:attrNameLst>
                                      </p:cBhvr>
                                      <p:tavLst>
                                        <p:tav tm="0">
                                          <p:val>
                                            <p:strVal val="#ppt_x"/>
                                          </p:val>
                                        </p:tav>
                                        <p:tav tm="100000">
                                          <p:val>
                                            <p:strVal val="#ppt_x"/>
                                          </p:val>
                                        </p:tav>
                                      </p:tavLst>
                                    </p:anim>
                                    <p:anim calcmode="lin" valueType="num">
                                      <p:cBhvr>
                                        <p:cTn id="48" dur="500" fill="hold"/>
                                        <p:tgtEl>
                                          <p:spTgt spid="561223"/>
                                        </p:tgtEl>
                                        <p:attrNameLst>
                                          <p:attrName>ppt_y</p:attrName>
                                        </p:attrNameLst>
                                      </p:cBhvr>
                                      <p:tavLst>
                                        <p:tav tm="0">
                                          <p:val>
                                            <p:strVal val="#ppt_y+#ppt_h/2"/>
                                          </p:val>
                                        </p:tav>
                                        <p:tav tm="100000">
                                          <p:val>
                                            <p:strVal val="#ppt_y"/>
                                          </p:val>
                                        </p:tav>
                                      </p:tavLst>
                                    </p:anim>
                                    <p:anim calcmode="lin" valueType="num">
                                      <p:cBhvr>
                                        <p:cTn id="49" dur="500" fill="hold"/>
                                        <p:tgtEl>
                                          <p:spTgt spid="561223"/>
                                        </p:tgtEl>
                                        <p:attrNameLst>
                                          <p:attrName>ppt_w</p:attrName>
                                        </p:attrNameLst>
                                      </p:cBhvr>
                                      <p:tavLst>
                                        <p:tav tm="0">
                                          <p:val>
                                            <p:strVal val="#ppt_w"/>
                                          </p:val>
                                        </p:tav>
                                        <p:tav tm="100000">
                                          <p:val>
                                            <p:strVal val="#ppt_w"/>
                                          </p:val>
                                        </p:tav>
                                      </p:tavLst>
                                    </p:anim>
                                    <p:anim calcmode="lin" valueType="num">
                                      <p:cBhvr>
                                        <p:cTn id="50" dur="500" fill="hold"/>
                                        <p:tgtEl>
                                          <p:spTgt spid="561223"/>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61221"/>
                                        </p:tgtEl>
                                        <p:attrNameLst>
                                          <p:attrName>style.visibility</p:attrName>
                                        </p:attrNameLst>
                                      </p:cBhvr>
                                      <p:to>
                                        <p:strVal val="visible"/>
                                      </p:to>
                                    </p:set>
                                    <p:anim calcmode="lin" valueType="num">
                                      <p:cBhvr>
                                        <p:cTn id="55" dur="500" fill="hold"/>
                                        <p:tgtEl>
                                          <p:spTgt spid="561221"/>
                                        </p:tgtEl>
                                        <p:attrNameLst>
                                          <p:attrName>ppt_x</p:attrName>
                                        </p:attrNameLst>
                                      </p:cBhvr>
                                      <p:tavLst>
                                        <p:tav tm="0">
                                          <p:val>
                                            <p:strVal val="#ppt_x-#ppt_w/2"/>
                                          </p:val>
                                        </p:tav>
                                        <p:tav tm="100000">
                                          <p:val>
                                            <p:strVal val="#ppt_x"/>
                                          </p:val>
                                        </p:tav>
                                      </p:tavLst>
                                    </p:anim>
                                    <p:anim calcmode="lin" valueType="num">
                                      <p:cBhvr>
                                        <p:cTn id="56" dur="500" fill="hold"/>
                                        <p:tgtEl>
                                          <p:spTgt spid="561221"/>
                                        </p:tgtEl>
                                        <p:attrNameLst>
                                          <p:attrName>ppt_y</p:attrName>
                                        </p:attrNameLst>
                                      </p:cBhvr>
                                      <p:tavLst>
                                        <p:tav tm="0">
                                          <p:val>
                                            <p:strVal val="#ppt_y"/>
                                          </p:val>
                                        </p:tav>
                                        <p:tav tm="100000">
                                          <p:val>
                                            <p:strVal val="#ppt_y"/>
                                          </p:val>
                                        </p:tav>
                                      </p:tavLst>
                                    </p:anim>
                                    <p:anim calcmode="lin" valueType="num">
                                      <p:cBhvr>
                                        <p:cTn id="57" dur="500" fill="hold"/>
                                        <p:tgtEl>
                                          <p:spTgt spid="561221"/>
                                        </p:tgtEl>
                                        <p:attrNameLst>
                                          <p:attrName>ppt_w</p:attrName>
                                        </p:attrNameLst>
                                      </p:cBhvr>
                                      <p:tavLst>
                                        <p:tav tm="0">
                                          <p:val>
                                            <p:fltVal val="0"/>
                                          </p:val>
                                        </p:tav>
                                        <p:tav tm="100000">
                                          <p:val>
                                            <p:strVal val="#ppt_w"/>
                                          </p:val>
                                        </p:tav>
                                      </p:tavLst>
                                    </p:anim>
                                    <p:anim calcmode="lin" valueType="num">
                                      <p:cBhvr>
                                        <p:cTn id="58" dur="500" fill="hold"/>
                                        <p:tgtEl>
                                          <p:spTgt spid="561221"/>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561222"/>
                                        </p:tgtEl>
                                        <p:attrNameLst>
                                          <p:attrName>style.visibility</p:attrName>
                                        </p:attrNameLst>
                                      </p:cBhvr>
                                      <p:to>
                                        <p:strVal val="visible"/>
                                      </p:to>
                                    </p:set>
                                    <p:anim calcmode="lin" valueType="num">
                                      <p:cBhvr>
                                        <p:cTn id="63" dur="500" fill="hold"/>
                                        <p:tgtEl>
                                          <p:spTgt spid="561222"/>
                                        </p:tgtEl>
                                        <p:attrNameLst>
                                          <p:attrName>ppt_x</p:attrName>
                                        </p:attrNameLst>
                                      </p:cBhvr>
                                      <p:tavLst>
                                        <p:tav tm="0">
                                          <p:val>
                                            <p:strVal val="#ppt_x-#ppt_w/2"/>
                                          </p:val>
                                        </p:tav>
                                        <p:tav tm="100000">
                                          <p:val>
                                            <p:strVal val="#ppt_x"/>
                                          </p:val>
                                        </p:tav>
                                      </p:tavLst>
                                    </p:anim>
                                    <p:anim calcmode="lin" valueType="num">
                                      <p:cBhvr>
                                        <p:cTn id="64" dur="500" fill="hold"/>
                                        <p:tgtEl>
                                          <p:spTgt spid="561222"/>
                                        </p:tgtEl>
                                        <p:attrNameLst>
                                          <p:attrName>ppt_y</p:attrName>
                                        </p:attrNameLst>
                                      </p:cBhvr>
                                      <p:tavLst>
                                        <p:tav tm="0">
                                          <p:val>
                                            <p:strVal val="#ppt_y"/>
                                          </p:val>
                                        </p:tav>
                                        <p:tav tm="100000">
                                          <p:val>
                                            <p:strVal val="#ppt_y"/>
                                          </p:val>
                                        </p:tav>
                                      </p:tavLst>
                                    </p:anim>
                                    <p:anim calcmode="lin" valueType="num">
                                      <p:cBhvr>
                                        <p:cTn id="65" dur="500" fill="hold"/>
                                        <p:tgtEl>
                                          <p:spTgt spid="561222"/>
                                        </p:tgtEl>
                                        <p:attrNameLst>
                                          <p:attrName>ppt_w</p:attrName>
                                        </p:attrNameLst>
                                      </p:cBhvr>
                                      <p:tavLst>
                                        <p:tav tm="0">
                                          <p:val>
                                            <p:fltVal val="0"/>
                                          </p:val>
                                        </p:tav>
                                        <p:tav tm="100000">
                                          <p:val>
                                            <p:strVal val="#ppt_w"/>
                                          </p:val>
                                        </p:tav>
                                      </p:tavLst>
                                    </p:anim>
                                    <p:anim calcmode="lin" valueType="num">
                                      <p:cBhvr>
                                        <p:cTn id="66" dur="500" fill="hold"/>
                                        <p:tgtEl>
                                          <p:spTgt spid="561222"/>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561224"/>
                                        </p:tgtEl>
                                        <p:attrNameLst>
                                          <p:attrName>style.visibility</p:attrName>
                                        </p:attrNameLst>
                                      </p:cBhvr>
                                      <p:to>
                                        <p:strVal val="visible"/>
                                      </p:to>
                                    </p:set>
                                    <p:anim calcmode="lin" valueType="num">
                                      <p:cBhvr>
                                        <p:cTn id="71" dur="500" fill="hold"/>
                                        <p:tgtEl>
                                          <p:spTgt spid="561224"/>
                                        </p:tgtEl>
                                        <p:attrNameLst>
                                          <p:attrName>ppt_x</p:attrName>
                                        </p:attrNameLst>
                                      </p:cBhvr>
                                      <p:tavLst>
                                        <p:tav tm="0">
                                          <p:val>
                                            <p:strVal val="#ppt_x"/>
                                          </p:val>
                                        </p:tav>
                                        <p:tav tm="100000">
                                          <p:val>
                                            <p:strVal val="#ppt_x"/>
                                          </p:val>
                                        </p:tav>
                                      </p:tavLst>
                                    </p:anim>
                                    <p:anim calcmode="lin" valueType="num">
                                      <p:cBhvr>
                                        <p:cTn id="72" dur="500" fill="hold"/>
                                        <p:tgtEl>
                                          <p:spTgt spid="561224"/>
                                        </p:tgtEl>
                                        <p:attrNameLst>
                                          <p:attrName>ppt_y</p:attrName>
                                        </p:attrNameLst>
                                      </p:cBhvr>
                                      <p:tavLst>
                                        <p:tav tm="0">
                                          <p:val>
                                            <p:strVal val="#ppt_y+#ppt_h/2"/>
                                          </p:val>
                                        </p:tav>
                                        <p:tav tm="100000">
                                          <p:val>
                                            <p:strVal val="#ppt_y"/>
                                          </p:val>
                                        </p:tav>
                                      </p:tavLst>
                                    </p:anim>
                                    <p:anim calcmode="lin" valueType="num">
                                      <p:cBhvr>
                                        <p:cTn id="73" dur="500" fill="hold"/>
                                        <p:tgtEl>
                                          <p:spTgt spid="561224"/>
                                        </p:tgtEl>
                                        <p:attrNameLst>
                                          <p:attrName>ppt_w</p:attrName>
                                        </p:attrNameLst>
                                      </p:cBhvr>
                                      <p:tavLst>
                                        <p:tav tm="0">
                                          <p:val>
                                            <p:strVal val="#ppt_w"/>
                                          </p:val>
                                        </p:tav>
                                        <p:tav tm="100000">
                                          <p:val>
                                            <p:strVal val="#ppt_w"/>
                                          </p:val>
                                        </p:tav>
                                      </p:tavLst>
                                    </p:anim>
                                    <p:anim calcmode="lin" valueType="num">
                                      <p:cBhvr>
                                        <p:cTn id="74" dur="500" fill="hold"/>
                                        <p:tgtEl>
                                          <p:spTgt spid="561224"/>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561227"/>
                                        </p:tgtEl>
                                        <p:attrNameLst>
                                          <p:attrName>style.visibility</p:attrName>
                                        </p:attrNameLst>
                                      </p:cBhvr>
                                      <p:to>
                                        <p:strVal val="visible"/>
                                      </p:to>
                                    </p:set>
                                    <p:animEffect transition="in" filter="checkerboard(across)">
                                      <p:cBhvr>
                                        <p:cTn id="79" dur="500"/>
                                        <p:tgtEl>
                                          <p:spTgt spid="561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build="p" autoUpdateAnimBg="0" advAuto="1000"/>
      <p:bldP spid="561218" grpId="0" animBg="1" autoUpdateAnimBg="0"/>
      <p:bldP spid="561219" grpId="0" animBg="1" autoUpdateAnimBg="0"/>
      <p:bldP spid="561220" grpId="0" animBg="1" autoUpdateAnimBg="0"/>
      <p:bldP spid="561221" grpId="0" animBg="1"/>
      <p:bldP spid="561222" grpId="0" animBg="1"/>
      <p:bldP spid="561223" grpId="0" animBg="1"/>
      <p:bldP spid="561224" grpId="0" animBg="1"/>
      <p:bldP spid="561225" grpId="0" autoUpdateAnimBg="0"/>
      <p:bldP spid="561226" grpId="0" autoUpdateAnimBg="0"/>
      <p:bldP spid="561227" grpId="0"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a:t>
            </a:r>
            <a:r>
              <a:rPr lang="en-US" altLang="zh-CN" sz="1800" b="1">
                <a:solidFill>
                  <a:srgbClr val="0000FF"/>
                </a:solidFill>
              </a:rPr>
              <a:t>outstuf.close() ;	</a:t>
            </a:r>
            <a:endParaRPr lang="en-US" altLang="zh-CN" sz="1800" b="1" i="1">
              <a:solidFill>
                <a:srgbClr val="0000FF"/>
              </a:solidFill>
            </a:endParaRPr>
          </a:p>
          <a:p>
            <a:pPr marL="457200" indent="-457200" algn="just">
              <a:lnSpc>
                <a:spcPct val="120000"/>
              </a:lnSpc>
            </a:pPr>
            <a:r>
              <a:rPr lang="en-US" altLang="zh-CN" sz="1800"/>
              <a:t>}</a:t>
            </a:r>
          </a:p>
        </p:txBody>
      </p:sp>
      <p:sp>
        <p:nvSpPr>
          <p:cNvPr id="740356"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40357"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40358"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40359"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40360" name="Rectangle 8"/>
          <p:cNvSpPr>
            <a:spLocks noChangeArrowheads="1"/>
          </p:cNvSpPr>
          <p:nvPr/>
        </p:nvSpPr>
        <p:spPr bwMode="auto">
          <a:xfrm>
            <a:off x="4508500" y="3997325"/>
            <a:ext cx="1749425" cy="422275"/>
          </a:xfrm>
          <a:prstGeom prst="rect">
            <a:avLst/>
          </a:prstGeom>
          <a:noFill/>
          <a:ln w="9525">
            <a:noFill/>
            <a:miter lim="800000"/>
            <a:headEnd/>
            <a:tailEnd/>
          </a:ln>
          <a:effectLst/>
        </p:spPr>
        <p:txBody>
          <a:bodyPr wrap="none">
            <a:spAutoFit/>
          </a:bodyPr>
          <a:lstStyle/>
          <a:p>
            <a:pPr algn="l">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0361" name="Rectangle 9"/>
          <p:cNvSpPr>
            <a:spLocks noChangeArrowheads="1"/>
          </p:cNvSpPr>
          <p:nvPr/>
        </p:nvSpPr>
        <p:spPr bwMode="auto">
          <a:xfrm>
            <a:off x="6718300" y="5043488"/>
            <a:ext cx="1749425"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向流插入数据</a:t>
            </a:r>
          </a:p>
        </p:txBody>
      </p:sp>
      <p:sp>
        <p:nvSpPr>
          <p:cNvPr id="740362" name="Rectangle 10"/>
          <p:cNvSpPr>
            <a:spLocks noChangeArrowheads="1"/>
          </p:cNvSpPr>
          <p:nvPr/>
        </p:nvSpPr>
        <p:spPr bwMode="auto">
          <a:xfrm>
            <a:off x="2603500" y="6034088"/>
            <a:ext cx="128905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关闭文件</a:t>
            </a:r>
          </a:p>
        </p:txBody>
      </p:sp>
      <p:sp>
        <p:nvSpPr>
          <p:cNvPr id="740363"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0365" name="Text Box 13"/>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0362"/>
                                        </p:tgtEl>
                                        <p:attrNameLst>
                                          <p:attrName>style.visibility</p:attrName>
                                        </p:attrNameLst>
                                      </p:cBhvr>
                                      <p:to>
                                        <p:strVal val="visible"/>
                                      </p:to>
                                    </p:set>
                                    <p:anim calcmode="lin" valueType="num">
                                      <p:cBhvr>
                                        <p:cTn id="7" dur="500" fill="hold"/>
                                        <p:tgtEl>
                                          <p:spTgt spid="740362"/>
                                        </p:tgtEl>
                                        <p:attrNameLst>
                                          <p:attrName>ppt_x</p:attrName>
                                        </p:attrNameLst>
                                      </p:cBhvr>
                                      <p:tavLst>
                                        <p:tav tm="0">
                                          <p:val>
                                            <p:strVal val="#ppt_x-#ppt_w/2"/>
                                          </p:val>
                                        </p:tav>
                                        <p:tav tm="100000">
                                          <p:val>
                                            <p:strVal val="#ppt_x"/>
                                          </p:val>
                                        </p:tav>
                                      </p:tavLst>
                                    </p:anim>
                                    <p:anim calcmode="lin" valueType="num">
                                      <p:cBhvr>
                                        <p:cTn id="8" dur="500" fill="hold"/>
                                        <p:tgtEl>
                                          <p:spTgt spid="740362"/>
                                        </p:tgtEl>
                                        <p:attrNameLst>
                                          <p:attrName>ppt_y</p:attrName>
                                        </p:attrNameLst>
                                      </p:cBhvr>
                                      <p:tavLst>
                                        <p:tav tm="0">
                                          <p:val>
                                            <p:strVal val="#ppt_y"/>
                                          </p:val>
                                        </p:tav>
                                        <p:tav tm="100000">
                                          <p:val>
                                            <p:strVal val="#ppt_y"/>
                                          </p:val>
                                        </p:tav>
                                      </p:tavLst>
                                    </p:anim>
                                    <p:anim calcmode="lin" valueType="num">
                                      <p:cBhvr>
                                        <p:cTn id="9" dur="500" fill="hold"/>
                                        <p:tgtEl>
                                          <p:spTgt spid="740362"/>
                                        </p:tgtEl>
                                        <p:attrNameLst>
                                          <p:attrName>ppt_w</p:attrName>
                                        </p:attrNameLst>
                                      </p:cBhvr>
                                      <p:tavLst>
                                        <p:tav tm="0">
                                          <p:val>
                                            <p:fltVal val="0"/>
                                          </p:val>
                                        </p:tav>
                                        <p:tav tm="100000">
                                          <p:val>
                                            <p:strVal val="#ppt_w"/>
                                          </p:val>
                                        </p:tav>
                                      </p:tavLst>
                                    </p:anim>
                                    <p:anim calcmode="lin" valueType="num">
                                      <p:cBhvr>
                                        <p:cTn id="10" dur="500" fill="hold"/>
                                        <p:tgtEl>
                                          <p:spTgt spid="7403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62" grpId="0"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9"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41380"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1381"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1382"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1383"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1384"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1385"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1386"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1390"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1392" name="Text Box 16"/>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741395" name="Picture 19"/>
          <p:cNvPicPr>
            <a:picLocks noChangeAspect="1" noChangeArrowheads="1"/>
          </p:cNvPicPr>
          <p:nvPr/>
        </p:nvPicPr>
        <p:blipFill>
          <a:blip r:embed="rId2"/>
          <a:srcRect/>
          <a:stretch>
            <a:fillRect/>
          </a:stretch>
        </p:blipFill>
        <p:spPr bwMode="auto">
          <a:xfrm>
            <a:off x="1962150" y="3500438"/>
            <a:ext cx="6527800" cy="3036887"/>
          </a:xfrm>
          <a:prstGeom prst="rect">
            <a:avLst/>
          </a:prstGeom>
          <a:noFill/>
        </p:spPr>
      </p:pic>
      <p:sp>
        <p:nvSpPr>
          <p:cNvPr id="741388" name="Oval 12"/>
          <p:cNvSpPr>
            <a:spLocks noChangeArrowheads="1"/>
          </p:cNvSpPr>
          <p:nvPr/>
        </p:nvSpPr>
        <p:spPr bwMode="auto">
          <a:xfrm>
            <a:off x="1905000" y="3962400"/>
            <a:ext cx="1676400" cy="228600"/>
          </a:xfrm>
          <a:prstGeom prst="ellipse">
            <a:avLst/>
          </a:prstGeom>
          <a:noFill/>
          <a:ln w="19050">
            <a:solidFill>
              <a:srgbClr val="FF3300"/>
            </a:solidFill>
            <a:round/>
            <a:headEnd/>
            <a:tailEnd/>
          </a:ln>
          <a:effectLst/>
        </p:spPr>
        <p:txBody>
          <a:bodyPr wrap="none" anchor="ctr"/>
          <a:lstStyle/>
          <a:p>
            <a:endParaRPr lang="zh-CN" altLang="en-US"/>
          </a:p>
        </p:txBody>
      </p:sp>
      <p:sp>
        <p:nvSpPr>
          <p:cNvPr id="741389" name="AutoShape 13"/>
          <p:cNvSpPr>
            <a:spLocks/>
          </p:cNvSpPr>
          <p:nvPr/>
        </p:nvSpPr>
        <p:spPr bwMode="auto">
          <a:xfrm>
            <a:off x="4800600" y="2590800"/>
            <a:ext cx="1143000" cy="609600"/>
          </a:xfrm>
          <a:prstGeom prst="borderCallout2">
            <a:avLst>
              <a:gd name="adj1" fmla="val 18750"/>
              <a:gd name="adj2" fmla="val -6667"/>
              <a:gd name="adj3" fmla="val 18750"/>
              <a:gd name="adj4" fmla="val -45833"/>
              <a:gd name="adj5" fmla="val 221616"/>
              <a:gd name="adj6" fmla="val -17166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95"/>
                                        </p:tgtEl>
                                        <p:attrNameLst>
                                          <p:attrName>style.visibility</p:attrName>
                                        </p:attrNameLst>
                                      </p:cBhvr>
                                      <p:to>
                                        <p:strVal val="visible"/>
                                      </p:to>
                                    </p:set>
                                    <p:animEffect transition="in" filter="blinds(horizontal)">
                                      <p:cBhvr>
                                        <p:cTn id="7" dur="500"/>
                                        <p:tgtEl>
                                          <p:spTgt spid="7413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1388"/>
                                        </p:tgtEl>
                                        <p:attrNameLst>
                                          <p:attrName>style.visibility</p:attrName>
                                        </p:attrNameLst>
                                      </p:cBhvr>
                                      <p:to>
                                        <p:strVal val="visible"/>
                                      </p:to>
                                    </p:set>
                                    <p:animEffect transition="in" filter="box(out)">
                                      <p:cBhvr>
                                        <p:cTn id="12" dur="500"/>
                                        <p:tgtEl>
                                          <p:spTgt spid="74138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41389"/>
                                        </p:tgtEl>
                                        <p:attrNameLst>
                                          <p:attrName>style.visibility</p:attrName>
                                        </p:attrNameLst>
                                      </p:cBhvr>
                                      <p:to>
                                        <p:strVal val="visible"/>
                                      </p:to>
                                    </p:set>
                                    <p:animEffect transition="in" filter="barn(outHorizontal)">
                                      <p:cBhvr>
                                        <p:cTn id="17"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animBg="1"/>
      <p:bldP spid="741389" grpId="0" animBg="1"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42404"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2405"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2406"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2407"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2408"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2409"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2410"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2414"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2416" name="Text Box 16"/>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742420" name="Picture 20"/>
          <p:cNvPicPr>
            <a:picLocks noChangeAspect="1" noChangeArrowheads="1"/>
          </p:cNvPicPr>
          <p:nvPr/>
        </p:nvPicPr>
        <p:blipFill>
          <a:blip r:embed="rId2"/>
          <a:srcRect/>
          <a:stretch>
            <a:fillRect/>
          </a:stretch>
        </p:blipFill>
        <p:spPr bwMode="auto">
          <a:xfrm>
            <a:off x="1962150" y="3500438"/>
            <a:ext cx="6527800" cy="3036887"/>
          </a:xfrm>
          <a:prstGeom prst="rect">
            <a:avLst/>
          </a:prstGeom>
          <a:noFill/>
        </p:spPr>
      </p:pic>
      <p:sp>
        <p:nvSpPr>
          <p:cNvPr id="742412" name="Oval 12"/>
          <p:cNvSpPr>
            <a:spLocks noChangeArrowheads="1"/>
          </p:cNvSpPr>
          <p:nvPr/>
        </p:nvSpPr>
        <p:spPr bwMode="auto">
          <a:xfrm>
            <a:off x="1763713" y="4343400"/>
            <a:ext cx="2057400" cy="1101725"/>
          </a:xfrm>
          <a:prstGeom prst="ellipse">
            <a:avLst/>
          </a:prstGeom>
          <a:noFill/>
          <a:ln w="19050">
            <a:solidFill>
              <a:srgbClr val="FF3300"/>
            </a:solidFill>
            <a:round/>
            <a:headEnd/>
            <a:tailEnd/>
          </a:ln>
          <a:effectLst/>
        </p:spPr>
        <p:txBody>
          <a:bodyPr wrap="none" anchor="ctr"/>
          <a:lstStyle/>
          <a:p>
            <a:endParaRPr lang="zh-CN" altLang="en-US"/>
          </a:p>
        </p:txBody>
      </p:sp>
      <p:sp>
        <p:nvSpPr>
          <p:cNvPr id="742413" name="AutoShape 13"/>
          <p:cNvSpPr>
            <a:spLocks/>
          </p:cNvSpPr>
          <p:nvPr/>
        </p:nvSpPr>
        <p:spPr bwMode="auto">
          <a:xfrm>
            <a:off x="5029200" y="2590800"/>
            <a:ext cx="1143000" cy="609600"/>
          </a:xfrm>
          <a:prstGeom prst="borderCallout2">
            <a:avLst>
              <a:gd name="adj1" fmla="val 18750"/>
              <a:gd name="adj2" fmla="val -6667"/>
              <a:gd name="adj3" fmla="val 18750"/>
              <a:gd name="adj4" fmla="val -42639"/>
              <a:gd name="adj5" fmla="val 271616"/>
              <a:gd name="adj6" fmla="val -158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学生记录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2412"/>
                                        </p:tgtEl>
                                        <p:attrNameLst>
                                          <p:attrName>style.visibility</p:attrName>
                                        </p:attrNameLst>
                                      </p:cBhvr>
                                      <p:to>
                                        <p:strVal val="visible"/>
                                      </p:to>
                                    </p:set>
                                    <p:animEffect transition="in" filter="box(out)">
                                      <p:cBhvr>
                                        <p:cTn id="7" dur="500"/>
                                        <p:tgtEl>
                                          <p:spTgt spid="7424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42413"/>
                                        </p:tgtEl>
                                        <p:attrNameLst>
                                          <p:attrName>style.visibility</p:attrName>
                                        </p:attrNameLst>
                                      </p:cBhvr>
                                      <p:to>
                                        <p:strVal val="visible"/>
                                      </p:to>
                                    </p:set>
                                    <p:animEffect transition="in" filter="barn(outHorizontal)">
                                      <p:cBhvr>
                                        <p:cTn id="12" dur="500"/>
                                        <p:tgtEl>
                                          <p:spTgt spid="74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12" grpId="0" animBg="1"/>
      <p:bldP spid="742413" grpId="0" animBg="1"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dirty="0"/>
              <a:t>#include&lt;</a:t>
            </a:r>
            <a:r>
              <a:rPr lang="en-US" altLang="zh-CN" sz="1800" dirty="0" err="1"/>
              <a:t>iostream</a:t>
            </a:r>
            <a:r>
              <a:rPr lang="en-US" altLang="zh-CN" sz="1800" dirty="0"/>
              <a:t>&gt;</a:t>
            </a:r>
          </a:p>
          <a:p>
            <a:pPr marL="457200" indent="-457200" algn="just">
              <a:lnSpc>
                <a:spcPct val="120000"/>
              </a:lnSpc>
            </a:pPr>
            <a:r>
              <a:rPr lang="en-US" altLang="zh-CN" sz="1800" dirty="0"/>
              <a:t>#include &lt;</a:t>
            </a:r>
            <a:r>
              <a:rPr lang="en-US" altLang="zh-CN" sz="1800" dirty="0" err="1"/>
              <a:t>fstream</a:t>
            </a:r>
            <a:r>
              <a:rPr lang="en-US" altLang="zh-CN" sz="1800" dirty="0"/>
              <a:t>&gt;</a:t>
            </a:r>
          </a:p>
          <a:p>
            <a:pPr marL="457200" indent="-457200" algn="just">
              <a:lnSpc>
                <a:spcPct val="120000"/>
              </a:lnSpc>
            </a:pPr>
            <a:r>
              <a:rPr lang="en-US" altLang="zh-CN" sz="1800" dirty="0"/>
              <a:t>using namespace std;</a:t>
            </a:r>
          </a:p>
          <a:p>
            <a:pPr marL="457200" indent="-457200" algn="just">
              <a:lnSpc>
                <a:spcPct val="120000"/>
              </a:lnSpc>
            </a:pPr>
            <a:r>
              <a:rPr lang="en-US" altLang="zh-CN" sz="1800" dirty="0" err="1"/>
              <a:t>int</a:t>
            </a:r>
            <a:r>
              <a:rPr lang="en-US" altLang="zh-CN" sz="1800" dirty="0"/>
              <a:t> main()</a:t>
            </a:r>
          </a:p>
          <a:p>
            <a:pPr marL="457200" indent="-457200" algn="just">
              <a:lnSpc>
                <a:spcPct val="120000"/>
              </a:lnSpc>
            </a:pPr>
            <a:r>
              <a:rPr lang="en-US" altLang="zh-CN" sz="1800" dirty="0"/>
              <a:t>{ char </a:t>
            </a:r>
            <a:r>
              <a:rPr lang="en-US" altLang="zh-CN" sz="1800" dirty="0" err="1"/>
              <a:t>fileName</a:t>
            </a:r>
            <a:r>
              <a:rPr lang="en-US" altLang="zh-CN" sz="1800" dirty="0"/>
              <a:t>[30] , name[30] ;     </a:t>
            </a:r>
            <a:r>
              <a:rPr lang="en-US" altLang="zh-CN" sz="1800" dirty="0" err="1"/>
              <a:t>int</a:t>
            </a:r>
            <a:r>
              <a:rPr lang="en-US" altLang="zh-CN" sz="1800" dirty="0"/>
              <a:t> number , score ;</a:t>
            </a:r>
          </a:p>
          <a:p>
            <a:pPr marL="457200" indent="-457200" algn="just">
              <a:lnSpc>
                <a:spcPct val="120000"/>
              </a:lnSpc>
            </a:pPr>
            <a:r>
              <a:rPr lang="en-US" altLang="zh-CN" sz="1800" dirty="0"/>
              <a:t>   </a:t>
            </a:r>
            <a:r>
              <a:rPr lang="en-US" altLang="zh-CN" sz="1800" dirty="0" err="1"/>
              <a:t>ofstream</a:t>
            </a:r>
            <a:r>
              <a:rPr lang="en-US" altLang="zh-CN" sz="1800" dirty="0"/>
              <a:t>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"Please input the name of students file :\n" ;</a:t>
            </a:r>
          </a:p>
          <a:p>
            <a:pPr marL="457200" indent="-457200" algn="just">
              <a:lnSpc>
                <a:spcPct val="120000"/>
              </a:lnSpc>
            </a:pPr>
            <a:r>
              <a:rPr lang="en-US" altLang="zh-CN" sz="1800" dirty="0"/>
              <a:t>   </a:t>
            </a:r>
            <a:r>
              <a:rPr lang="en-US" altLang="zh-CN" sz="1800" dirty="0" err="1"/>
              <a:t>cin</a:t>
            </a:r>
            <a:r>
              <a:rPr lang="en-US" altLang="zh-CN" sz="1800" dirty="0"/>
              <a:t> &gt;&gt; </a:t>
            </a:r>
            <a:r>
              <a:rPr lang="en-US" altLang="zh-CN" sz="1800" dirty="0" err="1"/>
              <a:t>fileName</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outstuf.open</a:t>
            </a:r>
            <a:r>
              <a:rPr lang="en-US" altLang="zh-CN" sz="1800" dirty="0"/>
              <a:t>( </a:t>
            </a:r>
            <a:r>
              <a:rPr lang="en-US" altLang="zh-CN" sz="1800" dirty="0" err="1"/>
              <a:t>fileName</a:t>
            </a:r>
            <a:r>
              <a:rPr lang="en-US" altLang="zh-CN" sz="1800" dirty="0"/>
              <a:t>, </a:t>
            </a:r>
            <a:r>
              <a:rPr lang="en-US" altLang="zh-CN" sz="1800" dirty="0" err="1"/>
              <a:t>ios</a:t>
            </a:r>
            <a:r>
              <a:rPr lang="en-US" altLang="zh-CN" sz="1800" dirty="0"/>
              <a:t>::out ) ;	</a:t>
            </a:r>
            <a:endParaRPr lang="en-US" altLang="zh-CN" sz="1800" i="1" dirty="0">
              <a:solidFill>
                <a:srgbClr val="0000FF"/>
              </a:solidFill>
            </a:endParaRPr>
          </a:p>
          <a:p>
            <a:pPr marL="457200" indent="-457200" algn="just">
              <a:lnSpc>
                <a:spcPct val="120000"/>
              </a:lnSpc>
            </a:pPr>
            <a:r>
              <a:rPr lang="en-US" altLang="zh-CN" sz="1800" dirty="0"/>
              <a:t>   if (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20000"/>
              </a:lnSpc>
            </a:pPr>
            <a:r>
              <a:rPr lang="en-US" altLang="zh-CN" sz="1800" dirty="0"/>
              <a:t>   </a:t>
            </a:r>
            <a:r>
              <a:rPr lang="en-US" altLang="zh-CN" sz="1800" dirty="0" err="1"/>
              <a:t>outstuf</a:t>
            </a:r>
            <a:r>
              <a:rPr lang="en-US" altLang="zh-CN" sz="1800" dirty="0"/>
              <a:t> &lt;&lt; "</a:t>
            </a:r>
            <a:r>
              <a:rPr lang="zh-CN" altLang="en-US" sz="1800" dirty="0"/>
              <a:t>学生成绩文件</a:t>
            </a:r>
            <a:r>
              <a:rPr lang="en-US" altLang="zh-CN" sz="1800" dirty="0"/>
              <a:t>\n" ;	   </a:t>
            </a:r>
          </a:p>
          <a:p>
            <a:pPr marL="457200" indent="-457200" algn="just">
              <a:lnSpc>
                <a:spcPct val="120000"/>
              </a:lnSpc>
            </a:pPr>
            <a:r>
              <a:rPr lang="en-US" altLang="zh-CN" sz="1800" dirty="0"/>
              <a:t>   </a:t>
            </a:r>
            <a:r>
              <a:rPr lang="en-US" altLang="zh-CN" sz="1800" dirty="0" err="1"/>
              <a:t>cout</a:t>
            </a:r>
            <a:r>
              <a:rPr lang="en-US" altLang="zh-CN" sz="1800" dirty="0"/>
              <a:t> &lt;&lt; "Input the number, name, and score : (Enter Ctrl-Z to end input)\n? " ;</a:t>
            </a:r>
          </a:p>
          <a:p>
            <a:pPr marL="457200" indent="-457200" algn="just">
              <a:lnSpc>
                <a:spcPct val="120000"/>
              </a:lnSpc>
            </a:pPr>
            <a:r>
              <a:rPr lang="en-US" altLang="zh-CN" sz="1800" dirty="0"/>
              <a:t>   while( </a:t>
            </a:r>
            <a:r>
              <a:rPr lang="en-US" altLang="zh-CN" sz="1800" dirty="0" err="1"/>
              <a:t>cin</a:t>
            </a:r>
            <a:r>
              <a:rPr lang="en-US" altLang="zh-CN" sz="1800" dirty="0"/>
              <a:t> &gt;&gt; number &gt;&gt; name &gt;&gt; score ) </a:t>
            </a:r>
          </a:p>
          <a:p>
            <a:pPr marL="457200" indent="-457200" algn="just">
              <a:lnSpc>
                <a:spcPct val="120000"/>
              </a:lnSpc>
            </a:pPr>
            <a:r>
              <a:rPr lang="en-US" altLang="zh-CN" sz="1800" dirty="0"/>
              <a:t>    { </a:t>
            </a:r>
            <a:r>
              <a:rPr lang="en-US" altLang="zh-CN" sz="1800" dirty="0" err="1"/>
              <a:t>outstuf</a:t>
            </a:r>
            <a:r>
              <a:rPr lang="en-US" altLang="zh-CN" sz="1800" dirty="0"/>
              <a:t> &lt;&lt; number &lt;&lt; ' ' &lt;&lt; name &lt;&lt; ' ' &lt;&lt; score &lt;&lt; '\n'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 " ;</a:t>
            </a:r>
          </a:p>
          <a:p>
            <a:pPr marL="457200" indent="-457200" algn="just">
              <a:lnSpc>
                <a:spcPct val="120000"/>
              </a:lnSpc>
            </a:pPr>
            <a:r>
              <a:rPr lang="en-US" altLang="zh-CN" sz="1800" dirty="0"/>
              <a:t>    }  </a:t>
            </a:r>
          </a:p>
          <a:p>
            <a:pPr marL="457200" indent="-457200" algn="just">
              <a:lnSpc>
                <a:spcPct val="120000"/>
              </a:lnSpc>
            </a:pPr>
            <a:r>
              <a:rPr lang="en-US" altLang="zh-CN" sz="1800" dirty="0"/>
              <a:t>   </a:t>
            </a:r>
            <a:r>
              <a:rPr lang="en-US" altLang="zh-CN" sz="1800" dirty="0" err="1"/>
              <a:t>outstuf.close</a:t>
            </a:r>
            <a:r>
              <a:rPr lang="en-US" altLang="zh-CN" sz="1800" dirty="0"/>
              <a:t>() ;</a:t>
            </a:r>
            <a:endParaRPr lang="en-US" altLang="zh-CN" sz="1800" i="1" dirty="0">
              <a:solidFill>
                <a:srgbClr val="0000FF"/>
              </a:solidFill>
            </a:endParaRPr>
          </a:p>
          <a:p>
            <a:pPr marL="457200" indent="-457200" algn="just">
              <a:lnSpc>
                <a:spcPct val="120000"/>
              </a:lnSpc>
            </a:pPr>
            <a:r>
              <a:rPr lang="en-US" altLang="zh-CN" sz="1800" dirty="0"/>
              <a:t>}</a:t>
            </a:r>
          </a:p>
        </p:txBody>
      </p:sp>
      <p:sp>
        <p:nvSpPr>
          <p:cNvPr id="743428"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3429"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3430"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3431"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3432"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3433"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3434"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3438" name="Oval 14"/>
          <p:cNvSpPr>
            <a:spLocks noChangeArrowheads="1"/>
          </p:cNvSpPr>
          <p:nvPr/>
        </p:nvSpPr>
        <p:spPr bwMode="auto">
          <a:xfrm>
            <a:off x="3657600" y="1981200"/>
            <a:ext cx="3733800" cy="1447800"/>
          </a:xfrm>
          <a:prstGeom prst="ellipse">
            <a:avLst/>
          </a:prstGeom>
          <a:gradFill rotWithShape="0">
            <a:gsLst>
              <a:gs pos="0">
                <a:srgbClr val="FFFFFF"/>
              </a:gs>
              <a:gs pos="100000">
                <a:srgbClr val="FF99CC"/>
              </a:gs>
            </a:gsLst>
            <a:path path="shape">
              <a:fillToRect l="50000" t="50000" r="50000" b="50000"/>
            </a:path>
          </a:gradFill>
          <a:ln w="9525">
            <a:round/>
            <a:headEnd/>
            <a:tailEnd/>
          </a:ln>
          <a:effectLst/>
          <a:scene3d>
            <a:camera prst="legacyPerspectiv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nSpc>
                <a:spcPct val="60000"/>
              </a:lnSpc>
            </a:pPr>
            <a:r>
              <a:rPr lang="zh-CN" altLang="en-US" sz="1800" b="1" i="1"/>
              <a:t>文件关闭时</a:t>
            </a:r>
          </a:p>
          <a:p>
            <a:pPr>
              <a:lnSpc>
                <a:spcPct val="140000"/>
              </a:lnSpc>
            </a:pPr>
            <a:r>
              <a:rPr lang="zh-CN" altLang="en-US" sz="1800" b="1" i="1"/>
              <a:t>操作系统把缓冲区数据写入磁盘</a:t>
            </a:r>
          </a:p>
        </p:txBody>
      </p:sp>
      <p:sp>
        <p:nvSpPr>
          <p:cNvPr id="743439" name="Rectangle 1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3441" name="Text Box 17"/>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743444" name="Picture 20"/>
          <p:cNvPicPr>
            <a:picLocks noChangeAspect="1" noChangeArrowheads="1"/>
          </p:cNvPicPr>
          <p:nvPr/>
        </p:nvPicPr>
        <p:blipFill>
          <a:blip r:embed="rId2"/>
          <a:srcRect/>
          <a:stretch>
            <a:fillRect/>
          </a:stretch>
        </p:blipFill>
        <p:spPr bwMode="auto">
          <a:xfrm>
            <a:off x="1962150" y="3500438"/>
            <a:ext cx="6527800" cy="3036887"/>
          </a:xfrm>
          <a:prstGeom prst="rect">
            <a:avLst/>
          </a:prstGeom>
          <a:noFill/>
        </p:spPr>
      </p:pic>
      <p:sp>
        <p:nvSpPr>
          <p:cNvPr id="743436" name="Oval 12"/>
          <p:cNvSpPr>
            <a:spLocks noChangeArrowheads="1"/>
          </p:cNvSpPr>
          <p:nvPr/>
        </p:nvSpPr>
        <p:spPr bwMode="auto">
          <a:xfrm>
            <a:off x="1905000" y="5211763"/>
            <a:ext cx="9144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43437" name="AutoShape 13"/>
          <p:cNvSpPr>
            <a:spLocks/>
          </p:cNvSpPr>
          <p:nvPr/>
        </p:nvSpPr>
        <p:spPr bwMode="auto">
          <a:xfrm>
            <a:off x="4343400" y="3500438"/>
            <a:ext cx="1143000" cy="609600"/>
          </a:xfrm>
          <a:prstGeom prst="borderCallout2">
            <a:avLst>
              <a:gd name="adj1" fmla="val 18750"/>
              <a:gd name="adj2" fmla="val -6667"/>
              <a:gd name="adj3" fmla="val 18750"/>
              <a:gd name="adj4" fmla="val -42639"/>
              <a:gd name="adj5" fmla="val 271616"/>
              <a:gd name="adj6" fmla="val -158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输入结束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3436"/>
                                        </p:tgtEl>
                                        <p:attrNameLst>
                                          <p:attrName>style.visibility</p:attrName>
                                        </p:attrNameLst>
                                      </p:cBhvr>
                                      <p:to>
                                        <p:strVal val="visible"/>
                                      </p:to>
                                    </p:set>
                                    <p:animEffect transition="in" filter="box(out)">
                                      <p:cBhvr>
                                        <p:cTn id="7" dur="500"/>
                                        <p:tgtEl>
                                          <p:spTgt spid="7434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43437"/>
                                        </p:tgtEl>
                                        <p:attrNameLst>
                                          <p:attrName>style.visibility</p:attrName>
                                        </p:attrNameLst>
                                      </p:cBhvr>
                                      <p:to>
                                        <p:strVal val="visible"/>
                                      </p:to>
                                    </p:set>
                                    <p:animEffect transition="in" filter="barn(outHorizontal)">
                                      <p:cBhvr>
                                        <p:cTn id="12" dur="500"/>
                                        <p:tgtEl>
                                          <p:spTgt spid="7434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3438"/>
                                        </p:tgtEl>
                                        <p:attrNameLst>
                                          <p:attrName>style.visibility</p:attrName>
                                        </p:attrNameLst>
                                      </p:cBhvr>
                                      <p:to>
                                        <p:strVal val="visible"/>
                                      </p:to>
                                    </p:set>
                                    <p:animEffect transition="in" filter="box(out)">
                                      <p:cBhvr>
                                        <p:cTn id="17" dur="500"/>
                                        <p:tgtEl>
                                          <p:spTgt spid="743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8" grpId="0" animBg="1" autoUpdateAnimBg="0"/>
      <p:bldP spid="743436" grpId="0" animBg="1"/>
      <p:bldP spid="743437" grpId="0" animBg="1"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dirty="0"/>
              <a:t>#include&lt;</a:t>
            </a:r>
            <a:r>
              <a:rPr lang="en-US" altLang="zh-CN" sz="1800" dirty="0" err="1"/>
              <a:t>iostream</a:t>
            </a:r>
            <a:r>
              <a:rPr lang="en-US" altLang="zh-CN" sz="1800" dirty="0"/>
              <a:t>&gt;</a:t>
            </a:r>
          </a:p>
          <a:p>
            <a:pPr marL="457200" indent="-457200" algn="just">
              <a:lnSpc>
                <a:spcPct val="120000"/>
              </a:lnSpc>
            </a:pPr>
            <a:r>
              <a:rPr lang="en-US" altLang="zh-CN" sz="1800" dirty="0"/>
              <a:t>#include &lt;</a:t>
            </a:r>
            <a:r>
              <a:rPr lang="en-US" altLang="zh-CN" sz="1800" dirty="0" err="1"/>
              <a:t>fstream</a:t>
            </a:r>
            <a:r>
              <a:rPr lang="en-US" altLang="zh-CN" sz="1800" dirty="0"/>
              <a:t>&gt;</a:t>
            </a:r>
          </a:p>
          <a:p>
            <a:pPr marL="457200" indent="-457200" algn="just">
              <a:lnSpc>
                <a:spcPct val="120000"/>
              </a:lnSpc>
            </a:pPr>
            <a:r>
              <a:rPr lang="en-US" altLang="zh-CN" sz="1800" dirty="0"/>
              <a:t>using namespace std;</a:t>
            </a:r>
          </a:p>
          <a:p>
            <a:pPr marL="457200" indent="-457200" algn="just">
              <a:lnSpc>
                <a:spcPct val="120000"/>
              </a:lnSpc>
            </a:pPr>
            <a:r>
              <a:rPr lang="en-US" altLang="zh-CN" sz="1800" dirty="0" err="1"/>
              <a:t>int</a:t>
            </a:r>
            <a:r>
              <a:rPr lang="en-US" altLang="zh-CN" sz="1800" dirty="0"/>
              <a:t> main()</a:t>
            </a:r>
          </a:p>
          <a:p>
            <a:pPr marL="457200" indent="-457200" algn="just">
              <a:lnSpc>
                <a:spcPct val="120000"/>
              </a:lnSpc>
            </a:pPr>
            <a:r>
              <a:rPr lang="en-US" altLang="zh-CN" sz="1800" dirty="0"/>
              <a:t>{ char </a:t>
            </a:r>
            <a:r>
              <a:rPr lang="en-US" altLang="zh-CN" sz="1800" dirty="0" err="1"/>
              <a:t>fileName</a:t>
            </a:r>
            <a:r>
              <a:rPr lang="en-US" altLang="zh-CN" sz="1800" dirty="0"/>
              <a:t>[30] , name[30] ;     </a:t>
            </a:r>
            <a:r>
              <a:rPr lang="en-US" altLang="zh-CN" sz="1800" dirty="0" err="1"/>
              <a:t>int</a:t>
            </a:r>
            <a:r>
              <a:rPr lang="en-US" altLang="zh-CN" sz="1800" dirty="0"/>
              <a:t> number , score ;</a:t>
            </a:r>
          </a:p>
          <a:p>
            <a:pPr marL="457200" indent="-457200" algn="just">
              <a:lnSpc>
                <a:spcPct val="120000"/>
              </a:lnSpc>
            </a:pPr>
            <a:r>
              <a:rPr lang="en-US" altLang="zh-CN" sz="1800" dirty="0"/>
              <a:t>   </a:t>
            </a:r>
            <a:r>
              <a:rPr lang="en-US" altLang="zh-CN" sz="1800" dirty="0" err="1"/>
              <a:t>ofstream</a:t>
            </a:r>
            <a:r>
              <a:rPr lang="en-US" altLang="zh-CN" sz="1800" dirty="0"/>
              <a:t>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"Please input the name of students file :\n" ;</a:t>
            </a:r>
          </a:p>
          <a:p>
            <a:pPr marL="457200" indent="-457200" algn="just">
              <a:lnSpc>
                <a:spcPct val="120000"/>
              </a:lnSpc>
            </a:pPr>
            <a:r>
              <a:rPr lang="en-US" altLang="zh-CN" sz="1800" dirty="0"/>
              <a:t>   </a:t>
            </a:r>
            <a:r>
              <a:rPr lang="en-US" altLang="zh-CN" sz="1800" dirty="0" err="1"/>
              <a:t>cin</a:t>
            </a:r>
            <a:r>
              <a:rPr lang="en-US" altLang="zh-CN" sz="1800" dirty="0"/>
              <a:t> &gt;&gt; </a:t>
            </a:r>
            <a:r>
              <a:rPr lang="en-US" altLang="zh-CN" sz="1800" dirty="0" err="1"/>
              <a:t>fileName</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outstuf.open</a:t>
            </a:r>
            <a:r>
              <a:rPr lang="en-US" altLang="zh-CN" sz="1800" dirty="0"/>
              <a:t>( </a:t>
            </a:r>
            <a:r>
              <a:rPr lang="en-US" altLang="zh-CN" sz="1800" dirty="0" err="1"/>
              <a:t>fileName</a:t>
            </a:r>
            <a:r>
              <a:rPr lang="en-US" altLang="zh-CN" sz="1800" dirty="0"/>
              <a:t>, </a:t>
            </a:r>
            <a:r>
              <a:rPr lang="en-US" altLang="zh-CN" sz="1800" dirty="0" err="1"/>
              <a:t>ios</a:t>
            </a:r>
            <a:r>
              <a:rPr lang="en-US" altLang="zh-CN" sz="1800" dirty="0"/>
              <a:t>::out ) ;	</a:t>
            </a:r>
            <a:endParaRPr lang="en-US" altLang="zh-CN" sz="1800" i="1" dirty="0">
              <a:solidFill>
                <a:srgbClr val="0000FF"/>
              </a:solidFill>
            </a:endParaRPr>
          </a:p>
          <a:p>
            <a:pPr marL="457200" indent="-457200" algn="just">
              <a:lnSpc>
                <a:spcPct val="120000"/>
              </a:lnSpc>
            </a:pPr>
            <a:r>
              <a:rPr lang="en-US" altLang="zh-CN" sz="1800" dirty="0"/>
              <a:t>   if (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20000"/>
              </a:lnSpc>
            </a:pPr>
            <a:r>
              <a:rPr lang="en-US" altLang="zh-CN" sz="1800" dirty="0"/>
              <a:t>   </a:t>
            </a:r>
            <a:r>
              <a:rPr lang="en-US" altLang="zh-CN" sz="1800" dirty="0" err="1"/>
              <a:t>outstuf</a:t>
            </a:r>
            <a:r>
              <a:rPr lang="en-US" altLang="zh-CN" sz="1800" dirty="0"/>
              <a:t> &lt;&lt; "</a:t>
            </a:r>
            <a:r>
              <a:rPr lang="zh-CN" altLang="en-US" sz="1800" dirty="0"/>
              <a:t>学生成绩文件</a:t>
            </a:r>
            <a:r>
              <a:rPr lang="en-US" altLang="zh-CN" sz="1800" dirty="0"/>
              <a:t>\n" ;	   </a:t>
            </a:r>
          </a:p>
          <a:p>
            <a:pPr marL="457200" indent="-457200" algn="just">
              <a:lnSpc>
                <a:spcPct val="120000"/>
              </a:lnSpc>
            </a:pPr>
            <a:r>
              <a:rPr lang="en-US" altLang="zh-CN" sz="1800" dirty="0"/>
              <a:t>   </a:t>
            </a:r>
            <a:r>
              <a:rPr lang="en-US" altLang="zh-CN" sz="1800" dirty="0" err="1"/>
              <a:t>cout</a:t>
            </a:r>
            <a:r>
              <a:rPr lang="en-US" altLang="zh-CN" sz="1800" dirty="0"/>
              <a:t> &lt;&lt; "Input the number, name, and score : (Enter Ctrl-Z to end input)\n? " ;</a:t>
            </a:r>
          </a:p>
          <a:p>
            <a:pPr marL="457200" indent="-457200" algn="just">
              <a:lnSpc>
                <a:spcPct val="120000"/>
              </a:lnSpc>
            </a:pPr>
            <a:r>
              <a:rPr lang="en-US" altLang="zh-CN" sz="1800" dirty="0"/>
              <a:t>   while( </a:t>
            </a:r>
            <a:r>
              <a:rPr lang="en-US" altLang="zh-CN" sz="1800" dirty="0" err="1"/>
              <a:t>cin</a:t>
            </a:r>
            <a:r>
              <a:rPr lang="en-US" altLang="zh-CN" sz="1800" dirty="0"/>
              <a:t> &gt;&gt; number &gt;&gt; name &gt;&gt; score ) </a:t>
            </a:r>
          </a:p>
          <a:p>
            <a:pPr marL="457200" indent="-457200" algn="just">
              <a:lnSpc>
                <a:spcPct val="120000"/>
              </a:lnSpc>
            </a:pPr>
            <a:r>
              <a:rPr lang="en-US" altLang="zh-CN" sz="1800" dirty="0"/>
              <a:t>    { </a:t>
            </a:r>
            <a:r>
              <a:rPr lang="en-US" altLang="zh-CN" sz="1800" dirty="0" err="1"/>
              <a:t>outstuf</a:t>
            </a:r>
            <a:r>
              <a:rPr lang="en-US" altLang="zh-CN" sz="1800" dirty="0"/>
              <a:t> &lt;&lt; number &lt;&lt; ' ' &lt;&lt; name &lt;&lt; ' ' &lt;&lt; score &lt;&lt; '\n'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 " ;</a:t>
            </a:r>
          </a:p>
          <a:p>
            <a:pPr marL="457200" indent="-457200" algn="just">
              <a:lnSpc>
                <a:spcPct val="120000"/>
              </a:lnSpc>
            </a:pPr>
            <a:r>
              <a:rPr lang="en-US" altLang="zh-CN" sz="1800" dirty="0"/>
              <a:t>    }  </a:t>
            </a:r>
          </a:p>
          <a:p>
            <a:pPr marL="457200" indent="-457200" algn="just">
              <a:lnSpc>
                <a:spcPct val="120000"/>
              </a:lnSpc>
            </a:pPr>
            <a:r>
              <a:rPr lang="en-US" altLang="zh-CN" sz="1800" dirty="0"/>
              <a:t>   </a:t>
            </a:r>
            <a:r>
              <a:rPr lang="en-US" altLang="zh-CN" sz="1800" dirty="0" err="1"/>
              <a:t>outstuf.close</a:t>
            </a:r>
            <a:r>
              <a:rPr lang="en-US" altLang="zh-CN" sz="1800" dirty="0"/>
              <a:t>() ;</a:t>
            </a:r>
            <a:endParaRPr lang="en-US" altLang="zh-CN" sz="1800" i="1" dirty="0">
              <a:solidFill>
                <a:srgbClr val="0000FF"/>
              </a:solidFill>
            </a:endParaRPr>
          </a:p>
          <a:p>
            <a:pPr marL="457200" indent="-457200" algn="just">
              <a:lnSpc>
                <a:spcPct val="120000"/>
              </a:lnSpc>
            </a:pPr>
            <a:r>
              <a:rPr lang="en-US" altLang="zh-CN" sz="1800" dirty="0"/>
              <a:t>}</a:t>
            </a:r>
          </a:p>
        </p:txBody>
      </p:sp>
      <p:sp>
        <p:nvSpPr>
          <p:cNvPr id="743428"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3429"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3430"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3431"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3432"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3433"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3434"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3439" name="Rectangle 1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3441" name="Text Box 17"/>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13"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4450" name="Text Box 2"/>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
        <p:nvSpPr>
          <p:cNvPr id="744451"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dirty="0"/>
              <a:t>#include&lt;</a:t>
            </a:r>
            <a:r>
              <a:rPr lang="en-US" altLang="zh-CN" sz="1800" dirty="0" err="1"/>
              <a:t>iostream</a:t>
            </a:r>
            <a:r>
              <a:rPr lang="en-US" altLang="zh-CN" sz="1800" dirty="0"/>
              <a:t>&gt;</a:t>
            </a:r>
          </a:p>
          <a:p>
            <a:pPr marL="457200" indent="-457200" algn="just">
              <a:lnSpc>
                <a:spcPct val="110000"/>
              </a:lnSpc>
            </a:pPr>
            <a:r>
              <a:rPr lang="en-US" altLang="zh-CN" sz="1800" dirty="0"/>
              <a:t>#include &lt;</a:t>
            </a:r>
            <a:r>
              <a:rPr lang="en-US" altLang="zh-CN" sz="1800" dirty="0" err="1"/>
              <a:t>fstream</a:t>
            </a:r>
            <a:r>
              <a:rPr lang="en-US" altLang="zh-CN" sz="1800" dirty="0"/>
              <a:t>&gt;</a:t>
            </a:r>
          </a:p>
          <a:p>
            <a:pPr marL="457200" indent="-457200" algn="just">
              <a:lnSpc>
                <a:spcPct val="110000"/>
              </a:lnSpc>
            </a:pPr>
            <a:r>
              <a:rPr lang="en-US" altLang="zh-CN" sz="1800" dirty="0"/>
              <a:t>using namespace std;</a:t>
            </a:r>
          </a:p>
          <a:p>
            <a:pPr marL="457200" indent="-457200" algn="just">
              <a:lnSpc>
                <a:spcPct val="110000"/>
              </a:lnSpc>
            </a:pPr>
            <a:r>
              <a:rPr lang="en-US" altLang="zh-CN" sz="1800" dirty="0" err="1"/>
              <a:t>int</a:t>
            </a:r>
            <a:r>
              <a:rPr lang="en-US" altLang="zh-CN" sz="1800" dirty="0"/>
              <a:t> main()</a:t>
            </a:r>
          </a:p>
          <a:p>
            <a:pPr marL="457200" indent="-457200" algn="just">
              <a:lnSpc>
                <a:spcPct val="110000"/>
              </a:lnSpc>
            </a:pPr>
            <a:r>
              <a:rPr lang="en-US" altLang="zh-CN" sz="1800" dirty="0"/>
              <a:t>{ char name[30] , s[80] ;   </a:t>
            </a:r>
          </a:p>
          <a:p>
            <a:pPr marL="457200" indent="-457200" algn="just">
              <a:lnSpc>
                <a:spcPct val="110000"/>
              </a:lnSpc>
            </a:pPr>
            <a:r>
              <a:rPr lang="en-US" altLang="zh-CN" sz="1800" dirty="0"/>
              <a:t>   </a:t>
            </a:r>
            <a:r>
              <a:rPr lang="en-US" altLang="zh-CN" sz="1800" dirty="0" err="1"/>
              <a:t>int</a:t>
            </a:r>
            <a:r>
              <a:rPr lang="en-US" altLang="zh-CN" sz="1800" dirty="0"/>
              <a:t> number , score ;   </a:t>
            </a:r>
            <a:r>
              <a:rPr lang="en-US" altLang="zh-CN" sz="1800" dirty="0" err="1"/>
              <a:t>int</a:t>
            </a:r>
            <a:r>
              <a:rPr lang="en-US" altLang="zh-CN" sz="1800" dirty="0"/>
              <a:t> n = 0, max, min, total = 0 ;  double </a:t>
            </a:r>
            <a:r>
              <a:rPr lang="en-US" altLang="zh-CN" sz="1800" dirty="0" err="1"/>
              <a:t>ave</a:t>
            </a:r>
            <a:r>
              <a:rPr lang="en-US" altLang="zh-CN" sz="1800" dirty="0"/>
              <a:t>;</a:t>
            </a:r>
          </a:p>
          <a:p>
            <a:pPr marL="457200" indent="-457200" algn="just">
              <a:lnSpc>
                <a:spcPct val="110000"/>
              </a:lnSpc>
            </a:pPr>
            <a:r>
              <a:rPr lang="en-US" altLang="zh-CN" sz="1800" dirty="0"/>
              <a:t>   </a:t>
            </a:r>
            <a:r>
              <a:rPr lang="en-US" altLang="zh-CN" sz="1800" dirty="0" err="1"/>
              <a:t>ifstream</a:t>
            </a:r>
            <a:r>
              <a:rPr lang="en-US" altLang="zh-CN" sz="1800" dirty="0"/>
              <a:t> </a:t>
            </a:r>
            <a:r>
              <a:rPr lang="en-US" altLang="zh-CN" sz="1800" dirty="0" err="1"/>
              <a:t>instuf</a:t>
            </a:r>
            <a:r>
              <a:rPr lang="en-US" altLang="zh-CN" sz="1800" dirty="0"/>
              <a:t>( "d:\\students.txt", </a:t>
            </a:r>
            <a:r>
              <a:rPr lang="en-US" altLang="zh-CN" sz="1800" dirty="0" err="1"/>
              <a:t>ios</a:t>
            </a:r>
            <a:r>
              <a:rPr lang="en-US" altLang="zh-CN" sz="1800" dirty="0"/>
              <a:t>::in ) ;</a:t>
            </a:r>
            <a:endParaRPr lang="en-US" altLang="zh-CN" sz="1800" i="1" dirty="0">
              <a:solidFill>
                <a:srgbClr val="0000FF"/>
              </a:solidFill>
            </a:endParaRPr>
          </a:p>
          <a:p>
            <a:pPr marL="457200" indent="-457200" algn="just">
              <a:lnSpc>
                <a:spcPct val="110000"/>
              </a:lnSpc>
            </a:pPr>
            <a:r>
              <a:rPr lang="en-US" altLang="zh-CN" sz="1800" dirty="0"/>
              <a:t>   if ( !</a:t>
            </a:r>
            <a:r>
              <a:rPr lang="en-US" altLang="zh-CN" sz="1800" dirty="0" err="1"/>
              <a:t>instuf</a:t>
            </a:r>
            <a:r>
              <a:rPr lang="en-US" altLang="zh-CN" sz="1800" dirty="0"/>
              <a:t> )</a:t>
            </a:r>
          </a:p>
          <a:p>
            <a:pPr marL="457200" indent="-457200" algn="just">
              <a:lnSpc>
                <a:spcPct val="11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10000"/>
              </a:lnSpc>
            </a:pPr>
            <a:r>
              <a:rPr lang="en-US" altLang="zh-CN" sz="1800" dirty="0"/>
              <a:t>   </a:t>
            </a:r>
            <a:r>
              <a:rPr lang="en-US" altLang="zh-CN" sz="1800" dirty="0" err="1"/>
              <a:t>instuf.getline</a:t>
            </a:r>
            <a:r>
              <a:rPr lang="en-US" altLang="zh-CN" sz="1800" dirty="0"/>
              <a:t>( s, 80 ) ;</a:t>
            </a:r>
            <a:endParaRPr lang="en-US" altLang="zh-CN" sz="1800" i="1" dirty="0">
              <a:solidFill>
                <a:srgbClr val="0000FF"/>
              </a:solidFill>
            </a:endParaRPr>
          </a:p>
          <a:p>
            <a:pPr marL="457200" indent="-457200" algn="just">
              <a:lnSpc>
                <a:spcPct val="110000"/>
              </a:lnSpc>
            </a:pPr>
            <a:r>
              <a:rPr lang="en-US" altLang="zh-CN" sz="1800" dirty="0"/>
              <a:t> while( </a:t>
            </a:r>
            <a:r>
              <a:rPr lang="en-US" altLang="zh-CN" sz="1800" dirty="0" err="1"/>
              <a:t>instuf</a:t>
            </a:r>
            <a:r>
              <a:rPr lang="en-US" altLang="zh-CN" sz="1800" dirty="0"/>
              <a:t> &gt;&gt; number &gt;&gt; name &gt;&gt; score )</a:t>
            </a:r>
            <a:endParaRPr lang="en-US" altLang="zh-CN" sz="1800" i="1" dirty="0">
              <a:solidFill>
                <a:srgbClr val="0000FF"/>
              </a:solidFill>
            </a:endParaRPr>
          </a:p>
          <a:p>
            <a:pPr marL="457200" indent="-457200" algn="just">
              <a:lnSpc>
                <a:spcPct val="110000"/>
              </a:lnSpc>
            </a:pPr>
            <a:r>
              <a:rPr lang="en-US" altLang="zh-CN" sz="1800" dirty="0"/>
              <a:t>     { </a:t>
            </a:r>
            <a:r>
              <a:rPr lang="en-US" altLang="zh-CN" sz="1800" dirty="0" err="1"/>
              <a:t>cout</a:t>
            </a:r>
            <a:r>
              <a:rPr lang="en-US" altLang="zh-CN" sz="1800" dirty="0"/>
              <a:t> &lt;&lt; number &lt;&lt; '\t' &lt;&lt; name &lt;&lt; '\t' &lt;&lt; score &lt;&lt; '\n' ;	</a:t>
            </a:r>
          </a:p>
          <a:p>
            <a:pPr marL="457200" indent="-457200" algn="just">
              <a:lnSpc>
                <a:spcPct val="110000"/>
              </a:lnSpc>
            </a:pPr>
            <a:r>
              <a:rPr lang="en-US" altLang="zh-CN" sz="1800" dirty="0"/>
              <a:t>        if (n==0) { max = min = score; }</a:t>
            </a:r>
            <a:endParaRPr lang="en-US" altLang="zh-CN" sz="1800" i="1" dirty="0">
              <a:solidFill>
                <a:srgbClr val="0000FF"/>
              </a:solidFill>
            </a:endParaRPr>
          </a:p>
          <a:p>
            <a:pPr marL="457200" indent="-457200" algn="just">
              <a:lnSpc>
                <a:spcPct val="110000"/>
              </a:lnSpc>
            </a:pPr>
            <a:r>
              <a:rPr lang="en-US" altLang="zh-CN" sz="1800" dirty="0"/>
              <a:t>	  else  { if ( score &gt; max ) max = score ;    if ( score &lt; min ) min = score ;   }</a:t>
            </a:r>
          </a:p>
          <a:p>
            <a:pPr marL="457200" indent="-457200" algn="just">
              <a:lnSpc>
                <a:spcPct val="110000"/>
              </a:lnSpc>
            </a:pPr>
            <a:r>
              <a:rPr lang="en-US" altLang="zh-CN" sz="1800" dirty="0"/>
              <a:t>       total+=score;      n++;</a:t>
            </a:r>
            <a:endParaRPr lang="en-US" altLang="zh-CN" sz="1800" i="1" dirty="0">
              <a:solidFill>
                <a:srgbClr val="0000FF"/>
              </a:solidFill>
            </a:endParaRPr>
          </a:p>
          <a:p>
            <a:pPr marL="457200" indent="-457200" algn="just">
              <a:lnSpc>
                <a:spcPct val="110000"/>
              </a:lnSpc>
            </a:pPr>
            <a:r>
              <a:rPr lang="en-US" altLang="zh-CN" sz="1800" dirty="0"/>
              <a:t>     }</a:t>
            </a:r>
          </a:p>
          <a:p>
            <a:pPr marL="457200" indent="-457200" algn="just">
              <a:lnSpc>
                <a:spcPct val="110000"/>
              </a:lnSpc>
            </a:pPr>
            <a:r>
              <a:rPr lang="en-US" altLang="zh-CN" sz="1800" dirty="0"/>
              <a:t>   </a:t>
            </a:r>
            <a:r>
              <a:rPr lang="en-US" altLang="zh-CN" sz="1800" dirty="0" err="1"/>
              <a:t>ave</a:t>
            </a:r>
            <a:r>
              <a:rPr lang="en-US" altLang="zh-CN" sz="1800" dirty="0"/>
              <a:t> = double(total) / n ;</a:t>
            </a:r>
          </a:p>
          <a:p>
            <a:pPr marL="457200" indent="-457200" algn="just">
              <a:lnSpc>
                <a:spcPct val="110000"/>
              </a:lnSpc>
            </a:pPr>
            <a:r>
              <a:rPr lang="en-US" altLang="zh-CN" sz="1800" dirty="0"/>
              <a:t>   </a:t>
            </a:r>
            <a:r>
              <a:rPr lang="en-US" altLang="zh-CN" sz="1800" dirty="0" err="1"/>
              <a:t>cout</a:t>
            </a:r>
            <a:r>
              <a:rPr lang="en-US" altLang="zh-CN" sz="1800" dirty="0"/>
              <a:t> &lt;&lt; "maximal is : " &lt;&lt; max &lt;&lt; </a:t>
            </a:r>
            <a:r>
              <a:rPr lang="en-US" altLang="zh-CN" sz="1800" dirty="0" err="1"/>
              <a:t>endl</a:t>
            </a:r>
            <a:r>
              <a:rPr lang="en-US" altLang="zh-CN" sz="1800" dirty="0"/>
              <a:t> &lt;&lt; "minimal is : " &lt;&lt; min &lt;&lt; </a:t>
            </a:r>
            <a:r>
              <a:rPr lang="en-US" altLang="zh-CN" sz="1800" dirty="0" err="1"/>
              <a:t>endl</a:t>
            </a:r>
            <a:endParaRPr lang="en-US" altLang="zh-CN" sz="1800" dirty="0"/>
          </a:p>
          <a:p>
            <a:pPr marL="457200" indent="-457200" algn="just">
              <a:lnSpc>
                <a:spcPct val="110000"/>
              </a:lnSpc>
            </a:pPr>
            <a:r>
              <a:rPr lang="en-US" altLang="zh-CN" sz="1800" dirty="0"/>
              <a:t>	  &lt;&lt; "average is : ” &lt;&lt; </a:t>
            </a:r>
            <a:r>
              <a:rPr lang="en-US" altLang="zh-CN" sz="1800" dirty="0" err="1"/>
              <a:t>ave</a:t>
            </a:r>
            <a:r>
              <a:rPr lang="en-US" altLang="zh-CN" sz="1800" dirty="0"/>
              <a:t> &lt;&lt; </a:t>
            </a:r>
            <a:r>
              <a:rPr lang="en-US" altLang="zh-CN" sz="1800" dirty="0" err="1"/>
              <a:t>endl</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  </a:t>
            </a:r>
            <a:r>
              <a:rPr lang="en-US" altLang="zh-CN" sz="1800" dirty="0" err="1"/>
              <a:t>instuf.close</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a:t>
            </a:r>
          </a:p>
        </p:txBody>
      </p:sp>
      <p:sp>
        <p:nvSpPr>
          <p:cNvPr id="74445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4450"/>
                                        </p:tgtEl>
                                        <p:attrNameLst>
                                          <p:attrName>style.visibility</p:attrName>
                                        </p:attrNameLst>
                                      </p:cBhvr>
                                      <p:to>
                                        <p:strVal val="visible"/>
                                      </p:to>
                                    </p:set>
                                    <p:animEffect transition="in" filter="checkerboard(across)">
                                      <p:cBhvr>
                                        <p:cTn id="7" dur="500"/>
                                        <p:tgtEl>
                                          <p:spTgt spid="7444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44451"/>
                                        </p:tgtEl>
                                        <p:attrNameLst>
                                          <p:attrName>style.visibility</p:attrName>
                                        </p:attrNameLst>
                                      </p:cBhvr>
                                      <p:to>
                                        <p:strVal val="visible"/>
                                      </p:to>
                                    </p:set>
                                    <p:animEffect transition="in" filter="checkerboard(down)">
                                      <p:cBhvr>
                                        <p:cTn id="12" dur="500"/>
                                        <p:tgtEl>
                                          <p:spTgt spid="74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0" grpId="0" autoUpdateAnimBg="0"/>
      <p:bldP spid="744451" grpId="0" autoUpdateAnimBg="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5475"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a:t>
            </a:r>
            <a:r>
              <a:rPr lang="en-US" altLang="zh-CN" sz="1800" b="1">
                <a:solidFill>
                  <a:srgbClr val="0000FF"/>
                </a:solidFill>
              </a:rPr>
              <a:t>ifstream instuf( "d:\\students.txt", </a:t>
            </a:r>
            <a:r>
              <a:rPr lang="en-US" altLang="zh-CN" sz="1800" b="1">
                <a:solidFill>
                  <a:schemeClr val="accent2"/>
                </a:solidFill>
              </a:rPr>
              <a:t>ios::in</a:t>
            </a:r>
            <a:r>
              <a:rPr lang="en-US" altLang="zh-CN" sz="1800" b="1">
                <a:solidFill>
                  <a:srgbClr val="0000FF"/>
                </a:solidFill>
              </a:rPr>
              <a:t> ) ;</a:t>
            </a:r>
            <a:r>
              <a:rPr lang="en-US" altLang="zh-CN" sz="1800"/>
              <a:t>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5476" name="Rectangle 4"/>
          <p:cNvSpPr>
            <a:spLocks noChangeArrowheads="1"/>
          </p:cNvSpPr>
          <p:nvPr/>
        </p:nvSpPr>
        <p:spPr bwMode="auto">
          <a:xfrm>
            <a:off x="5041900" y="1988840"/>
            <a:ext cx="1282700" cy="366713"/>
          </a:xfrm>
          <a:prstGeom prst="rect">
            <a:avLst/>
          </a:prstGeom>
          <a:noFill/>
          <a:ln w="9525">
            <a:noFill/>
            <a:miter lim="800000"/>
            <a:headEnd/>
            <a:tailEnd/>
          </a:ln>
          <a:effectLst/>
        </p:spPr>
        <p:txBody>
          <a:bodyPr wrap="none">
            <a:spAutoFit/>
          </a:bodyPr>
          <a:lstStyle/>
          <a:p>
            <a:r>
              <a:rPr lang="en-US" altLang="zh-CN" sz="1800" b="1" i="1" dirty="0">
                <a:solidFill>
                  <a:srgbClr val="008000"/>
                </a:solidFill>
              </a:rPr>
              <a:t>// </a:t>
            </a:r>
            <a:r>
              <a:rPr lang="zh-CN" altLang="en-US" sz="1800" b="1" i="1" dirty="0">
                <a:solidFill>
                  <a:srgbClr val="008000"/>
                </a:solidFill>
              </a:rPr>
              <a:t>打开文件</a:t>
            </a:r>
          </a:p>
        </p:txBody>
      </p:sp>
      <p:sp>
        <p:nvSpPr>
          <p:cNvPr id="745477"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5479" name="Text Box 7"/>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5476"/>
                                        </p:tgtEl>
                                        <p:attrNameLst>
                                          <p:attrName>style.visibility</p:attrName>
                                        </p:attrNameLst>
                                      </p:cBhvr>
                                      <p:to>
                                        <p:strVal val="visible"/>
                                      </p:to>
                                    </p:set>
                                    <p:anim calcmode="lin" valueType="num">
                                      <p:cBhvr>
                                        <p:cTn id="7" dur="500" fill="hold"/>
                                        <p:tgtEl>
                                          <p:spTgt spid="745476"/>
                                        </p:tgtEl>
                                        <p:attrNameLst>
                                          <p:attrName>ppt_x</p:attrName>
                                        </p:attrNameLst>
                                      </p:cBhvr>
                                      <p:tavLst>
                                        <p:tav tm="0">
                                          <p:val>
                                            <p:strVal val="#ppt_x-#ppt_w/2"/>
                                          </p:val>
                                        </p:tav>
                                        <p:tav tm="100000">
                                          <p:val>
                                            <p:strVal val="#ppt_x"/>
                                          </p:val>
                                        </p:tav>
                                      </p:tavLst>
                                    </p:anim>
                                    <p:anim calcmode="lin" valueType="num">
                                      <p:cBhvr>
                                        <p:cTn id="8" dur="500" fill="hold"/>
                                        <p:tgtEl>
                                          <p:spTgt spid="745476"/>
                                        </p:tgtEl>
                                        <p:attrNameLst>
                                          <p:attrName>ppt_y</p:attrName>
                                        </p:attrNameLst>
                                      </p:cBhvr>
                                      <p:tavLst>
                                        <p:tav tm="0">
                                          <p:val>
                                            <p:strVal val="#ppt_y"/>
                                          </p:val>
                                        </p:tav>
                                        <p:tav tm="100000">
                                          <p:val>
                                            <p:strVal val="#ppt_y"/>
                                          </p:val>
                                        </p:tav>
                                      </p:tavLst>
                                    </p:anim>
                                    <p:anim calcmode="lin" valueType="num">
                                      <p:cBhvr>
                                        <p:cTn id="9" dur="500" fill="hold"/>
                                        <p:tgtEl>
                                          <p:spTgt spid="745476"/>
                                        </p:tgtEl>
                                        <p:attrNameLst>
                                          <p:attrName>ppt_w</p:attrName>
                                        </p:attrNameLst>
                                      </p:cBhvr>
                                      <p:tavLst>
                                        <p:tav tm="0">
                                          <p:val>
                                            <p:fltVal val="0"/>
                                          </p:val>
                                        </p:tav>
                                        <p:tav tm="100000">
                                          <p:val>
                                            <p:strVal val="#ppt_w"/>
                                          </p:val>
                                        </p:tav>
                                      </p:tavLst>
                                    </p:anim>
                                    <p:anim calcmode="lin" valueType="num">
                                      <p:cBhvr>
                                        <p:cTn id="10" dur="500" fill="hold"/>
                                        <p:tgtEl>
                                          <p:spTgt spid="7454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6499"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a:t>
            </a:r>
            <a:r>
              <a:rPr lang="en-US" altLang="zh-CN" sz="1800" b="1">
                <a:solidFill>
                  <a:srgbClr val="0000FF"/>
                </a:solidFill>
              </a:rPr>
              <a:t>instuf.getline( s, 80 ) ;</a:t>
            </a:r>
            <a:r>
              <a:rPr lang="en-US" altLang="zh-CN" sz="1800"/>
              <a:t>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6500"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6501"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6502" name="Rectangle 6"/>
          <p:cNvSpPr>
            <a:spLocks noGrp="1" noChangeArrowheads="1"/>
          </p:cNvSpPr>
          <p:nvPr>
            <p:ph type="title" idx="4294967295"/>
          </p:nvPr>
        </p:nvSpPr>
        <p:spPr>
          <a:xfrm>
            <a:off x="838200" y="341313"/>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6504" name="Text Box 8"/>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 calcmode="lin" valueType="num">
                                      <p:cBhvr>
                                        <p:cTn id="7" dur="500" fill="hold"/>
                                        <p:tgtEl>
                                          <p:spTgt spid="746501"/>
                                        </p:tgtEl>
                                        <p:attrNameLst>
                                          <p:attrName>ppt_x</p:attrName>
                                        </p:attrNameLst>
                                      </p:cBhvr>
                                      <p:tavLst>
                                        <p:tav tm="0">
                                          <p:val>
                                            <p:strVal val="#ppt_x-#ppt_w/2"/>
                                          </p:val>
                                        </p:tav>
                                        <p:tav tm="100000">
                                          <p:val>
                                            <p:strVal val="#ppt_x"/>
                                          </p:val>
                                        </p:tav>
                                      </p:tavLst>
                                    </p:anim>
                                    <p:anim calcmode="lin" valueType="num">
                                      <p:cBhvr>
                                        <p:cTn id="8" dur="500" fill="hold"/>
                                        <p:tgtEl>
                                          <p:spTgt spid="746501"/>
                                        </p:tgtEl>
                                        <p:attrNameLst>
                                          <p:attrName>ppt_y</p:attrName>
                                        </p:attrNameLst>
                                      </p:cBhvr>
                                      <p:tavLst>
                                        <p:tav tm="0">
                                          <p:val>
                                            <p:strVal val="#ppt_y"/>
                                          </p:val>
                                        </p:tav>
                                        <p:tav tm="100000">
                                          <p:val>
                                            <p:strVal val="#ppt_y"/>
                                          </p:val>
                                        </p:tav>
                                      </p:tavLst>
                                    </p:anim>
                                    <p:anim calcmode="lin" valueType="num">
                                      <p:cBhvr>
                                        <p:cTn id="9" dur="500" fill="hold"/>
                                        <p:tgtEl>
                                          <p:spTgt spid="746501"/>
                                        </p:tgtEl>
                                        <p:attrNameLst>
                                          <p:attrName>ppt_w</p:attrName>
                                        </p:attrNameLst>
                                      </p:cBhvr>
                                      <p:tavLst>
                                        <p:tav tm="0">
                                          <p:val>
                                            <p:fltVal val="0"/>
                                          </p:val>
                                        </p:tav>
                                        <p:tav tm="100000">
                                          <p:val>
                                            <p:strVal val="#ppt_w"/>
                                          </p:val>
                                        </p:tav>
                                      </p:tavLst>
                                    </p:anim>
                                    <p:anim calcmode="lin" valueType="num">
                                      <p:cBhvr>
                                        <p:cTn id="10" dur="500" fill="hold"/>
                                        <p:tgtEl>
                                          <p:spTgt spid="7465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7523"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dirty="0"/>
              <a:t>#include&lt;</a:t>
            </a:r>
            <a:r>
              <a:rPr lang="en-US" altLang="zh-CN" sz="1800" dirty="0" err="1"/>
              <a:t>iostream</a:t>
            </a:r>
            <a:r>
              <a:rPr lang="en-US" altLang="zh-CN" sz="1800" dirty="0"/>
              <a:t>&gt;</a:t>
            </a:r>
          </a:p>
          <a:p>
            <a:pPr marL="457200" indent="-457200" algn="just">
              <a:lnSpc>
                <a:spcPct val="110000"/>
              </a:lnSpc>
            </a:pPr>
            <a:r>
              <a:rPr lang="en-US" altLang="zh-CN" sz="1800" dirty="0"/>
              <a:t>#include &lt;</a:t>
            </a:r>
            <a:r>
              <a:rPr lang="en-US" altLang="zh-CN" sz="1800" dirty="0" err="1"/>
              <a:t>fstream</a:t>
            </a:r>
            <a:r>
              <a:rPr lang="en-US" altLang="zh-CN" sz="1800" dirty="0"/>
              <a:t>&gt;</a:t>
            </a:r>
          </a:p>
          <a:p>
            <a:pPr marL="457200" indent="-457200" algn="just">
              <a:lnSpc>
                <a:spcPct val="110000"/>
              </a:lnSpc>
            </a:pPr>
            <a:r>
              <a:rPr lang="en-US" altLang="zh-CN" sz="1800" dirty="0"/>
              <a:t>using namespace std;</a:t>
            </a:r>
          </a:p>
          <a:p>
            <a:pPr marL="457200" indent="-457200" algn="just">
              <a:lnSpc>
                <a:spcPct val="110000"/>
              </a:lnSpc>
            </a:pPr>
            <a:r>
              <a:rPr lang="en-US" altLang="zh-CN" sz="1800" dirty="0" err="1"/>
              <a:t>int</a:t>
            </a:r>
            <a:r>
              <a:rPr lang="en-US" altLang="zh-CN" sz="1800" dirty="0"/>
              <a:t> main()</a:t>
            </a:r>
          </a:p>
          <a:p>
            <a:pPr marL="457200" indent="-457200" algn="just">
              <a:lnSpc>
                <a:spcPct val="110000"/>
              </a:lnSpc>
            </a:pPr>
            <a:r>
              <a:rPr lang="en-US" altLang="zh-CN" sz="1800" dirty="0"/>
              <a:t>{ char name[30] , s[80] ;   </a:t>
            </a:r>
          </a:p>
          <a:p>
            <a:pPr marL="457200" indent="-457200" algn="just">
              <a:lnSpc>
                <a:spcPct val="110000"/>
              </a:lnSpc>
            </a:pPr>
            <a:r>
              <a:rPr lang="en-US" altLang="zh-CN" sz="1800" dirty="0"/>
              <a:t>   </a:t>
            </a:r>
            <a:r>
              <a:rPr lang="en-US" altLang="zh-CN" sz="1800" dirty="0" err="1"/>
              <a:t>int</a:t>
            </a:r>
            <a:r>
              <a:rPr lang="en-US" altLang="zh-CN" sz="1800" dirty="0"/>
              <a:t> number , score ;   </a:t>
            </a:r>
            <a:r>
              <a:rPr lang="en-US" altLang="zh-CN" sz="1800" dirty="0" err="1"/>
              <a:t>int</a:t>
            </a:r>
            <a:r>
              <a:rPr lang="en-US" altLang="zh-CN" sz="1800" dirty="0"/>
              <a:t> n = 0, max, min, total = 0 ;  double </a:t>
            </a:r>
            <a:r>
              <a:rPr lang="en-US" altLang="zh-CN" sz="1800" dirty="0" err="1"/>
              <a:t>ave</a:t>
            </a:r>
            <a:r>
              <a:rPr lang="en-US" altLang="zh-CN" sz="1800" dirty="0"/>
              <a:t>;</a:t>
            </a:r>
          </a:p>
          <a:p>
            <a:pPr marL="457200" indent="-457200" algn="just">
              <a:lnSpc>
                <a:spcPct val="110000"/>
              </a:lnSpc>
            </a:pPr>
            <a:r>
              <a:rPr lang="en-US" altLang="zh-CN" sz="1800" dirty="0"/>
              <a:t>   </a:t>
            </a:r>
            <a:r>
              <a:rPr lang="en-US" altLang="zh-CN" sz="1800" dirty="0" err="1"/>
              <a:t>ifstream</a:t>
            </a:r>
            <a:r>
              <a:rPr lang="en-US" altLang="zh-CN" sz="1800" dirty="0"/>
              <a:t> </a:t>
            </a:r>
            <a:r>
              <a:rPr lang="en-US" altLang="zh-CN" sz="1800" dirty="0" err="1"/>
              <a:t>instuf</a:t>
            </a:r>
            <a:r>
              <a:rPr lang="en-US" altLang="zh-CN" sz="1800" dirty="0"/>
              <a:t>( "d:\\students.txt", </a:t>
            </a:r>
            <a:r>
              <a:rPr lang="en-US" altLang="zh-CN" sz="1800" dirty="0" err="1"/>
              <a:t>ios</a:t>
            </a:r>
            <a:r>
              <a:rPr lang="en-US" altLang="zh-CN" sz="1800" dirty="0"/>
              <a:t>::in ) ;	</a:t>
            </a:r>
            <a:endParaRPr lang="en-US" altLang="zh-CN" sz="1800" i="1" dirty="0">
              <a:solidFill>
                <a:srgbClr val="0000FF"/>
              </a:solidFill>
            </a:endParaRPr>
          </a:p>
          <a:p>
            <a:pPr marL="457200" indent="-457200" algn="just">
              <a:lnSpc>
                <a:spcPct val="110000"/>
              </a:lnSpc>
            </a:pPr>
            <a:r>
              <a:rPr lang="en-US" altLang="zh-CN" sz="1800" dirty="0"/>
              <a:t>   if ( !</a:t>
            </a:r>
            <a:r>
              <a:rPr lang="en-US" altLang="zh-CN" sz="1800" dirty="0" err="1"/>
              <a:t>instuf</a:t>
            </a:r>
            <a:r>
              <a:rPr lang="en-US" altLang="zh-CN" sz="1800" dirty="0"/>
              <a:t> )</a:t>
            </a:r>
          </a:p>
          <a:p>
            <a:pPr marL="457200" indent="-457200" algn="just">
              <a:lnSpc>
                <a:spcPct val="11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10000"/>
              </a:lnSpc>
            </a:pPr>
            <a:r>
              <a:rPr lang="en-US" altLang="zh-CN" sz="1800" dirty="0"/>
              <a:t>   </a:t>
            </a:r>
            <a:r>
              <a:rPr lang="en-US" altLang="zh-CN" sz="1800" dirty="0" err="1"/>
              <a:t>instuf.getline</a:t>
            </a:r>
            <a:r>
              <a:rPr lang="en-US" altLang="zh-CN" sz="1800" dirty="0"/>
              <a:t>( s, 80 ) ;			</a:t>
            </a:r>
            <a:endParaRPr lang="en-US" altLang="zh-CN" sz="1800" i="1" dirty="0">
              <a:solidFill>
                <a:srgbClr val="0000FF"/>
              </a:solidFill>
            </a:endParaRPr>
          </a:p>
          <a:p>
            <a:pPr marL="457200" indent="-457200" algn="just">
              <a:lnSpc>
                <a:spcPct val="110000"/>
              </a:lnSpc>
            </a:pPr>
            <a:r>
              <a:rPr lang="en-US" altLang="zh-CN" sz="1800" dirty="0"/>
              <a:t> while( </a:t>
            </a:r>
            <a:r>
              <a:rPr lang="en-US" altLang="zh-CN" sz="1800" b="1" dirty="0" err="1">
                <a:solidFill>
                  <a:srgbClr val="0000FF"/>
                </a:solidFill>
              </a:rPr>
              <a:t>instuf</a:t>
            </a:r>
            <a:r>
              <a:rPr lang="en-US" altLang="zh-CN" sz="1800" b="1" dirty="0">
                <a:solidFill>
                  <a:srgbClr val="0000FF"/>
                </a:solidFill>
              </a:rPr>
              <a:t> &gt;&gt; number &gt;&gt; name &gt;&gt; score</a:t>
            </a:r>
            <a:r>
              <a:rPr lang="en-US" altLang="zh-CN" sz="1800" dirty="0"/>
              <a:t> ) 	</a:t>
            </a:r>
            <a:endParaRPr lang="en-US" altLang="zh-CN" sz="1800" i="1" dirty="0">
              <a:solidFill>
                <a:srgbClr val="0000FF"/>
              </a:solidFill>
            </a:endParaRPr>
          </a:p>
          <a:p>
            <a:pPr marL="457200" indent="-457200" algn="just">
              <a:lnSpc>
                <a:spcPct val="110000"/>
              </a:lnSpc>
            </a:pPr>
            <a:r>
              <a:rPr lang="en-US" altLang="zh-CN" sz="1800" dirty="0"/>
              <a:t>     { </a:t>
            </a:r>
            <a:r>
              <a:rPr lang="en-US" altLang="zh-CN" sz="1800" dirty="0" err="1"/>
              <a:t>cout</a:t>
            </a:r>
            <a:r>
              <a:rPr lang="en-US" altLang="zh-CN" sz="1800" dirty="0"/>
              <a:t> &lt;&lt; number &lt;&lt; '\t' &lt;&lt; name &lt;&lt; '\t' &lt;&lt; score &lt;&lt; '\n' ;	</a:t>
            </a:r>
          </a:p>
          <a:p>
            <a:pPr marL="457200" indent="-457200" algn="just">
              <a:lnSpc>
                <a:spcPct val="110000"/>
              </a:lnSpc>
            </a:pPr>
            <a:r>
              <a:rPr lang="en-US" altLang="zh-CN" sz="1800" dirty="0"/>
              <a:t>        if (n==0) { max = min = score; }		</a:t>
            </a:r>
            <a:endParaRPr lang="en-US" altLang="zh-CN" sz="1800" i="1" dirty="0">
              <a:solidFill>
                <a:srgbClr val="0000FF"/>
              </a:solidFill>
            </a:endParaRPr>
          </a:p>
          <a:p>
            <a:pPr marL="457200" indent="-457200" algn="just">
              <a:lnSpc>
                <a:spcPct val="110000"/>
              </a:lnSpc>
            </a:pPr>
            <a:r>
              <a:rPr lang="en-US" altLang="zh-CN" sz="1800" dirty="0"/>
              <a:t>	  else  { if ( score &gt; max ) max = score ;    if ( score &lt; min ) min = score ;   }</a:t>
            </a:r>
          </a:p>
          <a:p>
            <a:pPr marL="457200" indent="-457200" algn="just">
              <a:lnSpc>
                <a:spcPct val="110000"/>
              </a:lnSpc>
            </a:pPr>
            <a:r>
              <a:rPr lang="en-US" altLang="zh-CN" sz="1800" dirty="0"/>
              <a:t>       total+=score;      n++;			</a:t>
            </a:r>
            <a:endParaRPr lang="en-US" altLang="zh-CN" sz="1800" i="1" dirty="0">
              <a:solidFill>
                <a:srgbClr val="0000FF"/>
              </a:solidFill>
            </a:endParaRPr>
          </a:p>
          <a:p>
            <a:pPr marL="457200" indent="-457200" algn="just">
              <a:lnSpc>
                <a:spcPct val="110000"/>
              </a:lnSpc>
            </a:pPr>
            <a:r>
              <a:rPr lang="en-US" altLang="zh-CN" sz="1800" dirty="0"/>
              <a:t>     }</a:t>
            </a:r>
          </a:p>
          <a:p>
            <a:pPr marL="457200" indent="-457200" algn="just">
              <a:lnSpc>
                <a:spcPct val="110000"/>
              </a:lnSpc>
            </a:pPr>
            <a:r>
              <a:rPr lang="en-US" altLang="zh-CN" sz="1800" dirty="0"/>
              <a:t>   </a:t>
            </a:r>
            <a:r>
              <a:rPr lang="en-US" altLang="zh-CN" sz="1800" dirty="0" err="1"/>
              <a:t>ave</a:t>
            </a:r>
            <a:r>
              <a:rPr lang="en-US" altLang="zh-CN" sz="1800" dirty="0"/>
              <a:t> = double(total) / n ;</a:t>
            </a:r>
          </a:p>
          <a:p>
            <a:pPr marL="457200" indent="-457200" algn="just">
              <a:lnSpc>
                <a:spcPct val="110000"/>
              </a:lnSpc>
            </a:pPr>
            <a:r>
              <a:rPr lang="en-US" altLang="zh-CN" sz="1800" dirty="0"/>
              <a:t>   </a:t>
            </a:r>
            <a:r>
              <a:rPr lang="en-US" altLang="zh-CN" sz="1800" dirty="0" err="1"/>
              <a:t>cout</a:t>
            </a:r>
            <a:r>
              <a:rPr lang="en-US" altLang="zh-CN" sz="1800" dirty="0"/>
              <a:t> &lt;&lt; "maximal is : " &lt;&lt; max &lt;&lt; </a:t>
            </a:r>
            <a:r>
              <a:rPr lang="en-US" altLang="zh-CN" sz="1800" dirty="0" err="1"/>
              <a:t>endl</a:t>
            </a:r>
            <a:r>
              <a:rPr lang="en-US" altLang="zh-CN" sz="1800" dirty="0"/>
              <a:t> &lt;&lt; "minimal is : " &lt;&lt; min &lt;&lt; </a:t>
            </a:r>
            <a:r>
              <a:rPr lang="en-US" altLang="zh-CN" sz="1800" dirty="0" err="1"/>
              <a:t>endl</a:t>
            </a:r>
            <a:endParaRPr lang="en-US" altLang="zh-CN" sz="1800" dirty="0"/>
          </a:p>
          <a:p>
            <a:pPr marL="457200" indent="-457200" algn="just">
              <a:lnSpc>
                <a:spcPct val="110000"/>
              </a:lnSpc>
            </a:pPr>
            <a:r>
              <a:rPr lang="en-US" altLang="zh-CN" sz="1800" dirty="0"/>
              <a:t>	  &lt;&lt; "average is : ” &lt;&lt; </a:t>
            </a:r>
            <a:r>
              <a:rPr lang="en-US" altLang="zh-CN" sz="1800" dirty="0" err="1"/>
              <a:t>ave</a:t>
            </a:r>
            <a:r>
              <a:rPr lang="en-US" altLang="zh-CN" sz="1800" dirty="0"/>
              <a:t> &lt;&lt; </a:t>
            </a:r>
            <a:r>
              <a:rPr lang="en-US" altLang="zh-CN" sz="1800" dirty="0" err="1"/>
              <a:t>endl</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  </a:t>
            </a:r>
            <a:r>
              <a:rPr lang="en-US" altLang="zh-CN" sz="1800" dirty="0" err="1"/>
              <a:t>instuf.close</a:t>
            </a:r>
            <a:r>
              <a:rPr lang="en-US" altLang="zh-CN" sz="1800" dirty="0"/>
              <a:t>() ;	</a:t>
            </a:r>
            <a:endParaRPr lang="en-US" altLang="zh-CN" sz="1800" i="1" dirty="0">
              <a:solidFill>
                <a:srgbClr val="0000FF"/>
              </a:solidFill>
            </a:endParaRPr>
          </a:p>
          <a:p>
            <a:pPr marL="457200" indent="-457200" algn="just">
              <a:lnSpc>
                <a:spcPct val="110000"/>
              </a:lnSpc>
            </a:pPr>
            <a:r>
              <a:rPr lang="en-US" altLang="zh-CN" sz="1800" dirty="0"/>
              <a:t>}</a:t>
            </a:r>
          </a:p>
        </p:txBody>
      </p:sp>
      <p:sp>
        <p:nvSpPr>
          <p:cNvPr id="747524"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7525"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7526"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47527"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7529" name="Text Box 9"/>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7526"/>
                                        </p:tgtEl>
                                        <p:attrNameLst>
                                          <p:attrName>style.visibility</p:attrName>
                                        </p:attrNameLst>
                                      </p:cBhvr>
                                      <p:to>
                                        <p:strVal val="visible"/>
                                      </p:to>
                                    </p:set>
                                    <p:anim calcmode="lin" valueType="num">
                                      <p:cBhvr>
                                        <p:cTn id="7" dur="500" fill="hold"/>
                                        <p:tgtEl>
                                          <p:spTgt spid="747526"/>
                                        </p:tgtEl>
                                        <p:attrNameLst>
                                          <p:attrName>ppt_x</p:attrName>
                                        </p:attrNameLst>
                                      </p:cBhvr>
                                      <p:tavLst>
                                        <p:tav tm="0">
                                          <p:val>
                                            <p:strVal val="#ppt_x-#ppt_w/2"/>
                                          </p:val>
                                        </p:tav>
                                        <p:tav tm="100000">
                                          <p:val>
                                            <p:strVal val="#ppt_x"/>
                                          </p:val>
                                        </p:tav>
                                      </p:tavLst>
                                    </p:anim>
                                    <p:anim calcmode="lin" valueType="num">
                                      <p:cBhvr>
                                        <p:cTn id="8" dur="500" fill="hold"/>
                                        <p:tgtEl>
                                          <p:spTgt spid="747526"/>
                                        </p:tgtEl>
                                        <p:attrNameLst>
                                          <p:attrName>ppt_y</p:attrName>
                                        </p:attrNameLst>
                                      </p:cBhvr>
                                      <p:tavLst>
                                        <p:tav tm="0">
                                          <p:val>
                                            <p:strVal val="#ppt_y"/>
                                          </p:val>
                                        </p:tav>
                                        <p:tav tm="100000">
                                          <p:val>
                                            <p:strVal val="#ppt_y"/>
                                          </p:val>
                                        </p:tav>
                                      </p:tavLst>
                                    </p:anim>
                                    <p:anim calcmode="lin" valueType="num">
                                      <p:cBhvr>
                                        <p:cTn id="9" dur="500" fill="hold"/>
                                        <p:tgtEl>
                                          <p:spTgt spid="747526"/>
                                        </p:tgtEl>
                                        <p:attrNameLst>
                                          <p:attrName>ppt_w</p:attrName>
                                        </p:attrNameLst>
                                      </p:cBhvr>
                                      <p:tavLst>
                                        <p:tav tm="0">
                                          <p:val>
                                            <p:fltVal val="0"/>
                                          </p:val>
                                        </p:tav>
                                        <p:tav tm="100000">
                                          <p:val>
                                            <p:strVal val="#ppt_w"/>
                                          </p:val>
                                        </p:tav>
                                      </p:tavLst>
                                    </p:anim>
                                    <p:anim calcmode="lin" valueType="num">
                                      <p:cBhvr>
                                        <p:cTn id="10" dur="500" fill="hold"/>
                                        <p:tgtEl>
                                          <p:spTgt spid="7475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6" grpId="0" autoUpdateAnimBg="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8547"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a:t>
            </a:r>
            <a:r>
              <a:rPr lang="en-US" altLang="zh-CN" sz="1800" b="1">
                <a:solidFill>
                  <a:srgbClr val="0000FF"/>
                </a:solidFill>
              </a:rPr>
              <a:t>if (n==0) { max = min = score; }</a:t>
            </a:r>
            <a:r>
              <a:rPr lang="en-US" altLang="zh-CN" sz="1800"/>
              <a:t>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8548"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8549"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8550"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48551"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48552"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8554" name="Text Box 10"/>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8551"/>
                                        </p:tgtEl>
                                        <p:attrNameLst>
                                          <p:attrName>style.visibility</p:attrName>
                                        </p:attrNameLst>
                                      </p:cBhvr>
                                      <p:to>
                                        <p:strVal val="visible"/>
                                      </p:to>
                                    </p:set>
                                    <p:anim calcmode="lin" valueType="num">
                                      <p:cBhvr>
                                        <p:cTn id="7" dur="500" fill="hold"/>
                                        <p:tgtEl>
                                          <p:spTgt spid="748551"/>
                                        </p:tgtEl>
                                        <p:attrNameLst>
                                          <p:attrName>ppt_x</p:attrName>
                                        </p:attrNameLst>
                                      </p:cBhvr>
                                      <p:tavLst>
                                        <p:tav tm="0">
                                          <p:val>
                                            <p:strVal val="#ppt_x-#ppt_w/2"/>
                                          </p:val>
                                        </p:tav>
                                        <p:tav tm="100000">
                                          <p:val>
                                            <p:strVal val="#ppt_x"/>
                                          </p:val>
                                        </p:tav>
                                      </p:tavLst>
                                    </p:anim>
                                    <p:anim calcmode="lin" valueType="num">
                                      <p:cBhvr>
                                        <p:cTn id="8" dur="500" fill="hold"/>
                                        <p:tgtEl>
                                          <p:spTgt spid="748551"/>
                                        </p:tgtEl>
                                        <p:attrNameLst>
                                          <p:attrName>ppt_y</p:attrName>
                                        </p:attrNameLst>
                                      </p:cBhvr>
                                      <p:tavLst>
                                        <p:tav tm="0">
                                          <p:val>
                                            <p:strVal val="#ppt_y"/>
                                          </p:val>
                                        </p:tav>
                                        <p:tav tm="100000">
                                          <p:val>
                                            <p:strVal val="#ppt_y"/>
                                          </p:val>
                                        </p:tav>
                                      </p:tavLst>
                                    </p:anim>
                                    <p:anim calcmode="lin" valueType="num">
                                      <p:cBhvr>
                                        <p:cTn id="9" dur="500" fill="hold"/>
                                        <p:tgtEl>
                                          <p:spTgt spid="748551"/>
                                        </p:tgtEl>
                                        <p:attrNameLst>
                                          <p:attrName>ppt_w</p:attrName>
                                        </p:attrNameLst>
                                      </p:cBhvr>
                                      <p:tavLst>
                                        <p:tav tm="0">
                                          <p:val>
                                            <p:fltVal val="0"/>
                                          </p:val>
                                        </p:tav>
                                        <p:tav tm="100000">
                                          <p:val>
                                            <p:strVal val="#ppt_w"/>
                                          </p:val>
                                        </p:tav>
                                      </p:tavLst>
                                    </p:anim>
                                    <p:anim calcmode="lin" valueType="num">
                                      <p:cBhvr>
                                        <p:cTn id="10" dur="500" fill="hold"/>
                                        <p:tgtEl>
                                          <p:spTgt spid="7485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8" name="Rectangle 2"/>
          <p:cNvSpPr>
            <a:spLocks noGrp="1" noChangeArrowheads="1"/>
          </p:cNvSpPr>
          <p:nvPr>
            <p:ph type="subTitle" idx="4294967295"/>
          </p:nvPr>
        </p:nvSpPr>
        <p:spPr>
          <a:xfrm>
            <a:off x="609600" y="762000"/>
            <a:ext cx="4114800" cy="609600"/>
          </a:xfrm>
          <a:prstGeom prst="rect">
            <a:avLst/>
          </a:prstGeom>
        </p:spPr>
        <p:txBody>
          <a:bodyPr/>
          <a:lstStyle/>
          <a:p>
            <a:pPr algn="l">
              <a:buNone/>
            </a:pPr>
            <a:r>
              <a:rPr lang="en-US" altLang="zh-CN" sz="2400" b="1" dirty="0">
                <a:solidFill>
                  <a:srgbClr val="CC3300"/>
                </a:solidFill>
                <a:latin typeface="楷体_GB2312" pitchFamily="49" charset="-122"/>
              </a:rPr>
              <a:t>11.2.1  </a:t>
            </a:r>
            <a:r>
              <a:rPr lang="zh-CN" altLang="en-US" sz="2400" b="1" dirty="0">
                <a:solidFill>
                  <a:srgbClr val="CC3300"/>
                </a:solidFill>
                <a:latin typeface="楷体_GB2312" pitchFamily="49" charset="-122"/>
              </a:rPr>
              <a:t>标准流</a:t>
            </a:r>
          </a:p>
        </p:txBody>
      </p:sp>
      <p:sp>
        <p:nvSpPr>
          <p:cNvPr id="562179" name="Text Box 3"/>
          <p:cNvSpPr txBox="1">
            <a:spLocks noChangeArrowheads="1"/>
          </p:cNvSpPr>
          <p:nvPr/>
        </p:nvSpPr>
        <p:spPr bwMode="auto">
          <a:xfrm>
            <a:off x="914400" y="1700213"/>
            <a:ext cx="7589838" cy="3305175"/>
          </a:xfrm>
          <a:prstGeom prst="rect">
            <a:avLst/>
          </a:prstGeom>
          <a:noFill/>
          <a:ln w="9525">
            <a:noFill/>
            <a:miter lim="800000"/>
            <a:headEnd/>
            <a:tailEnd/>
          </a:ln>
          <a:effectLst/>
        </p:spPr>
        <p:txBody>
          <a:bodyPr>
            <a:spAutoFit/>
          </a:bodyPr>
          <a:lstStyle/>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1</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cin</a:t>
            </a:r>
            <a:r>
              <a:rPr lang="en-US" altLang="zh-CN" sz="2000" b="1">
                <a:ea typeface="Arial Unicode MS" pitchFamily="34" charset="-122"/>
                <a:cs typeface="Arial Unicode MS" pitchFamily="34" charset="-122"/>
              </a:rPr>
              <a:t>	istream </a:t>
            </a:r>
            <a:r>
              <a:rPr lang="zh-CN" altLang="en-US" sz="2000" b="1">
                <a:ea typeface="Arial Unicode MS" pitchFamily="34" charset="-122"/>
                <a:cs typeface="Arial Unicode MS" pitchFamily="34" charset="-122"/>
              </a:rPr>
              <a:t>类的对象，通常连向键盘，可以重定向</a:t>
            </a:r>
          </a:p>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2</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cout</a:t>
            </a:r>
            <a:r>
              <a:rPr lang="en-US" altLang="zh-CN" sz="2000" b="1">
                <a:ea typeface="Arial Unicode MS" pitchFamily="34" charset="-122"/>
                <a:cs typeface="Arial Unicode MS" pitchFamily="34" charset="-122"/>
              </a:rPr>
              <a:t>	ostream </a:t>
            </a:r>
            <a:r>
              <a:rPr lang="zh-CN" altLang="en-US" sz="2000" b="1">
                <a:ea typeface="Arial Unicode MS" pitchFamily="34" charset="-122"/>
                <a:cs typeface="Arial Unicode MS" pitchFamily="34" charset="-122"/>
              </a:rPr>
              <a:t>类的对象，通常连向显示器，可以重定向</a:t>
            </a:r>
          </a:p>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3</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cerr</a:t>
            </a:r>
            <a:r>
              <a:rPr lang="en-US" altLang="zh-CN" sz="2000" b="1">
                <a:ea typeface="Arial Unicode MS" pitchFamily="34" charset="-122"/>
                <a:cs typeface="Arial Unicode MS" pitchFamily="34" charset="-122"/>
              </a:rPr>
              <a:t>	ostream </a:t>
            </a:r>
            <a:r>
              <a:rPr lang="zh-CN" altLang="en-US" sz="2000" b="1">
                <a:ea typeface="Arial Unicode MS" pitchFamily="34" charset="-122"/>
                <a:cs typeface="Arial Unicode MS" pitchFamily="34" charset="-122"/>
              </a:rPr>
              <a:t>类的对象，连向显示器。不能重定向</a:t>
            </a:r>
          </a:p>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4</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clog</a:t>
            </a:r>
            <a:r>
              <a:rPr lang="en-US" altLang="zh-CN" sz="2000" b="1">
                <a:ea typeface="Arial Unicode MS" pitchFamily="34" charset="-122"/>
                <a:cs typeface="Arial Unicode MS" pitchFamily="34" charset="-122"/>
              </a:rPr>
              <a:t>	ostream </a:t>
            </a:r>
            <a:r>
              <a:rPr lang="zh-CN" altLang="en-US" sz="2000" b="1">
                <a:ea typeface="Arial Unicode MS" pitchFamily="34" charset="-122"/>
                <a:cs typeface="Arial Unicode MS" pitchFamily="34" charset="-122"/>
              </a:rPr>
              <a:t>类的对象，连向打印机。不能重定向</a:t>
            </a:r>
            <a:endParaRPr lang="zh-CN" altLang="en-US" b="1">
              <a:solidFill>
                <a:srgbClr val="0000CC"/>
              </a:solidFill>
              <a:effectLst>
                <a:outerShdw blurRad="38100" dist="38100" dir="2700000" algn="tl">
                  <a:srgbClr val="000000"/>
                </a:outerShdw>
              </a:effectLst>
              <a:ea typeface="Arial Unicode MS" pitchFamily="34" charset="-122"/>
              <a:cs typeface="Arial Unicode MS" pitchFamily="34" charset="-122"/>
            </a:endParaRPr>
          </a:p>
        </p:txBody>
      </p:sp>
      <p:sp>
        <p:nvSpPr>
          <p:cNvPr id="562183" name="Oval 7"/>
          <p:cNvSpPr>
            <a:spLocks noChangeArrowheads="1"/>
          </p:cNvSpPr>
          <p:nvPr/>
        </p:nvSpPr>
        <p:spPr bwMode="auto">
          <a:xfrm>
            <a:off x="3995738" y="1989138"/>
            <a:ext cx="4392612" cy="1871662"/>
          </a:xfrm>
          <a:prstGeom prst="ellipse">
            <a:avLst/>
          </a:prstGeom>
          <a:gradFill rotWithShape="1">
            <a:gsLst>
              <a:gs pos="0">
                <a:srgbClr val="FFFFFF"/>
              </a:gs>
              <a:gs pos="100000">
                <a:srgbClr val="FF99CC"/>
              </a:gs>
            </a:gsLst>
            <a:path path="shape">
              <a:fillToRect l="50000" t="50000" r="50000" b="50000"/>
            </a:path>
          </a:gradFill>
          <a:ln w="9525">
            <a:noFill/>
            <a:round/>
            <a:headEnd/>
            <a:tailEnd/>
          </a:ln>
          <a:effectLst>
            <a:outerShdw dist="107763" dir="18900000" algn="ctr" rotWithShape="0">
              <a:schemeClr val="bg2">
                <a:alpha val="50000"/>
              </a:schemeClr>
            </a:outerShdw>
          </a:effectLst>
        </p:spPr>
        <p:txBody>
          <a:bodyPr wrap="none" anchor="ctr"/>
          <a:lstStyle/>
          <a:p>
            <a:pPr>
              <a:lnSpc>
                <a:spcPct val="120000"/>
              </a:lnSpc>
            </a:pPr>
            <a:r>
              <a:rPr lang="zh-CN" altLang="en-US" b="1" i="1" dirty="0">
                <a:solidFill>
                  <a:srgbClr val="0000CC"/>
                </a:solidFill>
                <a:effectLst>
                  <a:outerShdw blurRad="38100" dist="38100" dir="2700000" algn="tl">
                    <a:srgbClr val="000000"/>
                  </a:outerShdw>
                </a:effectLst>
              </a:rPr>
              <a:t>重定向</a:t>
            </a:r>
          </a:p>
          <a:p>
            <a:pPr>
              <a:lnSpc>
                <a:spcPct val="120000"/>
              </a:lnSpc>
            </a:pPr>
            <a:r>
              <a:rPr lang="zh-CN" altLang="en-US" b="1" i="1" dirty="0">
                <a:solidFill>
                  <a:srgbClr val="0000CC"/>
                </a:solidFill>
                <a:effectLst>
                  <a:outerShdw blurRad="38100" dist="38100" dir="2700000" algn="tl">
                    <a:srgbClr val="000000"/>
                  </a:outerShdw>
                </a:effectLst>
              </a:rPr>
              <a:t>操作见附录</a:t>
            </a:r>
            <a:r>
              <a:rPr lang="en-US" altLang="zh-CN" b="1" i="1" dirty="0" smtClean="0">
                <a:solidFill>
                  <a:srgbClr val="0000CC"/>
                </a:solidFill>
                <a:effectLst>
                  <a:outerShdw blurRad="38100" dist="38100" dir="2700000" algn="tl">
                    <a:srgbClr val="000000"/>
                  </a:outerShdw>
                </a:effectLst>
              </a:rPr>
              <a:t>A.2.4</a:t>
            </a:r>
            <a:endParaRPr lang="en-US" altLang="zh-CN" b="1" i="1" dirty="0">
              <a:solidFill>
                <a:srgbClr val="0000CC"/>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checkerboard(across)">
                                      <p:cBhvr>
                                        <p:cTn id="7" dur="500"/>
                                        <p:tgtEl>
                                          <p:spTgt spid="562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2179">
                                            <p:txEl>
                                              <p:pRg st="1" end="1"/>
                                            </p:txEl>
                                          </p:spTgt>
                                        </p:tgtEl>
                                        <p:attrNameLst>
                                          <p:attrName>style.visibility</p:attrName>
                                        </p:attrNameLst>
                                      </p:cBhvr>
                                      <p:to>
                                        <p:strVal val="visible"/>
                                      </p:to>
                                    </p:set>
                                    <p:animEffect transition="in" filter="checkerboard(across)">
                                      <p:cBhvr>
                                        <p:cTn id="12" dur="500"/>
                                        <p:tgtEl>
                                          <p:spTgt spid="562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2179">
                                            <p:txEl>
                                              <p:pRg st="2" end="2"/>
                                            </p:txEl>
                                          </p:spTgt>
                                        </p:tgtEl>
                                        <p:attrNameLst>
                                          <p:attrName>style.visibility</p:attrName>
                                        </p:attrNameLst>
                                      </p:cBhvr>
                                      <p:to>
                                        <p:strVal val="visible"/>
                                      </p:to>
                                    </p:set>
                                    <p:animEffect transition="in" filter="checkerboard(across)">
                                      <p:cBhvr>
                                        <p:cTn id="17" dur="500"/>
                                        <p:tgtEl>
                                          <p:spTgt spid="562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62179">
                                            <p:txEl>
                                              <p:pRg st="3" end="3"/>
                                            </p:txEl>
                                          </p:spTgt>
                                        </p:tgtEl>
                                        <p:attrNameLst>
                                          <p:attrName>style.visibility</p:attrName>
                                        </p:attrNameLst>
                                      </p:cBhvr>
                                      <p:to>
                                        <p:strVal val="visible"/>
                                      </p:to>
                                    </p:set>
                                    <p:animEffect transition="in" filter="checkerboard(across)">
                                      <p:cBhvr>
                                        <p:cTn id="22" dur="500"/>
                                        <p:tgtEl>
                                          <p:spTgt spid="562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62183"/>
                                        </p:tgtEl>
                                        <p:attrNameLst>
                                          <p:attrName>style.visibility</p:attrName>
                                        </p:attrNameLst>
                                      </p:cBhvr>
                                      <p:to>
                                        <p:strVal val="visible"/>
                                      </p:to>
                                    </p:set>
                                    <p:animEffect transition="in" filter="box(out)">
                                      <p:cBhvr>
                                        <p:cTn id="27" dur="500"/>
                                        <p:tgtEl>
                                          <p:spTgt spid="562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autoUpdateAnimBg="0"/>
      <p:bldP spid="562183"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9571"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a:t>
            </a:r>
            <a:r>
              <a:rPr lang="en-US" altLang="zh-CN" sz="1800" b="1">
                <a:solidFill>
                  <a:srgbClr val="0000FF"/>
                </a:solidFill>
              </a:rPr>
              <a:t>total+=score;      n++;</a:t>
            </a:r>
            <a:r>
              <a:rPr lang="en-US" altLang="zh-CN" sz="1800"/>
              <a:t>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9572"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9573"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9574"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49575"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49576"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49577"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9579" name="Text Box 11"/>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9576"/>
                                        </p:tgtEl>
                                        <p:attrNameLst>
                                          <p:attrName>style.visibility</p:attrName>
                                        </p:attrNameLst>
                                      </p:cBhvr>
                                      <p:to>
                                        <p:strVal val="visible"/>
                                      </p:to>
                                    </p:set>
                                    <p:anim calcmode="lin" valueType="num">
                                      <p:cBhvr>
                                        <p:cTn id="7" dur="500" fill="hold"/>
                                        <p:tgtEl>
                                          <p:spTgt spid="749576"/>
                                        </p:tgtEl>
                                        <p:attrNameLst>
                                          <p:attrName>ppt_x</p:attrName>
                                        </p:attrNameLst>
                                      </p:cBhvr>
                                      <p:tavLst>
                                        <p:tav tm="0">
                                          <p:val>
                                            <p:strVal val="#ppt_x-#ppt_w/2"/>
                                          </p:val>
                                        </p:tav>
                                        <p:tav tm="100000">
                                          <p:val>
                                            <p:strVal val="#ppt_x"/>
                                          </p:val>
                                        </p:tav>
                                      </p:tavLst>
                                    </p:anim>
                                    <p:anim calcmode="lin" valueType="num">
                                      <p:cBhvr>
                                        <p:cTn id="8" dur="500" fill="hold"/>
                                        <p:tgtEl>
                                          <p:spTgt spid="749576"/>
                                        </p:tgtEl>
                                        <p:attrNameLst>
                                          <p:attrName>ppt_y</p:attrName>
                                        </p:attrNameLst>
                                      </p:cBhvr>
                                      <p:tavLst>
                                        <p:tav tm="0">
                                          <p:val>
                                            <p:strVal val="#ppt_y"/>
                                          </p:val>
                                        </p:tav>
                                        <p:tav tm="100000">
                                          <p:val>
                                            <p:strVal val="#ppt_y"/>
                                          </p:val>
                                        </p:tav>
                                      </p:tavLst>
                                    </p:anim>
                                    <p:anim calcmode="lin" valueType="num">
                                      <p:cBhvr>
                                        <p:cTn id="9" dur="500" fill="hold"/>
                                        <p:tgtEl>
                                          <p:spTgt spid="749576"/>
                                        </p:tgtEl>
                                        <p:attrNameLst>
                                          <p:attrName>ppt_w</p:attrName>
                                        </p:attrNameLst>
                                      </p:cBhvr>
                                      <p:tavLst>
                                        <p:tav tm="0">
                                          <p:val>
                                            <p:fltVal val="0"/>
                                          </p:val>
                                        </p:tav>
                                        <p:tav tm="100000">
                                          <p:val>
                                            <p:strVal val="#ppt_w"/>
                                          </p:val>
                                        </p:tav>
                                      </p:tavLst>
                                    </p:anim>
                                    <p:anim calcmode="lin" valueType="num">
                                      <p:cBhvr>
                                        <p:cTn id="10" dur="500" fill="hold"/>
                                        <p:tgtEl>
                                          <p:spTgt spid="7495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6" grpId="0" autoUpdateAnimBg="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826370" name="Text Box 2"/>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dirty="0"/>
              <a:t>#include&lt;</a:t>
            </a:r>
            <a:r>
              <a:rPr lang="en-US" altLang="zh-CN" sz="1800" dirty="0" err="1"/>
              <a:t>iostream</a:t>
            </a:r>
            <a:r>
              <a:rPr lang="en-US" altLang="zh-CN" sz="1800" dirty="0"/>
              <a:t>&gt;</a:t>
            </a:r>
          </a:p>
          <a:p>
            <a:pPr marL="457200" indent="-457200" algn="just">
              <a:lnSpc>
                <a:spcPct val="110000"/>
              </a:lnSpc>
            </a:pPr>
            <a:r>
              <a:rPr lang="en-US" altLang="zh-CN" sz="1800" dirty="0"/>
              <a:t>#include &lt;</a:t>
            </a:r>
            <a:r>
              <a:rPr lang="en-US" altLang="zh-CN" sz="1800" dirty="0" err="1"/>
              <a:t>fstream</a:t>
            </a:r>
            <a:r>
              <a:rPr lang="en-US" altLang="zh-CN" sz="1800" dirty="0"/>
              <a:t>&gt;</a:t>
            </a:r>
          </a:p>
          <a:p>
            <a:pPr marL="457200" indent="-457200" algn="just">
              <a:lnSpc>
                <a:spcPct val="110000"/>
              </a:lnSpc>
            </a:pPr>
            <a:r>
              <a:rPr lang="en-US" altLang="zh-CN" sz="1800" dirty="0"/>
              <a:t>using namespace std;</a:t>
            </a:r>
          </a:p>
          <a:p>
            <a:pPr marL="457200" indent="-457200" algn="just">
              <a:lnSpc>
                <a:spcPct val="110000"/>
              </a:lnSpc>
            </a:pPr>
            <a:r>
              <a:rPr lang="en-US" altLang="zh-CN" sz="1800" dirty="0" err="1"/>
              <a:t>int</a:t>
            </a:r>
            <a:r>
              <a:rPr lang="en-US" altLang="zh-CN" sz="1800" dirty="0"/>
              <a:t> main()</a:t>
            </a:r>
          </a:p>
          <a:p>
            <a:pPr marL="457200" indent="-457200" algn="just">
              <a:lnSpc>
                <a:spcPct val="110000"/>
              </a:lnSpc>
            </a:pPr>
            <a:r>
              <a:rPr lang="en-US" altLang="zh-CN" sz="1800" dirty="0"/>
              <a:t>{ char name[30] , s[80] ;   </a:t>
            </a:r>
          </a:p>
          <a:p>
            <a:pPr marL="457200" indent="-457200" algn="just">
              <a:lnSpc>
                <a:spcPct val="110000"/>
              </a:lnSpc>
            </a:pPr>
            <a:r>
              <a:rPr lang="en-US" altLang="zh-CN" sz="1800" dirty="0"/>
              <a:t>   </a:t>
            </a:r>
            <a:r>
              <a:rPr lang="en-US" altLang="zh-CN" sz="1800" dirty="0" err="1"/>
              <a:t>int</a:t>
            </a:r>
            <a:r>
              <a:rPr lang="en-US" altLang="zh-CN" sz="1800" dirty="0"/>
              <a:t> number , score ;   </a:t>
            </a:r>
            <a:r>
              <a:rPr lang="en-US" altLang="zh-CN" sz="1800" dirty="0" err="1"/>
              <a:t>int</a:t>
            </a:r>
            <a:r>
              <a:rPr lang="en-US" altLang="zh-CN" sz="1800" dirty="0"/>
              <a:t> n = 0, max, min, total = 0 ;  double </a:t>
            </a:r>
            <a:r>
              <a:rPr lang="en-US" altLang="zh-CN" sz="1800" dirty="0" err="1"/>
              <a:t>ave</a:t>
            </a:r>
            <a:r>
              <a:rPr lang="en-US" altLang="zh-CN" sz="1800" dirty="0"/>
              <a:t>;</a:t>
            </a:r>
          </a:p>
          <a:p>
            <a:pPr marL="457200" indent="-457200" algn="just">
              <a:lnSpc>
                <a:spcPct val="110000"/>
              </a:lnSpc>
            </a:pPr>
            <a:r>
              <a:rPr lang="en-US" altLang="zh-CN" sz="1800" dirty="0"/>
              <a:t>   </a:t>
            </a:r>
            <a:r>
              <a:rPr lang="en-US" altLang="zh-CN" sz="1800" dirty="0" err="1"/>
              <a:t>ifstream</a:t>
            </a:r>
            <a:r>
              <a:rPr lang="en-US" altLang="zh-CN" sz="1800" dirty="0"/>
              <a:t> </a:t>
            </a:r>
            <a:r>
              <a:rPr lang="en-US" altLang="zh-CN" sz="1800" dirty="0" err="1"/>
              <a:t>instuf</a:t>
            </a:r>
            <a:r>
              <a:rPr lang="en-US" altLang="zh-CN" sz="1800" dirty="0"/>
              <a:t>( "d:\\students.txt", </a:t>
            </a:r>
            <a:r>
              <a:rPr lang="en-US" altLang="zh-CN" sz="1800" dirty="0" err="1"/>
              <a:t>ios</a:t>
            </a:r>
            <a:r>
              <a:rPr lang="en-US" altLang="zh-CN" sz="1800" dirty="0"/>
              <a:t>::in ) ;	</a:t>
            </a:r>
            <a:endParaRPr lang="en-US" altLang="zh-CN" sz="1800" i="1" dirty="0">
              <a:solidFill>
                <a:srgbClr val="0000FF"/>
              </a:solidFill>
            </a:endParaRPr>
          </a:p>
          <a:p>
            <a:pPr marL="457200" indent="-457200" algn="just">
              <a:lnSpc>
                <a:spcPct val="110000"/>
              </a:lnSpc>
            </a:pPr>
            <a:r>
              <a:rPr lang="en-US" altLang="zh-CN" sz="1800" dirty="0"/>
              <a:t>   if ( !</a:t>
            </a:r>
            <a:r>
              <a:rPr lang="en-US" altLang="zh-CN" sz="1800" dirty="0" err="1"/>
              <a:t>instuf</a:t>
            </a:r>
            <a:r>
              <a:rPr lang="en-US" altLang="zh-CN" sz="1800" dirty="0"/>
              <a:t> )</a:t>
            </a:r>
          </a:p>
          <a:p>
            <a:pPr marL="457200" indent="-457200" algn="just">
              <a:lnSpc>
                <a:spcPct val="11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10000"/>
              </a:lnSpc>
            </a:pPr>
            <a:r>
              <a:rPr lang="en-US" altLang="zh-CN" sz="1800" dirty="0"/>
              <a:t>   </a:t>
            </a:r>
            <a:r>
              <a:rPr lang="en-US" altLang="zh-CN" sz="1800" dirty="0" err="1"/>
              <a:t>instuf.getline</a:t>
            </a:r>
            <a:r>
              <a:rPr lang="en-US" altLang="zh-CN" sz="1800" dirty="0"/>
              <a:t>( s, 80 ) ;			</a:t>
            </a:r>
            <a:endParaRPr lang="en-US" altLang="zh-CN" sz="1800" i="1" dirty="0">
              <a:solidFill>
                <a:srgbClr val="0000FF"/>
              </a:solidFill>
            </a:endParaRPr>
          </a:p>
          <a:p>
            <a:pPr marL="457200" indent="-457200" algn="just">
              <a:lnSpc>
                <a:spcPct val="110000"/>
              </a:lnSpc>
            </a:pPr>
            <a:r>
              <a:rPr lang="en-US" altLang="zh-CN" sz="1800" dirty="0"/>
              <a:t> while( </a:t>
            </a:r>
            <a:r>
              <a:rPr lang="en-US" altLang="zh-CN" sz="1800" dirty="0" err="1"/>
              <a:t>instuf</a:t>
            </a:r>
            <a:r>
              <a:rPr lang="en-US" altLang="zh-CN" sz="1800" dirty="0"/>
              <a:t> &gt;&gt; number &gt;&gt; name &gt;&gt; score ) 	</a:t>
            </a:r>
            <a:endParaRPr lang="en-US" altLang="zh-CN" sz="1800" i="1" dirty="0">
              <a:solidFill>
                <a:srgbClr val="0000FF"/>
              </a:solidFill>
            </a:endParaRPr>
          </a:p>
          <a:p>
            <a:pPr marL="457200" indent="-457200" algn="just">
              <a:lnSpc>
                <a:spcPct val="110000"/>
              </a:lnSpc>
            </a:pPr>
            <a:r>
              <a:rPr lang="en-US" altLang="zh-CN" sz="1800" dirty="0"/>
              <a:t>     { </a:t>
            </a:r>
            <a:r>
              <a:rPr lang="en-US" altLang="zh-CN" sz="1800" dirty="0" err="1"/>
              <a:t>cout</a:t>
            </a:r>
            <a:r>
              <a:rPr lang="en-US" altLang="zh-CN" sz="1800" dirty="0"/>
              <a:t> &lt;&lt; number &lt;&lt; '\t' &lt;&lt; name &lt;&lt; '\t' &lt;&lt; score &lt;&lt; '\n' ;	</a:t>
            </a:r>
          </a:p>
          <a:p>
            <a:pPr marL="457200" indent="-457200" algn="just">
              <a:lnSpc>
                <a:spcPct val="110000"/>
              </a:lnSpc>
            </a:pPr>
            <a:r>
              <a:rPr lang="en-US" altLang="zh-CN" sz="1800" dirty="0"/>
              <a:t>        if (n==0) { max = min = score; }		</a:t>
            </a:r>
            <a:endParaRPr lang="en-US" altLang="zh-CN" sz="1800" i="1" dirty="0">
              <a:solidFill>
                <a:srgbClr val="0000FF"/>
              </a:solidFill>
            </a:endParaRPr>
          </a:p>
          <a:p>
            <a:pPr marL="457200" indent="-457200" algn="just">
              <a:lnSpc>
                <a:spcPct val="110000"/>
              </a:lnSpc>
            </a:pPr>
            <a:r>
              <a:rPr lang="en-US" altLang="zh-CN" sz="1800" dirty="0"/>
              <a:t>	  else  { if ( score &gt; max ) max = score ;    if ( score &lt; min ) min = score ;   }</a:t>
            </a:r>
          </a:p>
          <a:p>
            <a:pPr marL="457200" indent="-457200" algn="just">
              <a:lnSpc>
                <a:spcPct val="110000"/>
              </a:lnSpc>
            </a:pPr>
            <a:r>
              <a:rPr lang="en-US" altLang="zh-CN" sz="1800" dirty="0"/>
              <a:t>       total+=score;      n++;			</a:t>
            </a:r>
            <a:endParaRPr lang="en-US" altLang="zh-CN" sz="1800" i="1" dirty="0">
              <a:solidFill>
                <a:srgbClr val="0000FF"/>
              </a:solidFill>
            </a:endParaRPr>
          </a:p>
          <a:p>
            <a:pPr marL="457200" indent="-457200" algn="just">
              <a:lnSpc>
                <a:spcPct val="110000"/>
              </a:lnSpc>
            </a:pPr>
            <a:r>
              <a:rPr lang="en-US" altLang="zh-CN" sz="1800" dirty="0"/>
              <a:t>     }</a:t>
            </a:r>
          </a:p>
          <a:p>
            <a:pPr marL="457200" indent="-457200" algn="just">
              <a:lnSpc>
                <a:spcPct val="110000"/>
              </a:lnSpc>
            </a:pPr>
            <a:r>
              <a:rPr lang="en-US" altLang="zh-CN" sz="1800" dirty="0"/>
              <a:t>   </a:t>
            </a:r>
            <a:r>
              <a:rPr lang="en-US" altLang="zh-CN" sz="1800" b="1" dirty="0" err="1">
                <a:solidFill>
                  <a:srgbClr val="0000FF"/>
                </a:solidFill>
              </a:rPr>
              <a:t>ave</a:t>
            </a:r>
            <a:r>
              <a:rPr lang="en-US" altLang="zh-CN" sz="1800" b="1" dirty="0">
                <a:solidFill>
                  <a:srgbClr val="0000FF"/>
                </a:solidFill>
              </a:rPr>
              <a:t> = double(total) / n ;</a:t>
            </a:r>
          </a:p>
          <a:p>
            <a:pPr marL="457200" indent="-457200" algn="just">
              <a:lnSpc>
                <a:spcPct val="110000"/>
              </a:lnSpc>
            </a:pPr>
            <a:r>
              <a:rPr lang="en-US" altLang="zh-CN" sz="1800" dirty="0"/>
              <a:t>   </a:t>
            </a:r>
            <a:r>
              <a:rPr lang="en-US" altLang="zh-CN" sz="1800" dirty="0" err="1"/>
              <a:t>cout</a:t>
            </a:r>
            <a:r>
              <a:rPr lang="en-US" altLang="zh-CN" sz="1800" dirty="0"/>
              <a:t> &lt;&lt; "maximal is : " &lt;&lt; max &lt;&lt; </a:t>
            </a:r>
            <a:r>
              <a:rPr lang="en-US" altLang="zh-CN" sz="1800" dirty="0" err="1"/>
              <a:t>endl</a:t>
            </a:r>
            <a:r>
              <a:rPr lang="en-US" altLang="zh-CN" sz="1800" dirty="0"/>
              <a:t> &lt;&lt; "minimal is : " &lt;&lt; min &lt;&lt; </a:t>
            </a:r>
            <a:r>
              <a:rPr lang="en-US" altLang="zh-CN" sz="1800" dirty="0" err="1"/>
              <a:t>endl</a:t>
            </a:r>
            <a:endParaRPr lang="en-US" altLang="zh-CN" sz="1800" dirty="0"/>
          </a:p>
          <a:p>
            <a:pPr marL="457200" indent="-457200" algn="just">
              <a:lnSpc>
                <a:spcPct val="110000"/>
              </a:lnSpc>
            </a:pPr>
            <a:r>
              <a:rPr lang="en-US" altLang="zh-CN" sz="1800" dirty="0"/>
              <a:t>	  &lt;&lt; "average is : ” &lt;&lt; </a:t>
            </a:r>
            <a:r>
              <a:rPr lang="en-US" altLang="zh-CN" sz="1800" dirty="0" err="1"/>
              <a:t>ave</a:t>
            </a:r>
            <a:r>
              <a:rPr lang="en-US" altLang="zh-CN" sz="1800" dirty="0"/>
              <a:t> &lt;&lt; </a:t>
            </a:r>
            <a:r>
              <a:rPr lang="en-US" altLang="zh-CN" sz="1800" dirty="0" err="1"/>
              <a:t>endl</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  </a:t>
            </a:r>
            <a:r>
              <a:rPr lang="en-US" altLang="zh-CN" sz="1800" dirty="0" err="1"/>
              <a:t>instuf.close</a:t>
            </a:r>
            <a:r>
              <a:rPr lang="en-US" altLang="zh-CN" sz="1800" dirty="0"/>
              <a:t>() ;	</a:t>
            </a:r>
            <a:endParaRPr lang="en-US" altLang="zh-CN" sz="1800" i="1" dirty="0">
              <a:solidFill>
                <a:srgbClr val="0000FF"/>
              </a:solidFill>
            </a:endParaRPr>
          </a:p>
          <a:p>
            <a:pPr marL="457200" indent="-457200" algn="just">
              <a:lnSpc>
                <a:spcPct val="110000"/>
              </a:lnSpc>
            </a:pPr>
            <a:r>
              <a:rPr lang="en-US" altLang="zh-CN" sz="1800" dirty="0"/>
              <a:t>}</a:t>
            </a:r>
          </a:p>
        </p:txBody>
      </p:sp>
      <p:sp>
        <p:nvSpPr>
          <p:cNvPr id="826371" name="Rectangle 3"/>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826372" name="Rectangle 4"/>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826373" name="Rectangle 5"/>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826374" name="Rectangle 6"/>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826375" name="Rectangle 7"/>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826376" name="Rectangle 8"/>
          <p:cNvSpPr>
            <a:spLocks noGrp="1" noChangeArrowheads="1"/>
          </p:cNvSpPr>
          <p:nvPr>
            <p:ph type="title" idx="4294967295"/>
          </p:nvPr>
        </p:nvSpPr>
        <p:spPr>
          <a:xfrm>
            <a:off x="838200" y="341313"/>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26377" name="Text Box 9"/>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
        <p:nvSpPr>
          <p:cNvPr id="826378" name="Rectangle 10"/>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26378"/>
                                        </p:tgtEl>
                                        <p:attrNameLst>
                                          <p:attrName>style.visibility</p:attrName>
                                        </p:attrNameLst>
                                      </p:cBhvr>
                                      <p:to>
                                        <p:strVal val="visible"/>
                                      </p:to>
                                    </p:set>
                                    <p:anim calcmode="lin" valueType="num">
                                      <p:cBhvr>
                                        <p:cTn id="7" dur="500" fill="hold"/>
                                        <p:tgtEl>
                                          <p:spTgt spid="826378"/>
                                        </p:tgtEl>
                                        <p:attrNameLst>
                                          <p:attrName>ppt_x</p:attrName>
                                        </p:attrNameLst>
                                      </p:cBhvr>
                                      <p:tavLst>
                                        <p:tav tm="0">
                                          <p:val>
                                            <p:strVal val="#ppt_x-#ppt_w/2"/>
                                          </p:val>
                                        </p:tav>
                                        <p:tav tm="100000">
                                          <p:val>
                                            <p:strVal val="#ppt_x"/>
                                          </p:val>
                                        </p:tav>
                                      </p:tavLst>
                                    </p:anim>
                                    <p:anim calcmode="lin" valueType="num">
                                      <p:cBhvr>
                                        <p:cTn id="8" dur="500" fill="hold"/>
                                        <p:tgtEl>
                                          <p:spTgt spid="826378"/>
                                        </p:tgtEl>
                                        <p:attrNameLst>
                                          <p:attrName>ppt_y</p:attrName>
                                        </p:attrNameLst>
                                      </p:cBhvr>
                                      <p:tavLst>
                                        <p:tav tm="0">
                                          <p:val>
                                            <p:strVal val="#ppt_y"/>
                                          </p:val>
                                        </p:tav>
                                        <p:tav tm="100000">
                                          <p:val>
                                            <p:strVal val="#ppt_y"/>
                                          </p:val>
                                        </p:tav>
                                      </p:tavLst>
                                    </p:anim>
                                    <p:anim calcmode="lin" valueType="num">
                                      <p:cBhvr>
                                        <p:cTn id="9" dur="500" fill="hold"/>
                                        <p:tgtEl>
                                          <p:spTgt spid="826378"/>
                                        </p:tgtEl>
                                        <p:attrNameLst>
                                          <p:attrName>ppt_w</p:attrName>
                                        </p:attrNameLst>
                                      </p:cBhvr>
                                      <p:tavLst>
                                        <p:tav tm="0">
                                          <p:val>
                                            <p:fltVal val="0"/>
                                          </p:val>
                                        </p:tav>
                                        <p:tav tm="100000">
                                          <p:val>
                                            <p:strVal val="#ppt_w"/>
                                          </p:val>
                                        </p:tav>
                                      </p:tavLst>
                                    </p:anim>
                                    <p:anim calcmode="lin" valueType="num">
                                      <p:cBhvr>
                                        <p:cTn id="10" dur="500" fill="hold"/>
                                        <p:tgtEl>
                                          <p:spTgt spid="8263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8" grpId="0"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50595"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a:t>
            </a:r>
            <a:r>
              <a:rPr lang="en-US" altLang="zh-CN" sz="1800" b="1">
                <a:solidFill>
                  <a:srgbClr val="0000FF"/>
                </a:solidFill>
              </a:rPr>
              <a:t>cout &lt;&lt; "maximal is : " &lt;&lt; max &lt;&lt; endl &lt;&lt; "minimal is : " &lt;&lt; min &lt;&lt; endl</a:t>
            </a:r>
          </a:p>
          <a:p>
            <a:pPr marL="457200" indent="-457200" algn="just">
              <a:lnSpc>
                <a:spcPct val="110000"/>
              </a:lnSpc>
            </a:pPr>
            <a:r>
              <a:rPr lang="en-US" altLang="zh-CN" sz="1800" b="1">
                <a:solidFill>
                  <a:srgbClr val="0000FF"/>
                </a:solidFill>
              </a:rPr>
              <a:t>	  &lt;&lt; "average is : ” &lt;&lt; ave &lt;&lt; endl;</a:t>
            </a:r>
            <a:r>
              <a:rPr lang="en-US" altLang="zh-CN" sz="1800"/>
              <a:t>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50596"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50597"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50598"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50599"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50600"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50601" name="Rectangle 9"/>
          <p:cNvSpPr>
            <a:spLocks noChangeArrowheads="1"/>
          </p:cNvSpPr>
          <p:nvPr/>
        </p:nvSpPr>
        <p:spPr bwMode="auto">
          <a:xfrm>
            <a:off x="5041900" y="56753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屏幕显示</a:t>
            </a:r>
          </a:p>
        </p:txBody>
      </p:sp>
      <p:sp>
        <p:nvSpPr>
          <p:cNvPr id="750602" name="Rectangle 10"/>
          <p:cNvSpPr>
            <a:spLocks noGrp="1" noChangeArrowheads="1"/>
          </p:cNvSpPr>
          <p:nvPr>
            <p:ph type="title" idx="4294967295"/>
          </p:nvPr>
        </p:nvSpPr>
        <p:spPr>
          <a:xfrm>
            <a:off x="838200" y="341313"/>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50604" name="Text Box 12"/>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
        <p:nvSpPr>
          <p:cNvPr id="750605" name="Rectangle 13"/>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0601"/>
                                        </p:tgtEl>
                                        <p:attrNameLst>
                                          <p:attrName>style.visibility</p:attrName>
                                        </p:attrNameLst>
                                      </p:cBhvr>
                                      <p:to>
                                        <p:strVal val="visible"/>
                                      </p:to>
                                    </p:set>
                                    <p:anim calcmode="lin" valueType="num">
                                      <p:cBhvr>
                                        <p:cTn id="7" dur="500" fill="hold"/>
                                        <p:tgtEl>
                                          <p:spTgt spid="750601"/>
                                        </p:tgtEl>
                                        <p:attrNameLst>
                                          <p:attrName>ppt_x</p:attrName>
                                        </p:attrNameLst>
                                      </p:cBhvr>
                                      <p:tavLst>
                                        <p:tav tm="0">
                                          <p:val>
                                            <p:strVal val="#ppt_x-#ppt_w/2"/>
                                          </p:val>
                                        </p:tav>
                                        <p:tav tm="100000">
                                          <p:val>
                                            <p:strVal val="#ppt_x"/>
                                          </p:val>
                                        </p:tav>
                                      </p:tavLst>
                                    </p:anim>
                                    <p:anim calcmode="lin" valueType="num">
                                      <p:cBhvr>
                                        <p:cTn id="8" dur="500" fill="hold"/>
                                        <p:tgtEl>
                                          <p:spTgt spid="750601"/>
                                        </p:tgtEl>
                                        <p:attrNameLst>
                                          <p:attrName>ppt_y</p:attrName>
                                        </p:attrNameLst>
                                      </p:cBhvr>
                                      <p:tavLst>
                                        <p:tav tm="0">
                                          <p:val>
                                            <p:strVal val="#ppt_y"/>
                                          </p:val>
                                        </p:tav>
                                        <p:tav tm="100000">
                                          <p:val>
                                            <p:strVal val="#ppt_y"/>
                                          </p:val>
                                        </p:tav>
                                      </p:tavLst>
                                    </p:anim>
                                    <p:anim calcmode="lin" valueType="num">
                                      <p:cBhvr>
                                        <p:cTn id="9" dur="500" fill="hold"/>
                                        <p:tgtEl>
                                          <p:spTgt spid="750601"/>
                                        </p:tgtEl>
                                        <p:attrNameLst>
                                          <p:attrName>ppt_w</p:attrName>
                                        </p:attrNameLst>
                                      </p:cBhvr>
                                      <p:tavLst>
                                        <p:tav tm="0">
                                          <p:val>
                                            <p:fltVal val="0"/>
                                          </p:val>
                                        </p:tav>
                                        <p:tav tm="100000">
                                          <p:val>
                                            <p:strVal val="#ppt_w"/>
                                          </p:val>
                                        </p:tav>
                                      </p:tavLst>
                                    </p:anim>
                                    <p:anim calcmode="lin" valueType="num">
                                      <p:cBhvr>
                                        <p:cTn id="10" dur="500" fill="hold"/>
                                        <p:tgtEl>
                                          <p:spTgt spid="7506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1" grpId="0"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51619"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a:t>
            </a:r>
            <a:r>
              <a:rPr lang="en-US" altLang="zh-CN" sz="1800" b="1">
                <a:solidFill>
                  <a:srgbClr val="0000FF"/>
                </a:solidFill>
              </a:rPr>
              <a:t>instuf.close() ;</a:t>
            </a:r>
            <a:r>
              <a:rPr lang="en-US" altLang="zh-CN" sz="1800"/>
              <a:t>	</a:t>
            </a:r>
            <a:endParaRPr lang="en-US" altLang="zh-CN" sz="1800" i="1">
              <a:solidFill>
                <a:srgbClr val="0000FF"/>
              </a:solidFill>
            </a:endParaRPr>
          </a:p>
          <a:p>
            <a:pPr marL="457200" indent="-457200" algn="just">
              <a:lnSpc>
                <a:spcPct val="110000"/>
              </a:lnSpc>
            </a:pPr>
            <a:r>
              <a:rPr lang="en-US" altLang="zh-CN" sz="1800"/>
              <a:t>}</a:t>
            </a:r>
          </a:p>
        </p:txBody>
      </p:sp>
      <p:sp>
        <p:nvSpPr>
          <p:cNvPr id="751620"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51621"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51622"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51623"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51624"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51625" name="Rectangle 9"/>
          <p:cNvSpPr>
            <a:spLocks noChangeArrowheads="1"/>
          </p:cNvSpPr>
          <p:nvPr/>
        </p:nvSpPr>
        <p:spPr bwMode="auto">
          <a:xfrm>
            <a:off x="5041900" y="56753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屏幕显示</a:t>
            </a:r>
          </a:p>
        </p:txBody>
      </p:sp>
      <p:sp>
        <p:nvSpPr>
          <p:cNvPr id="751626" name="Rectangle 10"/>
          <p:cNvSpPr>
            <a:spLocks noChangeArrowheads="1"/>
          </p:cNvSpPr>
          <p:nvPr/>
        </p:nvSpPr>
        <p:spPr bwMode="auto">
          <a:xfrm>
            <a:off x="3657600" y="59801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51627" name="Rectangle 11"/>
          <p:cNvSpPr>
            <a:spLocks noGrp="1" noChangeArrowheads="1"/>
          </p:cNvSpPr>
          <p:nvPr>
            <p:ph type="title" idx="4294967295"/>
          </p:nvPr>
        </p:nvSpPr>
        <p:spPr>
          <a:xfrm>
            <a:off x="838200" y="341313"/>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51629" name="Text Box 13"/>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dirty="0">
                <a:solidFill>
                  <a:srgbClr val="008000"/>
                </a:solidFill>
                <a:latin typeface="楷体_GB2312" pitchFamily="49" charset="-122"/>
              </a:rPr>
              <a:t>例</a:t>
            </a:r>
            <a:r>
              <a:rPr lang="en-US" altLang="zh-CN" sz="2000" b="1" i="1" dirty="0">
                <a:solidFill>
                  <a:srgbClr val="008000"/>
                </a:solidFill>
                <a:latin typeface="楷体_GB2312" pitchFamily="49" charset="-122"/>
              </a:rPr>
              <a:t>11-18  </a:t>
            </a:r>
            <a:r>
              <a:rPr lang="zh-CN" altLang="en-US" sz="2000" b="1" i="1" dirty="0">
                <a:solidFill>
                  <a:srgbClr val="008000"/>
                </a:solidFill>
                <a:latin typeface="楷体_GB2312" pitchFamily="49" charset="-122"/>
              </a:rPr>
              <a:t>读文本文件。在屏幕显示学生记录，以及最高分数、最低分数和平均分数 </a:t>
            </a:r>
          </a:p>
        </p:txBody>
      </p:sp>
      <p:sp>
        <p:nvSpPr>
          <p:cNvPr id="751630" name="Rectangle 14"/>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1626"/>
                                        </p:tgtEl>
                                        <p:attrNameLst>
                                          <p:attrName>style.visibility</p:attrName>
                                        </p:attrNameLst>
                                      </p:cBhvr>
                                      <p:to>
                                        <p:strVal val="visible"/>
                                      </p:to>
                                    </p:set>
                                    <p:anim calcmode="lin" valueType="num">
                                      <p:cBhvr>
                                        <p:cTn id="7" dur="500" fill="hold"/>
                                        <p:tgtEl>
                                          <p:spTgt spid="751626"/>
                                        </p:tgtEl>
                                        <p:attrNameLst>
                                          <p:attrName>ppt_x</p:attrName>
                                        </p:attrNameLst>
                                      </p:cBhvr>
                                      <p:tavLst>
                                        <p:tav tm="0">
                                          <p:val>
                                            <p:strVal val="#ppt_x-#ppt_w/2"/>
                                          </p:val>
                                        </p:tav>
                                        <p:tav tm="100000">
                                          <p:val>
                                            <p:strVal val="#ppt_x"/>
                                          </p:val>
                                        </p:tav>
                                      </p:tavLst>
                                    </p:anim>
                                    <p:anim calcmode="lin" valueType="num">
                                      <p:cBhvr>
                                        <p:cTn id="8" dur="500" fill="hold"/>
                                        <p:tgtEl>
                                          <p:spTgt spid="751626"/>
                                        </p:tgtEl>
                                        <p:attrNameLst>
                                          <p:attrName>ppt_y</p:attrName>
                                        </p:attrNameLst>
                                      </p:cBhvr>
                                      <p:tavLst>
                                        <p:tav tm="0">
                                          <p:val>
                                            <p:strVal val="#ppt_y"/>
                                          </p:val>
                                        </p:tav>
                                        <p:tav tm="100000">
                                          <p:val>
                                            <p:strVal val="#ppt_y"/>
                                          </p:val>
                                        </p:tav>
                                      </p:tavLst>
                                    </p:anim>
                                    <p:anim calcmode="lin" valueType="num">
                                      <p:cBhvr>
                                        <p:cTn id="9" dur="500" fill="hold"/>
                                        <p:tgtEl>
                                          <p:spTgt spid="751626"/>
                                        </p:tgtEl>
                                        <p:attrNameLst>
                                          <p:attrName>ppt_w</p:attrName>
                                        </p:attrNameLst>
                                      </p:cBhvr>
                                      <p:tavLst>
                                        <p:tav tm="0">
                                          <p:val>
                                            <p:fltVal val="0"/>
                                          </p:val>
                                        </p:tav>
                                        <p:tav tm="100000">
                                          <p:val>
                                            <p:strVal val="#ppt_w"/>
                                          </p:val>
                                        </p:tav>
                                      </p:tavLst>
                                    </p:anim>
                                    <p:anim calcmode="lin" valueType="num">
                                      <p:cBhvr>
                                        <p:cTn id="10" dur="500" fill="hold"/>
                                        <p:tgtEl>
                                          <p:spTgt spid="7516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6" grpId="0" autoUpdateAnimBg="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3"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52644"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52645"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52646"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52647"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52648"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52649" name="Rectangle 9"/>
          <p:cNvSpPr>
            <a:spLocks noChangeArrowheads="1"/>
          </p:cNvSpPr>
          <p:nvPr/>
        </p:nvSpPr>
        <p:spPr bwMode="auto">
          <a:xfrm>
            <a:off x="5041900" y="56753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屏幕显示</a:t>
            </a:r>
          </a:p>
        </p:txBody>
      </p:sp>
      <p:sp>
        <p:nvSpPr>
          <p:cNvPr id="752650" name="Rectangle 10"/>
          <p:cNvSpPr>
            <a:spLocks noChangeArrowheads="1"/>
          </p:cNvSpPr>
          <p:nvPr/>
        </p:nvSpPr>
        <p:spPr bwMode="auto">
          <a:xfrm>
            <a:off x="3657600" y="59801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52655" name="Rectangle 15"/>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
        <p:nvSpPr>
          <p:cNvPr id="752652" name="Rectangle 12"/>
          <p:cNvSpPr>
            <a:spLocks noGrp="1" noChangeArrowheads="1"/>
          </p:cNvSpPr>
          <p:nvPr>
            <p:ph type="title" idx="4294967295"/>
          </p:nvPr>
        </p:nvSpPr>
        <p:spPr>
          <a:xfrm>
            <a:off x="838200" y="341313"/>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52654" name="Text Box 14"/>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pic>
        <p:nvPicPr>
          <p:cNvPr id="752656" name="Picture 16"/>
          <p:cNvPicPr>
            <a:picLocks noChangeAspect="1" noChangeArrowheads="1"/>
          </p:cNvPicPr>
          <p:nvPr/>
        </p:nvPicPr>
        <p:blipFill>
          <a:blip r:embed="rId2"/>
          <a:srcRect/>
          <a:stretch>
            <a:fillRect/>
          </a:stretch>
        </p:blipFill>
        <p:spPr bwMode="auto">
          <a:xfrm>
            <a:off x="5076056" y="3570312"/>
            <a:ext cx="3275013" cy="2667000"/>
          </a:xfrm>
          <a:prstGeom prst="rect">
            <a:avLst/>
          </a:prstGeom>
          <a:noFill/>
        </p:spPr>
      </p:pic>
      <p:pic>
        <p:nvPicPr>
          <p:cNvPr id="16" name="Picture 7"/>
          <p:cNvPicPr>
            <a:picLocks noChangeAspect="1" noChangeArrowheads="1"/>
          </p:cNvPicPr>
          <p:nvPr/>
        </p:nvPicPr>
        <p:blipFill>
          <a:blip r:embed="rId3"/>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56"/>
                                        </p:tgtEl>
                                        <p:attrNameLst>
                                          <p:attrName>style.visibility</p:attrName>
                                        </p:attrNameLst>
                                      </p:cBhvr>
                                      <p:to>
                                        <p:strVal val="visible"/>
                                      </p:to>
                                    </p:set>
                                    <p:animEffect transition="in" filter="blinds(horizontal)">
                                      <p:cBhvr>
                                        <p:cTn id="7" dur="500"/>
                                        <p:tgtEl>
                                          <p:spTgt spid="752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3667" name="Text Box 3"/>
          <p:cNvSpPr txBox="1">
            <a:spLocks noChangeArrowheads="1"/>
          </p:cNvSpPr>
          <p:nvPr/>
        </p:nvSpPr>
        <p:spPr bwMode="auto">
          <a:xfrm>
            <a:off x="457200" y="381000"/>
            <a:ext cx="76962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3668" name="Rectangle 4"/>
          <p:cNvSpPr>
            <a:spLocks noGrp="1" noChangeArrowheads="1"/>
          </p:cNvSpPr>
          <p:nvPr>
            <p:ph type="title" idx="4294967295"/>
          </p:nvPr>
        </p:nvSpPr>
        <p:spPr>
          <a:xfrm flipV="1">
            <a:off x="827088" y="188913"/>
            <a:ext cx="7554912" cy="71437"/>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53666"/>
                                        </p:tgtEl>
                                        <p:attrNameLst>
                                          <p:attrName>style.visibility</p:attrName>
                                        </p:attrNameLst>
                                      </p:cBhvr>
                                      <p:to>
                                        <p:strVal val="visible"/>
                                      </p:to>
                                    </p:set>
                                    <p:animEffect transition="in" filter="checkerboard(across)">
                                      <p:cBhvr>
                                        <p:cTn id="7" dur="500"/>
                                        <p:tgtEl>
                                          <p:spTgt spid="7536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53667"/>
                                        </p:tgtEl>
                                        <p:attrNameLst>
                                          <p:attrName>style.visibility</p:attrName>
                                        </p:attrNameLst>
                                      </p:cBhvr>
                                      <p:to>
                                        <p:strVal val="visible"/>
                                      </p:to>
                                    </p:set>
                                    <p:animEffect transition="in" filter="checkerboard(down)">
                                      <p:cBhvr>
                                        <p:cTn id="12" dur="500"/>
                                        <p:tgtEl>
                                          <p:spTgt spid="75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autoUpdateAnimBg="0"/>
      <p:bldP spid="753667" grpId="0" autoUpdateAnimBg="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4691" name="Text Box 3"/>
          <p:cNvSpPr txBox="1">
            <a:spLocks noChangeArrowheads="1"/>
          </p:cNvSpPr>
          <p:nvPr/>
        </p:nvSpPr>
        <p:spPr bwMode="auto">
          <a:xfrm>
            <a:off x="457200" y="381000"/>
            <a:ext cx="50292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4692"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4693"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54692"/>
                                        </p:tgtEl>
                                        <p:attrNameLst>
                                          <p:attrName>style.visibility</p:attrName>
                                        </p:attrNameLst>
                                      </p:cBhvr>
                                      <p:to>
                                        <p:strVal val="visible"/>
                                      </p:to>
                                    </p:set>
                                    <p:animEffect transition="in" filter="dissolve">
                                      <p:cBhvr>
                                        <p:cTn id="7" dur="500"/>
                                        <p:tgtEl>
                                          <p:spTgt spid="7546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754692"/>
                                        </p:tgtEl>
                                        <p:attrNameLst>
                                          <p:attrName>style.visibility</p:attrName>
                                        </p:attrNameLst>
                                      </p:cBhvr>
                                      <p:to>
                                        <p:strVal val="visible"/>
                                      </p:to>
                                    </p:set>
                                    <p:animEffect transition="in" filter="blinds(horizontal)">
                                      <p:cBhvr>
                                        <p:cTn id="12" dur="500"/>
                                        <p:tgtEl>
                                          <p:spTgt spid="75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2" grpId="0" animBg="1" autoUpdateAnimBg="0"/>
      <p:bldP spid="754692" grpId="1"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5715" name="Text Box 3"/>
          <p:cNvSpPr txBox="1">
            <a:spLocks noChangeArrowheads="1"/>
          </p:cNvSpPr>
          <p:nvPr/>
        </p:nvSpPr>
        <p:spPr bwMode="auto">
          <a:xfrm>
            <a:off x="457200" y="381000"/>
            <a:ext cx="49530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5716"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b="1">
                <a:solidFill>
                  <a:srgbClr val="0000FF"/>
                </a:solidFill>
              </a:rPr>
              <a:t>void browseFile( </a:t>
            </a:r>
            <a:r>
              <a:rPr lang="en-US" altLang="zh-CN" sz="1800" b="1">
                <a:solidFill>
                  <a:schemeClr val="accent2"/>
                </a:solidFill>
              </a:rPr>
              <a:t>char * fileName</a:t>
            </a:r>
            <a:r>
              <a:rPr lang="en-US" altLang="zh-CN" sz="1800" b="1">
                <a:solidFill>
                  <a:srgbClr val="0000FF"/>
                </a:solidFill>
              </a:rPr>
              <a:t>, int delLine )</a:t>
            </a:r>
            <a:r>
              <a:rPr lang="en-US" altLang="zh-CN" sz="1800"/>
              <a:t>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5717"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571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6739" name="Text Box 3"/>
          <p:cNvSpPr txBox="1">
            <a:spLocks noChangeArrowheads="1"/>
          </p:cNvSpPr>
          <p:nvPr/>
        </p:nvSpPr>
        <p:spPr bwMode="auto">
          <a:xfrm>
            <a:off x="457200" y="381000"/>
            <a:ext cx="51816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6740"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a:t>
            </a:r>
            <a:r>
              <a:rPr lang="en-US" altLang="zh-CN" sz="1800" b="1">
                <a:solidFill>
                  <a:srgbClr val="0000FF"/>
                </a:solidFill>
              </a:rPr>
              <a:t>for ( int i=1; i &lt;= delLine; i++ )	</a:t>
            </a:r>
            <a:endParaRPr lang="en-US" altLang="zh-CN" sz="1800" b="1" i="1">
              <a:solidFill>
                <a:srgbClr val="0000FF"/>
              </a:solidFill>
            </a:endParaRPr>
          </a:p>
          <a:p>
            <a:pPr algn="l">
              <a:lnSpc>
                <a:spcPct val="60000"/>
              </a:lnSpc>
              <a:spcBef>
                <a:spcPct val="50000"/>
              </a:spcBef>
            </a:pPr>
            <a:r>
              <a:rPr lang="en-US" altLang="zh-CN" sz="1800" b="1">
                <a:solidFill>
                  <a:srgbClr val="0000FF"/>
                </a:solidFill>
              </a:rPr>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6741"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6742" name="Rectangle 6"/>
          <p:cNvSpPr>
            <a:spLocks noChangeArrowheads="1"/>
          </p:cNvSpPr>
          <p:nvPr/>
        </p:nvSpPr>
        <p:spPr bwMode="auto">
          <a:xfrm>
            <a:off x="4584700" y="4038600"/>
            <a:ext cx="26543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不显示开始的指定行数</a:t>
            </a:r>
          </a:p>
        </p:txBody>
      </p:sp>
      <p:sp>
        <p:nvSpPr>
          <p:cNvPr id="75674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6742"/>
                                        </p:tgtEl>
                                        <p:attrNameLst>
                                          <p:attrName>style.visibility</p:attrName>
                                        </p:attrNameLst>
                                      </p:cBhvr>
                                      <p:to>
                                        <p:strVal val="visible"/>
                                      </p:to>
                                    </p:set>
                                    <p:anim calcmode="lin" valueType="num">
                                      <p:cBhvr>
                                        <p:cTn id="7" dur="500" fill="hold"/>
                                        <p:tgtEl>
                                          <p:spTgt spid="756742"/>
                                        </p:tgtEl>
                                        <p:attrNameLst>
                                          <p:attrName>ppt_x</p:attrName>
                                        </p:attrNameLst>
                                      </p:cBhvr>
                                      <p:tavLst>
                                        <p:tav tm="0">
                                          <p:val>
                                            <p:strVal val="#ppt_x-#ppt_w/2"/>
                                          </p:val>
                                        </p:tav>
                                        <p:tav tm="100000">
                                          <p:val>
                                            <p:strVal val="#ppt_x"/>
                                          </p:val>
                                        </p:tav>
                                      </p:tavLst>
                                    </p:anim>
                                    <p:anim calcmode="lin" valueType="num">
                                      <p:cBhvr>
                                        <p:cTn id="8" dur="500" fill="hold"/>
                                        <p:tgtEl>
                                          <p:spTgt spid="756742"/>
                                        </p:tgtEl>
                                        <p:attrNameLst>
                                          <p:attrName>ppt_y</p:attrName>
                                        </p:attrNameLst>
                                      </p:cBhvr>
                                      <p:tavLst>
                                        <p:tav tm="0">
                                          <p:val>
                                            <p:strVal val="#ppt_y"/>
                                          </p:val>
                                        </p:tav>
                                        <p:tav tm="100000">
                                          <p:val>
                                            <p:strVal val="#ppt_y"/>
                                          </p:val>
                                        </p:tav>
                                      </p:tavLst>
                                    </p:anim>
                                    <p:anim calcmode="lin" valueType="num">
                                      <p:cBhvr>
                                        <p:cTn id="9" dur="500" fill="hold"/>
                                        <p:tgtEl>
                                          <p:spTgt spid="756742"/>
                                        </p:tgtEl>
                                        <p:attrNameLst>
                                          <p:attrName>ppt_w</p:attrName>
                                        </p:attrNameLst>
                                      </p:cBhvr>
                                      <p:tavLst>
                                        <p:tav tm="0">
                                          <p:val>
                                            <p:fltVal val="0"/>
                                          </p:val>
                                        </p:tav>
                                        <p:tav tm="100000">
                                          <p:val>
                                            <p:strVal val="#ppt_w"/>
                                          </p:val>
                                        </p:tav>
                                      </p:tavLst>
                                    </p:anim>
                                    <p:anim calcmode="lin" valueType="num">
                                      <p:cBhvr>
                                        <p:cTn id="10" dur="500" fill="hold"/>
                                        <p:tgtEl>
                                          <p:spTgt spid="7567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2" grpId="0" autoUpdateAnimBg="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7763" name="Text Box 3"/>
          <p:cNvSpPr txBox="1">
            <a:spLocks noChangeArrowheads="1"/>
          </p:cNvSpPr>
          <p:nvPr/>
        </p:nvSpPr>
        <p:spPr bwMode="auto">
          <a:xfrm>
            <a:off x="457200" y="381000"/>
            <a:ext cx="48768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7764"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a:t>
            </a:r>
            <a:r>
              <a:rPr lang="en-US" altLang="zh-CN" sz="1800" b="1">
                <a:solidFill>
                  <a:srgbClr val="0000FF"/>
                </a:solidFill>
              </a:rPr>
              <a:t>inf.getline( s, 80 ) ;</a:t>
            </a:r>
            <a:r>
              <a:rPr lang="en-US" altLang="zh-CN" sz="1800"/>
              <a:t>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7765"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7766" name="Rectangle 6"/>
          <p:cNvSpPr>
            <a:spLocks noChangeArrowheads="1"/>
          </p:cNvSpPr>
          <p:nvPr/>
        </p:nvSpPr>
        <p:spPr bwMode="auto">
          <a:xfrm>
            <a:off x="4584700" y="4038600"/>
            <a:ext cx="26543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不显示开始的指定行数</a:t>
            </a:r>
          </a:p>
        </p:txBody>
      </p:sp>
      <p:sp>
        <p:nvSpPr>
          <p:cNvPr id="757767" name="Rectangle 7"/>
          <p:cNvSpPr>
            <a:spLocks noChangeArrowheads="1"/>
          </p:cNvSpPr>
          <p:nvPr/>
        </p:nvSpPr>
        <p:spPr bwMode="auto">
          <a:xfrm>
            <a:off x="4584700" y="4891088"/>
            <a:ext cx="17399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按行读出文件</a:t>
            </a:r>
          </a:p>
        </p:txBody>
      </p:sp>
      <p:sp>
        <p:nvSpPr>
          <p:cNvPr id="757768" name="Rectangle 8"/>
          <p:cNvSpPr>
            <a:spLocks noGrp="1" noChangeArrowheads="1"/>
          </p:cNvSpPr>
          <p:nvPr>
            <p:ph type="title" idx="4294967295"/>
          </p:nvPr>
        </p:nvSpPr>
        <p:spPr>
          <a:xfrm flipV="1">
            <a:off x="838200" y="333375"/>
            <a:ext cx="7543800" cy="71438"/>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7767"/>
                                        </p:tgtEl>
                                        <p:attrNameLst>
                                          <p:attrName>style.visibility</p:attrName>
                                        </p:attrNameLst>
                                      </p:cBhvr>
                                      <p:to>
                                        <p:strVal val="visible"/>
                                      </p:to>
                                    </p:set>
                                    <p:anim calcmode="lin" valueType="num">
                                      <p:cBhvr>
                                        <p:cTn id="7" dur="500" fill="hold"/>
                                        <p:tgtEl>
                                          <p:spTgt spid="757767"/>
                                        </p:tgtEl>
                                        <p:attrNameLst>
                                          <p:attrName>ppt_x</p:attrName>
                                        </p:attrNameLst>
                                      </p:cBhvr>
                                      <p:tavLst>
                                        <p:tav tm="0">
                                          <p:val>
                                            <p:strVal val="#ppt_x-#ppt_w/2"/>
                                          </p:val>
                                        </p:tav>
                                        <p:tav tm="100000">
                                          <p:val>
                                            <p:strVal val="#ppt_x"/>
                                          </p:val>
                                        </p:tav>
                                      </p:tavLst>
                                    </p:anim>
                                    <p:anim calcmode="lin" valueType="num">
                                      <p:cBhvr>
                                        <p:cTn id="8" dur="500" fill="hold"/>
                                        <p:tgtEl>
                                          <p:spTgt spid="757767"/>
                                        </p:tgtEl>
                                        <p:attrNameLst>
                                          <p:attrName>ppt_y</p:attrName>
                                        </p:attrNameLst>
                                      </p:cBhvr>
                                      <p:tavLst>
                                        <p:tav tm="0">
                                          <p:val>
                                            <p:strVal val="#ppt_y"/>
                                          </p:val>
                                        </p:tav>
                                        <p:tav tm="100000">
                                          <p:val>
                                            <p:strVal val="#ppt_y"/>
                                          </p:val>
                                        </p:tav>
                                      </p:tavLst>
                                    </p:anim>
                                    <p:anim calcmode="lin" valueType="num">
                                      <p:cBhvr>
                                        <p:cTn id="9" dur="500" fill="hold"/>
                                        <p:tgtEl>
                                          <p:spTgt spid="757767"/>
                                        </p:tgtEl>
                                        <p:attrNameLst>
                                          <p:attrName>ppt_w</p:attrName>
                                        </p:attrNameLst>
                                      </p:cBhvr>
                                      <p:tavLst>
                                        <p:tav tm="0">
                                          <p:val>
                                            <p:fltVal val="0"/>
                                          </p:val>
                                        </p:tav>
                                        <p:tav tm="100000">
                                          <p:val>
                                            <p:strVal val="#ppt_w"/>
                                          </p:val>
                                        </p:tav>
                                      </p:tavLst>
                                    </p:anim>
                                    <p:anim calcmode="lin" valueType="num">
                                      <p:cBhvr>
                                        <p:cTn id="10" dur="500" fill="hold"/>
                                        <p:tgtEl>
                                          <p:spTgt spid="7577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0370" name="Group 2"/>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0408" name="Rectangle 40"/>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70409" name="Rectangle 41"/>
          <p:cNvSpPr>
            <a:spLocks noChangeArrowheads="1"/>
          </p:cNvSpPr>
          <p:nvPr/>
        </p:nvSpPr>
        <p:spPr bwMode="auto">
          <a:xfrm>
            <a:off x="533400" y="533400"/>
            <a:ext cx="4114800" cy="609600"/>
          </a:xfrm>
          <a:prstGeom prst="rect">
            <a:avLst/>
          </a:prstGeom>
          <a:noFill/>
          <a:ln w="9525">
            <a:noFill/>
            <a:miter lim="800000"/>
            <a:headEnd/>
            <a:tailEnd/>
          </a:ln>
          <a:effectLst/>
        </p:spPr>
        <p:txBody>
          <a:bodyPr lIns="92075" tIns="46038" rIns="92075" bIns="46038" anchor="ctr"/>
          <a:lstStyle/>
          <a:p>
            <a:pPr algn="l">
              <a:spcBef>
                <a:spcPct val="20000"/>
              </a:spcBef>
              <a:buClr>
                <a:schemeClr val="tx2"/>
              </a:buClr>
              <a:buFont typeface="Wingdings" pitchFamily="2" charset="2"/>
              <a:buNone/>
            </a:pPr>
            <a:endParaRPr lang="zh-CN" altLang="zh-CN" b="1">
              <a:solidFill>
                <a:srgbClr val="CC3300"/>
              </a:solidFill>
              <a:latin typeface="楷体_GB2312" pitchFamily="49" charset="-122"/>
            </a:endParaRPr>
          </a:p>
        </p:txBody>
      </p:sp>
      <p:sp>
        <p:nvSpPr>
          <p:cNvPr id="570410" name="Rectangle 42"/>
          <p:cNvSpPr>
            <a:spLocks noGrp="1" noChangeArrowheads="1"/>
          </p:cNvSpPr>
          <p:nvPr>
            <p:ph type="subTitle" idx="4294967295"/>
          </p:nvPr>
        </p:nvSpPr>
        <p:spPr>
          <a:xfrm>
            <a:off x="533400" y="457200"/>
            <a:ext cx="4114800" cy="609600"/>
          </a:xfrm>
          <a:prstGeom prst="rect">
            <a:avLst/>
          </a:prstGeom>
          <a:noFill/>
          <a:ln/>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70410">
                                            <p:txEl>
                                              <p:pRg st="0" end="0"/>
                                            </p:txEl>
                                          </p:spTgt>
                                        </p:tgtEl>
                                        <p:attrNameLst>
                                          <p:attrName>style.visibility</p:attrName>
                                        </p:attrNameLst>
                                      </p:cBhvr>
                                      <p:to>
                                        <p:strVal val="visible"/>
                                      </p:to>
                                    </p:set>
                                    <p:animEffect transition="in" filter="checkerboard(across)">
                                      <p:cBhvr>
                                        <p:cTn id="7" dur="500"/>
                                        <p:tgtEl>
                                          <p:spTgt spid="570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0408"/>
                                        </p:tgtEl>
                                        <p:attrNameLst>
                                          <p:attrName>style.visibility</p:attrName>
                                        </p:attrNameLst>
                                      </p:cBhvr>
                                      <p:to>
                                        <p:strVal val="visible"/>
                                      </p:to>
                                    </p:set>
                                    <p:animEffect transition="in" filter="checkerboard(across)">
                                      <p:cBhvr>
                                        <p:cTn id="12" dur="500"/>
                                        <p:tgtEl>
                                          <p:spTgt spid="5704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0"/>
                                        </p:tgtEl>
                                        <p:attrNameLst>
                                          <p:attrName>style.visibility</p:attrName>
                                        </p:attrNameLst>
                                      </p:cBhvr>
                                      <p:to>
                                        <p:strVal val="visible"/>
                                      </p:to>
                                    </p:set>
                                    <p:animEffect transition="in" filter="blinds(horizontal)">
                                      <p:cBhvr>
                                        <p:cTn id="17" dur="500"/>
                                        <p:tgtEl>
                                          <p:spTgt spid="57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08" grpId="0" autoUpdateAnimBg="0"/>
      <p:bldP spid="570410" grpId="0" build="p" autoUpdateAnimBg="0" advAuto="100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8787" name="Text Box 3"/>
          <p:cNvSpPr txBox="1">
            <a:spLocks noChangeArrowheads="1"/>
          </p:cNvSpPr>
          <p:nvPr/>
        </p:nvSpPr>
        <p:spPr bwMode="auto">
          <a:xfrm>
            <a:off x="457200" y="381000"/>
            <a:ext cx="52578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8788"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a:t>
            </a:r>
            <a:r>
              <a:rPr lang="en-US" altLang="zh-CN" sz="1800" b="1">
                <a:solidFill>
                  <a:srgbClr val="0000FF"/>
                </a:solidFill>
              </a:rPr>
              <a:t>cout &lt;&lt; s &lt;&lt; endl ;</a:t>
            </a:r>
            <a:r>
              <a:rPr lang="en-US" altLang="zh-CN" sz="1800"/>
              <a:t>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8789"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8790" name="Rectangle 6"/>
          <p:cNvSpPr>
            <a:spLocks noChangeArrowheads="1"/>
          </p:cNvSpPr>
          <p:nvPr/>
        </p:nvSpPr>
        <p:spPr bwMode="auto">
          <a:xfrm>
            <a:off x="4584700" y="4038600"/>
            <a:ext cx="26543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不显示开始的指定行数</a:t>
            </a:r>
          </a:p>
        </p:txBody>
      </p:sp>
      <p:sp>
        <p:nvSpPr>
          <p:cNvPr id="758791" name="Rectangle 7"/>
          <p:cNvSpPr>
            <a:spLocks noChangeArrowheads="1"/>
          </p:cNvSpPr>
          <p:nvPr/>
        </p:nvSpPr>
        <p:spPr bwMode="auto">
          <a:xfrm>
            <a:off x="4584700" y="4891088"/>
            <a:ext cx="17399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按行读出文件</a:t>
            </a:r>
          </a:p>
        </p:txBody>
      </p:sp>
      <p:sp>
        <p:nvSpPr>
          <p:cNvPr id="758792" name="Rectangle 8"/>
          <p:cNvSpPr>
            <a:spLocks noChangeArrowheads="1"/>
          </p:cNvSpPr>
          <p:nvPr/>
        </p:nvSpPr>
        <p:spPr bwMode="auto">
          <a:xfrm>
            <a:off x="4584700" y="52578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按行显示文件</a:t>
            </a:r>
          </a:p>
        </p:txBody>
      </p:sp>
      <p:sp>
        <p:nvSpPr>
          <p:cNvPr id="758793" name="Rectangle 9"/>
          <p:cNvSpPr>
            <a:spLocks noGrp="1" noChangeArrowheads="1"/>
          </p:cNvSpPr>
          <p:nvPr>
            <p:ph type="title" idx="4294967295"/>
          </p:nvPr>
        </p:nvSpPr>
        <p:spPr>
          <a:xfrm flipV="1">
            <a:off x="838200" y="260350"/>
            <a:ext cx="7543800" cy="73025"/>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8792"/>
                                        </p:tgtEl>
                                        <p:attrNameLst>
                                          <p:attrName>style.visibility</p:attrName>
                                        </p:attrNameLst>
                                      </p:cBhvr>
                                      <p:to>
                                        <p:strVal val="visible"/>
                                      </p:to>
                                    </p:set>
                                    <p:anim calcmode="lin" valueType="num">
                                      <p:cBhvr>
                                        <p:cTn id="7" dur="500" fill="hold"/>
                                        <p:tgtEl>
                                          <p:spTgt spid="758792"/>
                                        </p:tgtEl>
                                        <p:attrNameLst>
                                          <p:attrName>ppt_x</p:attrName>
                                        </p:attrNameLst>
                                      </p:cBhvr>
                                      <p:tavLst>
                                        <p:tav tm="0">
                                          <p:val>
                                            <p:strVal val="#ppt_x-#ppt_w/2"/>
                                          </p:val>
                                        </p:tav>
                                        <p:tav tm="100000">
                                          <p:val>
                                            <p:strVal val="#ppt_x"/>
                                          </p:val>
                                        </p:tav>
                                      </p:tavLst>
                                    </p:anim>
                                    <p:anim calcmode="lin" valueType="num">
                                      <p:cBhvr>
                                        <p:cTn id="8" dur="500" fill="hold"/>
                                        <p:tgtEl>
                                          <p:spTgt spid="758792"/>
                                        </p:tgtEl>
                                        <p:attrNameLst>
                                          <p:attrName>ppt_y</p:attrName>
                                        </p:attrNameLst>
                                      </p:cBhvr>
                                      <p:tavLst>
                                        <p:tav tm="0">
                                          <p:val>
                                            <p:strVal val="#ppt_y"/>
                                          </p:val>
                                        </p:tav>
                                        <p:tav tm="100000">
                                          <p:val>
                                            <p:strVal val="#ppt_y"/>
                                          </p:val>
                                        </p:tav>
                                      </p:tavLst>
                                    </p:anim>
                                    <p:anim calcmode="lin" valueType="num">
                                      <p:cBhvr>
                                        <p:cTn id="9" dur="500" fill="hold"/>
                                        <p:tgtEl>
                                          <p:spTgt spid="758792"/>
                                        </p:tgtEl>
                                        <p:attrNameLst>
                                          <p:attrName>ppt_w</p:attrName>
                                        </p:attrNameLst>
                                      </p:cBhvr>
                                      <p:tavLst>
                                        <p:tav tm="0">
                                          <p:val>
                                            <p:fltVal val="0"/>
                                          </p:val>
                                        </p:tav>
                                        <p:tav tm="100000">
                                          <p:val>
                                            <p:strVal val="#ppt_w"/>
                                          </p:val>
                                        </p:tav>
                                      </p:tavLst>
                                    </p:anim>
                                    <p:anim calcmode="lin" valueType="num">
                                      <p:cBhvr>
                                        <p:cTn id="10" dur="500" fill="hold"/>
                                        <p:tgtEl>
                                          <p:spTgt spid="7587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2" grpId="0" autoUpdateAnimBg="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9811" name="Text Box 3"/>
          <p:cNvSpPr txBox="1">
            <a:spLocks noChangeArrowheads="1"/>
          </p:cNvSpPr>
          <p:nvPr/>
        </p:nvSpPr>
        <p:spPr bwMode="auto">
          <a:xfrm>
            <a:off x="457200" y="381000"/>
            <a:ext cx="76962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	         </a:t>
            </a:r>
            <a:r>
              <a:rPr lang="en-US" altLang="zh-CN" sz="1800" b="1" i="1">
                <a:solidFill>
                  <a:srgbClr val="008000"/>
                </a:solidFill>
              </a:rPr>
              <a:t>// </a:t>
            </a:r>
            <a:r>
              <a:rPr lang="zh-CN" altLang="en-US" sz="1800" b="1" i="1">
                <a:solidFill>
                  <a:srgbClr val="008000"/>
                </a:solidFill>
              </a:rPr>
              <a:t>文件名作参数</a:t>
            </a: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	        </a:t>
            </a:r>
            <a:r>
              <a:rPr lang="en-US" altLang="zh-CN" sz="1800" b="1" i="1">
                <a:solidFill>
                  <a:srgbClr val="008000"/>
                </a:solidFill>
              </a:rPr>
              <a:t>// </a:t>
            </a:r>
            <a:r>
              <a:rPr lang="zh-CN" altLang="en-US" sz="1800" b="1" i="1">
                <a:solidFill>
                  <a:srgbClr val="008000"/>
                </a:solidFill>
              </a:rPr>
              <a:t>不显示开始的指定行数</a:t>
            </a:r>
          </a:p>
          <a:p>
            <a:pPr marL="457200" indent="-457200" algn="just">
              <a:lnSpc>
                <a:spcPct val="105000"/>
              </a:lnSpc>
            </a:pPr>
            <a:r>
              <a:rPr lang="zh-CN" altLang="en-US" sz="1800"/>
              <a:t>      </a:t>
            </a:r>
            <a:r>
              <a:rPr lang="en-US" altLang="zh-CN" sz="1800"/>
              <a:t>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		       </a:t>
            </a:r>
            <a:r>
              <a:rPr lang="en-US" altLang="zh-CN" sz="1800" b="1" i="1">
                <a:solidFill>
                  <a:srgbClr val="008000"/>
                </a:solidFill>
              </a:rPr>
              <a:t>// </a:t>
            </a:r>
            <a:r>
              <a:rPr lang="zh-CN" altLang="en-US" sz="1800" b="1" i="1">
                <a:solidFill>
                  <a:srgbClr val="008000"/>
                </a:solidFill>
              </a:rPr>
              <a:t>按行读出文件</a:t>
            </a:r>
          </a:p>
          <a:p>
            <a:pPr marL="457200" indent="-457200" algn="just">
              <a:lnSpc>
                <a:spcPct val="105000"/>
              </a:lnSpc>
            </a:pPr>
            <a:r>
              <a:rPr lang="zh-CN" altLang="en-US" sz="1800"/>
              <a:t>    </a:t>
            </a:r>
            <a:r>
              <a:rPr lang="en-US" altLang="zh-CN" sz="1800"/>
              <a:t>cout &lt;&lt; s &lt;&lt; endl ;		       </a:t>
            </a:r>
            <a:r>
              <a:rPr lang="en-US" altLang="zh-CN" sz="1800" b="1" i="1">
                <a:solidFill>
                  <a:srgbClr val="008000"/>
                </a:solidFill>
              </a:rPr>
              <a:t>// </a:t>
            </a:r>
            <a:r>
              <a:rPr lang="zh-CN" altLang="en-US" sz="1800" b="1" i="1">
                <a:solidFill>
                  <a:srgbClr val="008000"/>
                </a:solidFill>
              </a:rPr>
              <a:t>按行显示文件</a:t>
            </a:r>
          </a:p>
          <a:p>
            <a:pPr marL="457200" indent="-457200" algn="just">
              <a:lnSpc>
                <a:spcPct val="105000"/>
              </a:lnSpc>
            </a:pPr>
            <a:r>
              <a:rPr lang="zh-CN" altLang="en-US" sz="1800"/>
              <a:t>  </a:t>
            </a:r>
            <a:r>
              <a:rPr lang="en-US" altLang="zh-CN" sz="1800"/>
              <a:t>}</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9813"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pic>
        <p:nvPicPr>
          <p:cNvPr id="759816" name="Picture 8"/>
          <p:cNvPicPr>
            <a:picLocks noChangeAspect="1" noChangeArrowheads="1"/>
          </p:cNvPicPr>
          <p:nvPr/>
        </p:nvPicPr>
        <p:blipFill>
          <a:blip r:embed="rId2"/>
          <a:srcRect/>
          <a:stretch>
            <a:fillRect/>
          </a:stretch>
        </p:blipFill>
        <p:spPr bwMode="auto">
          <a:xfrm>
            <a:off x="4572000" y="3716338"/>
            <a:ext cx="4146550" cy="2276475"/>
          </a:xfrm>
          <a:prstGeom prst="rect">
            <a:avLst/>
          </a:prstGeom>
          <a:noFill/>
        </p:spPr>
      </p:pic>
      <p:pic>
        <p:nvPicPr>
          <p:cNvPr id="7" name="Picture 7"/>
          <p:cNvPicPr>
            <a:picLocks noChangeAspect="1" noChangeArrowheads="1"/>
          </p:cNvPicPr>
          <p:nvPr/>
        </p:nvPicPr>
        <p:blipFill>
          <a:blip r:embed="rId3"/>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9816"/>
                                        </p:tgtEl>
                                        <p:attrNameLst>
                                          <p:attrName>style.visibility</p:attrName>
                                        </p:attrNameLst>
                                      </p:cBhvr>
                                      <p:to>
                                        <p:strVal val="visible"/>
                                      </p:to>
                                    </p:set>
                                    <p:animEffect transition="in" filter="blinds(horizontal)">
                                      <p:cBhvr>
                                        <p:cTn id="12" dur="500"/>
                                        <p:tgtEl>
                                          <p:spTgt spid="759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0835"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0836"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int ,  char = '\n' ) ;</a:t>
            </a:r>
          </a:p>
          <a:p>
            <a:pPr>
              <a:lnSpc>
                <a:spcPct val="200000"/>
              </a:lnSpc>
            </a:pPr>
            <a:r>
              <a:rPr lang="en-US" altLang="zh-CN" sz="2000" b="1">
                <a:ea typeface="Arial Unicode MS" pitchFamily="34" charset="-122"/>
                <a:cs typeface="Arial Unicode MS" pitchFamily="34" charset="-122"/>
              </a:rPr>
              <a:t>istream &amp; istream :: getline ( char * ,  int ,  char = '\n' ) ;</a:t>
            </a:r>
          </a:p>
        </p:txBody>
      </p:sp>
      <p:sp>
        <p:nvSpPr>
          <p:cNvPr id="760837"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083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760835"/>
                                        </p:tgtEl>
                                        <p:attrNameLst>
                                          <p:attrName>style.visibility</p:attrName>
                                        </p:attrNameLst>
                                      </p:cBhvr>
                                      <p:to>
                                        <p:strVal val="visible"/>
                                      </p:to>
                                    </p:set>
                                    <p:animEffect transition="in" filter="blinds(vertical)">
                                      <p:cBhvr>
                                        <p:cTn id="7" dur="75"/>
                                        <p:tgtEl>
                                          <p:spTgt spid="760835"/>
                                        </p:tgtEl>
                                      </p:cBhvr>
                                    </p:animEffect>
                                  </p:childTnLst>
                                </p:cTn>
                              </p:par>
                            </p:childTnLst>
                          </p:cTn>
                        </p:par>
                        <p:par>
                          <p:cTn id="8" fill="hold">
                            <p:stCondLst>
                              <p:cond delay="1825"/>
                            </p:stCondLst>
                            <p:childTnLst>
                              <p:par>
                                <p:cTn id="9" presetID="3" presetClass="entr" presetSubtype="5" fill="hold" grpId="0" nodeType="afterEffect">
                                  <p:stCondLst>
                                    <p:cond delay="2000"/>
                                  </p:stCondLst>
                                  <p:iterate type="wd">
                                    <p:tmPct val="100000"/>
                                  </p:iterate>
                                  <p:childTnLst>
                                    <p:set>
                                      <p:cBhvr>
                                        <p:cTn id="10" dur="1" fill="hold">
                                          <p:stCondLst>
                                            <p:cond delay="0"/>
                                          </p:stCondLst>
                                        </p:cTn>
                                        <p:tgtEl>
                                          <p:spTgt spid="760834"/>
                                        </p:tgtEl>
                                        <p:attrNameLst>
                                          <p:attrName>style.visibility</p:attrName>
                                        </p:attrNameLst>
                                      </p:cBhvr>
                                      <p:to>
                                        <p:strVal val="visible"/>
                                      </p:to>
                                    </p:set>
                                    <p:animEffect transition="in" filter="blinds(vertical)">
                                      <p:cBhvr>
                                        <p:cTn id="11" dur="300"/>
                                        <p:tgtEl>
                                          <p:spTgt spid="760834"/>
                                        </p:tgtEl>
                                      </p:cBhvr>
                                    </p:animEffect>
                                  </p:childTnLst>
                                </p:cTn>
                              </p:par>
                            </p:childTnLst>
                          </p:cTn>
                        </p:par>
                        <p:par>
                          <p:cTn id="12" fill="hold">
                            <p:stCondLst>
                              <p:cond delay="6225"/>
                            </p:stCondLst>
                            <p:childTnLst>
                              <p:par>
                                <p:cTn id="13" presetID="3" presetClass="entr" presetSubtype="5" fill="hold" grpId="0" nodeType="afterEffect">
                                  <p:stCondLst>
                                    <p:cond delay="2000"/>
                                  </p:stCondLst>
                                  <p:childTnLst>
                                    <p:set>
                                      <p:cBhvr>
                                        <p:cTn id="14" dur="1" fill="hold">
                                          <p:stCondLst>
                                            <p:cond delay="0"/>
                                          </p:stCondLst>
                                        </p:cTn>
                                        <p:tgtEl>
                                          <p:spTgt spid="760836"/>
                                        </p:tgtEl>
                                        <p:attrNameLst>
                                          <p:attrName>style.visibility</p:attrName>
                                        </p:attrNameLst>
                                      </p:cBhvr>
                                      <p:to>
                                        <p:strVal val="visible"/>
                                      </p:to>
                                    </p:set>
                                    <p:animEffect transition="in" filter="blinds(vertical)">
                                      <p:cBhvr>
                                        <p:cTn id="15" dur="500"/>
                                        <p:tgtEl>
                                          <p:spTgt spid="760836"/>
                                        </p:tgtEl>
                                      </p:cBhvr>
                                    </p:animEffect>
                                  </p:childTnLst>
                                </p:cTn>
                              </p:par>
                            </p:childTnLst>
                          </p:cTn>
                        </p:par>
                        <p:par>
                          <p:cTn id="16" fill="hold">
                            <p:stCondLst>
                              <p:cond delay="8725"/>
                            </p:stCondLst>
                            <p:childTnLst>
                              <p:par>
                                <p:cTn id="17" presetID="3" presetClass="entr" presetSubtype="5" fill="hold" grpId="0" nodeType="afterEffect">
                                  <p:stCondLst>
                                    <p:cond delay="2000"/>
                                  </p:stCondLst>
                                  <p:childTnLst>
                                    <p:set>
                                      <p:cBhvr>
                                        <p:cTn id="18" dur="1" fill="hold">
                                          <p:stCondLst>
                                            <p:cond delay="0"/>
                                          </p:stCondLst>
                                        </p:cTn>
                                        <p:tgtEl>
                                          <p:spTgt spid="760837"/>
                                        </p:tgtEl>
                                        <p:attrNameLst>
                                          <p:attrName>style.visibility</p:attrName>
                                        </p:attrNameLst>
                                      </p:cBhvr>
                                      <p:to>
                                        <p:strVal val="visible"/>
                                      </p:to>
                                    </p:set>
                                    <p:animEffect transition="in" filter="blinds(vertical)">
                                      <p:cBhvr>
                                        <p:cTn id="19" dur="500"/>
                                        <p:tgtEl>
                                          <p:spTgt spid="76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4" grpId="0" autoUpdateAnimBg="0"/>
      <p:bldP spid="760835" grpId="0" autoUpdateAnimBg="0"/>
      <p:bldP spid="760836" grpId="0" autoUpdateAnimBg="0"/>
      <p:bldP spid="760837" grpId="0"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1859"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1860"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a:t>
            </a:r>
            <a:r>
              <a:rPr lang="en-US" altLang="zh-CN" sz="2000" b="1">
                <a:solidFill>
                  <a:schemeClr val="accent2"/>
                </a:solidFill>
                <a:ea typeface="Arial Unicode MS" pitchFamily="34" charset="-122"/>
                <a:cs typeface="Arial Unicode MS" pitchFamily="34" charset="-122"/>
              </a:rPr>
              <a:t>char *</a:t>
            </a:r>
            <a:r>
              <a:rPr lang="en-US" altLang="zh-CN" sz="2000" b="1">
                <a:ea typeface="Arial Unicode MS" pitchFamily="34" charset="-122"/>
                <a:cs typeface="Arial Unicode MS" pitchFamily="34" charset="-122"/>
              </a:rPr>
              <a:t> ,  int ,  char = '\n' ) ;</a:t>
            </a:r>
          </a:p>
          <a:p>
            <a:pPr>
              <a:lnSpc>
                <a:spcPct val="200000"/>
              </a:lnSpc>
            </a:pPr>
            <a:r>
              <a:rPr lang="en-US" altLang="zh-CN" sz="2000" b="1">
                <a:ea typeface="Arial Unicode MS" pitchFamily="34" charset="-122"/>
                <a:cs typeface="Arial Unicode MS" pitchFamily="34" charset="-122"/>
              </a:rPr>
              <a:t>istream &amp; istream :: getline ( </a:t>
            </a:r>
            <a:r>
              <a:rPr lang="en-US" altLang="zh-CN" sz="2000" b="1">
                <a:solidFill>
                  <a:schemeClr val="accent2"/>
                </a:solidFill>
                <a:ea typeface="Arial Unicode MS" pitchFamily="34" charset="-122"/>
                <a:cs typeface="Arial Unicode MS" pitchFamily="34" charset="-122"/>
              </a:rPr>
              <a:t>char *</a:t>
            </a:r>
            <a:r>
              <a:rPr lang="en-US" altLang="zh-CN" sz="2000" b="1">
                <a:ea typeface="Arial Unicode MS" pitchFamily="34" charset="-122"/>
                <a:cs typeface="Arial Unicode MS" pitchFamily="34" charset="-122"/>
              </a:rPr>
              <a:t> ,  int ,  char = '\n' ) ;</a:t>
            </a:r>
          </a:p>
        </p:txBody>
      </p:sp>
      <p:sp>
        <p:nvSpPr>
          <p:cNvPr id="761861"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1862"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1863" name="Line 7"/>
          <p:cNvSpPr>
            <a:spLocks noChangeShapeType="1"/>
          </p:cNvSpPr>
          <p:nvPr/>
        </p:nvSpPr>
        <p:spPr bwMode="auto">
          <a:xfrm flipH="1">
            <a:off x="3048000" y="2514600"/>
            <a:ext cx="1600200" cy="1292225"/>
          </a:xfrm>
          <a:prstGeom prst="line">
            <a:avLst/>
          </a:prstGeom>
          <a:noFill/>
          <a:ln w="28575">
            <a:solidFill>
              <a:srgbClr val="FF66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761864"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761863"/>
                                        </p:tgtEl>
                                        <p:attrNameLst>
                                          <p:attrName>style.visibility</p:attrName>
                                        </p:attrNameLst>
                                      </p:cBhvr>
                                      <p:to>
                                        <p:strVal val="visible"/>
                                      </p:to>
                                    </p:set>
                                    <p:anim calcmode="lin" valueType="num">
                                      <p:cBhvr>
                                        <p:cTn id="7" dur="500" fill="hold"/>
                                        <p:tgtEl>
                                          <p:spTgt spid="761863"/>
                                        </p:tgtEl>
                                        <p:attrNameLst>
                                          <p:attrName>ppt_x</p:attrName>
                                        </p:attrNameLst>
                                      </p:cBhvr>
                                      <p:tavLst>
                                        <p:tav tm="0">
                                          <p:val>
                                            <p:strVal val="#ppt_x"/>
                                          </p:val>
                                        </p:tav>
                                        <p:tav tm="100000">
                                          <p:val>
                                            <p:strVal val="#ppt_x"/>
                                          </p:val>
                                        </p:tav>
                                      </p:tavLst>
                                    </p:anim>
                                    <p:anim calcmode="lin" valueType="num">
                                      <p:cBhvr>
                                        <p:cTn id="8" dur="500" fill="hold"/>
                                        <p:tgtEl>
                                          <p:spTgt spid="761863"/>
                                        </p:tgtEl>
                                        <p:attrNameLst>
                                          <p:attrName>ppt_y</p:attrName>
                                        </p:attrNameLst>
                                      </p:cBhvr>
                                      <p:tavLst>
                                        <p:tav tm="0">
                                          <p:val>
                                            <p:strVal val="#ppt_y+#ppt_h/2"/>
                                          </p:val>
                                        </p:tav>
                                        <p:tav tm="100000">
                                          <p:val>
                                            <p:strVal val="#ppt_y"/>
                                          </p:val>
                                        </p:tav>
                                      </p:tavLst>
                                    </p:anim>
                                    <p:anim calcmode="lin" valueType="num">
                                      <p:cBhvr>
                                        <p:cTn id="9" dur="500" fill="hold"/>
                                        <p:tgtEl>
                                          <p:spTgt spid="761863"/>
                                        </p:tgtEl>
                                        <p:attrNameLst>
                                          <p:attrName>ppt_w</p:attrName>
                                        </p:attrNameLst>
                                      </p:cBhvr>
                                      <p:tavLst>
                                        <p:tav tm="0">
                                          <p:val>
                                            <p:strVal val="#ppt_w"/>
                                          </p:val>
                                        </p:tav>
                                        <p:tav tm="100000">
                                          <p:val>
                                            <p:strVal val="#ppt_w"/>
                                          </p:val>
                                        </p:tav>
                                      </p:tavLst>
                                    </p:anim>
                                    <p:anim calcmode="lin" valueType="num">
                                      <p:cBhvr>
                                        <p:cTn id="10" dur="500" fill="hold"/>
                                        <p:tgtEl>
                                          <p:spTgt spid="761863"/>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761862"/>
                                        </p:tgtEl>
                                        <p:attrNameLst>
                                          <p:attrName>style.visibility</p:attrName>
                                        </p:attrNameLst>
                                      </p:cBhvr>
                                      <p:to>
                                        <p:strVal val="visible"/>
                                      </p:to>
                                    </p:set>
                                    <p:animEffect transition="in" filter="checkerboard(across)">
                                      <p:cBhvr>
                                        <p:cTn id="14" dur="500"/>
                                        <p:tgtEl>
                                          <p:spTgt spid="76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2" grpId="0" autoUpdateAnimBg="0"/>
      <p:bldP spid="761863" grpId="0" animBg="1"/>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Text Box 2"/>
          <p:cNvSpPr txBox="1">
            <a:spLocks noChangeArrowheads="1"/>
          </p:cNvSpPr>
          <p:nvPr/>
        </p:nvSpPr>
        <p:spPr bwMode="auto">
          <a:xfrm>
            <a:off x="914400" y="1295400"/>
            <a:ext cx="4267200" cy="431144"/>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2883"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2884"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a:t>
            </a:r>
            <a:r>
              <a:rPr lang="en-US" altLang="zh-CN" sz="2000" b="1">
                <a:solidFill>
                  <a:schemeClr val="accent2"/>
                </a:solidFill>
                <a:ea typeface="Arial Unicode MS" pitchFamily="34" charset="-122"/>
                <a:cs typeface="Arial Unicode MS" pitchFamily="34" charset="-122"/>
              </a:rPr>
              <a:t>int</a:t>
            </a:r>
            <a:r>
              <a:rPr lang="en-US" altLang="zh-CN" sz="2000" b="1">
                <a:ea typeface="Arial Unicode MS" pitchFamily="34" charset="-122"/>
                <a:cs typeface="Arial Unicode MS" pitchFamily="34" charset="-122"/>
              </a:rPr>
              <a:t> ,  char = '\n' ) ;</a:t>
            </a:r>
          </a:p>
          <a:p>
            <a:pPr>
              <a:lnSpc>
                <a:spcPct val="200000"/>
              </a:lnSpc>
            </a:pPr>
            <a:r>
              <a:rPr lang="en-US" altLang="zh-CN" sz="2000" b="1">
                <a:ea typeface="Arial Unicode MS" pitchFamily="34" charset="-122"/>
                <a:cs typeface="Arial Unicode MS" pitchFamily="34" charset="-122"/>
              </a:rPr>
              <a:t>istream &amp; istream :: getline ( char * , </a:t>
            </a:r>
            <a:r>
              <a:rPr lang="en-US" altLang="zh-CN" sz="2000" b="1">
                <a:solidFill>
                  <a:schemeClr val="accent2"/>
                </a:solidFill>
                <a:ea typeface="Arial Unicode MS" pitchFamily="34" charset="-122"/>
                <a:cs typeface="Arial Unicode MS" pitchFamily="34" charset="-122"/>
              </a:rPr>
              <a:t> int</a:t>
            </a:r>
            <a:r>
              <a:rPr lang="en-US" altLang="zh-CN" sz="2000" b="1">
                <a:ea typeface="Arial Unicode MS" pitchFamily="34" charset="-122"/>
                <a:cs typeface="Arial Unicode MS" pitchFamily="34" charset="-122"/>
              </a:rPr>
              <a:t> ,  char = '\n' ) ;</a:t>
            </a:r>
          </a:p>
        </p:txBody>
      </p:sp>
      <p:sp>
        <p:nvSpPr>
          <p:cNvPr id="762885"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2886"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2887" name="Line 7"/>
          <p:cNvSpPr>
            <a:spLocks noChangeShapeType="1"/>
          </p:cNvSpPr>
          <p:nvPr/>
        </p:nvSpPr>
        <p:spPr bwMode="auto">
          <a:xfrm flipH="1">
            <a:off x="3657600" y="2590800"/>
            <a:ext cx="1676400" cy="1790700"/>
          </a:xfrm>
          <a:prstGeom prst="line">
            <a:avLst/>
          </a:prstGeom>
          <a:noFill/>
          <a:ln w="28575">
            <a:solidFill>
              <a:srgbClr val="FF66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762888" name="Text Box 8"/>
          <p:cNvSpPr txBox="1">
            <a:spLocks noChangeArrowheads="1"/>
          </p:cNvSpPr>
          <p:nvPr/>
        </p:nvSpPr>
        <p:spPr bwMode="auto">
          <a:xfrm>
            <a:off x="1692275" y="4362450"/>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第二个参数指定字符数组最多可容纳的字符个数</a:t>
            </a:r>
          </a:p>
        </p:txBody>
      </p:sp>
      <p:sp>
        <p:nvSpPr>
          <p:cNvPr id="762889"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762887"/>
                                        </p:tgtEl>
                                        <p:attrNameLst>
                                          <p:attrName>style.visibility</p:attrName>
                                        </p:attrNameLst>
                                      </p:cBhvr>
                                      <p:to>
                                        <p:strVal val="visible"/>
                                      </p:to>
                                    </p:set>
                                    <p:anim calcmode="lin" valueType="num">
                                      <p:cBhvr>
                                        <p:cTn id="7" dur="500" fill="hold"/>
                                        <p:tgtEl>
                                          <p:spTgt spid="762887"/>
                                        </p:tgtEl>
                                        <p:attrNameLst>
                                          <p:attrName>ppt_x</p:attrName>
                                        </p:attrNameLst>
                                      </p:cBhvr>
                                      <p:tavLst>
                                        <p:tav tm="0">
                                          <p:val>
                                            <p:strVal val="#ppt_x"/>
                                          </p:val>
                                        </p:tav>
                                        <p:tav tm="100000">
                                          <p:val>
                                            <p:strVal val="#ppt_x"/>
                                          </p:val>
                                        </p:tav>
                                      </p:tavLst>
                                    </p:anim>
                                    <p:anim calcmode="lin" valueType="num">
                                      <p:cBhvr>
                                        <p:cTn id="8" dur="500" fill="hold"/>
                                        <p:tgtEl>
                                          <p:spTgt spid="762887"/>
                                        </p:tgtEl>
                                        <p:attrNameLst>
                                          <p:attrName>ppt_y</p:attrName>
                                        </p:attrNameLst>
                                      </p:cBhvr>
                                      <p:tavLst>
                                        <p:tav tm="0">
                                          <p:val>
                                            <p:strVal val="#ppt_y+#ppt_h/2"/>
                                          </p:val>
                                        </p:tav>
                                        <p:tav tm="100000">
                                          <p:val>
                                            <p:strVal val="#ppt_y"/>
                                          </p:val>
                                        </p:tav>
                                      </p:tavLst>
                                    </p:anim>
                                    <p:anim calcmode="lin" valueType="num">
                                      <p:cBhvr>
                                        <p:cTn id="9" dur="500" fill="hold"/>
                                        <p:tgtEl>
                                          <p:spTgt spid="762887"/>
                                        </p:tgtEl>
                                        <p:attrNameLst>
                                          <p:attrName>ppt_w</p:attrName>
                                        </p:attrNameLst>
                                      </p:cBhvr>
                                      <p:tavLst>
                                        <p:tav tm="0">
                                          <p:val>
                                            <p:strVal val="#ppt_w"/>
                                          </p:val>
                                        </p:tav>
                                        <p:tav tm="100000">
                                          <p:val>
                                            <p:strVal val="#ppt_w"/>
                                          </p:val>
                                        </p:tav>
                                      </p:tavLst>
                                    </p:anim>
                                    <p:anim calcmode="lin" valueType="num">
                                      <p:cBhvr>
                                        <p:cTn id="10" dur="500" fill="hold"/>
                                        <p:tgtEl>
                                          <p:spTgt spid="762887"/>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762888"/>
                                        </p:tgtEl>
                                        <p:attrNameLst>
                                          <p:attrName>style.visibility</p:attrName>
                                        </p:attrNameLst>
                                      </p:cBhvr>
                                      <p:to>
                                        <p:strVal val="visible"/>
                                      </p:to>
                                    </p:set>
                                    <p:animEffect transition="in" filter="checkerboard(across)">
                                      <p:cBhvr>
                                        <p:cTn id="14" dur="500"/>
                                        <p:tgtEl>
                                          <p:spTgt spid="76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7" grpId="0" animBg="1"/>
      <p:bldP spid="762888" grpId="0" autoUpdateAnimBg="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3907"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3908"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int ,  </a:t>
            </a:r>
            <a:r>
              <a:rPr lang="en-US" altLang="zh-CN" sz="2000" b="1">
                <a:solidFill>
                  <a:schemeClr val="accent2"/>
                </a:solidFill>
                <a:ea typeface="Arial Unicode MS" pitchFamily="34" charset="-122"/>
                <a:cs typeface="Arial Unicode MS" pitchFamily="34" charset="-122"/>
              </a:rPr>
              <a:t>char = '\n'</a:t>
            </a:r>
            <a:r>
              <a:rPr lang="en-US" altLang="zh-CN" sz="2000" b="1">
                <a:ea typeface="Arial Unicode MS" pitchFamily="34" charset="-122"/>
                <a:cs typeface="Arial Unicode MS" pitchFamily="34" charset="-122"/>
              </a:rPr>
              <a:t> ) ;</a:t>
            </a:r>
          </a:p>
          <a:p>
            <a:pPr>
              <a:lnSpc>
                <a:spcPct val="200000"/>
              </a:lnSpc>
            </a:pPr>
            <a:r>
              <a:rPr lang="en-US" altLang="zh-CN" sz="2000" b="1">
                <a:ea typeface="Arial Unicode MS" pitchFamily="34" charset="-122"/>
                <a:cs typeface="Arial Unicode MS" pitchFamily="34" charset="-122"/>
              </a:rPr>
              <a:t>istream &amp; istream :: getline ( char * ,  int ,  </a:t>
            </a:r>
            <a:r>
              <a:rPr lang="en-US" altLang="zh-CN" sz="2000" b="1">
                <a:solidFill>
                  <a:schemeClr val="accent2"/>
                </a:solidFill>
                <a:ea typeface="Arial Unicode MS" pitchFamily="34" charset="-122"/>
                <a:cs typeface="Arial Unicode MS" pitchFamily="34" charset="-122"/>
              </a:rPr>
              <a:t>char = '\n'</a:t>
            </a:r>
            <a:r>
              <a:rPr lang="en-US" altLang="zh-CN" sz="2000" b="1">
                <a:ea typeface="Arial Unicode MS" pitchFamily="34" charset="-122"/>
                <a:cs typeface="Arial Unicode MS" pitchFamily="34" charset="-122"/>
              </a:rPr>
              <a:t> ) ;</a:t>
            </a:r>
          </a:p>
        </p:txBody>
      </p:sp>
      <p:sp>
        <p:nvSpPr>
          <p:cNvPr id="763909"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3910"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3911" name="Text Box 7"/>
          <p:cNvSpPr txBox="1">
            <a:spLocks noChangeArrowheads="1"/>
          </p:cNvSpPr>
          <p:nvPr/>
        </p:nvSpPr>
        <p:spPr bwMode="auto">
          <a:xfrm>
            <a:off x="1692275" y="4362450"/>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第二个参数指定字符数组最多可容纳的字符个数</a:t>
            </a:r>
          </a:p>
        </p:txBody>
      </p:sp>
      <p:sp>
        <p:nvSpPr>
          <p:cNvPr id="763912" name="Line 8"/>
          <p:cNvSpPr>
            <a:spLocks noChangeShapeType="1"/>
          </p:cNvSpPr>
          <p:nvPr/>
        </p:nvSpPr>
        <p:spPr bwMode="auto">
          <a:xfrm flipH="1">
            <a:off x="3429000" y="2514600"/>
            <a:ext cx="2667000" cy="2514600"/>
          </a:xfrm>
          <a:prstGeom prst="line">
            <a:avLst/>
          </a:prstGeom>
          <a:noFill/>
          <a:ln w="28575">
            <a:solidFill>
              <a:srgbClr val="FF66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763913" name="Text Box 9"/>
          <p:cNvSpPr txBox="1">
            <a:spLocks noChangeArrowheads="1"/>
          </p:cNvSpPr>
          <p:nvPr/>
        </p:nvSpPr>
        <p:spPr bwMode="auto">
          <a:xfrm>
            <a:off x="1717675" y="4714875"/>
            <a:ext cx="6588125" cy="1127125"/>
          </a:xfrm>
          <a:prstGeom prst="rect">
            <a:avLst/>
          </a:prstGeom>
          <a:noFill/>
          <a:ln w="19050">
            <a:noFill/>
            <a:miter lim="800000"/>
            <a:headEnd/>
            <a:tailEnd/>
          </a:ln>
          <a:effectLst/>
        </p:spPr>
        <p:txBody>
          <a:bodyPr>
            <a:spAutoFit/>
          </a:bodyPr>
          <a:lstStyle/>
          <a:p>
            <a:pPr algn="l">
              <a:lnSpc>
                <a:spcPct val="170000"/>
              </a:lnSpc>
            </a:pPr>
            <a:r>
              <a:rPr lang="zh-CN" altLang="en-US" sz="2000" b="1">
                <a:ea typeface="Arial Unicode MS" pitchFamily="34" charset="-122"/>
                <a:cs typeface="Arial Unicode MS" pitchFamily="34" charset="-122"/>
              </a:rPr>
              <a:t>第三个参数用于指定一个终止符，缺省为换行符</a:t>
            </a:r>
          </a:p>
          <a:p>
            <a:pPr algn="l">
              <a:lnSpc>
                <a:spcPct val="170000"/>
              </a:lnSpc>
            </a:pPr>
            <a:r>
              <a:rPr lang="zh-CN" altLang="en-US" sz="2000" b="1">
                <a:ea typeface="Arial Unicode MS" pitchFamily="34" charset="-122"/>
                <a:cs typeface="Arial Unicode MS" pitchFamily="34" charset="-122"/>
              </a:rPr>
              <a:t>操作遇到终止符或提取到规定个数字符时，提取终止</a:t>
            </a:r>
          </a:p>
        </p:txBody>
      </p:sp>
      <p:sp>
        <p:nvSpPr>
          <p:cNvPr id="763914"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763912"/>
                                        </p:tgtEl>
                                        <p:attrNameLst>
                                          <p:attrName>style.visibility</p:attrName>
                                        </p:attrNameLst>
                                      </p:cBhvr>
                                      <p:to>
                                        <p:strVal val="visible"/>
                                      </p:to>
                                    </p:set>
                                    <p:anim calcmode="lin" valueType="num">
                                      <p:cBhvr>
                                        <p:cTn id="7" dur="500" fill="hold"/>
                                        <p:tgtEl>
                                          <p:spTgt spid="763912"/>
                                        </p:tgtEl>
                                        <p:attrNameLst>
                                          <p:attrName>ppt_x</p:attrName>
                                        </p:attrNameLst>
                                      </p:cBhvr>
                                      <p:tavLst>
                                        <p:tav tm="0">
                                          <p:val>
                                            <p:strVal val="#ppt_x"/>
                                          </p:val>
                                        </p:tav>
                                        <p:tav tm="100000">
                                          <p:val>
                                            <p:strVal val="#ppt_x"/>
                                          </p:val>
                                        </p:tav>
                                      </p:tavLst>
                                    </p:anim>
                                    <p:anim calcmode="lin" valueType="num">
                                      <p:cBhvr>
                                        <p:cTn id="8" dur="500" fill="hold"/>
                                        <p:tgtEl>
                                          <p:spTgt spid="763912"/>
                                        </p:tgtEl>
                                        <p:attrNameLst>
                                          <p:attrName>ppt_y</p:attrName>
                                        </p:attrNameLst>
                                      </p:cBhvr>
                                      <p:tavLst>
                                        <p:tav tm="0">
                                          <p:val>
                                            <p:strVal val="#ppt_y+#ppt_h/2"/>
                                          </p:val>
                                        </p:tav>
                                        <p:tav tm="100000">
                                          <p:val>
                                            <p:strVal val="#ppt_y"/>
                                          </p:val>
                                        </p:tav>
                                      </p:tavLst>
                                    </p:anim>
                                    <p:anim calcmode="lin" valueType="num">
                                      <p:cBhvr>
                                        <p:cTn id="9" dur="500" fill="hold"/>
                                        <p:tgtEl>
                                          <p:spTgt spid="763912"/>
                                        </p:tgtEl>
                                        <p:attrNameLst>
                                          <p:attrName>ppt_w</p:attrName>
                                        </p:attrNameLst>
                                      </p:cBhvr>
                                      <p:tavLst>
                                        <p:tav tm="0">
                                          <p:val>
                                            <p:strVal val="#ppt_w"/>
                                          </p:val>
                                        </p:tav>
                                        <p:tav tm="100000">
                                          <p:val>
                                            <p:strVal val="#ppt_w"/>
                                          </p:val>
                                        </p:tav>
                                      </p:tavLst>
                                    </p:anim>
                                    <p:anim calcmode="lin" valueType="num">
                                      <p:cBhvr>
                                        <p:cTn id="10" dur="500" fill="hold"/>
                                        <p:tgtEl>
                                          <p:spTgt spid="763912"/>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763913"/>
                                        </p:tgtEl>
                                        <p:attrNameLst>
                                          <p:attrName>style.visibility</p:attrName>
                                        </p:attrNameLst>
                                      </p:cBhvr>
                                      <p:to>
                                        <p:strVal val="visible"/>
                                      </p:to>
                                    </p:set>
                                    <p:animEffect transition="in" filter="checkerboard(across)">
                                      <p:cBhvr>
                                        <p:cTn id="14" dur="500"/>
                                        <p:tgtEl>
                                          <p:spTgt spid="76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2" grpId="0" animBg="1"/>
      <p:bldP spid="763913" grpId="0"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4931"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4932"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int ,  char = '\n' ) ;</a:t>
            </a:r>
          </a:p>
          <a:p>
            <a:pPr>
              <a:lnSpc>
                <a:spcPct val="200000"/>
              </a:lnSpc>
            </a:pPr>
            <a:r>
              <a:rPr lang="en-US" altLang="zh-CN" sz="2000" b="1">
                <a:ea typeface="Arial Unicode MS" pitchFamily="34" charset="-122"/>
                <a:cs typeface="Arial Unicode MS" pitchFamily="34" charset="-122"/>
              </a:rPr>
              <a:t>istream &amp; istream :: getline ( char * ,  int ,  char = '\n' ) ;</a:t>
            </a:r>
          </a:p>
        </p:txBody>
      </p:sp>
      <p:sp>
        <p:nvSpPr>
          <p:cNvPr id="764933"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4934"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4935" name="Text Box 7"/>
          <p:cNvSpPr txBox="1">
            <a:spLocks noChangeArrowheads="1"/>
          </p:cNvSpPr>
          <p:nvPr/>
        </p:nvSpPr>
        <p:spPr bwMode="auto">
          <a:xfrm>
            <a:off x="1692275" y="4362450"/>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第二个参数指定字符数组最多可容纳的字符个数</a:t>
            </a:r>
          </a:p>
        </p:txBody>
      </p:sp>
      <p:sp>
        <p:nvSpPr>
          <p:cNvPr id="764936" name="Text Box 8"/>
          <p:cNvSpPr txBox="1">
            <a:spLocks noChangeArrowheads="1"/>
          </p:cNvSpPr>
          <p:nvPr/>
        </p:nvSpPr>
        <p:spPr bwMode="auto">
          <a:xfrm>
            <a:off x="1717675" y="4714875"/>
            <a:ext cx="6588125" cy="1127125"/>
          </a:xfrm>
          <a:prstGeom prst="rect">
            <a:avLst/>
          </a:prstGeom>
          <a:noFill/>
          <a:ln w="19050">
            <a:noFill/>
            <a:miter lim="800000"/>
            <a:headEnd/>
            <a:tailEnd/>
          </a:ln>
          <a:effectLst/>
        </p:spPr>
        <p:txBody>
          <a:bodyPr>
            <a:spAutoFit/>
          </a:bodyPr>
          <a:lstStyle/>
          <a:p>
            <a:pPr algn="l">
              <a:lnSpc>
                <a:spcPct val="170000"/>
              </a:lnSpc>
            </a:pPr>
            <a:r>
              <a:rPr lang="zh-CN" altLang="en-US" sz="2000" b="1">
                <a:ea typeface="Arial Unicode MS" pitchFamily="34" charset="-122"/>
                <a:cs typeface="Arial Unicode MS" pitchFamily="34" charset="-122"/>
              </a:rPr>
              <a:t>第三个参数用于指定一个终止符，缺省为换行符</a:t>
            </a:r>
          </a:p>
          <a:p>
            <a:pPr algn="l">
              <a:lnSpc>
                <a:spcPct val="170000"/>
              </a:lnSpc>
            </a:pPr>
            <a:r>
              <a:rPr lang="zh-CN" altLang="en-US" sz="2000" b="1">
                <a:ea typeface="Arial Unicode MS" pitchFamily="34" charset="-122"/>
                <a:cs typeface="Arial Unicode MS" pitchFamily="34" charset="-122"/>
              </a:rPr>
              <a:t>操作遇到终止符或提取到规定个数字符时，提取终止</a:t>
            </a:r>
          </a:p>
        </p:txBody>
      </p:sp>
      <p:sp useBgFill="1">
        <p:nvSpPr>
          <p:cNvPr id="764937" name="Text Box 9"/>
          <p:cNvSpPr txBox="1">
            <a:spLocks noChangeArrowheads="1"/>
          </p:cNvSpPr>
          <p:nvPr/>
        </p:nvSpPr>
        <p:spPr bwMode="auto">
          <a:xfrm>
            <a:off x="954088" y="3784600"/>
            <a:ext cx="7580312" cy="2409825"/>
          </a:xfrm>
          <a:prstGeom prst="rect">
            <a:avLst/>
          </a:prstGeom>
          <a:ln w="19050">
            <a:noFill/>
            <a:miter lim="800000"/>
            <a:headEnd/>
            <a:tailEnd/>
          </a:ln>
          <a:effectLst/>
        </p:spPr>
        <p:txBody>
          <a:bodyPr>
            <a:spAutoFit/>
          </a:bodyPr>
          <a:lstStyle/>
          <a:p>
            <a:pPr algn="l">
              <a:lnSpc>
                <a:spcPct val="190000"/>
              </a:lnSpc>
            </a:pPr>
            <a:r>
              <a:rPr lang="zh-CN" altLang="en-US" sz="2000" b="1" i="1">
                <a:solidFill>
                  <a:srgbClr val="0000FF"/>
                </a:solidFill>
                <a:ea typeface="Arial Unicode MS" pitchFamily="34" charset="-122"/>
                <a:cs typeface="Arial Unicode MS" pitchFamily="34" charset="-122"/>
              </a:rPr>
              <a:t>区别</a:t>
            </a:r>
            <a:r>
              <a:rPr lang="zh-CN" altLang="en-US" sz="2000" b="1">
                <a:solidFill>
                  <a:srgbClr val="0000FF"/>
                </a:solidFill>
                <a:ea typeface="Arial Unicode MS" pitchFamily="34" charset="-122"/>
                <a:cs typeface="Arial Unicode MS" pitchFamily="34" charset="-122"/>
              </a:rPr>
              <a:t>：</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get ( ) </a:t>
            </a:r>
            <a:r>
              <a:rPr lang="zh-CN" altLang="en-US" sz="2000" b="1">
                <a:ea typeface="Arial Unicode MS" pitchFamily="34" charset="-122"/>
                <a:cs typeface="Arial Unicode MS" pitchFamily="34" charset="-122"/>
              </a:rPr>
              <a:t>不从流中提取终止字符，终止字符仍在输入流中</a:t>
            </a:r>
          </a:p>
          <a:p>
            <a:pPr algn="l">
              <a:lnSpc>
                <a:spcPct val="190000"/>
              </a:lnSpc>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getline ( ) </a:t>
            </a:r>
            <a:r>
              <a:rPr lang="zh-CN" altLang="en-US" sz="2000" b="1">
                <a:ea typeface="Arial Unicode MS" pitchFamily="34" charset="-122"/>
                <a:cs typeface="Arial Unicode MS" pitchFamily="34" charset="-122"/>
              </a:rPr>
              <a:t>从流中提取终止字符，但终止字符被丢弃</a:t>
            </a:r>
          </a:p>
          <a:p>
            <a:pPr algn="l">
              <a:lnSpc>
                <a:spcPct val="190000"/>
              </a:lnSpc>
            </a:pPr>
            <a:endParaRPr lang="zh-CN" altLang="en-US" sz="2000" b="1">
              <a:ea typeface="Arial Unicode MS" pitchFamily="34" charset="-122"/>
              <a:cs typeface="Arial Unicode MS" pitchFamily="34" charset="-122"/>
            </a:endParaRPr>
          </a:p>
          <a:p>
            <a:pPr algn="l">
              <a:lnSpc>
                <a:spcPct val="190000"/>
              </a:lnSpc>
            </a:pPr>
            <a:endParaRPr lang="en-US" altLang="zh-CN" sz="2000" b="1">
              <a:ea typeface="Arial Unicode MS" pitchFamily="34" charset="-122"/>
              <a:cs typeface="Arial Unicode MS" pitchFamily="34" charset="-122"/>
            </a:endParaRPr>
          </a:p>
        </p:txBody>
      </p:sp>
      <p:sp>
        <p:nvSpPr>
          <p:cNvPr id="764938"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64937"/>
                                        </p:tgtEl>
                                        <p:attrNameLst>
                                          <p:attrName>style.visibility</p:attrName>
                                        </p:attrNameLst>
                                      </p:cBhvr>
                                      <p:to>
                                        <p:strVal val="visible"/>
                                      </p:to>
                                    </p:set>
                                    <p:animEffect transition="in" filter="wipe(left)">
                                      <p:cBhvr>
                                        <p:cTn id="7" dur="500"/>
                                        <p:tgtEl>
                                          <p:spTgt spid="76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7" grpId="0" animBg="1" autoUpdateAnimBg="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Text Box 2"/>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5955" name="Rectangle 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
        <p:nvSpPr>
          <p:cNvPr id="7659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iterate type="lt">
                                    <p:tmPct val="100000"/>
                                  </p:iterate>
                                  <p:childTnLst>
                                    <p:set>
                                      <p:cBhvr>
                                        <p:cTn id="6" dur="1" fill="hold">
                                          <p:stCondLst>
                                            <p:cond delay="0"/>
                                          </p:stCondLst>
                                        </p:cTn>
                                        <p:tgtEl>
                                          <p:spTgt spid="765955"/>
                                        </p:tgtEl>
                                        <p:attrNameLst>
                                          <p:attrName>style.visibility</p:attrName>
                                        </p:attrNameLst>
                                      </p:cBhvr>
                                      <p:to>
                                        <p:strVal val="visible"/>
                                      </p:to>
                                    </p:set>
                                    <p:animEffect transition="in" filter="checkerboard(across)">
                                      <p:cBhvr>
                                        <p:cTn id="7" dur="75"/>
                                        <p:tgtEl>
                                          <p:spTgt spid="765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54"/>
                                        </p:tgtEl>
                                        <p:attrNameLst>
                                          <p:attrName>style.visibility</p:attrName>
                                        </p:attrNameLst>
                                      </p:cBhvr>
                                      <p:to>
                                        <p:strVal val="visible"/>
                                      </p:to>
                                    </p:set>
                                    <p:animEffect transition="in" filter="blinds(horizontal)">
                                      <p:cBhvr>
                                        <p:cTn id="12" dur="500"/>
                                        <p:tgtEl>
                                          <p:spTgt spid="76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4" grpId="0" autoUpdateAnimBg="0"/>
      <p:bldP spid="765955" grpId="0" autoUpdateAnimBg="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Text Box 2"/>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a:t>
            </a:r>
            <a:r>
              <a:rPr lang="en-US" altLang="zh-CN" sz="1800" b="1">
                <a:solidFill>
                  <a:srgbClr val="0000FF"/>
                </a:solidFill>
              </a:rPr>
              <a:t>cin.get ( buf , 80 , </a:t>
            </a:r>
            <a:r>
              <a:rPr lang="en-US" altLang="zh-CN" sz="1800" b="1">
                <a:solidFill>
                  <a:schemeClr val="accent2"/>
                </a:solidFill>
              </a:rPr>
              <a:t>'y'</a:t>
            </a:r>
            <a:r>
              <a:rPr lang="en-US" altLang="zh-CN" sz="1800" b="1">
                <a:solidFill>
                  <a:srgbClr val="0000FF"/>
                </a:solidFill>
              </a:rPr>
              <a:t> ) ;</a:t>
            </a:r>
            <a:r>
              <a:rPr lang="en-US" altLang="zh-CN" sz="1800"/>
              <a:t>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6979" name="Rectangle 3"/>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6981"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66983" name="Rectangle 7"/>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66979"/>
                                        </p:tgtEl>
                                        <p:attrNameLst>
                                          <p:attrName>style.visibility</p:attrName>
                                        </p:attrNameLst>
                                      </p:cBhvr>
                                      <p:to>
                                        <p:strVal val="visible"/>
                                      </p:to>
                                    </p:set>
                                    <p:anim calcmode="lin" valueType="num">
                                      <p:cBhvr>
                                        <p:cTn id="7" dur="500" fill="hold"/>
                                        <p:tgtEl>
                                          <p:spTgt spid="766979"/>
                                        </p:tgtEl>
                                        <p:attrNameLst>
                                          <p:attrName>ppt_x</p:attrName>
                                        </p:attrNameLst>
                                      </p:cBhvr>
                                      <p:tavLst>
                                        <p:tav tm="0">
                                          <p:val>
                                            <p:strVal val="#ppt_x-#ppt_w/2"/>
                                          </p:val>
                                        </p:tav>
                                        <p:tav tm="100000">
                                          <p:val>
                                            <p:strVal val="#ppt_x"/>
                                          </p:val>
                                        </p:tav>
                                      </p:tavLst>
                                    </p:anim>
                                    <p:anim calcmode="lin" valueType="num">
                                      <p:cBhvr>
                                        <p:cTn id="8" dur="500" fill="hold"/>
                                        <p:tgtEl>
                                          <p:spTgt spid="766979"/>
                                        </p:tgtEl>
                                        <p:attrNameLst>
                                          <p:attrName>ppt_y</p:attrName>
                                        </p:attrNameLst>
                                      </p:cBhvr>
                                      <p:tavLst>
                                        <p:tav tm="0">
                                          <p:val>
                                            <p:strVal val="#ppt_y"/>
                                          </p:val>
                                        </p:tav>
                                        <p:tav tm="100000">
                                          <p:val>
                                            <p:strVal val="#ppt_y"/>
                                          </p:val>
                                        </p:tav>
                                      </p:tavLst>
                                    </p:anim>
                                    <p:anim calcmode="lin" valueType="num">
                                      <p:cBhvr>
                                        <p:cTn id="9" dur="500" fill="hold"/>
                                        <p:tgtEl>
                                          <p:spTgt spid="766979"/>
                                        </p:tgtEl>
                                        <p:attrNameLst>
                                          <p:attrName>ppt_w</p:attrName>
                                        </p:attrNameLst>
                                      </p:cBhvr>
                                      <p:tavLst>
                                        <p:tav tm="0">
                                          <p:val>
                                            <p:fltVal val="0"/>
                                          </p:val>
                                        </p:tav>
                                        <p:tav tm="100000">
                                          <p:val>
                                            <p:strVal val="#ppt_w"/>
                                          </p:val>
                                        </p:tav>
                                      </p:tavLst>
                                    </p:anim>
                                    <p:anim calcmode="lin" valueType="num">
                                      <p:cBhvr>
                                        <p:cTn id="10" dur="500" fill="hold"/>
                                        <p:tgtEl>
                                          <p:spTgt spid="7669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ext Box 2"/>
          <p:cNvSpPr txBox="1">
            <a:spLocks noChangeArrowheads="1"/>
          </p:cNvSpPr>
          <p:nvPr/>
        </p:nvSpPr>
        <p:spPr bwMode="auto">
          <a:xfrm>
            <a:off x="762000" y="766763"/>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0000FF"/>
                </a:solidFill>
              </a:rPr>
              <a:t>cin.get ( buf , 80 ) ;</a:t>
            </a:r>
            <a:r>
              <a:rPr lang="en-US" altLang="zh-CN" sz="1800"/>
              <a:t>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8004" name="Rectangle 4"/>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8005" name="Rectangle 5"/>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6800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68008" name="Rectangle 8"/>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68005"/>
                                        </p:tgtEl>
                                        <p:attrNameLst>
                                          <p:attrName>style.visibility</p:attrName>
                                        </p:attrNameLst>
                                      </p:cBhvr>
                                      <p:to>
                                        <p:strVal val="visible"/>
                                      </p:to>
                                    </p:set>
                                    <p:anim calcmode="lin" valueType="num">
                                      <p:cBhvr>
                                        <p:cTn id="7" dur="500" fill="hold"/>
                                        <p:tgtEl>
                                          <p:spTgt spid="768005"/>
                                        </p:tgtEl>
                                        <p:attrNameLst>
                                          <p:attrName>ppt_x</p:attrName>
                                        </p:attrNameLst>
                                      </p:cBhvr>
                                      <p:tavLst>
                                        <p:tav tm="0">
                                          <p:val>
                                            <p:strVal val="#ppt_x-#ppt_w/2"/>
                                          </p:val>
                                        </p:tav>
                                        <p:tav tm="100000">
                                          <p:val>
                                            <p:strVal val="#ppt_x"/>
                                          </p:val>
                                        </p:tav>
                                      </p:tavLst>
                                    </p:anim>
                                    <p:anim calcmode="lin" valueType="num">
                                      <p:cBhvr>
                                        <p:cTn id="8" dur="500" fill="hold"/>
                                        <p:tgtEl>
                                          <p:spTgt spid="768005"/>
                                        </p:tgtEl>
                                        <p:attrNameLst>
                                          <p:attrName>ppt_y</p:attrName>
                                        </p:attrNameLst>
                                      </p:cBhvr>
                                      <p:tavLst>
                                        <p:tav tm="0">
                                          <p:val>
                                            <p:strVal val="#ppt_y"/>
                                          </p:val>
                                        </p:tav>
                                        <p:tav tm="100000">
                                          <p:val>
                                            <p:strVal val="#ppt_y"/>
                                          </p:val>
                                        </p:tav>
                                      </p:tavLst>
                                    </p:anim>
                                    <p:anim calcmode="lin" valueType="num">
                                      <p:cBhvr>
                                        <p:cTn id="9" dur="500" fill="hold"/>
                                        <p:tgtEl>
                                          <p:spTgt spid="768005"/>
                                        </p:tgtEl>
                                        <p:attrNameLst>
                                          <p:attrName>ppt_w</p:attrName>
                                        </p:attrNameLst>
                                      </p:cBhvr>
                                      <p:tavLst>
                                        <p:tav tm="0">
                                          <p:val>
                                            <p:fltVal val="0"/>
                                          </p:val>
                                        </p:tav>
                                        <p:tav tm="100000">
                                          <p:val>
                                            <p:strVal val="#ppt_w"/>
                                          </p:val>
                                        </p:tav>
                                      </p:tavLst>
                                    </p:anim>
                                    <p:anim calcmode="lin" valueType="num">
                                      <p:cBhvr>
                                        <p:cTn id="10" dur="500" fill="hold"/>
                                        <p:tgtEl>
                                          <p:spTgt spid="7680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1394" name="Group 2"/>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1432" name="Rectangle 40"/>
          <p:cNvSpPr>
            <a:spLocks noChangeArrowheads="1"/>
          </p:cNvSpPr>
          <p:nvPr/>
        </p:nvSpPr>
        <p:spPr bwMode="auto">
          <a:xfrm>
            <a:off x="3124200" y="2362200"/>
            <a:ext cx="5410200" cy="13303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istream&amp; read ( char* </a:t>
            </a:r>
            <a:r>
              <a:rPr lang="en-US" altLang="zh-CN" sz="1800" i="1"/>
              <a:t>pch</a:t>
            </a:r>
            <a:r>
              <a:rPr lang="en-US" altLang="zh-CN" sz="1800"/>
              <a:t>, int </a:t>
            </a:r>
            <a:r>
              <a:rPr lang="en-US" altLang="zh-CN" sz="1800" i="1"/>
              <a:t>nCount </a:t>
            </a:r>
            <a:r>
              <a:rPr lang="en-US" altLang="zh-CN" sz="1800"/>
              <a:t>);</a:t>
            </a:r>
          </a:p>
          <a:p>
            <a:pPr algn="l" eaLnBrk="0" hangingPunct="0">
              <a:lnSpc>
                <a:spcPct val="150000"/>
              </a:lnSpc>
            </a:pPr>
            <a:r>
              <a:rPr lang="en-US" altLang="zh-CN" sz="1800"/>
              <a:t>istream&amp; read ( unsigned char* </a:t>
            </a:r>
            <a:r>
              <a:rPr lang="en-US" altLang="zh-CN" sz="1800" i="1"/>
              <a:t>puch</a:t>
            </a:r>
            <a:r>
              <a:rPr lang="en-US" altLang="zh-CN" sz="1800"/>
              <a:t>, int </a:t>
            </a:r>
            <a:r>
              <a:rPr lang="en-US" altLang="zh-CN" sz="1800" i="1"/>
              <a:t>nCount </a:t>
            </a:r>
            <a:r>
              <a:rPr lang="en-US" altLang="zh-CN" sz="1800"/>
              <a:t>);</a:t>
            </a:r>
          </a:p>
          <a:p>
            <a:pPr algn="l" eaLnBrk="0" hangingPunct="0">
              <a:lnSpc>
                <a:spcPct val="150000"/>
              </a:lnSpc>
            </a:pPr>
            <a:r>
              <a:rPr lang="en-US" altLang="zh-CN" sz="1800"/>
              <a:t>istream&amp; read ( signed char* </a:t>
            </a:r>
            <a:r>
              <a:rPr lang="en-US" altLang="zh-CN" sz="1800" i="1"/>
              <a:t>psch</a:t>
            </a:r>
            <a:r>
              <a:rPr lang="en-US" altLang="zh-CN" sz="1800"/>
              <a:t>, int </a:t>
            </a:r>
            <a:r>
              <a:rPr lang="en-US" altLang="zh-CN" sz="1800" i="1"/>
              <a:t>nCount </a:t>
            </a:r>
            <a:r>
              <a:rPr lang="en-US" altLang="zh-CN" sz="1800"/>
              <a:t>);</a:t>
            </a:r>
          </a:p>
        </p:txBody>
      </p:sp>
      <p:sp>
        <p:nvSpPr>
          <p:cNvPr id="571433" name="Rectangle 41"/>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71434" name="Rectangle 42"/>
          <p:cNvSpPr>
            <a:spLocks noGrp="1" noChangeArrowheads="1"/>
          </p:cNvSpPr>
          <p:nvPr>
            <p:ph type="subTitle" idx="4294967295"/>
          </p:nvPr>
        </p:nvSpPr>
        <p:spPr>
          <a:xfrm>
            <a:off x="533400" y="457200"/>
            <a:ext cx="4114800" cy="609600"/>
          </a:xfrm>
          <a:prstGeom prst="rect">
            <a:avLst/>
          </a:prstGeom>
          <a:noFill/>
          <a:ln/>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1432"/>
                                        </p:tgtEl>
                                        <p:attrNameLst>
                                          <p:attrName>style.visibility</p:attrName>
                                        </p:attrNameLst>
                                      </p:cBhvr>
                                      <p:to>
                                        <p:strVal val="visible"/>
                                      </p:to>
                                    </p:set>
                                    <p:anim calcmode="lin" valueType="num">
                                      <p:cBhvr>
                                        <p:cTn id="7" dur="500" fill="hold"/>
                                        <p:tgtEl>
                                          <p:spTgt spid="571432"/>
                                        </p:tgtEl>
                                        <p:attrNameLst>
                                          <p:attrName>ppt_x</p:attrName>
                                        </p:attrNameLst>
                                      </p:cBhvr>
                                      <p:tavLst>
                                        <p:tav tm="0">
                                          <p:val>
                                            <p:strVal val="#ppt_x-#ppt_w/2"/>
                                          </p:val>
                                        </p:tav>
                                        <p:tav tm="100000">
                                          <p:val>
                                            <p:strVal val="#ppt_x"/>
                                          </p:val>
                                        </p:tav>
                                      </p:tavLst>
                                    </p:anim>
                                    <p:anim calcmode="lin" valueType="num">
                                      <p:cBhvr>
                                        <p:cTn id="8" dur="500" fill="hold"/>
                                        <p:tgtEl>
                                          <p:spTgt spid="571432"/>
                                        </p:tgtEl>
                                        <p:attrNameLst>
                                          <p:attrName>ppt_y</p:attrName>
                                        </p:attrNameLst>
                                      </p:cBhvr>
                                      <p:tavLst>
                                        <p:tav tm="0">
                                          <p:val>
                                            <p:strVal val="#ppt_y"/>
                                          </p:val>
                                        </p:tav>
                                        <p:tav tm="100000">
                                          <p:val>
                                            <p:strVal val="#ppt_y"/>
                                          </p:val>
                                        </p:tav>
                                      </p:tavLst>
                                    </p:anim>
                                    <p:anim calcmode="lin" valueType="num">
                                      <p:cBhvr>
                                        <p:cTn id="9" dur="500" fill="hold"/>
                                        <p:tgtEl>
                                          <p:spTgt spid="571432"/>
                                        </p:tgtEl>
                                        <p:attrNameLst>
                                          <p:attrName>ppt_w</p:attrName>
                                        </p:attrNameLst>
                                      </p:cBhvr>
                                      <p:tavLst>
                                        <p:tav tm="0">
                                          <p:val>
                                            <p:fltVal val="0"/>
                                          </p:val>
                                        </p:tav>
                                        <p:tav tm="100000">
                                          <p:val>
                                            <p:strVal val="#ppt_w"/>
                                          </p:val>
                                        </p:tav>
                                      </p:tavLst>
                                    </p:anim>
                                    <p:anim calcmode="lin" valueType="num">
                                      <p:cBhvr>
                                        <p:cTn id="10" dur="500" fill="hold"/>
                                        <p:tgtEl>
                                          <p:spTgt spid="5714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32" grpId="0" animBg="1"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Text Box 2"/>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0000FF"/>
                </a:solidFill>
              </a:rPr>
              <a:t>cin.getline ( buf , 80 , </a:t>
            </a:r>
            <a:r>
              <a:rPr lang="en-US" altLang="zh-CN" sz="1800" b="1">
                <a:solidFill>
                  <a:schemeClr val="accent2"/>
                </a:solidFill>
              </a:rPr>
              <a:t>'n'</a:t>
            </a:r>
            <a:r>
              <a:rPr lang="en-US" altLang="zh-CN" sz="1800" b="1">
                <a:solidFill>
                  <a:srgbClr val="0000FF"/>
                </a:solidFill>
              </a:rPr>
              <a:t>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9028" name="Rectangle 4"/>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9029" name="Rectangle 5"/>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69030" name="Rectangle 6"/>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9031"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69033" name="Rectangle 9"/>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69030"/>
                                        </p:tgtEl>
                                        <p:attrNameLst>
                                          <p:attrName>style.visibility</p:attrName>
                                        </p:attrNameLst>
                                      </p:cBhvr>
                                      <p:to>
                                        <p:strVal val="visible"/>
                                      </p:to>
                                    </p:set>
                                    <p:anim calcmode="lin" valueType="num">
                                      <p:cBhvr>
                                        <p:cTn id="7" dur="500" fill="hold"/>
                                        <p:tgtEl>
                                          <p:spTgt spid="769030"/>
                                        </p:tgtEl>
                                        <p:attrNameLst>
                                          <p:attrName>ppt_x</p:attrName>
                                        </p:attrNameLst>
                                      </p:cBhvr>
                                      <p:tavLst>
                                        <p:tav tm="0">
                                          <p:val>
                                            <p:strVal val="#ppt_x-#ppt_w/2"/>
                                          </p:val>
                                        </p:tav>
                                        <p:tav tm="100000">
                                          <p:val>
                                            <p:strVal val="#ppt_x"/>
                                          </p:val>
                                        </p:tav>
                                      </p:tavLst>
                                    </p:anim>
                                    <p:anim calcmode="lin" valueType="num">
                                      <p:cBhvr>
                                        <p:cTn id="8" dur="500" fill="hold"/>
                                        <p:tgtEl>
                                          <p:spTgt spid="769030"/>
                                        </p:tgtEl>
                                        <p:attrNameLst>
                                          <p:attrName>ppt_y</p:attrName>
                                        </p:attrNameLst>
                                      </p:cBhvr>
                                      <p:tavLst>
                                        <p:tav tm="0">
                                          <p:val>
                                            <p:strVal val="#ppt_y"/>
                                          </p:val>
                                        </p:tav>
                                        <p:tav tm="100000">
                                          <p:val>
                                            <p:strVal val="#ppt_y"/>
                                          </p:val>
                                        </p:tav>
                                      </p:tavLst>
                                    </p:anim>
                                    <p:anim calcmode="lin" valueType="num">
                                      <p:cBhvr>
                                        <p:cTn id="9" dur="500" fill="hold"/>
                                        <p:tgtEl>
                                          <p:spTgt spid="769030"/>
                                        </p:tgtEl>
                                        <p:attrNameLst>
                                          <p:attrName>ppt_w</p:attrName>
                                        </p:attrNameLst>
                                      </p:cBhvr>
                                      <p:tavLst>
                                        <p:tav tm="0">
                                          <p:val>
                                            <p:fltVal val="0"/>
                                          </p:val>
                                        </p:tav>
                                        <p:tav tm="100000">
                                          <p:val>
                                            <p:strVal val="#ppt_w"/>
                                          </p:val>
                                        </p:tav>
                                      </p:tavLst>
                                    </p:anim>
                                    <p:anim calcmode="lin" valueType="num">
                                      <p:cBhvr>
                                        <p:cTn id="10" dur="500" fill="hold"/>
                                        <p:tgtEl>
                                          <p:spTgt spid="7690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30" grpId="0" autoUpdateAnimBg="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nvSpPr>
        <p:spPr bwMode="auto">
          <a:xfrm>
            <a:off x="838200" y="2362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0051"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a:t>
            </a:r>
            <a:r>
              <a:rPr lang="en-US" altLang="zh-CN" sz="1800" b="1">
                <a:solidFill>
                  <a:srgbClr val="FFFFFF"/>
                </a:solidFill>
              </a:rPr>
              <a:t>cin.get ( buf , 80 , 'y' ) ;</a:t>
            </a:r>
            <a:r>
              <a:rPr lang="en-US" altLang="zh-CN" sz="1800"/>
              <a:t>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0053"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0054"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0055"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0061" name="Rectangle 1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0063" name="Rectangle 15"/>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0066" name="Group 18"/>
          <p:cNvGrpSpPr>
            <a:grpSpLocks/>
          </p:cNvGrpSpPr>
          <p:nvPr/>
        </p:nvGrpSpPr>
        <p:grpSpPr bwMode="auto">
          <a:xfrm>
            <a:off x="4859338" y="3295650"/>
            <a:ext cx="3616325" cy="2365375"/>
            <a:chOff x="3061" y="2076"/>
            <a:chExt cx="2278" cy="1490"/>
          </a:xfrm>
        </p:grpSpPr>
        <p:pic>
          <p:nvPicPr>
            <p:cNvPr id="770064" name="Picture 16"/>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0065" name="Rectangle 17"/>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770059" name="Oval 11"/>
          <p:cNvSpPr>
            <a:spLocks noChangeArrowheads="1"/>
          </p:cNvSpPr>
          <p:nvPr/>
        </p:nvSpPr>
        <p:spPr bwMode="auto">
          <a:xfrm>
            <a:off x="5410200" y="3581400"/>
            <a:ext cx="228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70060" name="AutoShape 12"/>
          <p:cNvSpPr>
            <a:spLocks/>
          </p:cNvSpPr>
          <p:nvPr/>
        </p:nvSpPr>
        <p:spPr bwMode="auto">
          <a:xfrm>
            <a:off x="6858000" y="1828800"/>
            <a:ext cx="1066800" cy="609600"/>
          </a:xfrm>
          <a:prstGeom prst="borderCallout2">
            <a:avLst>
              <a:gd name="adj1" fmla="val 18750"/>
              <a:gd name="adj2" fmla="val -7144"/>
              <a:gd name="adj3" fmla="val 18750"/>
              <a:gd name="adj4" fmla="val -34375"/>
              <a:gd name="adj5" fmla="val 275782"/>
              <a:gd name="adj6" fmla="val -11606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终止符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0066"/>
                                        </p:tgtEl>
                                        <p:attrNameLst>
                                          <p:attrName>style.visibility</p:attrName>
                                        </p:attrNameLst>
                                      </p:cBhvr>
                                      <p:to>
                                        <p:strVal val="visible"/>
                                      </p:to>
                                    </p:set>
                                    <p:animEffect transition="in" filter="blinds(horizontal)">
                                      <p:cBhvr>
                                        <p:cTn id="7" dur="500"/>
                                        <p:tgtEl>
                                          <p:spTgt spid="7700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0059"/>
                                        </p:tgtEl>
                                        <p:attrNameLst>
                                          <p:attrName>style.visibility</p:attrName>
                                        </p:attrNameLst>
                                      </p:cBhvr>
                                      <p:to>
                                        <p:strVal val="visible"/>
                                      </p:to>
                                    </p:set>
                                    <p:animEffect transition="in" filter="box(out)">
                                      <p:cBhvr>
                                        <p:cTn id="12" dur="500"/>
                                        <p:tgtEl>
                                          <p:spTgt spid="7700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70060"/>
                                        </p:tgtEl>
                                        <p:attrNameLst>
                                          <p:attrName>style.visibility</p:attrName>
                                        </p:attrNameLst>
                                      </p:cBhvr>
                                      <p:to>
                                        <p:strVal val="visible"/>
                                      </p:to>
                                    </p:set>
                                    <p:animEffect transition="in" filter="barn(outHorizontal)">
                                      <p:cBhvr>
                                        <p:cTn id="17" dur="500"/>
                                        <p:tgtEl>
                                          <p:spTgt spid="770060"/>
                                        </p:tgtEl>
                                      </p:cBhvr>
                                    </p:animEffect>
                                  </p:childTnLst>
                                  <p:subTnLst>
                                    <p:set>
                                      <p:cBhvr override="childStyle">
                                        <p:cTn dur="1" fill="hold" display="0" masterRel="nextClick" afterEffect="1"/>
                                        <p:tgtEl>
                                          <p:spTgt spid="7700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9" grpId="0" animBg="1"/>
      <p:bldP spid="770060" grpId="0" animBg="1" autoUpdateAnimBg="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ChangeArrowheads="1"/>
          </p:cNvSpPr>
          <p:nvPr/>
        </p:nvSpPr>
        <p:spPr bwMode="auto">
          <a:xfrm>
            <a:off x="838200" y="2743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1075"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a:t>
            </a:r>
            <a:r>
              <a:rPr lang="en-US" altLang="zh-CN" sz="1800" b="1">
                <a:solidFill>
                  <a:srgbClr val="FFFFFF"/>
                </a:solidFill>
              </a:rPr>
              <a:t>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1077"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1078"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1079"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1084" name="Rectangle 1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1086" name="Rectangle 14"/>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1088" name="Group 16"/>
          <p:cNvGrpSpPr>
            <a:grpSpLocks/>
          </p:cNvGrpSpPr>
          <p:nvPr/>
        </p:nvGrpSpPr>
        <p:grpSpPr bwMode="auto">
          <a:xfrm>
            <a:off x="4859338" y="3295650"/>
            <a:ext cx="3616325" cy="2365375"/>
            <a:chOff x="3061" y="2076"/>
            <a:chExt cx="2278" cy="1490"/>
          </a:xfrm>
        </p:grpSpPr>
        <p:pic>
          <p:nvPicPr>
            <p:cNvPr id="771089" name="Picture 17"/>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1090" name="Rectangle 18"/>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771082" name="AutoShape 10"/>
          <p:cNvSpPr>
            <a:spLocks/>
          </p:cNvSpPr>
          <p:nvPr/>
        </p:nvSpPr>
        <p:spPr bwMode="auto">
          <a:xfrm>
            <a:off x="6840538" y="2095500"/>
            <a:ext cx="1752600" cy="609600"/>
          </a:xfrm>
          <a:prstGeom prst="borderCallout2">
            <a:avLst>
              <a:gd name="adj1" fmla="val 18750"/>
              <a:gd name="adj2" fmla="val -4347"/>
              <a:gd name="adj3" fmla="val 18750"/>
              <a:gd name="adj4" fmla="val -20926"/>
              <a:gd name="adj5" fmla="val 275782"/>
              <a:gd name="adj6" fmla="val -7065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不提取终止符</a:t>
            </a:r>
          </a:p>
        </p:txBody>
      </p:sp>
      <p:sp>
        <p:nvSpPr>
          <p:cNvPr id="771083" name="Oval 11"/>
          <p:cNvSpPr>
            <a:spLocks noChangeArrowheads="1"/>
          </p:cNvSpPr>
          <p:nvPr/>
        </p:nvSpPr>
        <p:spPr bwMode="auto">
          <a:xfrm>
            <a:off x="4859338" y="3771900"/>
            <a:ext cx="7620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1083"/>
                                        </p:tgtEl>
                                        <p:attrNameLst>
                                          <p:attrName>style.visibility</p:attrName>
                                        </p:attrNameLst>
                                      </p:cBhvr>
                                      <p:to>
                                        <p:strVal val="visible"/>
                                      </p:to>
                                    </p:set>
                                    <p:animEffect transition="in" filter="box(out)">
                                      <p:cBhvr>
                                        <p:cTn id="7" dur="500"/>
                                        <p:tgtEl>
                                          <p:spTgt spid="7710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71082"/>
                                        </p:tgtEl>
                                        <p:attrNameLst>
                                          <p:attrName>style.visibility</p:attrName>
                                        </p:attrNameLst>
                                      </p:cBhvr>
                                      <p:to>
                                        <p:strVal val="visible"/>
                                      </p:to>
                                    </p:set>
                                    <p:animEffect transition="in" filter="barn(outHorizontal)">
                                      <p:cBhvr>
                                        <p:cTn id="12" dur="500"/>
                                        <p:tgtEl>
                                          <p:spTgt spid="771082"/>
                                        </p:tgtEl>
                                      </p:cBhvr>
                                    </p:animEffect>
                                  </p:childTnLst>
                                  <p:subTnLst>
                                    <p:set>
                                      <p:cBhvr override="childStyle">
                                        <p:cTn dur="1" fill="hold" display="0" masterRel="nextClick" afterEffect="1"/>
                                        <p:tgtEl>
                                          <p:spTgt spid="7710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82" grpId="0" animBg="1" autoUpdateAnimBg="0"/>
      <p:bldP spid="771083"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ChangeArrowheads="1"/>
          </p:cNvSpPr>
          <p:nvPr/>
        </p:nvSpPr>
        <p:spPr bwMode="auto">
          <a:xfrm>
            <a:off x="838200" y="3124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2099"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cin.get ( buf , 80 ) ;</a:t>
            </a:r>
            <a:r>
              <a:rPr lang="en-US" altLang="zh-CN" sz="1800"/>
              <a:t>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2101"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2102"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2103"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2106" name="AutoShape 10"/>
          <p:cNvSpPr>
            <a:spLocks/>
          </p:cNvSpPr>
          <p:nvPr/>
        </p:nvSpPr>
        <p:spPr bwMode="auto">
          <a:xfrm>
            <a:off x="4800600" y="1752600"/>
            <a:ext cx="2133600" cy="609600"/>
          </a:xfrm>
          <a:prstGeom prst="borderCallout2">
            <a:avLst>
              <a:gd name="adj1" fmla="val 18750"/>
              <a:gd name="adj2" fmla="val -3569"/>
              <a:gd name="adj3" fmla="val 18750"/>
              <a:gd name="adj4" fmla="val -22245"/>
              <a:gd name="adj5" fmla="val 234116"/>
              <a:gd name="adj6" fmla="val -7827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提取流中剩余字符</a:t>
            </a:r>
          </a:p>
        </p:txBody>
      </p:sp>
      <p:sp>
        <p:nvSpPr>
          <p:cNvPr id="772107"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2109"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2110" name="Group 14"/>
          <p:cNvGrpSpPr>
            <a:grpSpLocks/>
          </p:cNvGrpSpPr>
          <p:nvPr/>
        </p:nvGrpSpPr>
        <p:grpSpPr bwMode="auto">
          <a:xfrm>
            <a:off x="4859338" y="3295650"/>
            <a:ext cx="3616325" cy="2365375"/>
            <a:chOff x="3061" y="2076"/>
            <a:chExt cx="2278" cy="1490"/>
          </a:xfrm>
        </p:grpSpPr>
        <p:pic>
          <p:nvPicPr>
            <p:cNvPr id="772111" name="Picture 15"/>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2112" name="Rectangle 16"/>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2106"/>
                                        </p:tgtEl>
                                        <p:attrNameLst>
                                          <p:attrName>style.visibility</p:attrName>
                                        </p:attrNameLst>
                                      </p:cBhvr>
                                      <p:to>
                                        <p:strVal val="visible"/>
                                      </p:to>
                                    </p:set>
                                    <p:animEffect transition="in" filter="barn(outHorizontal)">
                                      <p:cBhvr>
                                        <p:cTn id="7" dur="500"/>
                                        <p:tgtEl>
                                          <p:spTgt spid="772106"/>
                                        </p:tgtEl>
                                      </p:cBhvr>
                                    </p:animEffect>
                                  </p:childTnLst>
                                  <p:subTnLst>
                                    <p:set>
                                      <p:cBhvr override="childStyle">
                                        <p:cTn dur="1" fill="hold" display="0" masterRel="nextClick" afterEffect="1"/>
                                        <p:tgtEl>
                                          <p:spTgt spid="7721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6" grpId="0" animBg="1" autoUpdateAnimBg="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838200" y="3505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3123"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a:t>
            </a:r>
            <a:r>
              <a:rPr lang="en-US" altLang="zh-CN" sz="1800" b="1">
                <a:solidFill>
                  <a:srgbClr val="FFFFFF"/>
                </a:solidFill>
              </a:rPr>
              <a:t>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3125"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3126"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3127"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3132" name="Rectangle 1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3134" name="Rectangle 14"/>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3135" name="Group 15"/>
          <p:cNvGrpSpPr>
            <a:grpSpLocks/>
          </p:cNvGrpSpPr>
          <p:nvPr/>
        </p:nvGrpSpPr>
        <p:grpSpPr bwMode="auto">
          <a:xfrm>
            <a:off x="4859338" y="3295650"/>
            <a:ext cx="3616325" cy="2365375"/>
            <a:chOff x="3061" y="2076"/>
            <a:chExt cx="2278" cy="1490"/>
          </a:xfrm>
        </p:grpSpPr>
        <p:pic>
          <p:nvPicPr>
            <p:cNvPr id="773136" name="Picture 16"/>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3137" name="Rectangle 17"/>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773130" name="AutoShape 10"/>
          <p:cNvSpPr>
            <a:spLocks/>
          </p:cNvSpPr>
          <p:nvPr/>
        </p:nvSpPr>
        <p:spPr bwMode="auto">
          <a:xfrm>
            <a:off x="6019800" y="1854200"/>
            <a:ext cx="1905000" cy="609600"/>
          </a:xfrm>
          <a:prstGeom prst="borderCallout2">
            <a:avLst>
              <a:gd name="adj1" fmla="val 18750"/>
              <a:gd name="adj2" fmla="val -4000"/>
              <a:gd name="adj3" fmla="val 18750"/>
              <a:gd name="adj4" fmla="val -15583"/>
              <a:gd name="adj5" fmla="val 342449"/>
              <a:gd name="adj6" fmla="val -5033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显示剩余字符</a:t>
            </a:r>
          </a:p>
        </p:txBody>
      </p:sp>
      <p:sp>
        <p:nvSpPr>
          <p:cNvPr id="773131" name="Oval 11"/>
          <p:cNvSpPr>
            <a:spLocks noChangeArrowheads="1"/>
          </p:cNvSpPr>
          <p:nvPr/>
        </p:nvSpPr>
        <p:spPr bwMode="auto">
          <a:xfrm>
            <a:off x="4876800" y="3987800"/>
            <a:ext cx="3048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3131"/>
                                        </p:tgtEl>
                                        <p:attrNameLst>
                                          <p:attrName>style.visibility</p:attrName>
                                        </p:attrNameLst>
                                      </p:cBhvr>
                                      <p:to>
                                        <p:strVal val="visible"/>
                                      </p:to>
                                    </p:set>
                                    <p:animEffect transition="in" filter="box(out)">
                                      <p:cBhvr>
                                        <p:cTn id="7" dur="500"/>
                                        <p:tgtEl>
                                          <p:spTgt spid="7731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73130"/>
                                        </p:tgtEl>
                                        <p:attrNameLst>
                                          <p:attrName>style.visibility</p:attrName>
                                        </p:attrNameLst>
                                      </p:cBhvr>
                                      <p:to>
                                        <p:strVal val="visible"/>
                                      </p:to>
                                    </p:set>
                                    <p:animEffect transition="in" filter="barn(outHorizontal)">
                                      <p:cBhvr>
                                        <p:cTn id="12" dur="500"/>
                                        <p:tgtEl>
                                          <p:spTgt spid="773130"/>
                                        </p:tgtEl>
                                      </p:cBhvr>
                                    </p:animEffect>
                                  </p:childTnLst>
                                  <p:subTnLst>
                                    <p:set>
                                      <p:cBhvr override="childStyle">
                                        <p:cTn dur="1" fill="hold" display="0" masterRel="nextClick" afterEffect="1"/>
                                        <p:tgtEl>
                                          <p:spTgt spid="7731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30" grpId="0" animBg="1" autoUpdateAnimBg="0"/>
      <p:bldP spid="773131" grpId="0" animBg="1"/>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838200" y="3886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4147"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FFFFFF"/>
                </a:solidFill>
              </a:rPr>
              <a:t>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4149"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4150"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4151"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4155"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4157"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pic>
        <p:nvPicPr>
          <p:cNvPr id="774159" name="Picture 15"/>
          <p:cNvPicPr>
            <a:picLocks noChangeAspect="1" noChangeArrowheads="1"/>
          </p:cNvPicPr>
          <p:nvPr/>
        </p:nvPicPr>
        <p:blipFill>
          <a:blip r:embed="rId2"/>
          <a:srcRect/>
          <a:stretch>
            <a:fillRect/>
          </a:stretch>
        </p:blipFill>
        <p:spPr bwMode="auto">
          <a:xfrm>
            <a:off x="4859338" y="3295650"/>
            <a:ext cx="3616325" cy="2365375"/>
          </a:xfrm>
          <a:prstGeom prst="rect">
            <a:avLst/>
          </a:prstGeom>
          <a:noFill/>
        </p:spPr>
      </p:pic>
      <p:sp>
        <p:nvSpPr>
          <p:cNvPr id="774154" name="AutoShape 10"/>
          <p:cNvSpPr>
            <a:spLocks/>
          </p:cNvSpPr>
          <p:nvPr/>
        </p:nvSpPr>
        <p:spPr bwMode="auto">
          <a:xfrm>
            <a:off x="6588125" y="2171700"/>
            <a:ext cx="1905000" cy="609600"/>
          </a:xfrm>
          <a:prstGeom prst="borderCallout2">
            <a:avLst>
              <a:gd name="adj1" fmla="val 18750"/>
              <a:gd name="adj2" fmla="val -4000"/>
              <a:gd name="adj3" fmla="val 18750"/>
              <a:gd name="adj4" fmla="val -15583"/>
              <a:gd name="adj5" fmla="val 342449"/>
              <a:gd name="adj6" fmla="val -5033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提取一行字符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arn(outHorizontal)">
                                      <p:cBhvr>
                                        <p:cTn id="7" dur="500"/>
                                        <p:tgtEl>
                                          <p:spTgt spid="774154"/>
                                        </p:tgtEl>
                                      </p:cBhvr>
                                    </p:animEffect>
                                  </p:childTnLst>
                                  <p:subTnLst>
                                    <p:set>
                                      <p:cBhvr override="childStyle">
                                        <p:cTn dur="1" fill="hold" display="0" masterRel="nextClick" afterEffect="1"/>
                                        <p:tgtEl>
                                          <p:spTgt spid="7741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animBg="1" autoUpdateAnimBg="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838200" y="4267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5171"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a:t>
            </a:r>
            <a:r>
              <a:rPr lang="en-US" altLang="zh-CN" sz="1800" b="1">
                <a:solidFill>
                  <a:srgbClr val="FFFFFF"/>
                </a:solidFill>
              </a:rPr>
              <a:t>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5173"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5174"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5175"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5179"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5181"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pic>
        <p:nvPicPr>
          <p:cNvPr id="775182" name="Picture 14"/>
          <p:cNvPicPr>
            <a:picLocks noChangeAspect="1" noChangeArrowheads="1"/>
          </p:cNvPicPr>
          <p:nvPr/>
        </p:nvPicPr>
        <p:blipFill>
          <a:blip r:embed="rId2"/>
          <a:srcRect/>
          <a:stretch>
            <a:fillRect/>
          </a:stretch>
        </p:blipFill>
        <p:spPr bwMode="auto">
          <a:xfrm>
            <a:off x="4859338" y="3295650"/>
            <a:ext cx="3616325" cy="2365375"/>
          </a:xfrm>
          <a:prstGeom prst="rect">
            <a:avLst/>
          </a:prstGeom>
          <a:noFill/>
        </p:spPr>
      </p:pic>
      <p:sp>
        <p:nvSpPr>
          <p:cNvPr id="775178" name="AutoShape 10"/>
          <p:cNvSpPr>
            <a:spLocks/>
          </p:cNvSpPr>
          <p:nvPr/>
        </p:nvSpPr>
        <p:spPr bwMode="auto">
          <a:xfrm>
            <a:off x="6594475" y="2590800"/>
            <a:ext cx="2514600" cy="609600"/>
          </a:xfrm>
          <a:prstGeom prst="borderCallout2">
            <a:avLst>
              <a:gd name="adj1" fmla="val 18750"/>
              <a:gd name="adj2" fmla="val -3032"/>
              <a:gd name="adj3" fmla="val 18750"/>
              <a:gd name="adj4" fmla="val -11806"/>
              <a:gd name="adj5" fmla="val 342449"/>
              <a:gd name="adj6" fmla="val -38130"/>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输出被提取的一行字符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5178"/>
                                        </p:tgtEl>
                                        <p:attrNameLst>
                                          <p:attrName>style.visibility</p:attrName>
                                        </p:attrNameLst>
                                      </p:cBhvr>
                                      <p:to>
                                        <p:strVal val="visible"/>
                                      </p:to>
                                    </p:set>
                                    <p:animEffect transition="in" filter="barn(outHorizontal)">
                                      <p:cBhvr>
                                        <p:cTn id="7" dur="500"/>
                                        <p:tgtEl>
                                          <p:spTgt spid="775178"/>
                                        </p:tgtEl>
                                      </p:cBhvr>
                                    </p:animEffect>
                                  </p:childTnLst>
                                  <p:subTnLst>
                                    <p:set>
                                      <p:cBhvr override="childStyle">
                                        <p:cTn dur="1" fill="hold" display="0" masterRel="nextClick" afterEffect="1"/>
                                        <p:tgtEl>
                                          <p:spTgt spid="7751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8" grpId="0" animBg="1"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ChangeArrowheads="1"/>
          </p:cNvSpPr>
          <p:nvPr/>
        </p:nvSpPr>
        <p:spPr bwMode="auto">
          <a:xfrm>
            <a:off x="838200" y="4759325"/>
            <a:ext cx="2971800" cy="685800"/>
          </a:xfrm>
          <a:prstGeom prst="rect">
            <a:avLst/>
          </a:prstGeom>
          <a:solidFill>
            <a:srgbClr val="0000FF"/>
          </a:solidFill>
          <a:ln w="9525">
            <a:noFill/>
            <a:miter lim="800000"/>
            <a:headEnd/>
            <a:tailEnd/>
          </a:ln>
          <a:effectLst/>
        </p:spPr>
        <p:txBody>
          <a:bodyPr wrap="none" anchor="ctr"/>
          <a:lstStyle/>
          <a:p>
            <a:endParaRPr lang="zh-CN" altLang="en-US"/>
          </a:p>
        </p:txBody>
      </p:sp>
      <p:sp>
        <p:nvSpPr>
          <p:cNvPr id="776195"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FFFFFF"/>
                </a:solidFill>
              </a:rPr>
              <a:t>cin.get ( buf , 80 ) ; 	</a:t>
            </a:r>
          </a:p>
          <a:p>
            <a:pPr algn="l">
              <a:lnSpc>
                <a:spcPct val="140000"/>
              </a:lnSpc>
            </a:pPr>
            <a:r>
              <a:rPr lang="en-US" altLang="zh-CN" sz="1800" b="1">
                <a:solidFill>
                  <a:srgbClr val="FFFFFF"/>
                </a:solidFill>
              </a:rPr>
              <a:t>   cout &lt;&lt; buf &lt;&lt; endl ;</a:t>
            </a:r>
          </a:p>
          <a:p>
            <a:pPr algn="l">
              <a:lnSpc>
                <a:spcPct val="140000"/>
              </a:lnSpc>
            </a:pPr>
            <a:r>
              <a:rPr lang="en-US" altLang="zh-CN" sz="1800"/>
              <a:t>   return ;</a:t>
            </a:r>
          </a:p>
          <a:p>
            <a:pPr algn="l">
              <a:lnSpc>
                <a:spcPct val="140000"/>
              </a:lnSpc>
            </a:pPr>
            <a:r>
              <a:rPr lang="en-US" altLang="zh-CN" sz="1800"/>
              <a:t>}</a:t>
            </a:r>
          </a:p>
        </p:txBody>
      </p:sp>
      <p:sp>
        <p:nvSpPr>
          <p:cNvPr id="776197"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6198"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6199"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6202"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6204" name="Rectangle 12"/>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pic>
        <p:nvPicPr>
          <p:cNvPr id="776205" name="Picture 13"/>
          <p:cNvPicPr>
            <a:picLocks noChangeAspect="1" noChangeArrowheads="1"/>
          </p:cNvPicPr>
          <p:nvPr/>
        </p:nvPicPr>
        <p:blipFill>
          <a:blip r:embed="rId2"/>
          <a:srcRect/>
          <a:stretch>
            <a:fillRect/>
          </a:stretch>
        </p:blipFill>
        <p:spPr bwMode="auto">
          <a:xfrm>
            <a:off x="4859338" y="3295650"/>
            <a:ext cx="3616325" cy="2365375"/>
          </a:xfrm>
          <a:prstGeom prst="rect">
            <a:avLst/>
          </a:prstGeom>
          <a:noFill/>
        </p:spPr>
      </p:pic>
      <p:sp>
        <p:nvSpPr>
          <p:cNvPr id="776201" name="AutoShape 9"/>
          <p:cNvSpPr>
            <a:spLocks/>
          </p:cNvSpPr>
          <p:nvPr/>
        </p:nvSpPr>
        <p:spPr bwMode="auto">
          <a:xfrm>
            <a:off x="6084888" y="2908300"/>
            <a:ext cx="2743200" cy="609600"/>
          </a:xfrm>
          <a:prstGeom prst="borderCallout2">
            <a:avLst>
              <a:gd name="adj1" fmla="val 18750"/>
              <a:gd name="adj2" fmla="val -2778"/>
              <a:gd name="adj3" fmla="val 18750"/>
              <a:gd name="adj4" fmla="val -7583"/>
              <a:gd name="adj5" fmla="val 316148"/>
              <a:gd name="adj6" fmla="val -221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终止符被丢弃，没有输出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6201"/>
                                        </p:tgtEl>
                                        <p:attrNameLst>
                                          <p:attrName>style.visibility</p:attrName>
                                        </p:attrNameLst>
                                      </p:cBhvr>
                                      <p:to>
                                        <p:strVal val="visible"/>
                                      </p:to>
                                    </p:set>
                                    <p:animEffect transition="in" filter="barn(outHorizontal)">
                                      <p:cBhvr>
                                        <p:cTn id="7" dur="500"/>
                                        <p:tgtEl>
                                          <p:spTgt spid="776201"/>
                                        </p:tgtEl>
                                      </p:cBhvr>
                                    </p:animEffect>
                                  </p:childTnLst>
                                  <p:subTnLst>
                                    <p:set>
                                      <p:cBhvr override="childStyle">
                                        <p:cTn dur="1" fill="hold" display="0" masterRel="nextClick" afterEffect="1"/>
                                        <p:tgtEl>
                                          <p:spTgt spid="7762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01" grpId="0" animBg="1" autoUpdateAnimBg="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77220"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7222" name="Rectangle 6"/>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77218"/>
                                        </p:tgtEl>
                                        <p:attrNameLst>
                                          <p:attrName>style.visibility</p:attrName>
                                        </p:attrNameLst>
                                      </p:cBhvr>
                                      <p:to>
                                        <p:strVal val="visible"/>
                                      </p:to>
                                    </p:set>
                                    <p:animEffect transition="in" filter="checkerboard(down)">
                                      <p:cBhvr>
                                        <p:cTn id="7" dur="500"/>
                                        <p:tgtEl>
                                          <p:spTgt spid="77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autoUpdateAnimBg="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a:t>
            </a:r>
            <a:r>
              <a:rPr lang="en-US" altLang="zh-CN" sz="1800" b="1">
                <a:solidFill>
                  <a:srgbClr val="0000FF"/>
                </a:solidFill>
              </a:rPr>
              <a:t>ifstream  inf ( "d:\\testnew" ) ;</a:t>
            </a:r>
            <a:r>
              <a:rPr lang="en-US" altLang="zh-CN" sz="1800"/>
              <a:t>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graphicFrame>
        <p:nvGraphicFramePr>
          <p:cNvPr id="778245" name="Object 5"/>
          <p:cNvGraphicFramePr>
            <a:graphicFrameLocks noChangeAspect="1"/>
          </p:cNvGraphicFramePr>
          <p:nvPr/>
        </p:nvGraphicFramePr>
        <p:xfrm>
          <a:off x="3838575" y="1268413"/>
          <a:ext cx="4924425" cy="1123950"/>
        </p:xfrm>
        <a:graphic>
          <a:graphicData uri="http://schemas.openxmlformats.org/presentationml/2006/ole">
            <mc:AlternateContent xmlns:mc="http://schemas.openxmlformats.org/markup-compatibility/2006">
              <mc:Choice xmlns:v="urn:schemas-microsoft-com:vml" Requires="v">
                <p:oleObj spid="_x0000_s778246" name="位图图像" r:id="rId3" imgW="4923810" imgH="1123810" progId="PBrush">
                  <p:embed/>
                </p:oleObj>
              </mc:Choice>
              <mc:Fallback>
                <p:oleObj name="位图图像" r:id="rId3" imgW="4923810" imgH="1123810"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1268413"/>
                        <a:ext cx="4924425"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46" name="Rectangle 6"/>
          <p:cNvSpPr>
            <a:spLocks noGrp="1" noChangeArrowheads="1"/>
          </p:cNvSpPr>
          <p:nvPr>
            <p:ph type="title" idx="4294967295"/>
          </p:nvPr>
        </p:nvSpPr>
        <p:spPr>
          <a:xfrm flipH="1">
            <a:off x="8316913" y="71438"/>
            <a:ext cx="762000" cy="188912"/>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8248" name="Rectangle 8"/>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78244" name="Rectangle 4"/>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78244"/>
                                        </p:tgtEl>
                                        <p:attrNameLst>
                                          <p:attrName>style.visibility</p:attrName>
                                        </p:attrNameLst>
                                      </p:cBhvr>
                                      <p:to>
                                        <p:strVal val="visible"/>
                                      </p:to>
                                    </p:set>
                                    <p:anim calcmode="lin" valueType="num">
                                      <p:cBhvr>
                                        <p:cTn id="7" dur="500" fill="hold"/>
                                        <p:tgtEl>
                                          <p:spTgt spid="778244"/>
                                        </p:tgtEl>
                                        <p:attrNameLst>
                                          <p:attrName>ppt_x</p:attrName>
                                        </p:attrNameLst>
                                      </p:cBhvr>
                                      <p:tavLst>
                                        <p:tav tm="0">
                                          <p:val>
                                            <p:strVal val="#ppt_x-#ppt_w/2"/>
                                          </p:val>
                                        </p:tav>
                                        <p:tav tm="100000">
                                          <p:val>
                                            <p:strVal val="#ppt_x"/>
                                          </p:val>
                                        </p:tav>
                                      </p:tavLst>
                                    </p:anim>
                                    <p:anim calcmode="lin" valueType="num">
                                      <p:cBhvr>
                                        <p:cTn id="8" dur="500" fill="hold"/>
                                        <p:tgtEl>
                                          <p:spTgt spid="778244"/>
                                        </p:tgtEl>
                                        <p:attrNameLst>
                                          <p:attrName>ppt_y</p:attrName>
                                        </p:attrNameLst>
                                      </p:cBhvr>
                                      <p:tavLst>
                                        <p:tav tm="0">
                                          <p:val>
                                            <p:strVal val="#ppt_y"/>
                                          </p:val>
                                        </p:tav>
                                        <p:tav tm="100000">
                                          <p:val>
                                            <p:strVal val="#ppt_y"/>
                                          </p:val>
                                        </p:tav>
                                      </p:tavLst>
                                    </p:anim>
                                    <p:anim calcmode="lin" valueType="num">
                                      <p:cBhvr>
                                        <p:cTn id="9" dur="500" fill="hold"/>
                                        <p:tgtEl>
                                          <p:spTgt spid="778244"/>
                                        </p:tgtEl>
                                        <p:attrNameLst>
                                          <p:attrName>ppt_w</p:attrName>
                                        </p:attrNameLst>
                                      </p:cBhvr>
                                      <p:tavLst>
                                        <p:tav tm="0">
                                          <p:val>
                                            <p:fltVal val="0"/>
                                          </p:val>
                                        </p:tav>
                                        <p:tav tm="100000">
                                          <p:val>
                                            <p:strVal val="#ppt_w"/>
                                          </p:val>
                                        </p:tav>
                                      </p:tavLst>
                                    </p:anim>
                                    <p:anim calcmode="lin" valueType="num">
                                      <p:cBhvr>
                                        <p:cTn id="10" dur="500" fill="hold"/>
                                        <p:tgtEl>
                                          <p:spTgt spid="77824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78245"/>
                                        </p:tgtEl>
                                        <p:attrNameLst>
                                          <p:attrName>style.visibility</p:attrName>
                                        </p:attrNameLst>
                                      </p:cBhvr>
                                      <p:to>
                                        <p:strVal val="visible"/>
                                      </p:to>
                                    </p:set>
                                    <p:animEffect transition="in" filter="blinds(horizontal)">
                                      <p:cBhvr>
                                        <p:cTn id="15" dur="500"/>
                                        <p:tgtEl>
                                          <p:spTgt spid="77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8"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2419"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2457" name="Rectangle 41"/>
          <p:cNvSpPr>
            <a:spLocks noChangeArrowheads="1"/>
          </p:cNvSpPr>
          <p:nvPr/>
        </p:nvSpPr>
        <p:spPr bwMode="auto">
          <a:xfrm>
            <a:off x="2209800" y="2819400"/>
            <a:ext cx="6629400" cy="339407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63500" dir="2212194">
              <a:srgbClr val="FFCCFF">
                <a:gamma/>
                <a:shade val="60000"/>
                <a:invGamma/>
              </a:srgbClr>
            </a:prstShdw>
          </a:effectLst>
        </p:spPr>
        <p:txBody>
          <a:bodyPr>
            <a:spAutoFit/>
          </a:bodyPr>
          <a:lstStyle/>
          <a:p>
            <a:pPr algn="l">
              <a:lnSpc>
                <a:spcPct val="150000"/>
              </a:lnSpc>
            </a:pPr>
            <a:r>
              <a:rPr lang="en-US" altLang="zh-CN" sz="1800"/>
              <a:t>int get();</a:t>
            </a:r>
          </a:p>
          <a:p>
            <a:pPr algn="l">
              <a:lnSpc>
                <a:spcPct val="150000"/>
              </a:lnSpc>
            </a:pPr>
            <a:r>
              <a:rPr lang="en-US" altLang="zh-CN" sz="1800"/>
              <a:t>istream&amp; get( char* </a:t>
            </a:r>
            <a:r>
              <a:rPr lang="en-US" altLang="zh-CN" sz="1800" i="1"/>
              <a:t>pch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 unsigned char* </a:t>
            </a:r>
            <a:r>
              <a:rPr lang="en-US" altLang="zh-CN" sz="1800" i="1"/>
              <a:t>puch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 signed char* </a:t>
            </a:r>
            <a:r>
              <a:rPr lang="en-US" altLang="zh-CN" sz="1800" i="1"/>
              <a:t>psch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 char&amp; </a:t>
            </a:r>
            <a:r>
              <a:rPr lang="en-US" altLang="zh-CN" sz="1800" i="1"/>
              <a:t>rch </a:t>
            </a:r>
            <a:r>
              <a:rPr lang="en-US" altLang="zh-CN" sz="1800"/>
              <a:t>);</a:t>
            </a:r>
          </a:p>
          <a:p>
            <a:pPr algn="l">
              <a:lnSpc>
                <a:spcPct val="150000"/>
              </a:lnSpc>
            </a:pPr>
            <a:r>
              <a:rPr lang="en-US" altLang="zh-CN" sz="1800"/>
              <a:t>istream&amp; get( unsigned char&amp; </a:t>
            </a:r>
            <a:r>
              <a:rPr lang="en-US" altLang="zh-CN" sz="1800" i="1"/>
              <a:t>ruch </a:t>
            </a:r>
            <a:r>
              <a:rPr lang="en-US" altLang="zh-CN" sz="1800"/>
              <a:t>);</a:t>
            </a:r>
          </a:p>
          <a:p>
            <a:pPr algn="l">
              <a:lnSpc>
                <a:spcPct val="150000"/>
              </a:lnSpc>
            </a:pPr>
            <a:r>
              <a:rPr lang="en-US" altLang="zh-CN" sz="1800"/>
              <a:t>istream&amp; get( signed char&amp; </a:t>
            </a:r>
            <a:r>
              <a:rPr lang="en-US" altLang="zh-CN" sz="1800" i="1"/>
              <a:t>rsch </a:t>
            </a:r>
            <a:r>
              <a:rPr lang="en-US" altLang="zh-CN" sz="1800"/>
              <a:t>);</a:t>
            </a:r>
          </a:p>
          <a:p>
            <a:pPr algn="l">
              <a:lnSpc>
                <a:spcPct val="150000"/>
              </a:lnSpc>
            </a:pPr>
            <a:r>
              <a:rPr lang="en-US" altLang="zh-CN" sz="1800"/>
              <a:t>istream&amp; get( streambuf&amp; </a:t>
            </a:r>
            <a:r>
              <a:rPr lang="en-US" altLang="zh-CN" sz="1800" i="1"/>
              <a:t>rsb</a:t>
            </a:r>
            <a:r>
              <a:rPr lang="en-US" altLang="zh-CN" sz="1800"/>
              <a:t>, char </a:t>
            </a:r>
            <a:r>
              <a:rPr lang="en-US" altLang="zh-CN" sz="1800" i="1"/>
              <a:t>delim </a:t>
            </a:r>
            <a:r>
              <a:rPr lang="en-US" altLang="zh-CN" sz="1800"/>
              <a:t>= '\n' );</a:t>
            </a:r>
          </a:p>
        </p:txBody>
      </p:sp>
      <p:sp>
        <p:nvSpPr>
          <p:cNvPr id="572458"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72457"/>
                                        </p:tgtEl>
                                        <p:attrNameLst>
                                          <p:attrName>style.visibility</p:attrName>
                                        </p:attrNameLst>
                                      </p:cBhvr>
                                      <p:to>
                                        <p:strVal val="visible"/>
                                      </p:to>
                                    </p:set>
                                    <p:animEffect transition="in" filter="slide(fromTop)">
                                      <p:cBhvr>
                                        <p:cTn id="7" dur="500"/>
                                        <p:tgtEl>
                                          <p:spTgt spid="57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57" grpId="0" animBg="1"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a:t>
            </a:r>
            <a:r>
              <a:rPr lang="en-US" altLang="zh-CN" sz="1800" b="1">
                <a:solidFill>
                  <a:srgbClr val="0000FF"/>
                </a:solidFill>
              </a:rPr>
              <a:t>inf.getline ( buf, 80 ) ;</a:t>
            </a:r>
            <a:r>
              <a:rPr lang="en-US" altLang="zh-CN" sz="1800"/>
              <a:t>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79269" name="Rectangle 5"/>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graphicFrame>
        <p:nvGraphicFramePr>
          <p:cNvPr id="779270" name="Object 6"/>
          <p:cNvGraphicFramePr>
            <a:graphicFrameLocks noChangeAspect="1"/>
          </p:cNvGraphicFramePr>
          <p:nvPr/>
        </p:nvGraphicFramePr>
        <p:xfrm>
          <a:off x="3838575" y="1268413"/>
          <a:ext cx="4924425" cy="1123950"/>
        </p:xfrm>
        <a:graphic>
          <a:graphicData uri="http://schemas.openxmlformats.org/presentationml/2006/ole">
            <mc:AlternateContent xmlns:mc="http://schemas.openxmlformats.org/markup-compatibility/2006">
              <mc:Choice xmlns:v="urn:schemas-microsoft-com:vml" Requires="v">
                <p:oleObj spid="_x0000_s779271" name="位图图像" r:id="rId3" imgW="4923810" imgH="1123810" progId="PBrush">
                  <p:embed/>
                </p:oleObj>
              </mc:Choice>
              <mc:Fallback>
                <p:oleObj name="位图图像" r:id="rId3" imgW="4923810" imgH="1123810"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1268413"/>
                        <a:ext cx="4924425"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9271"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9273" name="Rectangle 9"/>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79274" name="Rectangle 10"/>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79269"/>
                                        </p:tgtEl>
                                        <p:attrNameLst>
                                          <p:attrName>style.visibility</p:attrName>
                                        </p:attrNameLst>
                                      </p:cBhvr>
                                      <p:to>
                                        <p:strVal val="visible"/>
                                      </p:to>
                                    </p:set>
                                    <p:anim calcmode="lin" valueType="num">
                                      <p:cBhvr>
                                        <p:cTn id="7" dur="500" fill="hold"/>
                                        <p:tgtEl>
                                          <p:spTgt spid="779269"/>
                                        </p:tgtEl>
                                        <p:attrNameLst>
                                          <p:attrName>ppt_x</p:attrName>
                                        </p:attrNameLst>
                                      </p:cBhvr>
                                      <p:tavLst>
                                        <p:tav tm="0">
                                          <p:val>
                                            <p:strVal val="#ppt_x-#ppt_w/2"/>
                                          </p:val>
                                        </p:tav>
                                        <p:tav tm="100000">
                                          <p:val>
                                            <p:strVal val="#ppt_x"/>
                                          </p:val>
                                        </p:tav>
                                      </p:tavLst>
                                    </p:anim>
                                    <p:anim calcmode="lin" valueType="num">
                                      <p:cBhvr>
                                        <p:cTn id="8" dur="500" fill="hold"/>
                                        <p:tgtEl>
                                          <p:spTgt spid="779269"/>
                                        </p:tgtEl>
                                        <p:attrNameLst>
                                          <p:attrName>ppt_y</p:attrName>
                                        </p:attrNameLst>
                                      </p:cBhvr>
                                      <p:tavLst>
                                        <p:tav tm="0">
                                          <p:val>
                                            <p:strVal val="#ppt_y"/>
                                          </p:val>
                                        </p:tav>
                                        <p:tav tm="100000">
                                          <p:val>
                                            <p:strVal val="#ppt_y"/>
                                          </p:val>
                                        </p:tav>
                                      </p:tavLst>
                                    </p:anim>
                                    <p:anim calcmode="lin" valueType="num">
                                      <p:cBhvr>
                                        <p:cTn id="9" dur="500" fill="hold"/>
                                        <p:tgtEl>
                                          <p:spTgt spid="779269"/>
                                        </p:tgtEl>
                                        <p:attrNameLst>
                                          <p:attrName>ppt_w</p:attrName>
                                        </p:attrNameLst>
                                      </p:cBhvr>
                                      <p:tavLst>
                                        <p:tav tm="0">
                                          <p:val>
                                            <p:fltVal val="0"/>
                                          </p:val>
                                        </p:tav>
                                        <p:tav tm="100000">
                                          <p:val>
                                            <p:strVal val="#ppt_w"/>
                                          </p:val>
                                        </p:tav>
                                      </p:tavLst>
                                    </p:anim>
                                    <p:anim calcmode="lin" valueType="num">
                                      <p:cBhvr>
                                        <p:cTn id="10" dur="500" fill="hold"/>
                                        <p:tgtEl>
                                          <p:spTgt spid="7792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utoUpdateAnimBg="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a:t>
            </a:r>
            <a:r>
              <a:rPr lang="en-US" altLang="zh-CN" sz="1800" b="1">
                <a:solidFill>
                  <a:srgbClr val="0000FF"/>
                </a:solidFill>
              </a:rPr>
              <a:t>cout &lt;&lt; buf &lt;&lt; "____" &lt;&lt; </a:t>
            </a:r>
            <a:r>
              <a:rPr lang="en-US" altLang="zh-CN" sz="1800" b="1">
                <a:solidFill>
                  <a:schemeClr val="accent2"/>
                </a:solidFill>
              </a:rPr>
              <a:t>inf.gcount()</a:t>
            </a:r>
            <a:r>
              <a:rPr lang="en-US" altLang="zh-CN" sz="1800" b="1">
                <a:solidFill>
                  <a:srgbClr val="0000FF"/>
                </a:solidFill>
              </a:rPr>
              <a: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0292" name="Rectangle 4"/>
          <p:cNvSpPr>
            <a:spLocks noChangeArrowheads="1"/>
          </p:cNvSpPr>
          <p:nvPr/>
        </p:nvSpPr>
        <p:spPr bwMode="auto">
          <a:xfrm>
            <a:off x="3962400" y="21336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i="1">
                <a:solidFill>
                  <a:srgbClr val="0000FF"/>
                </a:solidFill>
              </a:rPr>
              <a:t>// </a:t>
            </a:r>
            <a:r>
              <a:rPr lang="zh-CN" altLang="en-US" sz="1800" i="1">
                <a:solidFill>
                  <a:srgbClr val="0000FF"/>
                </a:solidFill>
              </a:rPr>
              <a:t>打开文件</a:t>
            </a:r>
          </a:p>
        </p:txBody>
      </p:sp>
      <p:sp>
        <p:nvSpPr>
          <p:cNvPr id="780294" name="Rectangle 6"/>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graphicFrame>
        <p:nvGraphicFramePr>
          <p:cNvPr id="780295" name="Object 7"/>
          <p:cNvGraphicFramePr>
            <a:graphicFrameLocks noChangeAspect="1"/>
          </p:cNvGraphicFramePr>
          <p:nvPr/>
        </p:nvGraphicFramePr>
        <p:xfrm>
          <a:off x="3838575" y="1268413"/>
          <a:ext cx="4924425" cy="1123950"/>
        </p:xfrm>
        <a:graphic>
          <a:graphicData uri="http://schemas.openxmlformats.org/presentationml/2006/ole">
            <mc:AlternateContent xmlns:mc="http://schemas.openxmlformats.org/markup-compatibility/2006">
              <mc:Choice xmlns:v="urn:schemas-microsoft-com:vml" Requires="v">
                <p:oleObj spid="_x0000_s780296" name="位图图像" r:id="rId3" imgW="4923810" imgH="1123810" progId="PBrush">
                  <p:embed/>
                </p:oleObj>
              </mc:Choice>
              <mc:Fallback>
                <p:oleObj name="位图图像" r:id="rId3" imgW="4923810" imgH="1123810" progId="PBrush">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1268413"/>
                        <a:ext cx="4924425"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0296"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0298" name="Rectangle 10"/>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80299" name="Rectangle 11"/>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0300" name="Rectangle 12"/>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80294"/>
                                        </p:tgtEl>
                                        <p:attrNameLst>
                                          <p:attrName>style.visibility</p:attrName>
                                        </p:attrNameLst>
                                      </p:cBhvr>
                                      <p:to>
                                        <p:strVal val="visible"/>
                                      </p:to>
                                    </p:set>
                                    <p:anim calcmode="lin" valueType="num">
                                      <p:cBhvr>
                                        <p:cTn id="7" dur="500" fill="hold"/>
                                        <p:tgtEl>
                                          <p:spTgt spid="780294"/>
                                        </p:tgtEl>
                                        <p:attrNameLst>
                                          <p:attrName>ppt_x</p:attrName>
                                        </p:attrNameLst>
                                      </p:cBhvr>
                                      <p:tavLst>
                                        <p:tav tm="0">
                                          <p:val>
                                            <p:strVal val="#ppt_x-#ppt_w/2"/>
                                          </p:val>
                                        </p:tav>
                                        <p:tav tm="100000">
                                          <p:val>
                                            <p:strVal val="#ppt_x"/>
                                          </p:val>
                                        </p:tav>
                                      </p:tavLst>
                                    </p:anim>
                                    <p:anim calcmode="lin" valueType="num">
                                      <p:cBhvr>
                                        <p:cTn id="8" dur="500" fill="hold"/>
                                        <p:tgtEl>
                                          <p:spTgt spid="780294"/>
                                        </p:tgtEl>
                                        <p:attrNameLst>
                                          <p:attrName>ppt_y</p:attrName>
                                        </p:attrNameLst>
                                      </p:cBhvr>
                                      <p:tavLst>
                                        <p:tav tm="0">
                                          <p:val>
                                            <p:strVal val="#ppt_y"/>
                                          </p:val>
                                        </p:tav>
                                        <p:tav tm="100000">
                                          <p:val>
                                            <p:strVal val="#ppt_y"/>
                                          </p:val>
                                        </p:tav>
                                      </p:tavLst>
                                    </p:anim>
                                    <p:anim calcmode="lin" valueType="num">
                                      <p:cBhvr>
                                        <p:cTn id="9" dur="500" fill="hold"/>
                                        <p:tgtEl>
                                          <p:spTgt spid="780294"/>
                                        </p:tgtEl>
                                        <p:attrNameLst>
                                          <p:attrName>ppt_w</p:attrName>
                                        </p:attrNameLst>
                                      </p:cBhvr>
                                      <p:tavLst>
                                        <p:tav tm="0">
                                          <p:val>
                                            <p:fltVal val="0"/>
                                          </p:val>
                                        </p:tav>
                                        <p:tav tm="100000">
                                          <p:val>
                                            <p:strVal val="#ppt_w"/>
                                          </p:val>
                                        </p:tav>
                                      </p:tavLst>
                                    </p:anim>
                                    <p:anim calcmode="lin" valueType="num">
                                      <p:cBhvr>
                                        <p:cTn id="10" dur="500" fill="hold"/>
                                        <p:tgtEl>
                                          <p:spTgt spid="7802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a:t>
            </a:r>
            <a:r>
              <a:rPr lang="en-US" altLang="zh-CN" sz="1800" b="1">
                <a:solidFill>
                  <a:srgbClr val="0000FF"/>
                </a:solidFill>
              </a:rPr>
              <a:t>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1319" name="Rectangle 7"/>
          <p:cNvSpPr>
            <a:spLocks noChangeArrowheads="1"/>
          </p:cNvSpPr>
          <p:nvPr/>
        </p:nvSpPr>
        <p:spPr bwMode="auto">
          <a:xfrm>
            <a:off x="3962400" y="4025900"/>
            <a:ext cx="1600200" cy="339725"/>
          </a:xfrm>
          <a:prstGeom prst="rect">
            <a:avLst/>
          </a:prstGeom>
          <a:noFill/>
          <a:ln w="9525">
            <a:noFill/>
            <a:miter lim="800000"/>
            <a:headEnd/>
            <a:tailEnd/>
          </a:ln>
          <a:effectLst/>
        </p:spPr>
        <p:txBody>
          <a:bodyPr>
            <a:spAutoFit/>
          </a:bodyPr>
          <a:lstStyle/>
          <a:p>
            <a:pPr algn="l">
              <a:lnSpc>
                <a:spcPct val="90000"/>
              </a:lnSpc>
            </a:pPr>
            <a:r>
              <a:rPr lang="en-US" altLang="zh-CN" sz="1800" b="1" i="1">
                <a:solidFill>
                  <a:srgbClr val="008000"/>
                </a:solidFill>
              </a:rPr>
              <a:t>// </a:t>
            </a:r>
            <a:r>
              <a:rPr lang="zh-CN" altLang="en-US" sz="1800" b="1" i="1">
                <a:solidFill>
                  <a:srgbClr val="008000"/>
                </a:solidFill>
              </a:rPr>
              <a:t>提取第二行</a:t>
            </a:r>
          </a:p>
        </p:txBody>
      </p:sp>
      <p:graphicFrame>
        <p:nvGraphicFramePr>
          <p:cNvPr id="781320" name="Object 8"/>
          <p:cNvGraphicFramePr>
            <a:graphicFrameLocks noChangeAspect="1"/>
          </p:cNvGraphicFramePr>
          <p:nvPr/>
        </p:nvGraphicFramePr>
        <p:xfrm>
          <a:off x="3838575" y="1268413"/>
          <a:ext cx="4924425" cy="1123950"/>
        </p:xfrm>
        <a:graphic>
          <a:graphicData uri="http://schemas.openxmlformats.org/presentationml/2006/ole">
            <mc:AlternateContent xmlns:mc="http://schemas.openxmlformats.org/markup-compatibility/2006">
              <mc:Choice xmlns:v="urn:schemas-microsoft-com:vml" Requires="v">
                <p:oleObj spid="_x0000_s781321" name="位图图像" r:id="rId3" imgW="4923810" imgH="1123810" progId="PBrush">
                  <p:embed/>
                </p:oleObj>
              </mc:Choice>
              <mc:Fallback>
                <p:oleObj name="位图图像" r:id="rId3" imgW="4923810" imgH="1123810"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5" y="1268413"/>
                        <a:ext cx="4924425"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1321"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1323" name="Rectangle 11"/>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81324" name="Rectangle 12"/>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sp>
        <p:nvSpPr>
          <p:cNvPr id="781325" name="Rectangle 13"/>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1326" name="Rectangle 14"/>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81319"/>
                                        </p:tgtEl>
                                        <p:attrNameLst>
                                          <p:attrName>style.visibility</p:attrName>
                                        </p:attrNameLst>
                                      </p:cBhvr>
                                      <p:to>
                                        <p:strVal val="visible"/>
                                      </p:to>
                                    </p:set>
                                    <p:anim calcmode="lin" valueType="num">
                                      <p:cBhvr>
                                        <p:cTn id="7" dur="500" fill="hold"/>
                                        <p:tgtEl>
                                          <p:spTgt spid="781319"/>
                                        </p:tgtEl>
                                        <p:attrNameLst>
                                          <p:attrName>ppt_x</p:attrName>
                                        </p:attrNameLst>
                                      </p:cBhvr>
                                      <p:tavLst>
                                        <p:tav tm="0">
                                          <p:val>
                                            <p:strVal val="#ppt_x-#ppt_w/2"/>
                                          </p:val>
                                        </p:tav>
                                        <p:tav tm="100000">
                                          <p:val>
                                            <p:strVal val="#ppt_x"/>
                                          </p:val>
                                        </p:tav>
                                      </p:tavLst>
                                    </p:anim>
                                    <p:anim calcmode="lin" valueType="num">
                                      <p:cBhvr>
                                        <p:cTn id="8" dur="500" fill="hold"/>
                                        <p:tgtEl>
                                          <p:spTgt spid="781319"/>
                                        </p:tgtEl>
                                        <p:attrNameLst>
                                          <p:attrName>ppt_y</p:attrName>
                                        </p:attrNameLst>
                                      </p:cBhvr>
                                      <p:tavLst>
                                        <p:tav tm="0">
                                          <p:val>
                                            <p:strVal val="#ppt_y"/>
                                          </p:val>
                                        </p:tav>
                                        <p:tav tm="100000">
                                          <p:val>
                                            <p:strVal val="#ppt_y"/>
                                          </p:val>
                                        </p:tav>
                                      </p:tavLst>
                                    </p:anim>
                                    <p:anim calcmode="lin" valueType="num">
                                      <p:cBhvr>
                                        <p:cTn id="9" dur="500" fill="hold"/>
                                        <p:tgtEl>
                                          <p:spTgt spid="781319"/>
                                        </p:tgtEl>
                                        <p:attrNameLst>
                                          <p:attrName>ppt_w</p:attrName>
                                        </p:attrNameLst>
                                      </p:cBhvr>
                                      <p:tavLst>
                                        <p:tav tm="0">
                                          <p:val>
                                            <p:fltVal val="0"/>
                                          </p:val>
                                        </p:tav>
                                        <p:tav tm="100000">
                                          <p:val>
                                            <p:strVal val="#ppt_w"/>
                                          </p:val>
                                        </p:tav>
                                      </p:tavLst>
                                    </p:anim>
                                    <p:anim calcmode="lin" valueType="num">
                                      <p:cBhvr>
                                        <p:cTn id="10" dur="500" fill="hold"/>
                                        <p:tgtEl>
                                          <p:spTgt spid="7813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9" grpId="0" autoUpdateAnimBg="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a:t>
            </a:r>
            <a:r>
              <a:rPr lang="en-US" altLang="zh-CN" sz="1800" b="1">
                <a:solidFill>
                  <a:srgbClr val="0000FF"/>
                </a:solidFill>
              </a:rPr>
              <a:t>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2344" name="Rectangle 8"/>
          <p:cNvSpPr>
            <a:spLocks noChangeArrowheads="1"/>
          </p:cNvSpPr>
          <p:nvPr/>
        </p:nvSpPr>
        <p:spPr bwMode="auto">
          <a:xfrm>
            <a:off x="5803900" y="4457700"/>
            <a:ext cx="21971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显示第二行字符数</a:t>
            </a:r>
          </a:p>
        </p:txBody>
      </p:sp>
      <p:sp>
        <p:nvSpPr>
          <p:cNvPr id="782346"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2348" name="Rectangle 12"/>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82349" name="Rectangle 13"/>
          <p:cNvSpPr>
            <a:spLocks noChangeArrowheads="1"/>
          </p:cNvSpPr>
          <p:nvPr/>
        </p:nvSpPr>
        <p:spPr bwMode="auto">
          <a:xfrm>
            <a:off x="3962400" y="4025900"/>
            <a:ext cx="1600200" cy="339725"/>
          </a:xfrm>
          <a:prstGeom prst="rect">
            <a:avLst/>
          </a:prstGeom>
          <a:noFill/>
          <a:ln w="9525">
            <a:noFill/>
            <a:miter lim="800000"/>
            <a:headEnd/>
            <a:tailEnd/>
          </a:ln>
          <a:effectLst/>
        </p:spPr>
        <p:txBody>
          <a:bodyPr>
            <a:spAutoFit/>
          </a:bodyPr>
          <a:lstStyle/>
          <a:p>
            <a:pPr algn="l">
              <a:lnSpc>
                <a:spcPct val="90000"/>
              </a:lnSpc>
            </a:pPr>
            <a:r>
              <a:rPr lang="en-US" altLang="zh-CN" sz="1800" b="1" i="1">
                <a:solidFill>
                  <a:srgbClr val="008000"/>
                </a:solidFill>
              </a:rPr>
              <a:t>// </a:t>
            </a:r>
            <a:r>
              <a:rPr lang="zh-CN" altLang="en-US" sz="1800" b="1" i="1">
                <a:solidFill>
                  <a:srgbClr val="008000"/>
                </a:solidFill>
              </a:rPr>
              <a:t>提取第二行</a:t>
            </a:r>
          </a:p>
        </p:txBody>
      </p:sp>
      <p:sp>
        <p:nvSpPr>
          <p:cNvPr id="782350" name="Rectangle 14"/>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sp>
        <p:nvSpPr>
          <p:cNvPr id="782351" name="Rectangle 15"/>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2352" name="Rectangle 16"/>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pic>
        <p:nvPicPr>
          <p:cNvPr id="782347" name="Picture 11"/>
          <p:cNvPicPr>
            <a:picLocks noChangeAspect="1" noChangeArrowheads="1"/>
          </p:cNvPicPr>
          <p:nvPr/>
        </p:nvPicPr>
        <p:blipFill>
          <a:blip r:embed="rId2"/>
          <a:srcRect/>
          <a:stretch>
            <a:fillRect/>
          </a:stretch>
        </p:blipFill>
        <p:spPr bwMode="auto">
          <a:xfrm>
            <a:off x="3838575" y="1268413"/>
            <a:ext cx="4924425"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82344"/>
                                        </p:tgtEl>
                                        <p:attrNameLst>
                                          <p:attrName>style.visibility</p:attrName>
                                        </p:attrNameLst>
                                      </p:cBhvr>
                                      <p:to>
                                        <p:strVal val="visible"/>
                                      </p:to>
                                    </p:set>
                                    <p:anim calcmode="lin" valueType="num">
                                      <p:cBhvr>
                                        <p:cTn id="7" dur="500" fill="hold"/>
                                        <p:tgtEl>
                                          <p:spTgt spid="782344"/>
                                        </p:tgtEl>
                                        <p:attrNameLst>
                                          <p:attrName>ppt_x</p:attrName>
                                        </p:attrNameLst>
                                      </p:cBhvr>
                                      <p:tavLst>
                                        <p:tav tm="0">
                                          <p:val>
                                            <p:strVal val="#ppt_x-#ppt_w/2"/>
                                          </p:val>
                                        </p:tav>
                                        <p:tav tm="100000">
                                          <p:val>
                                            <p:strVal val="#ppt_x"/>
                                          </p:val>
                                        </p:tav>
                                      </p:tavLst>
                                    </p:anim>
                                    <p:anim calcmode="lin" valueType="num">
                                      <p:cBhvr>
                                        <p:cTn id="8" dur="500" fill="hold"/>
                                        <p:tgtEl>
                                          <p:spTgt spid="782344"/>
                                        </p:tgtEl>
                                        <p:attrNameLst>
                                          <p:attrName>ppt_y</p:attrName>
                                        </p:attrNameLst>
                                      </p:cBhvr>
                                      <p:tavLst>
                                        <p:tav tm="0">
                                          <p:val>
                                            <p:strVal val="#ppt_y"/>
                                          </p:val>
                                        </p:tav>
                                        <p:tav tm="100000">
                                          <p:val>
                                            <p:strVal val="#ppt_y"/>
                                          </p:val>
                                        </p:tav>
                                      </p:tavLst>
                                    </p:anim>
                                    <p:anim calcmode="lin" valueType="num">
                                      <p:cBhvr>
                                        <p:cTn id="9" dur="500" fill="hold"/>
                                        <p:tgtEl>
                                          <p:spTgt spid="782344"/>
                                        </p:tgtEl>
                                        <p:attrNameLst>
                                          <p:attrName>ppt_w</p:attrName>
                                        </p:attrNameLst>
                                      </p:cBhvr>
                                      <p:tavLst>
                                        <p:tav tm="0">
                                          <p:val>
                                            <p:fltVal val="0"/>
                                          </p:val>
                                        </p:tav>
                                        <p:tav tm="100000">
                                          <p:val>
                                            <p:strVal val="#ppt_w"/>
                                          </p:val>
                                        </p:tav>
                                      </p:tavLst>
                                    </p:anim>
                                    <p:anim calcmode="lin" valueType="num">
                                      <p:cBhvr>
                                        <p:cTn id="10" dur="500" fill="hold"/>
                                        <p:tgtEl>
                                          <p:spTgt spid="7823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4" grpId="0" autoUpdateAnimBg="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3371"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3373"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pic>
        <p:nvPicPr>
          <p:cNvPr id="783375" name="Picture 15"/>
          <p:cNvPicPr>
            <a:picLocks noChangeAspect="1" noChangeArrowheads="1"/>
          </p:cNvPicPr>
          <p:nvPr/>
        </p:nvPicPr>
        <p:blipFill>
          <a:blip r:embed="rId2"/>
          <a:srcRect/>
          <a:stretch>
            <a:fillRect/>
          </a:stretch>
        </p:blipFill>
        <p:spPr bwMode="auto">
          <a:xfrm>
            <a:off x="2916238" y="4868863"/>
            <a:ext cx="5394325" cy="1385887"/>
          </a:xfrm>
          <a:prstGeom prst="rect">
            <a:avLst/>
          </a:prstGeom>
          <a:noFill/>
        </p:spPr>
      </p:pic>
      <p:sp>
        <p:nvSpPr>
          <p:cNvPr id="783376" name="Rectangle 16"/>
          <p:cNvSpPr>
            <a:spLocks noChangeArrowheads="1"/>
          </p:cNvSpPr>
          <p:nvPr/>
        </p:nvSpPr>
        <p:spPr bwMode="auto">
          <a:xfrm>
            <a:off x="5803900" y="4457700"/>
            <a:ext cx="21971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显示第二行字符数</a:t>
            </a:r>
          </a:p>
        </p:txBody>
      </p:sp>
      <p:sp>
        <p:nvSpPr>
          <p:cNvPr id="783377" name="Rectangle 17"/>
          <p:cNvSpPr>
            <a:spLocks noChangeArrowheads="1"/>
          </p:cNvSpPr>
          <p:nvPr/>
        </p:nvSpPr>
        <p:spPr bwMode="auto">
          <a:xfrm>
            <a:off x="3962400" y="4025900"/>
            <a:ext cx="1600200" cy="339725"/>
          </a:xfrm>
          <a:prstGeom prst="rect">
            <a:avLst/>
          </a:prstGeom>
          <a:noFill/>
          <a:ln w="9525">
            <a:noFill/>
            <a:miter lim="800000"/>
            <a:headEnd/>
            <a:tailEnd/>
          </a:ln>
          <a:effectLst/>
        </p:spPr>
        <p:txBody>
          <a:bodyPr>
            <a:spAutoFit/>
          </a:bodyPr>
          <a:lstStyle/>
          <a:p>
            <a:pPr algn="l">
              <a:lnSpc>
                <a:spcPct val="90000"/>
              </a:lnSpc>
            </a:pPr>
            <a:r>
              <a:rPr lang="en-US" altLang="zh-CN" sz="1800" b="1" i="1">
                <a:solidFill>
                  <a:srgbClr val="008000"/>
                </a:solidFill>
              </a:rPr>
              <a:t>// </a:t>
            </a:r>
            <a:r>
              <a:rPr lang="zh-CN" altLang="en-US" sz="1800" b="1" i="1">
                <a:solidFill>
                  <a:srgbClr val="008000"/>
                </a:solidFill>
              </a:rPr>
              <a:t>提取第二行</a:t>
            </a:r>
          </a:p>
        </p:txBody>
      </p:sp>
      <p:sp>
        <p:nvSpPr>
          <p:cNvPr id="783378" name="Rectangle 18"/>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sp>
        <p:nvSpPr>
          <p:cNvPr id="783379" name="Rectangle 19"/>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3380" name="Rectangle 20"/>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pic>
        <p:nvPicPr>
          <p:cNvPr id="783372" name="Picture 12"/>
          <p:cNvPicPr>
            <a:picLocks noChangeAspect="1" noChangeArrowheads="1"/>
          </p:cNvPicPr>
          <p:nvPr/>
        </p:nvPicPr>
        <p:blipFill>
          <a:blip r:embed="rId3"/>
          <a:srcRect/>
          <a:stretch>
            <a:fillRect/>
          </a:stretch>
        </p:blipFill>
        <p:spPr bwMode="auto">
          <a:xfrm>
            <a:off x="3838575" y="1268413"/>
            <a:ext cx="4924425"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83375"/>
                                        </p:tgtEl>
                                        <p:attrNameLst>
                                          <p:attrName>style.visibility</p:attrName>
                                        </p:attrNameLst>
                                      </p:cBhvr>
                                      <p:to>
                                        <p:strVal val="visible"/>
                                      </p:to>
                                    </p:set>
                                    <p:animEffect transition="in" filter="checkerboard(across)">
                                      <p:cBhvr>
                                        <p:cTn id="7" dur="500"/>
                                        <p:tgtEl>
                                          <p:spTgt spid="78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11.5.4  </a:t>
            </a:r>
            <a:r>
              <a:rPr lang="zh-CN" altLang="en-US" b="1">
                <a:solidFill>
                  <a:srgbClr val="CC3300"/>
                </a:solidFill>
                <a:latin typeface="楷体_GB2312" pitchFamily="49" charset="-122"/>
              </a:rPr>
              <a:t>二进制文件</a:t>
            </a:r>
          </a:p>
        </p:txBody>
      </p:sp>
      <p:sp>
        <p:nvSpPr>
          <p:cNvPr id="784387" name="Text Box 3"/>
          <p:cNvSpPr txBox="1">
            <a:spLocks noChangeArrowheads="1"/>
          </p:cNvSpPr>
          <p:nvPr/>
        </p:nvSpPr>
        <p:spPr bwMode="auto">
          <a:xfrm>
            <a:off x="990600" y="2133600"/>
            <a:ext cx="7086600" cy="2836863"/>
          </a:xfrm>
          <a:prstGeom prst="rect">
            <a:avLst/>
          </a:prstGeom>
          <a:noFill/>
          <a:ln w="19050">
            <a:noFill/>
            <a:miter lim="800000"/>
            <a:headEnd/>
            <a:tailEnd/>
          </a:ln>
          <a:effectLst/>
        </p:spPr>
        <p:txBody>
          <a:bodyPr>
            <a:spAutoFit/>
          </a:bodyPr>
          <a:lstStyle/>
          <a:p>
            <a:pPr algn="just">
              <a:lnSpc>
                <a:spcPct val="140000"/>
              </a:lnSpc>
              <a:spcBef>
                <a:spcPct val="50000"/>
              </a:spcBef>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二进制文件以基本类型数据在内存的二进制表示形式存放</a:t>
            </a:r>
          </a:p>
          <a:p>
            <a:pPr algn="just">
              <a:lnSpc>
                <a:spcPct val="140000"/>
              </a:lnSpc>
              <a:spcBef>
                <a:spcPct val="50000"/>
              </a:spcBef>
              <a:buClr>
                <a:srgbClr val="FF3300"/>
              </a:buClr>
              <a:buFont typeface="Wingdings" pitchFamily="2" charset="2"/>
              <a:buNone/>
            </a:pPr>
            <a:r>
              <a:rPr lang="zh-CN" altLang="en-US" sz="2000" b="1">
                <a:latin typeface="宋体" pitchFamily="2" charset="-122"/>
                <a:ea typeface="Arial Unicode MS" pitchFamily="34" charset="-122"/>
                <a:cs typeface="Arial Unicode MS" pitchFamily="34" charset="-122"/>
              </a:rPr>
              <a:t>  数据，不对写入或读出的数据做格式转换 </a:t>
            </a:r>
          </a:p>
          <a:p>
            <a:pPr algn="just">
              <a:lnSpc>
                <a:spcPct val="14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二进制文件的读写方式由程序控制</a:t>
            </a:r>
          </a:p>
          <a:p>
            <a:pPr algn="just">
              <a:lnSpc>
                <a:spcPct val="14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打开二进制文件用</a:t>
            </a:r>
            <a:r>
              <a:rPr lang="en-US" altLang="zh-CN" sz="2000" b="1">
                <a:latin typeface="宋体" pitchFamily="2" charset="-122"/>
                <a:ea typeface="Arial Unicode MS" pitchFamily="34" charset="-122"/>
                <a:cs typeface="Arial Unicode MS" pitchFamily="34" charset="-122"/>
              </a:rPr>
              <a:t>binary</a:t>
            </a:r>
            <a:r>
              <a:rPr lang="zh-CN" altLang="en-US" sz="2000" b="1">
                <a:latin typeface="宋体" pitchFamily="2" charset="-122"/>
                <a:ea typeface="Arial Unicode MS" pitchFamily="34" charset="-122"/>
                <a:cs typeface="Arial Unicode MS" pitchFamily="34" charset="-122"/>
              </a:rPr>
              <a:t>方式</a:t>
            </a:r>
          </a:p>
          <a:p>
            <a:pPr algn="just">
              <a:lnSpc>
                <a:spcPct val="14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二进制文件是随机存取文件 </a:t>
            </a:r>
          </a:p>
        </p:txBody>
      </p:sp>
      <p:sp>
        <p:nvSpPr>
          <p:cNvPr id="78438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784386"/>
                                        </p:tgtEl>
                                        <p:attrNameLst>
                                          <p:attrName>style.visibility</p:attrName>
                                        </p:attrNameLst>
                                      </p:cBhvr>
                                      <p:to>
                                        <p:strVal val="visible"/>
                                      </p:to>
                                    </p:set>
                                    <p:animEffect transition="in" filter="blinds(vertical)">
                                      <p:cBhvr>
                                        <p:cTn id="7" dur="500"/>
                                        <p:tgtEl>
                                          <p:spTgt spid="784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4387"/>
                                        </p:tgtEl>
                                        <p:attrNameLst>
                                          <p:attrName>style.visibility</p:attrName>
                                        </p:attrNameLst>
                                      </p:cBhvr>
                                      <p:to>
                                        <p:strVal val="visible"/>
                                      </p:to>
                                    </p:set>
                                    <p:animEffect transition="in" filter="blinds(horizontal)">
                                      <p:cBhvr>
                                        <p:cTn id="12" dur="1000"/>
                                        <p:tgtEl>
                                          <p:spTgt spid="78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6" grpId="0" autoUpdateAnimBg="0"/>
      <p:bldP spid="784387"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11.5.4  </a:t>
            </a:r>
            <a:r>
              <a:rPr lang="zh-CN" altLang="en-US" b="1">
                <a:solidFill>
                  <a:srgbClr val="CC3300"/>
                </a:solidFill>
                <a:latin typeface="楷体_GB2312" pitchFamily="49" charset="-122"/>
              </a:rPr>
              <a:t>二进制文件</a:t>
            </a:r>
          </a:p>
        </p:txBody>
      </p:sp>
      <p:sp>
        <p:nvSpPr>
          <p:cNvPr id="785411" name="Rectangle 3"/>
          <p:cNvSpPr>
            <a:spLocks noChangeArrowheads="1"/>
          </p:cNvSpPr>
          <p:nvPr/>
        </p:nvSpPr>
        <p:spPr bwMode="auto">
          <a:xfrm>
            <a:off x="714348" y="1424433"/>
            <a:ext cx="1422184" cy="504369"/>
          </a:xfrm>
          <a:prstGeom prst="rect">
            <a:avLst/>
          </a:prstGeom>
          <a:noFill/>
          <a:ln w="19050">
            <a:noFill/>
            <a:miter lim="800000"/>
            <a:headEnd/>
            <a:tailEnd/>
          </a:ln>
          <a:effectLst/>
        </p:spPr>
        <p:txBody>
          <a:bodyPr wrap="none">
            <a:spAutoFit/>
          </a:bodyPr>
          <a:lstStyle/>
          <a:p>
            <a:pPr algn="l">
              <a:lnSpc>
                <a:spcPct val="130000"/>
              </a:lnSpc>
            </a:pPr>
            <a:r>
              <a:rPr lang="zh-CN" altLang="en-US" b="1" i="1" dirty="0" smtClean="0">
                <a:solidFill>
                  <a:srgbClr val="008000"/>
                </a:solidFill>
                <a:latin typeface="宋体" pitchFamily="2" charset="-122"/>
                <a:sym typeface="Symbol" pitchFamily="18" charset="2"/>
              </a:rPr>
              <a:t>数据表示</a:t>
            </a:r>
            <a:endParaRPr lang="zh-CN" altLang="en-US" b="1" i="1" dirty="0">
              <a:solidFill>
                <a:srgbClr val="008000"/>
              </a:solidFill>
              <a:latin typeface="宋体" pitchFamily="2" charset="-122"/>
              <a:sym typeface="Symbol" pitchFamily="18" charset="2"/>
            </a:endParaRPr>
          </a:p>
        </p:txBody>
      </p:sp>
      <p:sp>
        <p:nvSpPr>
          <p:cNvPr id="785412" name="Text Box 4"/>
          <p:cNvSpPr txBox="1">
            <a:spLocks noChangeArrowheads="1"/>
          </p:cNvSpPr>
          <p:nvPr/>
        </p:nvSpPr>
        <p:spPr bwMode="auto">
          <a:xfrm>
            <a:off x="714348" y="2214554"/>
            <a:ext cx="1954381" cy="554319"/>
          </a:xfrm>
          <a:prstGeom prst="rect">
            <a:avLst/>
          </a:prstGeom>
          <a:noFill/>
          <a:ln w="19050">
            <a:noFill/>
            <a:miter lim="800000"/>
            <a:headEnd/>
            <a:tailEnd/>
          </a:ln>
          <a:effectLst/>
        </p:spPr>
        <p:txBody>
          <a:bodyPr wrap="none">
            <a:spAutoFit/>
          </a:bodyPr>
          <a:lstStyle/>
          <a:p>
            <a:pPr>
              <a:lnSpc>
                <a:spcPct val="140000"/>
              </a:lnSpc>
            </a:pPr>
            <a:r>
              <a:rPr lang="zh-CN" altLang="en-US" b="1" dirty="0" smtClean="0">
                <a:ea typeface="Arial Unicode MS" pitchFamily="34" charset="-122"/>
                <a:cs typeface="Arial Unicode MS" pitchFamily="34" charset="-122"/>
              </a:rPr>
              <a:t>整数   </a:t>
            </a:r>
            <a:r>
              <a:rPr lang="en-US" b="1" dirty="0" smtClean="0">
                <a:solidFill>
                  <a:srgbClr val="0000CC"/>
                </a:solidFill>
              </a:rPr>
              <a:t>314159</a:t>
            </a:r>
            <a:endParaRPr lang="zh-CN" altLang="en-US" b="1" dirty="0">
              <a:solidFill>
                <a:srgbClr val="0000CC"/>
              </a:solidFill>
              <a:ea typeface="Arial Unicode MS" pitchFamily="34" charset="-122"/>
              <a:cs typeface="Arial Unicode MS" pitchFamily="34" charset="-122"/>
            </a:endParaRPr>
          </a:p>
        </p:txBody>
      </p:sp>
      <p:grpSp>
        <p:nvGrpSpPr>
          <p:cNvPr id="48" name="组合 47"/>
          <p:cNvGrpSpPr/>
          <p:nvPr/>
        </p:nvGrpSpPr>
        <p:grpSpPr>
          <a:xfrm>
            <a:off x="714348" y="3071810"/>
            <a:ext cx="7978741" cy="554319"/>
            <a:chOff x="714348" y="3071810"/>
            <a:chExt cx="7978741" cy="554319"/>
          </a:xfrm>
        </p:grpSpPr>
        <p:sp>
          <p:nvSpPr>
            <p:cNvPr id="43" name="Text Box 4"/>
            <p:cNvSpPr txBox="1">
              <a:spLocks noChangeArrowheads="1"/>
            </p:cNvSpPr>
            <p:nvPr/>
          </p:nvSpPr>
          <p:spPr bwMode="auto">
            <a:xfrm>
              <a:off x="3575021" y="3073862"/>
              <a:ext cx="5118068" cy="552267"/>
            </a:xfrm>
            <a:prstGeom prst="rect">
              <a:avLst/>
            </a:prstGeom>
            <a:solidFill>
              <a:srgbClr val="FFFFFF"/>
            </a:solidFill>
            <a:ln w="19050">
              <a:noFill/>
              <a:miter lim="800000"/>
              <a:headEnd/>
              <a:tailEnd/>
            </a:ln>
            <a:effectLst/>
          </p:spPr>
          <p:txBody>
            <a:bodyPr wrap="none">
              <a:spAutoFit/>
            </a:bodyPr>
            <a:lstStyle/>
            <a:p>
              <a:pPr>
                <a:lnSpc>
                  <a:spcPct val="140000"/>
                </a:lnSpc>
              </a:pPr>
              <a:r>
                <a:rPr lang="en-US" b="1" dirty="0" smtClean="0"/>
                <a:t>00000000 </a:t>
              </a:r>
              <a:r>
                <a:rPr lang="en-US" b="1" dirty="0" smtClean="0">
                  <a:solidFill>
                    <a:srgbClr val="0000CC"/>
                  </a:solidFill>
                </a:rPr>
                <a:t>00000100 </a:t>
              </a:r>
              <a:r>
                <a:rPr lang="en-US" b="1" dirty="0" smtClean="0"/>
                <a:t>11001011 </a:t>
              </a:r>
              <a:r>
                <a:rPr lang="en-US" b="1" dirty="0" smtClean="0">
                  <a:solidFill>
                    <a:srgbClr val="0000CC"/>
                  </a:solidFill>
                </a:rPr>
                <a:t>0010111</a:t>
              </a:r>
              <a:endParaRPr lang="zh-CN" altLang="en-US" b="1" dirty="0">
                <a:solidFill>
                  <a:srgbClr val="0000CC"/>
                </a:solidFill>
                <a:ea typeface="Arial Unicode MS" pitchFamily="34" charset="-122"/>
                <a:cs typeface="Arial Unicode MS" pitchFamily="34" charset="-122"/>
              </a:endParaRPr>
            </a:p>
          </p:txBody>
        </p:sp>
        <p:sp>
          <p:nvSpPr>
            <p:cNvPr id="44" name="Text Box 4"/>
            <p:cNvSpPr txBox="1">
              <a:spLocks noChangeArrowheads="1"/>
            </p:cNvSpPr>
            <p:nvPr/>
          </p:nvSpPr>
          <p:spPr bwMode="auto">
            <a:xfrm>
              <a:off x="714348" y="3071810"/>
              <a:ext cx="1415773" cy="554319"/>
            </a:xfrm>
            <a:prstGeom prst="rect">
              <a:avLst/>
            </a:prstGeom>
            <a:noFill/>
            <a:ln w="19050">
              <a:noFill/>
              <a:miter lim="800000"/>
              <a:headEnd/>
              <a:tailEnd/>
            </a:ln>
            <a:effectLst/>
          </p:spPr>
          <p:txBody>
            <a:bodyPr wrap="none">
              <a:spAutoFit/>
            </a:bodyPr>
            <a:lstStyle/>
            <a:p>
              <a:pPr>
                <a:lnSpc>
                  <a:spcPct val="140000"/>
                </a:lnSpc>
              </a:pPr>
              <a:r>
                <a:rPr lang="zh-CN" altLang="en-US" b="1" dirty="0" smtClean="0">
                  <a:ea typeface="Arial Unicode MS" pitchFamily="34" charset="-122"/>
                  <a:cs typeface="Arial Unicode MS" pitchFamily="34" charset="-122"/>
                </a:rPr>
                <a:t>二进制码</a:t>
              </a:r>
              <a:endParaRPr lang="zh-CN" altLang="en-US" b="1" dirty="0">
                <a:ea typeface="Arial Unicode MS" pitchFamily="34" charset="-122"/>
                <a:cs typeface="Arial Unicode MS" pitchFamily="34" charset="-122"/>
              </a:endParaRPr>
            </a:p>
          </p:txBody>
        </p:sp>
      </p:grpSp>
      <p:grpSp>
        <p:nvGrpSpPr>
          <p:cNvPr id="49" name="组合 48"/>
          <p:cNvGrpSpPr/>
          <p:nvPr/>
        </p:nvGrpSpPr>
        <p:grpSpPr>
          <a:xfrm>
            <a:off x="714348" y="3929066"/>
            <a:ext cx="7956428" cy="1966720"/>
            <a:chOff x="714348" y="3929066"/>
            <a:chExt cx="7956428" cy="1966720"/>
          </a:xfrm>
        </p:grpSpPr>
        <p:sp>
          <p:nvSpPr>
            <p:cNvPr id="45" name="Text Box 4"/>
            <p:cNvSpPr txBox="1">
              <a:spLocks noChangeArrowheads="1"/>
            </p:cNvSpPr>
            <p:nvPr/>
          </p:nvSpPr>
          <p:spPr bwMode="auto">
            <a:xfrm>
              <a:off x="850687" y="4734121"/>
              <a:ext cx="7820089" cy="552267"/>
            </a:xfrm>
            <a:prstGeom prst="rect">
              <a:avLst/>
            </a:prstGeom>
            <a:solidFill>
              <a:srgbClr val="CCFFCC"/>
            </a:solidFill>
            <a:ln w="19050">
              <a:noFill/>
              <a:miter lim="800000"/>
              <a:headEnd/>
              <a:tailEnd/>
            </a:ln>
            <a:effectLst/>
          </p:spPr>
          <p:txBody>
            <a:bodyPr wrap="none">
              <a:spAutoFit/>
            </a:bodyPr>
            <a:lstStyle/>
            <a:p>
              <a:pPr>
                <a:lnSpc>
                  <a:spcPct val="140000"/>
                </a:lnSpc>
              </a:pPr>
              <a:r>
                <a:rPr lang="en-US" b="1" dirty="0" smtClean="0"/>
                <a:t>00110011 </a:t>
              </a:r>
              <a:r>
                <a:rPr lang="en-US" b="1" dirty="0" smtClean="0">
                  <a:solidFill>
                    <a:srgbClr val="0000CC"/>
                  </a:solidFill>
                </a:rPr>
                <a:t>00110001</a:t>
              </a:r>
              <a:r>
                <a:rPr lang="en-US" b="1" dirty="0" smtClean="0"/>
                <a:t> 00110100 </a:t>
              </a:r>
              <a:r>
                <a:rPr lang="en-US" b="1" dirty="0" smtClean="0">
                  <a:solidFill>
                    <a:srgbClr val="0000CC"/>
                  </a:solidFill>
                </a:rPr>
                <a:t>00110001</a:t>
              </a:r>
              <a:r>
                <a:rPr lang="en-US" b="1" dirty="0" smtClean="0"/>
                <a:t> 00110101 </a:t>
              </a:r>
              <a:r>
                <a:rPr lang="en-US" b="1" dirty="0" smtClean="0">
                  <a:solidFill>
                    <a:srgbClr val="0000CC"/>
                  </a:solidFill>
                </a:rPr>
                <a:t>00111001</a:t>
              </a:r>
              <a:endParaRPr lang="zh-CN" altLang="en-US" b="1" dirty="0">
                <a:solidFill>
                  <a:srgbClr val="0000CC"/>
                </a:solidFill>
                <a:ea typeface="Arial Unicode MS" pitchFamily="34" charset="-122"/>
                <a:cs typeface="Arial Unicode MS" pitchFamily="34" charset="-122"/>
              </a:endParaRPr>
            </a:p>
          </p:txBody>
        </p:sp>
        <p:sp>
          <p:nvSpPr>
            <p:cNvPr id="46" name="Text Box 4"/>
            <p:cNvSpPr txBox="1">
              <a:spLocks noChangeArrowheads="1"/>
            </p:cNvSpPr>
            <p:nvPr/>
          </p:nvSpPr>
          <p:spPr bwMode="auto">
            <a:xfrm>
              <a:off x="714348" y="3929066"/>
              <a:ext cx="1107997" cy="554319"/>
            </a:xfrm>
            <a:prstGeom prst="rect">
              <a:avLst/>
            </a:prstGeom>
            <a:noFill/>
            <a:ln w="19050">
              <a:noFill/>
              <a:miter lim="800000"/>
              <a:headEnd/>
              <a:tailEnd/>
            </a:ln>
            <a:effectLst/>
          </p:spPr>
          <p:txBody>
            <a:bodyPr wrap="none">
              <a:spAutoFit/>
            </a:bodyPr>
            <a:lstStyle/>
            <a:p>
              <a:pPr>
                <a:lnSpc>
                  <a:spcPct val="140000"/>
                </a:lnSpc>
              </a:pPr>
              <a:r>
                <a:rPr lang="zh-CN" altLang="en-US" b="1" i="1" dirty="0" smtClean="0">
                  <a:ea typeface="Arial Unicode MS" pitchFamily="34" charset="-122"/>
                  <a:cs typeface="Arial Unicode MS" pitchFamily="34" charset="-122"/>
                </a:rPr>
                <a:t>字符码</a:t>
              </a:r>
              <a:endParaRPr lang="zh-CN" altLang="en-US" b="1" i="1" dirty="0">
                <a:ea typeface="Arial Unicode MS" pitchFamily="34" charset="-122"/>
                <a:cs typeface="Arial Unicode MS" pitchFamily="34" charset="-122"/>
              </a:endParaRPr>
            </a:p>
          </p:txBody>
        </p:sp>
        <p:sp>
          <p:nvSpPr>
            <p:cNvPr id="47" name="Text Box 4"/>
            <p:cNvSpPr txBox="1">
              <a:spLocks noChangeArrowheads="1"/>
            </p:cNvSpPr>
            <p:nvPr/>
          </p:nvSpPr>
          <p:spPr bwMode="auto">
            <a:xfrm>
              <a:off x="857225" y="5286388"/>
              <a:ext cx="7786742" cy="609398"/>
            </a:xfrm>
            <a:prstGeom prst="rect">
              <a:avLst/>
            </a:prstGeom>
            <a:solidFill>
              <a:srgbClr val="CCFFCC"/>
            </a:solidFill>
            <a:ln w="19050">
              <a:noFill/>
              <a:miter lim="800000"/>
              <a:headEnd/>
              <a:tailEnd/>
            </a:ln>
            <a:effectLst/>
          </p:spPr>
          <p:txBody>
            <a:bodyPr wrap="square">
              <a:spAutoFit/>
            </a:bodyPr>
            <a:lstStyle/>
            <a:p>
              <a:pPr>
                <a:lnSpc>
                  <a:spcPct val="140000"/>
                </a:lnSpc>
              </a:pPr>
              <a:r>
                <a:rPr lang="en-US" b="1" dirty="0" smtClean="0"/>
                <a:t>‘3’             </a:t>
              </a:r>
              <a:r>
                <a:rPr lang="en-US" b="1" dirty="0" smtClean="0">
                  <a:solidFill>
                    <a:srgbClr val="0000CC"/>
                  </a:solidFill>
                </a:rPr>
                <a:t>’1’</a:t>
              </a:r>
              <a:r>
                <a:rPr lang="en-US" b="1" dirty="0" smtClean="0"/>
                <a:t>             ‘4’           </a:t>
              </a:r>
              <a:r>
                <a:rPr lang="en-US" b="1" dirty="0" smtClean="0">
                  <a:solidFill>
                    <a:srgbClr val="0000CC"/>
                  </a:solidFill>
                </a:rPr>
                <a:t>’1’            </a:t>
              </a:r>
              <a:r>
                <a:rPr lang="en-US" b="1" dirty="0" smtClean="0"/>
                <a:t>’5’            </a:t>
              </a:r>
              <a:r>
                <a:rPr lang="en-US" b="1" dirty="0" smtClean="0">
                  <a:solidFill>
                    <a:srgbClr val="0000CC"/>
                  </a:solidFill>
                </a:rPr>
                <a:t>’9’      </a:t>
              </a:r>
              <a:endParaRPr lang="zh-CN" altLang="en-US" b="1" dirty="0">
                <a:solidFill>
                  <a:srgbClr val="0000CC"/>
                </a:solidFill>
                <a:ea typeface="Arial Unicode MS" pitchFamily="34" charset="-122"/>
                <a:cs typeface="Arial Unicode MS" pitchFamily="34" charset="-122"/>
              </a:endParaRPr>
            </a:p>
          </p:txBody>
        </p:sp>
      </p:grpSp>
      <p:sp>
        <p:nvSpPr>
          <p:cNvPr id="50" name="AutoShape 42"/>
          <p:cNvSpPr>
            <a:spLocks/>
          </p:cNvSpPr>
          <p:nvPr/>
        </p:nvSpPr>
        <p:spPr bwMode="auto">
          <a:xfrm>
            <a:off x="6286512" y="1285860"/>
            <a:ext cx="2087687" cy="935037"/>
          </a:xfrm>
          <a:prstGeom prst="borderCallout2">
            <a:avLst>
              <a:gd name="adj1" fmla="val 41716"/>
              <a:gd name="adj2" fmla="val 656"/>
              <a:gd name="adj3" fmla="val 40162"/>
              <a:gd name="adj4" fmla="val -17109"/>
              <a:gd name="adj5" fmla="val 178002"/>
              <a:gd name="adj6" fmla="val -42597"/>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由数据类型解释</a:t>
            </a:r>
            <a:endParaRPr lang="en-US" altLang="zh-CN" sz="1800" b="1" dirty="0" smtClean="0"/>
          </a:p>
          <a:p>
            <a:pPr>
              <a:lnSpc>
                <a:spcPct val="150000"/>
              </a:lnSpc>
            </a:pPr>
            <a:r>
              <a:rPr lang="zh-CN" altLang="en-US" sz="1800" b="1" dirty="0" smtClean="0"/>
              <a:t>如  </a:t>
            </a:r>
            <a:r>
              <a:rPr lang="en-US" altLang="zh-CN" sz="1800" b="1" dirty="0" err="1" smtClean="0"/>
              <a:t>int</a:t>
            </a:r>
            <a:endParaRPr lang="zh-CN" altLang="en-US" sz="1800" b="1" dirty="0"/>
          </a:p>
        </p:txBody>
      </p:sp>
      <p:sp>
        <p:nvSpPr>
          <p:cNvPr id="51" name="AutoShape 42"/>
          <p:cNvSpPr>
            <a:spLocks/>
          </p:cNvSpPr>
          <p:nvPr/>
        </p:nvSpPr>
        <p:spPr bwMode="auto">
          <a:xfrm>
            <a:off x="5643570" y="3708409"/>
            <a:ext cx="2500330" cy="935037"/>
          </a:xfrm>
          <a:prstGeom prst="borderCallout2">
            <a:avLst>
              <a:gd name="adj1" fmla="val 41716"/>
              <a:gd name="adj2" fmla="val 656"/>
              <a:gd name="adj3" fmla="val 40162"/>
              <a:gd name="adj4" fmla="val -17109"/>
              <a:gd name="adj5" fmla="val 191973"/>
              <a:gd name="adj6" fmla="val -6564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由语法规则解释</a:t>
            </a:r>
            <a:endParaRPr lang="en-US" altLang="zh-CN" sz="1800" b="1" dirty="0" smtClean="0"/>
          </a:p>
          <a:p>
            <a:pPr>
              <a:lnSpc>
                <a:spcPct val="150000"/>
              </a:lnSpc>
            </a:pPr>
            <a:r>
              <a:rPr lang="zh-CN" altLang="en-US" sz="1800" b="1" dirty="0" smtClean="0"/>
              <a:t>如  </a:t>
            </a:r>
            <a:r>
              <a:rPr lang="en-US" altLang="zh-CN" sz="1800" b="1" dirty="0" err="1" smtClean="0"/>
              <a:t>int</a:t>
            </a:r>
            <a:r>
              <a:rPr lang="en-US" altLang="zh-CN" sz="1800" b="1" dirty="0" smtClean="0"/>
              <a:t>  0~9</a:t>
            </a:r>
            <a:r>
              <a:rPr lang="zh-CN" altLang="en-US" sz="1800" b="1" dirty="0" smtClean="0"/>
              <a:t>的数字串</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785411"/>
                                        </p:tgtEl>
                                        <p:attrNameLst>
                                          <p:attrName>style.visibility</p:attrName>
                                        </p:attrNameLst>
                                      </p:cBhvr>
                                      <p:to>
                                        <p:strVal val="visible"/>
                                      </p:to>
                                    </p:set>
                                    <p:animEffect transition="in" filter="blinds(vertical)">
                                      <p:cBhvr>
                                        <p:cTn id="7" dur="75"/>
                                        <p:tgtEl>
                                          <p:spTgt spid="78541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85412"/>
                                        </p:tgtEl>
                                        <p:attrNameLst>
                                          <p:attrName>style.visibility</p:attrName>
                                        </p:attrNameLst>
                                      </p:cBhvr>
                                      <p:to>
                                        <p:strVal val="visible"/>
                                      </p:to>
                                    </p:set>
                                    <p:anim calcmode="lin" valueType="num">
                                      <p:cBhvr>
                                        <p:cTn id="12" dur="1000" fill="hold"/>
                                        <p:tgtEl>
                                          <p:spTgt spid="785412"/>
                                        </p:tgtEl>
                                        <p:attrNameLst>
                                          <p:attrName>ppt_w</p:attrName>
                                        </p:attrNameLst>
                                      </p:cBhvr>
                                      <p:tavLst>
                                        <p:tav tm="0">
                                          <p:val>
                                            <p:strVal val="#ppt_w*0.70"/>
                                          </p:val>
                                        </p:tav>
                                        <p:tav tm="100000">
                                          <p:val>
                                            <p:strVal val="#ppt_w"/>
                                          </p:val>
                                        </p:tav>
                                      </p:tavLst>
                                    </p:anim>
                                    <p:anim calcmode="lin" valueType="num">
                                      <p:cBhvr>
                                        <p:cTn id="13" dur="1000" fill="hold"/>
                                        <p:tgtEl>
                                          <p:spTgt spid="785412"/>
                                        </p:tgtEl>
                                        <p:attrNameLst>
                                          <p:attrName>ppt_h</p:attrName>
                                        </p:attrNameLst>
                                      </p:cBhvr>
                                      <p:tavLst>
                                        <p:tav tm="0">
                                          <p:val>
                                            <p:strVal val="#ppt_h"/>
                                          </p:val>
                                        </p:tav>
                                        <p:tav tm="100000">
                                          <p:val>
                                            <p:strVal val="#ppt_h"/>
                                          </p:val>
                                        </p:tav>
                                      </p:tavLst>
                                    </p:anim>
                                    <p:animEffect transition="in" filter="fade">
                                      <p:cBhvr>
                                        <p:cTn id="14" dur="1000"/>
                                        <p:tgtEl>
                                          <p:spTgt spid="78541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linds(horizontal)">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checkerboard(across)">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arn(outHorizontal)">
                                      <p:cBhvr>
                                        <p:cTn id="29"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barn(outHorizontal)">
                                      <p:cBhvr>
                                        <p:cTn id="34"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autoUpdateAnimBg="0"/>
      <p:bldP spid="785412" grpId="0"/>
      <p:bldP spid="50" grpId="0" animBg="1" autoUpdateAnimBg="0"/>
      <p:bldP spid="51"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11.5.4  </a:t>
            </a:r>
            <a:r>
              <a:rPr lang="zh-CN" altLang="en-US" b="1">
                <a:solidFill>
                  <a:srgbClr val="CC3300"/>
                </a:solidFill>
                <a:latin typeface="楷体_GB2312" pitchFamily="49" charset="-122"/>
              </a:rPr>
              <a:t>二进制文件</a:t>
            </a:r>
          </a:p>
        </p:txBody>
      </p:sp>
      <p:sp>
        <p:nvSpPr>
          <p:cNvPr id="785411" name="Rectangle 3"/>
          <p:cNvSpPr>
            <a:spLocks noChangeArrowheads="1"/>
          </p:cNvSpPr>
          <p:nvPr/>
        </p:nvSpPr>
        <p:spPr bwMode="auto">
          <a:xfrm>
            <a:off x="569913" y="1566863"/>
            <a:ext cx="1708150" cy="566737"/>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随机访问流</a:t>
            </a:r>
          </a:p>
        </p:txBody>
      </p:sp>
      <p:sp>
        <p:nvSpPr>
          <p:cNvPr id="785412" name="Text Box 4"/>
          <p:cNvSpPr txBox="1">
            <a:spLocks noChangeArrowheads="1"/>
          </p:cNvSpPr>
          <p:nvPr/>
        </p:nvSpPr>
        <p:spPr bwMode="auto">
          <a:xfrm>
            <a:off x="908050" y="2538413"/>
            <a:ext cx="5975350" cy="603250"/>
          </a:xfrm>
          <a:prstGeom prst="rect">
            <a:avLst/>
          </a:prstGeom>
          <a:noFill/>
          <a:ln w="19050">
            <a:noFill/>
            <a:miter lim="800000"/>
            <a:headEnd/>
            <a:tailEnd/>
          </a:ln>
          <a:effectLst/>
        </p:spPr>
        <p:txBody>
          <a:bodyPr wrap="none">
            <a:spAutoFit/>
          </a:bodyPr>
          <a:lstStyle/>
          <a:p>
            <a:pPr>
              <a:lnSpc>
                <a:spcPct val="140000"/>
              </a:lnSpc>
            </a:pPr>
            <a:r>
              <a:rPr lang="zh-CN" altLang="en-US" b="1">
                <a:ea typeface="Arial Unicode MS" pitchFamily="34" charset="-122"/>
                <a:cs typeface="Arial Unicode MS" pitchFamily="34" charset="-122"/>
              </a:rPr>
              <a:t>流的状态表示：流的内容、长度和操作位置</a:t>
            </a:r>
          </a:p>
        </p:txBody>
      </p:sp>
      <p:grpSp>
        <p:nvGrpSpPr>
          <p:cNvPr id="2" name="Group 5"/>
          <p:cNvGrpSpPr>
            <a:grpSpLocks/>
          </p:cNvGrpSpPr>
          <p:nvPr/>
        </p:nvGrpSpPr>
        <p:grpSpPr bwMode="auto">
          <a:xfrm>
            <a:off x="457200" y="3810000"/>
            <a:ext cx="8305800" cy="1447800"/>
            <a:chOff x="288" y="2400"/>
            <a:chExt cx="5232" cy="912"/>
          </a:xfrm>
        </p:grpSpPr>
        <p:grpSp>
          <p:nvGrpSpPr>
            <p:cNvPr id="3" name="Group 6"/>
            <p:cNvGrpSpPr>
              <a:grpSpLocks/>
            </p:cNvGrpSpPr>
            <p:nvPr/>
          </p:nvGrpSpPr>
          <p:grpSpPr bwMode="auto">
            <a:xfrm>
              <a:off x="384" y="2640"/>
              <a:ext cx="4955" cy="288"/>
              <a:chOff x="384" y="2496"/>
              <a:chExt cx="4955" cy="288"/>
            </a:xfrm>
          </p:grpSpPr>
          <p:sp>
            <p:nvSpPr>
              <p:cNvPr id="785415" name="Rectangle 7"/>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85416" name="Line 8"/>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17" name="Line 9"/>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18" name="Line 10"/>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19" name="Line 11"/>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0" name="Line 12"/>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1" name="Line 13"/>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2" name="Line 14"/>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3" name="Line 15"/>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4" name="Line 16"/>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5" name="Line 17"/>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6" name="Line 18"/>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7" name="Line 19"/>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8" name="Line 20"/>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9" name="Line 21"/>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0" name="Line 22"/>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1" name="Line 23"/>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2" name="Line 24"/>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3" name="Line 25"/>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4" name="Line 26"/>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5" name="Line 27"/>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6" name="Line 28"/>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7" name="Line 29"/>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8" name="Line 30"/>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9" name="Line 31"/>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40" name="Line 32"/>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85441" name="Text Box 33"/>
            <p:cNvSpPr txBox="1">
              <a:spLocks noChangeArrowheads="1"/>
            </p:cNvSpPr>
            <p:nvPr/>
          </p:nvSpPr>
          <p:spPr bwMode="auto">
            <a:xfrm>
              <a:off x="288" y="2409"/>
              <a:ext cx="384" cy="231"/>
            </a:xfrm>
            <a:prstGeom prst="rect">
              <a:avLst/>
            </a:prstGeom>
            <a:noFill/>
            <a:ln w="19050">
              <a:noFill/>
              <a:miter lim="800000"/>
              <a:headEnd/>
              <a:tailEnd/>
            </a:ln>
            <a:effectLst/>
          </p:spPr>
          <p:txBody>
            <a:bodyPr>
              <a:spAutoFit/>
            </a:bodyPr>
            <a:lstStyle/>
            <a:p>
              <a:pPr algn="l">
                <a:spcBef>
                  <a:spcPct val="50000"/>
                </a:spcBef>
              </a:pPr>
              <a:r>
                <a:rPr lang="en-US" altLang="zh-CN" sz="1800"/>
                <a:t>beg</a:t>
              </a:r>
            </a:p>
          </p:txBody>
        </p:sp>
        <p:sp>
          <p:nvSpPr>
            <p:cNvPr id="785442" name="Text Box 34"/>
            <p:cNvSpPr txBox="1">
              <a:spLocks noChangeArrowheads="1"/>
            </p:cNvSpPr>
            <p:nvPr/>
          </p:nvSpPr>
          <p:spPr bwMode="auto">
            <a:xfrm>
              <a:off x="5136" y="2400"/>
              <a:ext cx="384" cy="231"/>
            </a:xfrm>
            <a:prstGeom prst="rect">
              <a:avLst/>
            </a:prstGeom>
            <a:noFill/>
            <a:ln w="19050">
              <a:noFill/>
              <a:miter lim="800000"/>
              <a:headEnd/>
              <a:tailEnd/>
            </a:ln>
            <a:effectLst/>
          </p:spPr>
          <p:txBody>
            <a:bodyPr>
              <a:spAutoFit/>
            </a:bodyPr>
            <a:lstStyle/>
            <a:p>
              <a:pPr algn="l">
                <a:spcBef>
                  <a:spcPct val="50000"/>
                </a:spcBef>
              </a:pPr>
              <a:r>
                <a:rPr lang="en-US" altLang="zh-CN" sz="1800"/>
                <a:t>end</a:t>
              </a:r>
            </a:p>
          </p:txBody>
        </p:sp>
        <p:grpSp>
          <p:nvGrpSpPr>
            <p:cNvPr id="4" name="Group 35"/>
            <p:cNvGrpSpPr>
              <a:grpSpLocks/>
            </p:cNvGrpSpPr>
            <p:nvPr/>
          </p:nvGrpSpPr>
          <p:grpSpPr bwMode="auto">
            <a:xfrm>
              <a:off x="1152" y="2640"/>
              <a:ext cx="192" cy="624"/>
              <a:chOff x="3072" y="2352"/>
              <a:chExt cx="192" cy="624"/>
            </a:xfrm>
          </p:grpSpPr>
          <p:sp>
            <p:nvSpPr>
              <p:cNvPr id="785444" name="AutoShape 36"/>
              <p:cNvSpPr>
                <a:spLocks noChangeArrowheads="1"/>
              </p:cNvSpPr>
              <p:nvPr/>
            </p:nvSpPr>
            <p:spPr bwMode="auto">
              <a:xfrm>
                <a:off x="3072" y="2688"/>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5445" name="Rectangle 37"/>
              <p:cNvSpPr>
                <a:spLocks noChangeArrowheads="1"/>
              </p:cNvSpPr>
              <p:nvPr/>
            </p:nvSpPr>
            <p:spPr bwMode="auto">
              <a:xfrm>
                <a:off x="3083" y="2352"/>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grpSp>
        <p:sp>
          <p:nvSpPr>
            <p:cNvPr id="785446" name="Rectangle 38"/>
            <p:cNvSpPr>
              <a:spLocks noChangeArrowheads="1"/>
            </p:cNvSpPr>
            <p:nvPr/>
          </p:nvSpPr>
          <p:spPr bwMode="auto">
            <a:xfrm>
              <a:off x="5232" y="2736"/>
              <a:ext cx="48" cy="96"/>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785447" name="Text Box 39"/>
            <p:cNvSpPr txBox="1">
              <a:spLocks noChangeArrowheads="1"/>
            </p:cNvSpPr>
            <p:nvPr/>
          </p:nvSpPr>
          <p:spPr bwMode="auto">
            <a:xfrm>
              <a:off x="1296" y="3081"/>
              <a:ext cx="384" cy="231"/>
            </a:xfrm>
            <a:prstGeom prst="rect">
              <a:avLst/>
            </a:prstGeom>
            <a:noFill/>
            <a:ln w="19050">
              <a:noFill/>
              <a:miter lim="800000"/>
              <a:headEnd/>
              <a:tailEnd/>
            </a:ln>
            <a:effectLst/>
          </p:spPr>
          <p:txBody>
            <a:bodyPr>
              <a:spAutoFit/>
            </a:bodyPr>
            <a:lstStyle/>
            <a:p>
              <a:pPr algn="l">
                <a:spcBef>
                  <a:spcPct val="50000"/>
                </a:spcBef>
              </a:pPr>
              <a:r>
                <a:rPr lang="en-US" altLang="zh-CN" sz="1800"/>
                <a:t>cur</a:t>
              </a:r>
            </a:p>
          </p:txBody>
        </p:sp>
      </p:grpSp>
      <p:sp>
        <p:nvSpPr>
          <p:cNvPr id="785450" name="AutoShape 42"/>
          <p:cNvSpPr>
            <a:spLocks/>
          </p:cNvSpPr>
          <p:nvPr/>
        </p:nvSpPr>
        <p:spPr bwMode="auto">
          <a:xfrm>
            <a:off x="4355976" y="1484313"/>
            <a:ext cx="2087687" cy="935037"/>
          </a:xfrm>
          <a:prstGeom prst="borderCallout2">
            <a:avLst>
              <a:gd name="adj1" fmla="val 12222"/>
              <a:gd name="adj2" fmla="val 104245"/>
              <a:gd name="adj3" fmla="val 12222"/>
              <a:gd name="adj4" fmla="val 127500"/>
              <a:gd name="adj5" fmla="val 240093"/>
              <a:gd name="adj6" fmla="val 191697"/>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a:t>不能表示数据记录的完整性</a:t>
            </a:r>
          </a:p>
        </p:txBody>
      </p:sp>
      <p:sp>
        <p:nvSpPr>
          <p:cNvPr id="785451" name="Oval 43"/>
          <p:cNvSpPr>
            <a:spLocks noChangeArrowheads="1"/>
          </p:cNvSpPr>
          <p:nvPr/>
        </p:nvSpPr>
        <p:spPr bwMode="auto">
          <a:xfrm>
            <a:off x="7956550" y="3860800"/>
            <a:ext cx="863600" cy="1008063"/>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785411"/>
                                        </p:tgtEl>
                                        <p:attrNameLst>
                                          <p:attrName>style.visibility</p:attrName>
                                        </p:attrNameLst>
                                      </p:cBhvr>
                                      <p:to>
                                        <p:strVal val="visible"/>
                                      </p:to>
                                    </p:set>
                                    <p:animEffect transition="in" filter="blinds(vertical)">
                                      <p:cBhvr>
                                        <p:cTn id="7" dur="75"/>
                                        <p:tgtEl>
                                          <p:spTgt spid="785411"/>
                                        </p:tgtEl>
                                      </p:cBhvr>
                                    </p:animEffect>
                                  </p:childTnLst>
                                </p:cTn>
                              </p:par>
                            </p:childTnLst>
                          </p:cTn>
                        </p:par>
                        <p:par>
                          <p:cTn id="8" fill="hold">
                            <p:stCondLst>
                              <p:cond delay="1375"/>
                            </p:stCondLst>
                            <p:childTnLst>
                              <p:par>
                                <p:cTn id="9" presetID="5" presetClass="entr" presetSubtype="10" fill="hold" grpId="0" nodeType="afterEffect">
                                  <p:stCondLst>
                                    <p:cond delay="2000"/>
                                  </p:stCondLst>
                                  <p:childTnLst>
                                    <p:set>
                                      <p:cBhvr>
                                        <p:cTn id="10" dur="1" fill="hold">
                                          <p:stCondLst>
                                            <p:cond delay="0"/>
                                          </p:stCondLst>
                                        </p:cTn>
                                        <p:tgtEl>
                                          <p:spTgt spid="785412"/>
                                        </p:tgtEl>
                                        <p:attrNameLst>
                                          <p:attrName>style.visibility</p:attrName>
                                        </p:attrNameLst>
                                      </p:cBhvr>
                                      <p:to>
                                        <p:strVal val="visible"/>
                                      </p:to>
                                    </p:set>
                                    <p:animEffect transition="in" filter="checkerboard(across)">
                                      <p:cBhvr>
                                        <p:cTn id="11" dur="500"/>
                                        <p:tgtEl>
                                          <p:spTgt spid="78541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785451"/>
                                        </p:tgtEl>
                                        <p:attrNameLst>
                                          <p:attrName>style.visibility</p:attrName>
                                        </p:attrNameLst>
                                      </p:cBhvr>
                                      <p:to>
                                        <p:strVal val="visible"/>
                                      </p:to>
                                    </p:set>
                                    <p:animEffect transition="in" filter="box(out)">
                                      <p:cBhvr>
                                        <p:cTn id="21" dur="500"/>
                                        <p:tgtEl>
                                          <p:spTgt spid="78545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785450"/>
                                        </p:tgtEl>
                                        <p:attrNameLst>
                                          <p:attrName>style.visibility</p:attrName>
                                        </p:attrNameLst>
                                      </p:cBhvr>
                                      <p:to>
                                        <p:strVal val="visible"/>
                                      </p:to>
                                    </p:set>
                                    <p:animEffect transition="in" filter="barn(outHorizontal)">
                                      <p:cBhvr>
                                        <p:cTn id="26" dur="500"/>
                                        <p:tgtEl>
                                          <p:spTgt spid="785450"/>
                                        </p:tgtEl>
                                      </p:cBhvr>
                                    </p:animEffect>
                                  </p:childTnLst>
                                  <p:subTnLst>
                                    <p:set>
                                      <p:cBhvr override="childStyle">
                                        <p:cTn dur="1" fill="hold" display="0" masterRel="nextClick" afterEffect="1"/>
                                        <p:tgtEl>
                                          <p:spTgt spid="7854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autoUpdateAnimBg="0"/>
      <p:bldP spid="785412" grpId="0" autoUpdateAnimBg="0"/>
      <p:bldP spid="785450" grpId="0" animBg="1" autoUpdateAnimBg="0"/>
      <p:bldP spid="785451"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ext Box 2"/>
          <p:cNvSpPr txBox="1">
            <a:spLocks noChangeArrowheads="1"/>
          </p:cNvSpPr>
          <p:nvPr/>
        </p:nvSpPr>
        <p:spPr bwMode="auto">
          <a:xfrm>
            <a:off x="1066800" y="1772816"/>
            <a:ext cx="6276975" cy="2530475"/>
          </a:xfrm>
          <a:prstGeom prst="rect">
            <a:avLst/>
          </a:prstGeom>
          <a:noFill/>
          <a:ln w="19050">
            <a:noFill/>
            <a:miter lim="800000"/>
            <a:headEnd/>
            <a:tailEnd/>
          </a:ln>
          <a:effectLst/>
        </p:spPr>
        <p:txBody>
          <a:bodyPr wrap="none">
            <a:spAutoFit/>
          </a:bodyPr>
          <a:lstStyle/>
          <a:p>
            <a:pPr algn="l">
              <a:lnSpc>
                <a:spcPct val="200000"/>
              </a:lnSpc>
              <a:buClr>
                <a:srgbClr val="FF3300"/>
              </a:buClr>
              <a:buFont typeface="Wingdings" pitchFamily="2" charset="2"/>
              <a:buChar char="Ø"/>
            </a:pP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pos</a:t>
            </a:r>
            <a:r>
              <a:rPr lang="en-US" altLang="zh-CN" sz="2000" b="1" dirty="0">
                <a:ea typeface="Arial Unicode MS" pitchFamily="34" charset="-122"/>
                <a:cs typeface="Arial Unicode MS" pitchFamily="34" charset="-122"/>
              </a:rPr>
              <a:t>)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i="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读指针从流的起始位置向后移动由</a:t>
            </a:r>
            <a:r>
              <a:rPr lang="en-US" altLang="zh-CN" sz="2000" b="1" i="1" dirty="0">
                <a:ea typeface="Arial Unicode MS" pitchFamily="34" charset="-122"/>
                <a:cs typeface="Arial Unicode MS" pitchFamily="34" charset="-122"/>
              </a:rPr>
              <a:t>pos</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off</a:t>
            </a: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ios</a:t>
            </a:r>
            <a:r>
              <a:rPr lang="en-US" altLang="zh-CN" sz="2000" b="1" dirty="0">
                <a:ea typeface="Arial Unicode MS" pitchFamily="34" charset="-122"/>
                <a:cs typeface="Arial Unicode MS" pitchFamily="34" charset="-122"/>
              </a:rPr>
              <a:t>::</a:t>
            </a:r>
            <a:r>
              <a:rPr lang="en-US" altLang="zh-CN" sz="2000" b="1" i="1" dirty="0" err="1">
                <a:ea typeface="Arial Unicode MS" pitchFamily="34" charset="-122"/>
                <a:cs typeface="Arial Unicode MS" pitchFamily="34" charset="-122"/>
              </a:rPr>
              <a:t>seek_dir</a:t>
            </a:r>
            <a:r>
              <a:rPr lang="en-US" altLang="zh-CN" sz="2000" b="1" dirty="0">
                <a:ea typeface="Arial Unicode MS" pitchFamily="34" charset="-122"/>
                <a:cs typeface="Arial Unicode MS" pitchFamily="34" charset="-122"/>
              </a:rPr>
              <a:t> )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a:t>
            </a:r>
            <a:r>
              <a:rPr lang="en-US" altLang="zh-CN" sz="2000" b="1" i="1" dirty="0" err="1">
                <a:ea typeface="Arial Unicode MS" pitchFamily="34" charset="-122"/>
                <a:cs typeface="Arial Unicode MS" pitchFamily="34" charset="-122"/>
              </a:rPr>
              <a:t>seek_dir</a:t>
            </a:r>
            <a:r>
              <a:rPr lang="zh-CN" altLang="zh-CN" sz="2000" b="1" dirty="0">
                <a:ea typeface="Arial Unicode MS" pitchFamily="34" charset="-122"/>
                <a:cs typeface="Arial Unicode MS" pitchFamily="34" charset="-122"/>
              </a:rPr>
              <a:t>位置移动</a:t>
            </a:r>
            <a:r>
              <a:rPr lang="zh-CN" altLang="en-US" sz="2000" b="1" dirty="0">
                <a:ea typeface="Arial Unicode MS" pitchFamily="34" charset="-122"/>
                <a:cs typeface="Arial Unicode MS" pitchFamily="34" charset="-122"/>
              </a:rPr>
              <a:t> </a:t>
            </a:r>
            <a:r>
              <a:rPr lang="en-US" altLang="zh-CN" sz="2000" b="1" i="1" dirty="0">
                <a:ea typeface="Arial Unicode MS" pitchFamily="34" charset="-122"/>
                <a:cs typeface="Arial Unicode MS" pitchFamily="34" charset="-122"/>
              </a:rPr>
              <a:t>off </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p:txBody>
      </p:sp>
      <p:sp>
        <p:nvSpPr>
          <p:cNvPr id="786435" name="Rectangle 3"/>
          <p:cNvSpPr>
            <a:spLocks noChangeArrowheads="1"/>
          </p:cNvSpPr>
          <p:nvPr/>
        </p:nvSpPr>
        <p:spPr bwMode="auto">
          <a:xfrm>
            <a:off x="714375" y="603250"/>
            <a:ext cx="4848225" cy="785813"/>
          </a:xfrm>
          <a:prstGeom prst="rect">
            <a:avLst/>
          </a:prstGeom>
          <a:noFill/>
          <a:ln w="9525">
            <a:noFill/>
            <a:miter lim="800000"/>
            <a:headEnd/>
            <a:tailEnd/>
          </a:ln>
          <a:effectLst/>
        </p:spPr>
        <p:txBody>
          <a:bodyPr wrap="none">
            <a:spAutoFit/>
          </a:bodyPr>
          <a:lstStyle/>
          <a:p>
            <a:pPr>
              <a:lnSpc>
                <a:spcPct val="190000"/>
              </a:lnSpc>
              <a:buFont typeface="Wingdings" pitchFamily="2" charset="2"/>
              <a:buNone/>
            </a:pPr>
            <a:r>
              <a:rPr lang="en-US" altLang="zh-CN" b="1" i="1">
                <a:solidFill>
                  <a:srgbClr val="008000"/>
                </a:solidFill>
              </a:rPr>
              <a:t>istream </a:t>
            </a:r>
            <a:r>
              <a:rPr lang="zh-CN" altLang="en-US" b="1" i="1">
                <a:solidFill>
                  <a:srgbClr val="008000"/>
                </a:solidFill>
              </a:rPr>
              <a:t>类操作流</a:t>
            </a:r>
            <a:r>
              <a:rPr lang="zh-CN" altLang="en-US" b="1" i="1">
                <a:solidFill>
                  <a:schemeClr val="accent2"/>
                </a:solidFill>
              </a:rPr>
              <a:t>读</a:t>
            </a:r>
            <a:r>
              <a:rPr lang="zh-CN" altLang="en-US" b="1" i="1">
                <a:solidFill>
                  <a:srgbClr val="008000"/>
                </a:solidFill>
              </a:rPr>
              <a:t>指针的成员函数</a:t>
            </a:r>
          </a:p>
        </p:txBody>
      </p:sp>
      <p:sp>
        <p:nvSpPr>
          <p:cNvPr id="786436" name="Text Box 4"/>
          <p:cNvSpPr txBox="1">
            <a:spLocks noChangeArrowheads="1"/>
          </p:cNvSpPr>
          <p:nvPr/>
        </p:nvSpPr>
        <p:spPr bwMode="auto">
          <a:xfrm>
            <a:off x="3016250" y="3861048"/>
            <a:ext cx="5670550" cy="1878013"/>
          </a:xfrm>
          <a:prstGeom prst="rect">
            <a:avLst/>
          </a:prstGeom>
          <a:gradFill rotWithShape="0">
            <a:gsLst>
              <a:gs pos="0">
                <a:srgbClr val="FFFFFF"/>
              </a:gs>
              <a:gs pos="50000">
                <a:srgbClr val="CCECFF"/>
              </a:gs>
              <a:gs pos="100000">
                <a:srgbClr val="FFFFFF"/>
              </a:gs>
            </a:gsLst>
            <a:lin ang="2700000" scaled="1"/>
          </a:gradFill>
          <a:ln w="19050">
            <a:noFill/>
            <a:miter lim="800000"/>
            <a:headEnd/>
            <a:tailEnd/>
          </a:ln>
          <a:effectLst>
            <a:outerShdw dist="107763" dir="8100000" algn="ctr" rotWithShape="0">
              <a:srgbClr val="808080"/>
            </a:outerShdw>
          </a:effectLst>
        </p:spPr>
        <p:txBody>
          <a:bodyPr wrap="none">
            <a:spAutoFit/>
          </a:bodyPr>
          <a:lstStyle/>
          <a:p>
            <a:pPr algn="l">
              <a:lnSpc>
                <a:spcPct val="130000"/>
              </a:lnSpc>
            </a:pPr>
            <a:r>
              <a:rPr lang="en-US" altLang="zh-CN" sz="1800" b="1">
                <a:ea typeface="Arial Unicode MS" pitchFamily="34" charset="-122"/>
                <a:cs typeface="Arial Unicode MS" pitchFamily="34" charset="-122"/>
              </a:rPr>
              <a:t>ios::seek_dir </a:t>
            </a:r>
            <a:r>
              <a:rPr lang="zh-CN" altLang="en-US" sz="1800" b="1">
                <a:ea typeface="Arial Unicode MS" pitchFamily="34" charset="-122"/>
                <a:cs typeface="Arial Unicode MS" pitchFamily="34" charset="-122"/>
              </a:rPr>
              <a:t>值：</a:t>
            </a:r>
          </a:p>
          <a:p>
            <a:pPr algn="l">
              <a:lnSpc>
                <a:spcPct val="130000"/>
              </a:lnSpc>
            </a:pPr>
            <a:r>
              <a:rPr lang="zh-CN" altLang="en-US" sz="1800" b="1">
                <a:ea typeface="Arial Unicode MS" pitchFamily="34" charset="-122"/>
                <a:cs typeface="Arial Unicode MS" pitchFamily="34" charset="-122"/>
              </a:rPr>
              <a:t>	</a:t>
            </a:r>
            <a:r>
              <a:rPr lang="en-US" altLang="zh-CN" sz="1800" b="1">
                <a:solidFill>
                  <a:srgbClr val="0000FF"/>
                </a:solidFill>
                <a:effectLst>
                  <a:outerShdw blurRad="38100" dist="38100" dir="2700000" algn="tl">
                    <a:srgbClr val="000000"/>
                  </a:outerShdw>
                </a:effectLst>
                <a:ea typeface="Arial Unicode MS" pitchFamily="34" charset="-122"/>
                <a:cs typeface="Arial Unicode MS" pitchFamily="34" charset="-122"/>
              </a:rPr>
              <a:t>cur</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相对于当前读指针所指定的当前位置</a:t>
            </a:r>
            <a:endParaRPr lang="en-US" altLang="en-US" sz="1800" b="1">
              <a:ea typeface="Arial Unicode MS" pitchFamily="34" charset="-122"/>
              <a:cs typeface="Arial Unicode MS" pitchFamily="34" charset="-122"/>
            </a:endParaRPr>
          </a:p>
          <a:p>
            <a:pPr algn="l">
              <a:lnSpc>
                <a:spcPct val="130000"/>
              </a:lnSpc>
            </a:pPr>
            <a:r>
              <a:rPr lang="en-US" altLang="en-US" sz="1800" b="1">
                <a:ea typeface="Arial Unicode MS" pitchFamily="34" charset="-122"/>
                <a:cs typeface="Arial Unicode MS" pitchFamily="34" charset="-122"/>
              </a:rPr>
              <a:t>	</a:t>
            </a:r>
            <a:r>
              <a:rPr lang="en-US" altLang="zh-CN" sz="1800" b="1">
                <a:solidFill>
                  <a:srgbClr val="0000FF"/>
                </a:solidFill>
                <a:effectLst>
                  <a:outerShdw blurRad="38100" dist="38100" dir="2700000" algn="tl">
                    <a:srgbClr val="000000"/>
                  </a:outerShdw>
                </a:effectLst>
                <a:ea typeface="Arial Unicode MS" pitchFamily="34" charset="-122"/>
                <a:cs typeface="Arial Unicode MS" pitchFamily="34" charset="-122"/>
              </a:rPr>
              <a:t>beg</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相对于流的开始位置</a:t>
            </a:r>
            <a:endParaRPr lang="en-US" altLang="en-US" sz="1800" b="1">
              <a:ea typeface="Arial Unicode MS" pitchFamily="34" charset="-122"/>
              <a:cs typeface="Arial Unicode MS" pitchFamily="34" charset="-122"/>
            </a:endParaRPr>
          </a:p>
          <a:p>
            <a:pPr algn="l">
              <a:lnSpc>
                <a:spcPct val="130000"/>
              </a:lnSpc>
            </a:pPr>
            <a:r>
              <a:rPr lang="en-US" altLang="en-US" sz="1800" b="1">
                <a:ea typeface="Arial Unicode MS" pitchFamily="34" charset="-122"/>
                <a:cs typeface="Arial Unicode MS" pitchFamily="34" charset="-122"/>
              </a:rPr>
              <a:t>	</a:t>
            </a:r>
            <a:r>
              <a:rPr lang="en-US" altLang="zh-CN" sz="1800" b="1">
                <a:solidFill>
                  <a:srgbClr val="0000FF"/>
                </a:solidFill>
                <a:effectLst>
                  <a:outerShdw blurRad="38100" dist="38100" dir="2700000" algn="tl">
                    <a:srgbClr val="000000"/>
                  </a:outerShdw>
                </a:effectLst>
                <a:ea typeface="Arial Unicode MS" pitchFamily="34" charset="-122"/>
                <a:cs typeface="Arial Unicode MS" pitchFamily="34" charset="-122"/>
              </a:rPr>
              <a:t>end</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相对于流的结尾处</a:t>
            </a:r>
          </a:p>
          <a:p>
            <a:pPr algn="l">
              <a:lnSpc>
                <a:spcPct val="80000"/>
              </a:lnSpc>
              <a:spcBef>
                <a:spcPct val="50000"/>
              </a:spcBef>
            </a:pPr>
            <a:r>
              <a:rPr lang="en-US" altLang="zh-CN" sz="1800" b="1">
                <a:ea typeface="Arial Unicode MS" pitchFamily="34" charset="-122"/>
                <a:cs typeface="Arial Unicode MS" pitchFamily="34" charset="-122"/>
              </a:rPr>
              <a:t>enum  ios::seek_dir { beg = 0 ; cur = 1 , end = 2 }  ;</a:t>
            </a:r>
          </a:p>
        </p:txBody>
      </p:sp>
      <p:sp>
        <p:nvSpPr>
          <p:cNvPr id="786437"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6435"/>
                                        </p:tgtEl>
                                        <p:attrNameLst>
                                          <p:attrName>style.visibility</p:attrName>
                                        </p:attrNameLst>
                                      </p:cBhvr>
                                      <p:to>
                                        <p:strVal val="visible"/>
                                      </p:to>
                                    </p:set>
                                    <p:animEffect transition="in" filter="checkerboard(across)">
                                      <p:cBhvr>
                                        <p:cTn id="7" dur="500"/>
                                        <p:tgtEl>
                                          <p:spTgt spid="7864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86434">
                                            <p:txEl>
                                              <p:pRg st="0" end="0"/>
                                            </p:txEl>
                                          </p:spTgt>
                                        </p:tgtEl>
                                        <p:attrNameLst>
                                          <p:attrName>style.visibility</p:attrName>
                                        </p:attrNameLst>
                                      </p:cBhvr>
                                      <p:to>
                                        <p:strVal val="visible"/>
                                      </p:to>
                                    </p:set>
                                    <p:animEffect transition="in" filter="checkerboard(across)">
                                      <p:cBhvr>
                                        <p:cTn id="12" dur="500"/>
                                        <p:tgtEl>
                                          <p:spTgt spid="7864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86434">
                                            <p:txEl>
                                              <p:pRg st="1" end="1"/>
                                            </p:txEl>
                                          </p:spTgt>
                                        </p:tgtEl>
                                        <p:attrNameLst>
                                          <p:attrName>style.visibility</p:attrName>
                                        </p:attrNameLst>
                                      </p:cBhvr>
                                      <p:to>
                                        <p:strVal val="visible"/>
                                      </p:to>
                                    </p:set>
                                    <p:animEffect transition="in" filter="checkerboard(across)">
                                      <p:cBhvr>
                                        <p:cTn id="17" dur="500"/>
                                        <p:tgtEl>
                                          <p:spTgt spid="7864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86434">
                                            <p:txEl>
                                              <p:pRg st="2" end="2"/>
                                            </p:txEl>
                                          </p:spTgt>
                                        </p:tgtEl>
                                        <p:attrNameLst>
                                          <p:attrName>style.visibility</p:attrName>
                                        </p:attrNameLst>
                                      </p:cBhvr>
                                      <p:to>
                                        <p:strVal val="visible"/>
                                      </p:to>
                                    </p:set>
                                    <p:animEffect transition="in" filter="checkerboard(across)">
                                      <p:cBhvr>
                                        <p:cTn id="22" dur="500"/>
                                        <p:tgtEl>
                                          <p:spTgt spid="7864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86434">
                                            <p:txEl>
                                              <p:pRg st="3" end="3"/>
                                            </p:txEl>
                                          </p:spTgt>
                                        </p:tgtEl>
                                        <p:attrNameLst>
                                          <p:attrName>style.visibility</p:attrName>
                                        </p:attrNameLst>
                                      </p:cBhvr>
                                      <p:to>
                                        <p:strVal val="visible"/>
                                      </p:to>
                                    </p:set>
                                    <p:animEffect transition="in" filter="checkerboard(across)">
                                      <p:cBhvr>
                                        <p:cTn id="27" dur="500"/>
                                        <p:tgtEl>
                                          <p:spTgt spid="7864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786436"/>
                                        </p:tgtEl>
                                        <p:attrNameLst>
                                          <p:attrName>style.visibility</p:attrName>
                                        </p:attrNameLst>
                                      </p:cBhvr>
                                      <p:to>
                                        <p:strVal val="visible"/>
                                      </p:to>
                                    </p:set>
                                    <p:animEffect transition="in" filter="slide(fromTop)">
                                      <p:cBhvr>
                                        <p:cTn id="32" dur="500"/>
                                        <p:tgtEl>
                                          <p:spTgt spid="78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build="p" autoUpdateAnimBg="0"/>
      <p:bldP spid="786435" grpId="0" autoUpdateAnimBg="0"/>
      <p:bldP spid="786436" grpId="0" animBg="1" autoUpdateAnimBg="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Text Box 2"/>
          <p:cNvSpPr txBox="1">
            <a:spLocks noChangeArrowheads="1"/>
          </p:cNvSpPr>
          <p:nvPr/>
        </p:nvSpPr>
        <p:spPr bwMode="auto">
          <a:xfrm>
            <a:off x="1066800" y="1773238"/>
            <a:ext cx="6276975" cy="2530475"/>
          </a:xfrm>
          <a:prstGeom prst="rect">
            <a:avLst/>
          </a:prstGeom>
          <a:noFill/>
          <a:ln w="19050">
            <a:noFill/>
            <a:miter lim="800000"/>
            <a:headEnd/>
            <a:tailEnd/>
          </a:ln>
          <a:effectLst/>
        </p:spPr>
        <p:txBody>
          <a:bodyPr wrap="none">
            <a:spAutoFit/>
          </a:bodyPr>
          <a:lstStyle/>
          <a:p>
            <a:pPr algn="l">
              <a:lnSpc>
                <a:spcPct val="200000"/>
              </a:lnSpc>
              <a:buClr>
                <a:srgbClr val="FF3300"/>
              </a:buClr>
              <a:buFont typeface="Wingdings" pitchFamily="2" charset="2"/>
              <a:buChar char="Ø"/>
            </a:pP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pos</a:t>
            </a:r>
            <a:r>
              <a:rPr lang="en-US" altLang="zh-CN" sz="2000" b="1" dirty="0">
                <a:ea typeface="Arial Unicode MS" pitchFamily="34" charset="-122"/>
                <a:cs typeface="Arial Unicode MS" pitchFamily="34" charset="-122"/>
              </a:rPr>
              <a:t>)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i="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读指针从流的起始位置向后移动由</a:t>
            </a:r>
            <a:r>
              <a:rPr lang="en-US" altLang="zh-CN" sz="2000" b="1" i="1" dirty="0">
                <a:ea typeface="Arial Unicode MS" pitchFamily="34" charset="-122"/>
                <a:cs typeface="Arial Unicode MS" pitchFamily="34" charset="-122"/>
              </a:rPr>
              <a:t>pos</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off</a:t>
            </a: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ios</a:t>
            </a:r>
            <a:r>
              <a:rPr lang="en-US" altLang="zh-CN" sz="2000" b="1" dirty="0">
                <a:ea typeface="Arial Unicode MS" pitchFamily="34" charset="-122"/>
                <a:cs typeface="Arial Unicode MS" pitchFamily="34" charset="-122"/>
              </a:rPr>
              <a:t>::</a:t>
            </a:r>
            <a:r>
              <a:rPr lang="en-US" altLang="zh-CN" sz="2000" b="1" i="1" dirty="0" err="1">
                <a:ea typeface="Arial Unicode MS" pitchFamily="34" charset="-122"/>
                <a:cs typeface="Arial Unicode MS" pitchFamily="34" charset="-122"/>
              </a:rPr>
              <a:t>seek_dir</a:t>
            </a:r>
            <a:r>
              <a:rPr lang="en-US" altLang="zh-CN" sz="2000" b="1" dirty="0">
                <a:ea typeface="Arial Unicode MS" pitchFamily="34" charset="-122"/>
                <a:cs typeface="Arial Unicode MS" pitchFamily="34" charset="-122"/>
              </a:rPr>
              <a:t> )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a:t>
            </a:r>
            <a:r>
              <a:rPr lang="en-US" altLang="zh-CN" sz="2000" b="1" i="1" dirty="0" err="1">
                <a:ea typeface="Arial Unicode MS" pitchFamily="34" charset="-122"/>
                <a:cs typeface="Arial Unicode MS" pitchFamily="34" charset="-122"/>
              </a:rPr>
              <a:t>seek_dir</a:t>
            </a:r>
            <a:r>
              <a:rPr lang="zh-CN" altLang="zh-CN" sz="2000" b="1" dirty="0">
                <a:ea typeface="Arial Unicode MS" pitchFamily="34" charset="-122"/>
                <a:cs typeface="Arial Unicode MS" pitchFamily="34" charset="-122"/>
              </a:rPr>
              <a:t>位置移动</a:t>
            </a:r>
            <a:r>
              <a:rPr lang="zh-CN" altLang="en-US" sz="2000" b="1" dirty="0">
                <a:ea typeface="Arial Unicode MS" pitchFamily="34" charset="-122"/>
                <a:cs typeface="Arial Unicode MS" pitchFamily="34" charset="-122"/>
              </a:rPr>
              <a:t> </a:t>
            </a:r>
            <a:r>
              <a:rPr lang="en-US" altLang="zh-CN" sz="2000" b="1" i="1" dirty="0">
                <a:ea typeface="Arial Unicode MS" pitchFamily="34" charset="-122"/>
                <a:cs typeface="Arial Unicode MS" pitchFamily="34" charset="-122"/>
              </a:rPr>
              <a:t>off </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p:txBody>
      </p:sp>
      <p:sp>
        <p:nvSpPr>
          <p:cNvPr id="787459" name="Rectangle 3"/>
          <p:cNvSpPr>
            <a:spLocks noChangeArrowheads="1"/>
          </p:cNvSpPr>
          <p:nvPr/>
        </p:nvSpPr>
        <p:spPr bwMode="auto">
          <a:xfrm>
            <a:off x="714375" y="603250"/>
            <a:ext cx="4848225" cy="785813"/>
          </a:xfrm>
          <a:prstGeom prst="rect">
            <a:avLst/>
          </a:prstGeom>
          <a:noFill/>
          <a:ln w="9525">
            <a:noFill/>
            <a:miter lim="800000"/>
            <a:headEnd/>
            <a:tailEnd/>
          </a:ln>
          <a:effectLst/>
        </p:spPr>
        <p:txBody>
          <a:bodyPr wrap="none">
            <a:spAutoFit/>
          </a:bodyPr>
          <a:lstStyle/>
          <a:p>
            <a:pPr>
              <a:lnSpc>
                <a:spcPct val="190000"/>
              </a:lnSpc>
              <a:buFont typeface="Wingdings" pitchFamily="2" charset="2"/>
              <a:buNone/>
            </a:pPr>
            <a:r>
              <a:rPr lang="en-US" altLang="zh-CN" b="1" i="1">
                <a:solidFill>
                  <a:srgbClr val="008000"/>
                </a:solidFill>
              </a:rPr>
              <a:t>istream </a:t>
            </a:r>
            <a:r>
              <a:rPr lang="zh-CN" altLang="en-US" b="1" i="1">
                <a:solidFill>
                  <a:srgbClr val="008000"/>
                </a:solidFill>
              </a:rPr>
              <a:t>类操作流</a:t>
            </a:r>
            <a:r>
              <a:rPr lang="zh-CN" altLang="en-US" b="1" i="1">
                <a:solidFill>
                  <a:schemeClr val="accent2"/>
                </a:solidFill>
              </a:rPr>
              <a:t>读</a:t>
            </a:r>
            <a:r>
              <a:rPr lang="zh-CN" altLang="en-US" b="1" i="1">
                <a:solidFill>
                  <a:srgbClr val="008000"/>
                </a:solidFill>
              </a:rPr>
              <a:t>指针的成员函数</a:t>
            </a:r>
          </a:p>
        </p:txBody>
      </p:sp>
      <p:sp>
        <p:nvSpPr>
          <p:cNvPr id="787460" name="Rectangle 4"/>
          <p:cNvSpPr>
            <a:spLocks noChangeArrowheads="1"/>
          </p:cNvSpPr>
          <p:nvPr/>
        </p:nvSpPr>
        <p:spPr bwMode="auto">
          <a:xfrm>
            <a:off x="1066800" y="4371975"/>
            <a:ext cx="4146550" cy="1219200"/>
          </a:xfrm>
          <a:prstGeom prst="rect">
            <a:avLst/>
          </a:prstGeom>
          <a:noFill/>
          <a:ln w="9525">
            <a:noFill/>
            <a:miter lim="800000"/>
            <a:headEnd/>
            <a:tailEnd/>
          </a:ln>
          <a:effectLst/>
        </p:spPr>
        <p:txBody>
          <a:bodyPr>
            <a:spAutoFit/>
          </a:bodyPr>
          <a:lstStyle/>
          <a:p>
            <a:pPr algn="l">
              <a:lnSpc>
                <a:spcPct val="160000"/>
              </a:lnSpc>
              <a:spcBef>
                <a:spcPct val="50000"/>
              </a:spcBef>
              <a:buClr>
                <a:srgbClr val="FF3300"/>
              </a:buClr>
              <a:buFont typeface="Wingdings" pitchFamily="2" charset="2"/>
              <a:buChar char="Ø"/>
            </a:pPr>
            <a:r>
              <a:rPr lang="en-US" altLang="zh-CN" sz="2000" b="1">
                <a:ea typeface="Arial Unicode MS" pitchFamily="34" charset="-122"/>
                <a:cs typeface="Arial Unicode MS" pitchFamily="34" charset="-122"/>
              </a:rPr>
              <a:t> istream &amp; istream :: tellg () ;</a:t>
            </a:r>
          </a:p>
          <a:p>
            <a:pPr algn="l">
              <a:lnSpc>
                <a:spcPct val="160000"/>
              </a:lnSpc>
              <a:spcBef>
                <a:spcPct val="50000"/>
              </a:spcBef>
              <a:buFont typeface="Wingdings" pitchFamily="2" charset="2"/>
              <a:buNone/>
            </a:pPr>
            <a:r>
              <a:rPr lang="zh-CN" altLang="zh-CN" sz="2000" b="1" i="1">
                <a:solidFill>
                  <a:srgbClr val="0000FF"/>
                </a:solidFill>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	</a:t>
            </a:r>
            <a:r>
              <a:rPr lang="zh-CN" altLang="zh-CN" sz="2000" b="1">
                <a:ea typeface="Arial Unicode MS" pitchFamily="34" charset="-122"/>
                <a:cs typeface="Arial Unicode MS" pitchFamily="34" charset="-122"/>
              </a:rPr>
              <a:t>返回读指针当前所指位置值</a:t>
            </a:r>
            <a:endParaRPr lang="zh-CN" altLang="en-US" sz="2000" b="1">
              <a:ea typeface="Arial Unicode MS" pitchFamily="34" charset="-122"/>
              <a:cs typeface="Arial Unicode MS" pitchFamily="34" charset="-122"/>
            </a:endParaRPr>
          </a:p>
        </p:txBody>
      </p:sp>
      <p:sp>
        <p:nvSpPr>
          <p:cNvPr id="787461"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7460">
                                            <p:txEl>
                                              <p:pRg st="0" end="0"/>
                                            </p:txEl>
                                          </p:spTgt>
                                        </p:tgtEl>
                                        <p:attrNameLst>
                                          <p:attrName>style.visibility</p:attrName>
                                        </p:attrNameLst>
                                      </p:cBhvr>
                                      <p:to>
                                        <p:strVal val="visible"/>
                                      </p:to>
                                    </p:set>
                                    <p:animEffect transition="in" filter="checkerboard(across)">
                                      <p:cBhvr>
                                        <p:cTn id="7" dur="500"/>
                                        <p:tgtEl>
                                          <p:spTgt spid="787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87460">
                                            <p:txEl>
                                              <p:pRg st="1" end="1"/>
                                            </p:txEl>
                                          </p:spTgt>
                                        </p:tgtEl>
                                        <p:attrNameLst>
                                          <p:attrName>style.visibility</p:attrName>
                                        </p:attrNameLst>
                                      </p:cBhvr>
                                      <p:to>
                                        <p:strVal val="visible"/>
                                      </p:to>
                                    </p:set>
                                    <p:animEffect transition="in" filter="checkerboard(across)">
                                      <p:cBhvr>
                                        <p:cTn id="12" dur="500"/>
                                        <p:tgtEl>
                                          <p:spTgt spid="7874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2"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3443"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3481" name="Rectangle 41"/>
          <p:cNvSpPr>
            <a:spLocks noChangeArrowheads="1"/>
          </p:cNvSpPr>
          <p:nvPr/>
        </p:nvSpPr>
        <p:spPr bwMode="auto">
          <a:xfrm>
            <a:off x="1524000" y="3276600"/>
            <a:ext cx="7086600" cy="13303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istream&amp; getline( char* </a:t>
            </a:r>
            <a:r>
              <a:rPr lang="en-US" altLang="zh-CN" sz="1800" i="1"/>
              <a:t>pch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getline( unsigned char* </a:t>
            </a:r>
            <a:r>
              <a:rPr lang="en-US" altLang="zh-CN" sz="1800" i="1"/>
              <a:t>puch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getline( signed char* </a:t>
            </a:r>
            <a:r>
              <a:rPr lang="en-US" altLang="zh-CN" sz="1800" i="1"/>
              <a:t>psch</a:t>
            </a:r>
            <a:r>
              <a:rPr lang="en-US" altLang="zh-CN" sz="1800"/>
              <a:t>, int </a:t>
            </a:r>
            <a:r>
              <a:rPr lang="en-US" altLang="zh-CN" sz="1800" i="1"/>
              <a:t>nCount</a:t>
            </a:r>
            <a:r>
              <a:rPr lang="en-US" altLang="zh-CN" sz="1800"/>
              <a:t>, char </a:t>
            </a:r>
            <a:r>
              <a:rPr lang="en-US" altLang="zh-CN" sz="1800" i="1"/>
              <a:t>delim </a:t>
            </a:r>
            <a:r>
              <a:rPr lang="en-US" altLang="zh-CN" sz="1800"/>
              <a:t>= '\n' );</a:t>
            </a:r>
          </a:p>
        </p:txBody>
      </p:sp>
      <p:sp>
        <p:nvSpPr>
          <p:cNvPr id="573482"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73481"/>
                                        </p:tgtEl>
                                        <p:attrNameLst>
                                          <p:attrName>style.visibility</p:attrName>
                                        </p:attrNameLst>
                                      </p:cBhvr>
                                      <p:to>
                                        <p:strVal val="visible"/>
                                      </p:to>
                                    </p:set>
                                    <p:animEffect transition="in" filter="slide(fromTop)">
                                      <p:cBhvr>
                                        <p:cTn id="7" dur="500"/>
                                        <p:tgtEl>
                                          <p:spTgt spid="573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1" grpId="0" animBg="1"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ext Box 2"/>
          <p:cNvSpPr txBox="1">
            <a:spLocks noChangeArrowheads="1"/>
          </p:cNvSpPr>
          <p:nvPr/>
        </p:nvSpPr>
        <p:spPr bwMode="auto">
          <a:xfrm>
            <a:off x="609600" y="609600"/>
            <a:ext cx="6508750" cy="2679700"/>
          </a:xfrm>
          <a:prstGeom prst="rect">
            <a:avLst/>
          </a:prstGeom>
          <a:noFill/>
          <a:ln w="19050">
            <a:noFill/>
            <a:miter lim="800000"/>
            <a:headEnd/>
            <a:tailEnd/>
          </a:ln>
          <a:effectLst/>
        </p:spPr>
        <p:txBody>
          <a:bodyPr wrap="none">
            <a:spAutoFit/>
          </a:bodyPr>
          <a:lstStyle/>
          <a:p>
            <a:pPr algn="l">
              <a:lnSpc>
                <a:spcPct val="170000"/>
              </a:lnSpc>
            </a:pPr>
            <a:r>
              <a:rPr lang="zh-CN" altLang="en-US" sz="2000" b="1">
                <a:solidFill>
                  <a:srgbClr val="008000"/>
                </a:solidFill>
              </a:rPr>
              <a:t>例</a:t>
            </a:r>
            <a:r>
              <a:rPr lang="en-US" altLang="zh-CN" sz="2000" b="1">
                <a:solidFill>
                  <a:srgbClr val="008000"/>
                </a:solidFill>
              </a:rPr>
              <a:t>1</a:t>
            </a:r>
            <a:r>
              <a:rPr lang="zh-CN" altLang="en-US" sz="2000" b="1">
                <a:solidFill>
                  <a:srgbClr val="008000"/>
                </a:solidFill>
              </a:rPr>
              <a:t>：</a:t>
            </a:r>
          </a:p>
          <a:p>
            <a:pPr algn="l">
              <a:lnSpc>
                <a:spcPct val="170000"/>
              </a:lnSpc>
            </a:pPr>
            <a:r>
              <a:rPr lang="zh-CN" altLang="en-US" sz="2000"/>
              <a:t>        </a:t>
            </a:r>
            <a:r>
              <a:rPr lang="en-US" altLang="zh-CN" sz="2000"/>
              <a:t>istream  input ;</a:t>
            </a:r>
          </a:p>
          <a:p>
            <a:pPr algn="l">
              <a:lnSpc>
                <a:spcPct val="170000"/>
              </a:lnSpc>
            </a:pPr>
            <a:r>
              <a:rPr lang="en-US" altLang="zh-CN" sz="2000"/>
              <a:t>	……</a:t>
            </a:r>
          </a:p>
          <a:p>
            <a:pPr algn="l">
              <a:lnSpc>
                <a:spcPct val="170000"/>
              </a:lnSpc>
            </a:pPr>
            <a:r>
              <a:rPr lang="en-US" altLang="zh-CN" sz="2000"/>
              <a:t>        input . seekg ( - 10 , ios :: cur ) ;</a:t>
            </a:r>
          </a:p>
          <a:p>
            <a:pPr algn="l">
              <a:lnSpc>
                <a:spcPct val="170000"/>
              </a:lnSpc>
            </a:pPr>
            <a:r>
              <a:rPr lang="en-US" altLang="zh-CN" sz="2000"/>
              <a:t>	</a:t>
            </a:r>
            <a:r>
              <a:rPr lang="en-US" altLang="zh-CN" sz="2000" b="1" i="1">
                <a:solidFill>
                  <a:srgbClr val="008000"/>
                </a:solidFill>
              </a:rPr>
              <a:t>// </a:t>
            </a:r>
            <a:r>
              <a:rPr lang="zh-CN" altLang="en-US" sz="2000" b="1" i="1">
                <a:solidFill>
                  <a:srgbClr val="008000"/>
                </a:solidFill>
              </a:rPr>
              <a:t>读指针以当前位置为基准，向前移动 </a:t>
            </a:r>
            <a:r>
              <a:rPr lang="en-US" altLang="zh-CN" sz="2000" b="1" i="1">
                <a:solidFill>
                  <a:srgbClr val="008000"/>
                </a:solidFill>
              </a:rPr>
              <a:t>10 </a:t>
            </a:r>
            <a:r>
              <a:rPr lang="zh-CN" altLang="en-US" sz="2000" b="1" i="1">
                <a:solidFill>
                  <a:srgbClr val="008000"/>
                </a:solidFill>
              </a:rPr>
              <a:t>个字节</a:t>
            </a:r>
          </a:p>
        </p:txBody>
      </p:sp>
      <p:grpSp>
        <p:nvGrpSpPr>
          <p:cNvPr id="788483" name="Group 3"/>
          <p:cNvGrpSpPr>
            <a:grpSpLocks/>
          </p:cNvGrpSpPr>
          <p:nvPr/>
        </p:nvGrpSpPr>
        <p:grpSpPr bwMode="auto">
          <a:xfrm>
            <a:off x="457200" y="3810000"/>
            <a:ext cx="8305800" cy="838200"/>
            <a:chOff x="288" y="2112"/>
            <a:chExt cx="5232" cy="528"/>
          </a:xfrm>
        </p:grpSpPr>
        <p:grpSp>
          <p:nvGrpSpPr>
            <p:cNvPr id="788484" name="Group 4"/>
            <p:cNvGrpSpPr>
              <a:grpSpLocks/>
            </p:cNvGrpSpPr>
            <p:nvPr/>
          </p:nvGrpSpPr>
          <p:grpSpPr bwMode="auto">
            <a:xfrm>
              <a:off x="384" y="2352"/>
              <a:ext cx="4955" cy="288"/>
              <a:chOff x="384" y="2496"/>
              <a:chExt cx="4955" cy="288"/>
            </a:xfrm>
          </p:grpSpPr>
          <p:sp>
            <p:nvSpPr>
              <p:cNvPr id="788485" name="Rectangle 5"/>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88486" name="Line 6"/>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87" name="Line 7"/>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88" name="Line 8"/>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89" name="Line 9"/>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0" name="Line 10"/>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1" name="Line 11"/>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2" name="Line 12"/>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3" name="Line 13"/>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4" name="Line 14"/>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5" name="Line 15"/>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6" name="Line 16"/>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7" name="Line 17"/>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8" name="Line 18"/>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9" name="Line 19"/>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0" name="Line 20"/>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1" name="Line 21"/>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2" name="Line 22"/>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3" name="Line 23"/>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4" name="Line 24"/>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5" name="Line 25"/>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6" name="Line 26"/>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7" name="Line 27"/>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8" name="Line 28"/>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9" name="Line 29"/>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10" name="Line 30"/>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88511" name="Text Box 31"/>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88512" name="Text Box 32"/>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88513" name="Group 33"/>
          <p:cNvGrpSpPr>
            <a:grpSpLocks/>
          </p:cNvGrpSpPr>
          <p:nvPr/>
        </p:nvGrpSpPr>
        <p:grpSpPr bwMode="auto">
          <a:xfrm>
            <a:off x="4800600" y="4191000"/>
            <a:ext cx="476250" cy="1295400"/>
            <a:chOff x="3024" y="2640"/>
            <a:chExt cx="300" cy="816"/>
          </a:xfrm>
        </p:grpSpPr>
        <p:sp>
          <p:nvSpPr>
            <p:cNvPr id="788514" name="AutoShape 34"/>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8515" name="Rectangle 35"/>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8516" name="Text Box 36"/>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grpSp>
        <p:nvGrpSpPr>
          <p:cNvPr id="788517" name="Group 37"/>
          <p:cNvGrpSpPr>
            <a:grpSpLocks/>
          </p:cNvGrpSpPr>
          <p:nvPr/>
        </p:nvGrpSpPr>
        <p:grpSpPr bwMode="auto">
          <a:xfrm>
            <a:off x="1752600" y="4191000"/>
            <a:ext cx="476250" cy="1295400"/>
            <a:chOff x="3024" y="2640"/>
            <a:chExt cx="300" cy="816"/>
          </a:xfrm>
        </p:grpSpPr>
        <p:sp>
          <p:nvSpPr>
            <p:cNvPr id="788518"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8519"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8520"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88521" name="Rectangle 4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wd">
                                    <p:tmPct val="100000"/>
                                  </p:iterate>
                                  <p:childTnLst>
                                    <p:set>
                                      <p:cBhvr>
                                        <p:cTn id="6" dur="1" fill="hold">
                                          <p:stCondLst>
                                            <p:cond delay="0"/>
                                          </p:stCondLst>
                                        </p:cTn>
                                        <p:tgtEl>
                                          <p:spTgt spid="788482">
                                            <p:txEl>
                                              <p:pRg st="0" end="0"/>
                                            </p:txEl>
                                          </p:spTgt>
                                        </p:tgtEl>
                                        <p:attrNameLst>
                                          <p:attrName>style.visibility</p:attrName>
                                        </p:attrNameLst>
                                      </p:cBhvr>
                                      <p:to>
                                        <p:strVal val="visible"/>
                                      </p:to>
                                    </p:set>
                                    <p:animEffect transition="in" filter="checkerboard(across)">
                                      <p:cBhvr>
                                        <p:cTn id="7" dur="300"/>
                                        <p:tgtEl>
                                          <p:spTgt spid="788482">
                                            <p:txEl>
                                              <p:pRg st="0" end="0"/>
                                            </p:txEl>
                                          </p:spTgt>
                                        </p:tgtEl>
                                      </p:cBhvr>
                                    </p:animEffect>
                                  </p:childTnLst>
                                </p:cTn>
                              </p:par>
                            </p:childTnLst>
                          </p:cTn>
                        </p:par>
                        <p:par>
                          <p:cTn id="8" fill="hold">
                            <p:stCondLst>
                              <p:cond delay="2900"/>
                            </p:stCondLst>
                            <p:childTnLst>
                              <p:par>
                                <p:cTn id="9" presetID="5" presetClass="entr" presetSubtype="10" fill="hold" grpId="0" nodeType="afterEffect">
                                  <p:stCondLst>
                                    <p:cond delay="2000"/>
                                  </p:stCondLst>
                                  <p:iterate type="wd">
                                    <p:tmPct val="100000"/>
                                  </p:iterate>
                                  <p:childTnLst>
                                    <p:set>
                                      <p:cBhvr>
                                        <p:cTn id="10" dur="1" fill="hold">
                                          <p:stCondLst>
                                            <p:cond delay="0"/>
                                          </p:stCondLst>
                                        </p:cTn>
                                        <p:tgtEl>
                                          <p:spTgt spid="788482">
                                            <p:txEl>
                                              <p:pRg st="1" end="1"/>
                                            </p:txEl>
                                          </p:spTgt>
                                        </p:tgtEl>
                                        <p:attrNameLst>
                                          <p:attrName>style.visibility</p:attrName>
                                        </p:attrNameLst>
                                      </p:cBhvr>
                                      <p:to>
                                        <p:strVal val="visible"/>
                                      </p:to>
                                    </p:set>
                                    <p:animEffect transition="in" filter="checkerboard(across)">
                                      <p:cBhvr>
                                        <p:cTn id="11" dur="300"/>
                                        <p:tgtEl>
                                          <p:spTgt spid="788482">
                                            <p:txEl>
                                              <p:pRg st="1" end="1"/>
                                            </p:txEl>
                                          </p:spTgt>
                                        </p:tgtEl>
                                      </p:cBhvr>
                                    </p:animEffect>
                                  </p:childTnLst>
                                </p:cTn>
                              </p:par>
                            </p:childTnLst>
                          </p:cTn>
                        </p:par>
                        <p:par>
                          <p:cTn id="12" fill="hold">
                            <p:stCondLst>
                              <p:cond delay="5800"/>
                            </p:stCondLst>
                            <p:childTnLst>
                              <p:par>
                                <p:cTn id="13" presetID="5" presetClass="entr" presetSubtype="10" fill="hold" grpId="0" nodeType="afterEffect">
                                  <p:stCondLst>
                                    <p:cond delay="2000"/>
                                  </p:stCondLst>
                                  <p:iterate type="wd">
                                    <p:tmPct val="100000"/>
                                  </p:iterate>
                                  <p:childTnLst>
                                    <p:set>
                                      <p:cBhvr>
                                        <p:cTn id="14" dur="1" fill="hold">
                                          <p:stCondLst>
                                            <p:cond delay="0"/>
                                          </p:stCondLst>
                                        </p:cTn>
                                        <p:tgtEl>
                                          <p:spTgt spid="788482">
                                            <p:txEl>
                                              <p:pRg st="2" end="2"/>
                                            </p:txEl>
                                          </p:spTgt>
                                        </p:tgtEl>
                                        <p:attrNameLst>
                                          <p:attrName>style.visibility</p:attrName>
                                        </p:attrNameLst>
                                      </p:cBhvr>
                                      <p:to>
                                        <p:strVal val="visible"/>
                                      </p:to>
                                    </p:set>
                                    <p:animEffect transition="in" filter="checkerboard(across)">
                                      <p:cBhvr>
                                        <p:cTn id="15" dur="300"/>
                                        <p:tgtEl>
                                          <p:spTgt spid="788482">
                                            <p:txEl>
                                              <p:pRg st="2" end="2"/>
                                            </p:txEl>
                                          </p:spTgt>
                                        </p:tgtEl>
                                      </p:cBhvr>
                                    </p:animEffect>
                                  </p:childTnLst>
                                </p:cTn>
                              </p:par>
                            </p:childTnLst>
                          </p:cTn>
                        </p:par>
                        <p:par>
                          <p:cTn id="16" fill="hold">
                            <p:stCondLst>
                              <p:cond delay="8100"/>
                            </p:stCondLst>
                            <p:childTnLst>
                              <p:par>
                                <p:cTn id="17" presetID="5" presetClass="entr" presetSubtype="10" fill="hold" grpId="0" nodeType="afterEffect">
                                  <p:stCondLst>
                                    <p:cond delay="2000"/>
                                  </p:stCondLst>
                                  <p:iterate type="wd">
                                    <p:tmPct val="100000"/>
                                  </p:iterate>
                                  <p:childTnLst>
                                    <p:set>
                                      <p:cBhvr>
                                        <p:cTn id="18" dur="1" fill="hold">
                                          <p:stCondLst>
                                            <p:cond delay="0"/>
                                          </p:stCondLst>
                                        </p:cTn>
                                        <p:tgtEl>
                                          <p:spTgt spid="788482">
                                            <p:txEl>
                                              <p:pRg st="3" end="3"/>
                                            </p:txEl>
                                          </p:spTgt>
                                        </p:tgtEl>
                                        <p:attrNameLst>
                                          <p:attrName>style.visibility</p:attrName>
                                        </p:attrNameLst>
                                      </p:cBhvr>
                                      <p:to>
                                        <p:strVal val="visible"/>
                                      </p:to>
                                    </p:set>
                                    <p:animEffect transition="in" filter="checkerboard(across)">
                                      <p:cBhvr>
                                        <p:cTn id="19" dur="300"/>
                                        <p:tgtEl>
                                          <p:spTgt spid="788482">
                                            <p:txEl>
                                              <p:pRg st="3" end="3"/>
                                            </p:txEl>
                                          </p:spTgt>
                                        </p:tgtEl>
                                      </p:cBhvr>
                                    </p:animEffect>
                                  </p:childTnLst>
                                </p:cTn>
                              </p:par>
                            </p:childTnLst>
                          </p:cTn>
                        </p:par>
                        <p:par>
                          <p:cTn id="20" fill="hold">
                            <p:stCondLst>
                              <p:cond delay="13700"/>
                            </p:stCondLst>
                            <p:childTnLst>
                              <p:par>
                                <p:cTn id="21" presetID="5" presetClass="entr" presetSubtype="10" fill="hold" grpId="0" nodeType="afterEffect">
                                  <p:stCondLst>
                                    <p:cond delay="2000"/>
                                  </p:stCondLst>
                                  <p:iterate type="wd">
                                    <p:tmPct val="100000"/>
                                  </p:iterate>
                                  <p:childTnLst>
                                    <p:set>
                                      <p:cBhvr>
                                        <p:cTn id="22" dur="1" fill="hold">
                                          <p:stCondLst>
                                            <p:cond delay="0"/>
                                          </p:stCondLst>
                                        </p:cTn>
                                        <p:tgtEl>
                                          <p:spTgt spid="788482">
                                            <p:txEl>
                                              <p:pRg st="4" end="4"/>
                                            </p:txEl>
                                          </p:spTgt>
                                        </p:tgtEl>
                                        <p:attrNameLst>
                                          <p:attrName>style.visibility</p:attrName>
                                        </p:attrNameLst>
                                      </p:cBhvr>
                                      <p:to>
                                        <p:strVal val="visible"/>
                                      </p:to>
                                    </p:set>
                                    <p:animEffect transition="in" filter="checkerboard(across)">
                                      <p:cBhvr>
                                        <p:cTn id="23" dur="300"/>
                                        <p:tgtEl>
                                          <p:spTgt spid="78848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788483"/>
                                        </p:tgtEl>
                                        <p:attrNameLst>
                                          <p:attrName>style.visibility</p:attrName>
                                        </p:attrNameLst>
                                      </p:cBhvr>
                                      <p:to>
                                        <p:strVal val="visible"/>
                                      </p:to>
                                    </p:set>
                                    <p:animEffect transition="in" filter="blinds(vertical)">
                                      <p:cBhvr>
                                        <p:cTn id="28" dur="500"/>
                                        <p:tgtEl>
                                          <p:spTgt spid="78848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88513"/>
                                        </p:tgtEl>
                                        <p:attrNameLst>
                                          <p:attrName>style.visibility</p:attrName>
                                        </p:attrNameLst>
                                      </p:cBhvr>
                                      <p:to>
                                        <p:strVal val="visible"/>
                                      </p:to>
                                    </p:set>
                                    <p:animEffect transition="in" filter="box(out)">
                                      <p:cBhvr>
                                        <p:cTn id="33" dur="500"/>
                                        <p:tgtEl>
                                          <p:spTgt spid="788513"/>
                                        </p:tgtEl>
                                      </p:cBhvr>
                                    </p:animEffect>
                                  </p:childTnLst>
                                  <p:subTnLst>
                                    <p:set>
                                      <p:cBhvr override="childStyle">
                                        <p:cTn dur="1" fill="hold" display="0" masterRel="nextClick" afterEffect="1"/>
                                        <p:tgtEl>
                                          <p:spTgt spid="78851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2" presetClass="entr" presetSubtype="2" fill="hold" nodeType="clickEffect">
                                  <p:stCondLst>
                                    <p:cond delay="0"/>
                                  </p:stCondLst>
                                  <p:childTnLst>
                                    <p:set>
                                      <p:cBhvr>
                                        <p:cTn id="37" dur="1" fill="hold">
                                          <p:stCondLst>
                                            <p:cond delay="0"/>
                                          </p:stCondLst>
                                        </p:cTn>
                                        <p:tgtEl>
                                          <p:spTgt spid="788517"/>
                                        </p:tgtEl>
                                        <p:attrNameLst>
                                          <p:attrName>style.visibility</p:attrName>
                                        </p:attrNameLst>
                                      </p:cBhvr>
                                      <p:to>
                                        <p:strVal val="visible"/>
                                      </p:to>
                                    </p:set>
                                    <p:animEffect transition="in" filter="slide(fromRight)">
                                      <p:cBhvr>
                                        <p:cTn id="38" dur="500"/>
                                        <p:tgtEl>
                                          <p:spTgt spid="78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build="p" autoUpdateAnimBg="0" advAuto="200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Text Box 2"/>
          <p:cNvSpPr txBox="1">
            <a:spLocks noChangeArrowheads="1"/>
          </p:cNvSpPr>
          <p:nvPr/>
        </p:nvSpPr>
        <p:spPr bwMode="auto">
          <a:xfrm>
            <a:off x="609600" y="609600"/>
            <a:ext cx="2217738" cy="1644650"/>
          </a:xfrm>
          <a:prstGeom prst="rect">
            <a:avLst/>
          </a:prstGeom>
          <a:noFill/>
          <a:ln w="19050">
            <a:noFill/>
            <a:miter lim="800000"/>
            <a:headEnd/>
            <a:tailEnd/>
          </a:ln>
          <a:effectLst/>
        </p:spPr>
        <p:txBody>
          <a:bodyPr wrap="none">
            <a:spAutoFit/>
          </a:bodyPr>
          <a:lstStyle/>
          <a:p>
            <a:pPr algn="l">
              <a:lnSpc>
                <a:spcPct val="170000"/>
              </a:lnSpc>
            </a:pPr>
            <a:r>
              <a:rPr lang="zh-CN" altLang="en-US" sz="2000" b="1">
                <a:solidFill>
                  <a:srgbClr val="008000"/>
                </a:solidFill>
              </a:rPr>
              <a:t>例</a:t>
            </a:r>
            <a:r>
              <a:rPr lang="en-US" altLang="zh-CN" sz="2000" b="1">
                <a:solidFill>
                  <a:srgbClr val="008000"/>
                </a:solidFill>
              </a:rPr>
              <a:t>1</a:t>
            </a:r>
            <a:r>
              <a:rPr lang="zh-CN" altLang="en-US" sz="2000" b="1">
                <a:solidFill>
                  <a:srgbClr val="008000"/>
                </a:solidFill>
              </a:rPr>
              <a:t>：</a:t>
            </a:r>
          </a:p>
          <a:p>
            <a:pPr algn="l">
              <a:lnSpc>
                <a:spcPct val="170000"/>
              </a:lnSpc>
            </a:pPr>
            <a:r>
              <a:rPr lang="zh-CN" altLang="en-US" sz="2000"/>
              <a:t>        </a:t>
            </a:r>
            <a:r>
              <a:rPr lang="en-US" altLang="zh-CN" sz="2000"/>
              <a:t>istream  input ;</a:t>
            </a:r>
          </a:p>
          <a:p>
            <a:pPr algn="l">
              <a:lnSpc>
                <a:spcPct val="170000"/>
              </a:lnSpc>
            </a:pPr>
            <a:r>
              <a:rPr lang="en-US" altLang="zh-CN" sz="2000"/>
              <a:t>	……</a:t>
            </a:r>
            <a:endParaRPr lang="en-US" altLang="zh-CN" sz="2000" i="1">
              <a:solidFill>
                <a:srgbClr val="0000FF"/>
              </a:solidFill>
            </a:endParaRPr>
          </a:p>
        </p:txBody>
      </p:sp>
      <p:grpSp>
        <p:nvGrpSpPr>
          <p:cNvPr id="789507" name="Group 3"/>
          <p:cNvGrpSpPr>
            <a:grpSpLocks/>
          </p:cNvGrpSpPr>
          <p:nvPr/>
        </p:nvGrpSpPr>
        <p:grpSpPr bwMode="auto">
          <a:xfrm>
            <a:off x="457200" y="3810000"/>
            <a:ext cx="8305800" cy="838200"/>
            <a:chOff x="288" y="2112"/>
            <a:chExt cx="5232" cy="528"/>
          </a:xfrm>
        </p:grpSpPr>
        <p:grpSp>
          <p:nvGrpSpPr>
            <p:cNvPr id="789508" name="Group 4"/>
            <p:cNvGrpSpPr>
              <a:grpSpLocks/>
            </p:cNvGrpSpPr>
            <p:nvPr/>
          </p:nvGrpSpPr>
          <p:grpSpPr bwMode="auto">
            <a:xfrm>
              <a:off x="384" y="2352"/>
              <a:ext cx="4955" cy="288"/>
              <a:chOff x="384" y="2496"/>
              <a:chExt cx="4955" cy="288"/>
            </a:xfrm>
          </p:grpSpPr>
          <p:sp>
            <p:nvSpPr>
              <p:cNvPr id="789509" name="Rectangle 5"/>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89510" name="Line 6"/>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1" name="Line 7"/>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2" name="Line 8"/>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3" name="Line 9"/>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4" name="Line 10"/>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5" name="Line 11"/>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6" name="Line 12"/>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7" name="Line 13"/>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8" name="Line 14"/>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9" name="Line 15"/>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0" name="Line 16"/>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1" name="Line 17"/>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2" name="Line 18"/>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3" name="Line 19"/>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4" name="Line 20"/>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5" name="Line 21"/>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6" name="Line 22"/>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7" name="Line 23"/>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8" name="Line 24"/>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9" name="Line 25"/>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0" name="Line 26"/>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1" name="Line 27"/>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2" name="Line 28"/>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3" name="Line 29"/>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4" name="Line 30"/>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89535" name="Text Box 31"/>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89536" name="Text Box 32"/>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89537" name="Group 33"/>
          <p:cNvGrpSpPr>
            <a:grpSpLocks/>
          </p:cNvGrpSpPr>
          <p:nvPr/>
        </p:nvGrpSpPr>
        <p:grpSpPr bwMode="auto">
          <a:xfrm>
            <a:off x="533400" y="4191000"/>
            <a:ext cx="476250" cy="1295400"/>
            <a:chOff x="3024" y="2640"/>
            <a:chExt cx="300" cy="816"/>
          </a:xfrm>
        </p:grpSpPr>
        <p:sp>
          <p:nvSpPr>
            <p:cNvPr id="789538" name="AutoShape 34"/>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9539" name="Rectangle 35"/>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9540" name="Text Box 36"/>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89541" name="Rectangle 37"/>
          <p:cNvSpPr>
            <a:spLocks noChangeArrowheads="1"/>
          </p:cNvSpPr>
          <p:nvPr/>
        </p:nvSpPr>
        <p:spPr bwMode="auto">
          <a:xfrm>
            <a:off x="1143000" y="2057400"/>
            <a:ext cx="6254750" cy="1249363"/>
          </a:xfrm>
          <a:prstGeom prst="rect">
            <a:avLst/>
          </a:prstGeom>
          <a:noFill/>
          <a:ln w="19050">
            <a:noFill/>
            <a:miter lim="800000"/>
            <a:headEnd/>
            <a:tailEnd/>
          </a:ln>
          <a:effectLst/>
        </p:spPr>
        <p:txBody>
          <a:bodyPr wrap="none">
            <a:spAutoFit/>
          </a:bodyPr>
          <a:lstStyle/>
          <a:p>
            <a:pPr algn="l">
              <a:lnSpc>
                <a:spcPct val="210000"/>
              </a:lnSpc>
            </a:pPr>
            <a:r>
              <a:rPr lang="en-US" altLang="zh-CN" sz="2000"/>
              <a:t>input . seekg ( 10 , ios :: beg ) ;</a:t>
            </a:r>
          </a:p>
          <a:p>
            <a:pPr algn="l">
              <a:lnSpc>
                <a:spcPct val="170000"/>
              </a:lnSpc>
            </a:pPr>
            <a:r>
              <a:rPr lang="en-US" altLang="zh-CN" sz="2000"/>
              <a:t>	</a:t>
            </a:r>
            <a:r>
              <a:rPr lang="en-US" altLang="zh-CN" sz="2000" b="1" i="1">
                <a:solidFill>
                  <a:srgbClr val="008000"/>
                </a:solidFill>
              </a:rPr>
              <a:t>// </a:t>
            </a:r>
            <a:r>
              <a:rPr lang="zh-CN" altLang="en-US" sz="2000" b="1" i="1">
                <a:solidFill>
                  <a:srgbClr val="008000"/>
                </a:solidFill>
              </a:rPr>
              <a:t>读指针从流的开始位置，向后移动 </a:t>
            </a:r>
            <a:r>
              <a:rPr lang="en-US" altLang="zh-CN" sz="2000" b="1" i="1">
                <a:solidFill>
                  <a:srgbClr val="008000"/>
                </a:solidFill>
              </a:rPr>
              <a:t>10 </a:t>
            </a:r>
            <a:r>
              <a:rPr lang="zh-CN" altLang="en-US" sz="2000" b="1" i="1">
                <a:solidFill>
                  <a:srgbClr val="008000"/>
                </a:solidFill>
              </a:rPr>
              <a:t>个字节</a:t>
            </a:r>
          </a:p>
        </p:txBody>
      </p:sp>
      <p:sp>
        <p:nvSpPr>
          <p:cNvPr id="789542" name="AutoShape 38"/>
          <p:cNvSpPr>
            <a:spLocks/>
          </p:cNvSpPr>
          <p:nvPr/>
        </p:nvSpPr>
        <p:spPr bwMode="auto">
          <a:xfrm>
            <a:off x="4876800" y="838200"/>
            <a:ext cx="3276600" cy="990600"/>
          </a:xfrm>
          <a:prstGeom prst="borderCallout2">
            <a:avLst>
              <a:gd name="adj1" fmla="val 11537"/>
              <a:gd name="adj2" fmla="val -2324"/>
              <a:gd name="adj3" fmla="val 11537"/>
              <a:gd name="adj4" fmla="val -15986"/>
              <a:gd name="adj5" fmla="val 136380"/>
              <a:gd name="adj6" fmla="val -59884"/>
            </a:avLst>
          </a:prstGeom>
          <a:solidFill>
            <a:srgbClr val="F5F6FD"/>
          </a:solidFill>
          <a:ln w="19050" cap="sq">
            <a:solidFill>
              <a:srgbClr val="FF3300"/>
            </a:solidFill>
            <a:miter lim="800000"/>
            <a:headEnd type="none" w="sm" len="sm"/>
            <a:tailEnd type="oval" w="lg" len="lg"/>
          </a:ln>
          <a:effectLst/>
        </p:spPr>
        <p:txBody>
          <a:bodyPr/>
          <a:lstStyle/>
          <a:p>
            <a:pPr algn="l">
              <a:lnSpc>
                <a:spcPct val="150000"/>
              </a:lnSpc>
            </a:pPr>
            <a:r>
              <a:rPr lang="zh-CN" altLang="en-US" sz="1800" b="1"/>
              <a:t>函数 	 </a:t>
            </a:r>
            <a:r>
              <a:rPr lang="en-US" altLang="zh-CN" sz="1800" b="1"/>
              <a:t>seekg ( n ) ;</a:t>
            </a:r>
          </a:p>
          <a:p>
            <a:pPr algn="l">
              <a:lnSpc>
                <a:spcPct val="140000"/>
              </a:lnSpc>
            </a:pPr>
            <a:r>
              <a:rPr lang="zh-CN" altLang="en-US" sz="1800" b="1"/>
              <a:t>等价于	</a:t>
            </a:r>
            <a:r>
              <a:rPr lang="en-US" altLang="zh-CN" sz="1800" b="1"/>
              <a:t>seekg ( n , ios::beg ) ;</a:t>
            </a:r>
          </a:p>
        </p:txBody>
      </p:sp>
      <p:grpSp>
        <p:nvGrpSpPr>
          <p:cNvPr id="789543" name="Group 39"/>
          <p:cNvGrpSpPr>
            <a:grpSpLocks/>
          </p:cNvGrpSpPr>
          <p:nvPr/>
        </p:nvGrpSpPr>
        <p:grpSpPr bwMode="auto">
          <a:xfrm>
            <a:off x="3581400" y="4191000"/>
            <a:ext cx="476250" cy="1295400"/>
            <a:chOff x="3024" y="2640"/>
            <a:chExt cx="300" cy="816"/>
          </a:xfrm>
        </p:grpSpPr>
        <p:sp>
          <p:nvSpPr>
            <p:cNvPr id="789544" name="AutoShape 40"/>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9545" name="Rectangle 41"/>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9546" name="Text Box 42"/>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89547"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789541"/>
                                        </p:tgtEl>
                                        <p:attrNameLst>
                                          <p:attrName>style.visibility</p:attrName>
                                        </p:attrNameLst>
                                      </p:cBhvr>
                                      <p:to>
                                        <p:strVal val="visible"/>
                                      </p:to>
                                    </p:set>
                                    <p:animEffect transition="in" filter="checkerboard(across)">
                                      <p:cBhvr>
                                        <p:cTn id="7" dur="500"/>
                                        <p:tgtEl>
                                          <p:spTgt spid="7895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89542"/>
                                        </p:tgtEl>
                                        <p:attrNameLst>
                                          <p:attrName>style.visibility</p:attrName>
                                        </p:attrNameLst>
                                      </p:cBhvr>
                                      <p:to>
                                        <p:strVal val="visible"/>
                                      </p:to>
                                    </p:set>
                                    <p:animEffect transition="in" filter="barn(outHorizontal)">
                                      <p:cBhvr>
                                        <p:cTn id="12" dur="500"/>
                                        <p:tgtEl>
                                          <p:spTgt spid="789542"/>
                                        </p:tgtEl>
                                      </p:cBhvr>
                                    </p:animEffect>
                                  </p:childTnLst>
                                  <p:subTnLst>
                                    <p:set>
                                      <p:cBhvr override="childStyle">
                                        <p:cTn dur="1" fill="hold" display="0" masterRel="nextClick" afterEffect="1"/>
                                        <p:tgtEl>
                                          <p:spTgt spid="78954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89537"/>
                                        </p:tgtEl>
                                        <p:attrNameLst>
                                          <p:attrName>style.visibility</p:attrName>
                                        </p:attrNameLst>
                                      </p:cBhvr>
                                      <p:to>
                                        <p:strVal val="visible"/>
                                      </p:to>
                                    </p:set>
                                    <p:animEffect transition="in" filter="box(out)">
                                      <p:cBhvr>
                                        <p:cTn id="17" dur="500"/>
                                        <p:tgtEl>
                                          <p:spTgt spid="789537"/>
                                        </p:tgtEl>
                                      </p:cBhvr>
                                    </p:animEffect>
                                  </p:childTnLst>
                                  <p:subTnLst>
                                    <p:set>
                                      <p:cBhvr override="childStyle">
                                        <p:cTn dur="1" fill="hold" display="0" masterRel="nextClick" afterEffect="1"/>
                                        <p:tgtEl>
                                          <p:spTgt spid="78953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789543"/>
                                        </p:tgtEl>
                                        <p:attrNameLst>
                                          <p:attrName>style.visibility</p:attrName>
                                        </p:attrNameLst>
                                      </p:cBhvr>
                                      <p:to>
                                        <p:strVal val="visible"/>
                                      </p:to>
                                    </p:set>
                                    <p:animEffect transition="in" filter="slide(fromLeft)">
                                      <p:cBhvr>
                                        <p:cTn id="22" dur="500"/>
                                        <p:tgtEl>
                                          <p:spTgt spid="78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41" grpId="0" autoUpdateAnimBg="0"/>
      <p:bldP spid="789542" grpId="0" animBg="1" autoUpdateAnimBg="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Text Box 2"/>
          <p:cNvSpPr txBox="1">
            <a:spLocks noChangeArrowheads="1"/>
          </p:cNvSpPr>
          <p:nvPr/>
        </p:nvSpPr>
        <p:spPr bwMode="auto">
          <a:xfrm>
            <a:off x="609600" y="609600"/>
            <a:ext cx="2217738" cy="1644650"/>
          </a:xfrm>
          <a:prstGeom prst="rect">
            <a:avLst/>
          </a:prstGeom>
          <a:noFill/>
          <a:ln w="19050">
            <a:noFill/>
            <a:miter lim="800000"/>
            <a:headEnd/>
            <a:tailEnd/>
          </a:ln>
          <a:effectLst/>
        </p:spPr>
        <p:txBody>
          <a:bodyPr wrap="none">
            <a:spAutoFit/>
          </a:bodyPr>
          <a:lstStyle/>
          <a:p>
            <a:pPr algn="l">
              <a:lnSpc>
                <a:spcPct val="170000"/>
              </a:lnSpc>
            </a:pPr>
            <a:r>
              <a:rPr lang="zh-CN" altLang="en-US" sz="2000" b="1">
                <a:solidFill>
                  <a:srgbClr val="008000"/>
                </a:solidFill>
              </a:rPr>
              <a:t>例</a:t>
            </a:r>
            <a:r>
              <a:rPr lang="en-US" altLang="zh-CN" sz="2000" b="1">
                <a:solidFill>
                  <a:srgbClr val="008000"/>
                </a:solidFill>
              </a:rPr>
              <a:t>1</a:t>
            </a:r>
            <a:r>
              <a:rPr lang="zh-CN" altLang="en-US" sz="2000" b="1">
                <a:solidFill>
                  <a:srgbClr val="008000"/>
                </a:solidFill>
              </a:rPr>
              <a:t>：</a:t>
            </a:r>
          </a:p>
          <a:p>
            <a:pPr algn="l">
              <a:lnSpc>
                <a:spcPct val="170000"/>
              </a:lnSpc>
            </a:pPr>
            <a:r>
              <a:rPr lang="zh-CN" altLang="en-US" sz="2000"/>
              <a:t>        </a:t>
            </a:r>
            <a:r>
              <a:rPr lang="en-US" altLang="zh-CN" sz="2000"/>
              <a:t>istream  input ;</a:t>
            </a:r>
          </a:p>
          <a:p>
            <a:pPr algn="l">
              <a:lnSpc>
                <a:spcPct val="170000"/>
              </a:lnSpc>
            </a:pPr>
            <a:r>
              <a:rPr lang="en-US" altLang="zh-CN" sz="2000"/>
              <a:t>	……</a:t>
            </a:r>
            <a:endParaRPr lang="en-US" altLang="zh-CN" sz="2000" i="1">
              <a:solidFill>
                <a:srgbClr val="0000FF"/>
              </a:solidFill>
            </a:endParaRPr>
          </a:p>
        </p:txBody>
      </p:sp>
      <p:grpSp>
        <p:nvGrpSpPr>
          <p:cNvPr id="790531" name="Group 3"/>
          <p:cNvGrpSpPr>
            <a:grpSpLocks/>
          </p:cNvGrpSpPr>
          <p:nvPr/>
        </p:nvGrpSpPr>
        <p:grpSpPr bwMode="auto">
          <a:xfrm>
            <a:off x="457200" y="3810000"/>
            <a:ext cx="8305800" cy="838200"/>
            <a:chOff x="288" y="2112"/>
            <a:chExt cx="5232" cy="528"/>
          </a:xfrm>
        </p:grpSpPr>
        <p:grpSp>
          <p:nvGrpSpPr>
            <p:cNvPr id="790532" name="Group 4"/>
            <p:cNvGrpSpPr>
              <a:grpSpLocks/>
            </p:cNvGrpSpPr>
            <p:nvPr/>
          </p:nvGrpSpPr>
          <p:grpSpPr bwMode="auto">
            <a:xfrm>
              <a:off x="384" y="2352"/>
              <a:ext cx="4955" cy="288"/>
              <a:chOff x="384" y="2496"/>
              <a:chExt cx="4955" cy="288"/>
            </a:xfrm>
          </p:grpSpPr>
          <p:sp>
            <p:nvSpPr>
              <p:cNvPr id="790533" name="Rectangle 5"/>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0534" name="Line 6"/>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5" name="Line 7"/>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6" name="Line 8"/>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7" name="Line 9"/>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8" name="Line 10"/>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9" name="Line 11"/>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0" name="Line 12"/>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1" name="Line 13"/>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2" name="Line 14"/>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3" name="Line 15"/>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4" name="Line 16"/>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5" name="Line 17"/>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6" name="Line 18"/>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7" name="Line 19"/>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8" name="Line 20"/>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9" name="Line 21"/>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0" name="Line 22"/>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1" name="Line 23"/>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2" name="Line 24"/>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3" name="Line 25"/>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4" name="Line 26"/>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5" name="Line 27"/>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6" name="Line 28"/>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7" name="Line 29"/>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8" name="Line 30"/>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0559" name="Text Box 31"/>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0560" name="Text Box 32"/>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0561" name="Group 33"/>
          <p:cNvGrpSpPr>
            <a:grpSpLocks/>
          </p:cNvGrpSpPr>
          <p:nvPr/>
        </p:nvGrpSpPr>
        <p:grpSpPr bwMode="auto">
          <a:xfrm>
            <a:off x="8134350" y="4191000"/>
            <a:ext cx="476250" cy="1295400"/>
            <a:chOff x="3024" y="2640"/>
            <a:chExt cx="300" cy="816"/>
          </a:xfrm>
        </p:grpSpPr>
        <p:sp>
          <p:nvSpPr>
            <p:cNvPr id="790562" name="AutoShape 34"/>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0563" name="Rectangle 35"/>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0564" name="Text Box 36"/>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grpSp>
        <p:nvGrpSpPr>
          <p:cNvPr id="790565" name="Group 37"/>
          <p:cNvGrpSpPr>
            <a:grpSpLocks/>
          </p:cNvGrpSpPr>
          <p:nvPr/>
        </p:nvGrpSpPr>
        <p:grpSpPr bwMode="auto">
          <a:xfrm>
            <a:off x="5105400" y="4191000"/>
            <a:ext cx="476250" cy="1295400"/>
            <a:chOff x="3024" y="2640"/>
            <a:chExt cx="300" cy="816"/>
          </a:xfrm>
        </p:grpSpPr>
        <p:sp>
          <p:nvSpPr>
            <p:cNvPr id="790566"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0567"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0568"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0569" name="Rectangle 41"/>
          <p:cNvSpPr>
            <a:spLocks noChangeArrowheads="1"/>
          </p:cNvSpPr>
          <p:nvPr/>
        </p:nvSpPr>
        <p:spPr bwMode="auto">
          <a:xfrm>
            <a:off x="1143000" y="2057400"/>
            <a:ext cx="5746750" cy="1249363"/>
          </a:xfrm>
          <a:prstGeom prst="rect">
            <a:avLst/>
          </a:prstGeom>
          <a:noFill/>
          <a:ln w="19050">
            <a:noFill/>
            <a:miter lim="800000"/>
            <a:headEnd/>
            <a:tailEnd/>
          </a:ln>
          <a:effectLst/>
        </p:spPr>
        <p:txBody>
          <a:bodyPr wrap="none">
            <a:spAutoFit/>
          </a:bodyPr>
          <a:lstStyle/>
          <a:p>
            <a:pPr algn="l">
              <a:lnSpc>
                <a:spcPct val="210000"/>
              </a:lnSpc>
            </a:pPr>
            <a:r>
              <a:rPr lang="en-US" altLang="zh-CN" sz="2000"/>
              <a:t>input . seekg ( -10 , ios :: end ) ;</a:t>
            </a:r>
          </a:p>
          <a:p>
            <a:pPr algn="l">
              <a:lnSpc>
                <a:spcPct val="170000"/>
              </a:lnSpc>
            </a:pPr>
            <a:r>
              <a:rPr lang="en-US" altLang="zh-CN" sz="2000"/>
              <a:t>	</a:t>
            </a:r>
            <a:r>
              <a:rPr lang="en-US" altLang="zh-CN" sz="2000" b="1" i="1">
                <a:solidFill>
                  <a:srgbClr val="008000"/>
                </a:solidFill>
              </a:rPr>
              <a:t>// </a:t>
            </a:r>
            <a:r>
              <a:rPr lang="zh-CN" altLang="en-US" sz="2000" b="1" i="1">
                <a:solidFill>
                  <a:srgbClr val="008000"/>
                </a:solidFill>
              </a:rPr>
              <a:t>读指针从流的结尾，向前移动 </a:t>
            </a:r>
            <a:r>
              <a:rPr lang="en-US" altLang="zh-CN" sz="2000" b="1" i="1">
                <a:solidFill>
                  <a:srgbClr val="008000"/>
                </a:solidFill>
              </a:rPr>
              <a:t>10 </a:t>
            </a:r>
            <a:r>
              <a:rPr lang="zh-CN" altLang="en-US" sz="2000" b="1" i="1">
                <a:solidFill>
                  <a:srgbClr val="008000"/>
                </a:solidFill>
              </a:rPr>
              <a:t>个字节</a:t>
            </a:r>
          </a:p>
        </p:txBody>
      </p:sp>
      <p:sp>
        <p:nvSpPr>
          <p:cNvPr id="79057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790569"/>
                                        </p:tgtEl>
                                        <p:attrNameLst>
                                          <p:attrName>style.visibility</p:attrName>
                                        </p:attrNameLst>
                                      </p:cBhvr>
                                      <p:to>
                                        <p:strVal val="visible"/>
                                      </p:to>
                                    </p:set>
                                    <p:animEffect transition="in" filter="checkerboard(across)">
                                      <p:cBhvr>
                                        <p:cTn id="7" dur="500"/>
                                        <p:tgtEl>
                                          <p:spTgt spid="7905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90561"/>
                                        </p:tgtEl>
                                        <p:attrNameLst>
                                          <p:attrName>style.visibility</p:attrName>
                                        </p:attrNameLst>
                                      </p:cBhvr>
                                      <p:to>
                                        <p:strVal val="visible"/>
                                      </p:to>
                                    </p:set>
                                    <p:animEffect transition="in" filter="box(out)">
                                      <p:cBhvr>
                                        <p:cTn id="12" dur="500"/>
                                        <p:tgtEl>
                                          <p:spTgt spid="790561"/>
                                        </p:tgtEl>
                                      </p:cBhvr>
                                    </p:animEffect>
                                  </p:childTnLst>
                                  <p:subTnLst>
                                    <p:set>
                                      <p:cBhvr override="childStyle">
                                        <p:cTn dur="1" fill="hold" display="0" masterRel="nextClick" afterEffect="1"/>
                                        <p:tgtEl>
                                          <p:spTgt spid="79056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790565"/>
                                        </p:tgtEl>
                                        <p:attrNameLst>
                                          <p:attrName>style.visibility</p:attrName>
                                        </p:attrNameLst>
                                      </p:cBhvr>
                                      <p:to>
                                        <p:strVal val="visible"/>
                                      </p:to>
                                    </p:set>
                                    <p:animEffect transition="in" filter="slide(fromRight)">
                                      <p:cBhvr>
                                        <p:cTn id="17" dur="500"/>
                                        <p:tgtEl>
                                          <p:spTgt spid="79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69" grpId="0" autoUpdateAnimBg="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1555" name="Group 3"/>
          <p:cNvGrpSpPr>
            <a:grpSpLocks/>
          </p:cNvGrpSpPr>
          <p:nvPr/>
        </p:nvGrpSpPr>
        <p:grpSpPr bwMode="auto">
          <a:xfrm>
            <a:off x="457200" y="3810000"/>
            <a:ext cx="8305800" cy="1676400"/>
            <a:chOff x="288" y="2400"/>
            <a:chExt cx="5232" cy="1056"/>
          </a:xfrm>
        </p:grpSpPr>
        <p:grpSp>
          <p:nvGrpSpPr>
            <p:cNvPr id="791556" name="Group 4"/>
            <p:cNvGrpSpPr>
              <a:grpSpLocks/>
            </p:cNvGrpSpPr>
            <p:nvPr/>
          </p:nvGrpSpPr>
          <p:grpSpPr bwMode="auto">
            <a:xfrm>
              <a:off x="288" y="2400"/>
              <a:ext cx="5232" cy="1056"/>
              <a:chOff x="288" y="2400"/>
              <a:chExt cx="5232" cy="1056"/>
            </a:xfrm>
          </p:grpSpPr>
          <p:grpSp>
            <p:nvGrpSpPr>
              <p:cNvPr id="791557" name="Group 5"/>
              <p:cNvGrpSpPr>
                <a:grpSpLocks/>
              </p:cNvGrpSpPr>
              <p:nvPr/>
            </p:nvGrpSpPr>
            <p:grpSpPr bwMode="auto">
              <a:xfrm>
                <a:off x="288" y="2400"/>
                <a:ext cx="5232" cy="528"/>
                <a:chOff x="288" y="2112"/>
                <a:chExt cx="5232" cy="528"/>
              </a:xfrm>
            </p:grpSpPr>
            <p:grpSp>
              <p:nvGrpSpPr>
                <p:cNvPr id="791558" name="Group 6"/>
                <p:cNvGrpSpPr>
                  <a:grpSpLocks/>
                </p:cNvGrpSpPr>
                <p:nvPr/>
              </p:nvGrpSpPr>
              <p:grpSpPr bwMode="auto">
                <a:xfrm>
                  <a:off x="384" y="2352"/>
                  <a:ext cx="4955" cy="288"/>
                  <a:chOff x="384" y="2496"/>
                  <a:chExt cx="4955" cy="288"/>
                </a:xfrm>
              </p:grpSpPr>
              <p:sp>
                <p:nvSpPr>
                  <p:cNvPr id="791559" name="Rectangle 7"/>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1560" name="Line 8"/>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1" name="Line 9"/>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2" name="Line 10"/>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3" name="Line 11"/>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4" name="Line 12"/>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5" name="Line 13"/>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6" name="Line 14"/>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7" name="Line 15"/>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8" name="Line 16"/>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9" name="Line 17"/>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0" name="Line 18"/>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1" name="Line 19"/>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2" name="Line 20"/>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3" name="Line 21"/>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4" name="Line 22"/>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5" name="Line 23"/>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6" name="Line 24"/>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7" name="Line 25"/>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8" name="Line 26"/>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9" name="Line 27"/>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0" name="Line 28"/>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1" name="Line 29"/>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2" name="Line 30"/>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3" name="Line 31"/>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4" name="Line 32"/>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1585" name="Text Box 33"/>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1586" name="Text Box 34"/>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1587" name="Group 35"/>
              <p:cNvGrpSpPr>
                <a:grpSpLocks/>
              </p:cNvGrpSpPr>
              <p:nvPr/>
            </p:nvGrpSpPr>
            <p:grpSpPr bwMode="auto">
              <a:xfrm>
                <a:off x="1680" y="2640"/>
                <a:ext cx="300" cy="816"/>
                <a:chOff x="3024" y="2640"/>
                <a:chExt cx="300" cy="816"/>
              </a:xfrm>
            </p:grpSpPr>
            <p:sp>
              <p:nvSpPr>
                <p:cNvPr id="791588" name="AutoShape 36"/>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1589" name="Rectangle 37"/>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1590" name="Text Box 38"/>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grpSp>
        <p:sp>
          <p:nvSpPr>
            <p:cNvPr id="791591" name="Text Box 39"/>
            <p:cNvSpPr txBox="1">
              <a:spLocks noChangeArrowheads="1"/>
            </p:cNvSpPr>
            <p:nvPr/>
          </p:nvSpPr>
          <p:spPr bwMode="auto">
            <a:xfrm>
              <a:off x="1296" y="2478"/>
              <a:ext cx="1085" cy="162"/>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sp>
        <p:nvSpPr>
          <p:cNvPr id="791592" name="Rectangle 4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91594" name="Rectangle 42"/>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2"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dirty="0"/>
              <a:t>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91555"/>
                                        </p:tgtEl>
                                        <p:attrNameLst>
                                          <p:attrName>style.visibility</p:attrName>
                                        </p:attrNameLst>
                                      </p:cBhvr>
                                      <p:to>
                                        <p:strVal val="visible"/>
                                      </p:to>
                                    </p:set>
                                    <p:animEffect transition="in" filter="box(out)">
                                      <p:cBhvr>
                                        <p:cTn id="12" dur="500"/>
                                        <p:tgtEl>
                                          <p:spTgt spid="791555"/>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791594"/>
                                        </p:tgtEl>
                                        <p:attrNameLst>
                                          <p:attrName>style.visibility</p:attrName>
                                        </p:attrNameLst>
                                      </p:cBhvr>
                                      <p:to>
                                        <p:strVal val="visible"/>
                                      </p:to>
                                    </p:set>
                                    <p:animEffect transition="in" filter="box(out)">
                                      <p:cBhvr>
                                        <p:cTn id="16" dur="500"/>
                                        <p:tgtEl>
                                          <p:spTgt spid="791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94" grpId="0" animBg="1" autoUpdateAnimBg="0"/>
      <p:bldP spid="42" grpId="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ChangeArrowheads="1"/>
          </p:cNvSpPr>
          <p:nvPr/>
        </p:nvSpPr>
        <p:spPr bwMode="auto">
          <a:xfrm>
            <a:off x="1219200" y="1524000"/>
            <a:ext cx="3352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92579"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a:t>
            </a:r>
            <a:r>
              <a:rPr lang="en-US" altLang="zh-CN" sz="1800" b="1" dirty="0">
                <a:solidFill>
                  <a:srgbClr val="FFFFFF"/>
                </a:solidFill>
              </a:rPr>
              <a:t>long  pos = input . </a:t>
            </a:r>
            <a:r>
              <a:rPr lang="en-US" altLang="zh-CN" sz="1800" b="1" dirty="0" err="1">
                <a:solidFill>
                  <a:srgbClr val="FFFFFF"/>
                </a:solidFill>
              </a:rPr>
              <a:t>tellg</a:t>
            </a:r>
            <a:r>
              <a:rPr lang="en-US" altLang="zh-CN" sz="1800" b="1" dirty="0">
                <a:solidFill>
                  <a:srgbClr val="FFFFFF"/>
                </a:solidFill>
              </a:rPr>
              <a:t> ( ) ;</a:t>
            </a:r>
            <a:r>
              <a:rPr lang="en-US" altLang="zh-CN" sz="1800" dirty="0"/>
              <a:t>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dirty="0"/>
              <a:t>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grpSp>
        <p:nvGrpSpPr>
          <p:cNvPr id="792580" name="Group 4"/>
          <p:cNvGrpSpPr>
            <a:grpSpLocks/>
          </p:cNvGrpSpPr>
          <p:nvPr/>
        </p:nvGrpSpPr>
        <p:grpSpPr bwMode="auto">
          <a:xfrm>
            <a:off x="457200" y="3810000"/>
            <a:ext cx="8305800" cy="838200"/>
            <a:chOff x="288" y="2112"/>
            <a:chExt cx="5232" cy="528"/>
          </a:xfrm>
        </p:grpSpPr>
        <p:grpSp>
          <p:nvGrpSpPr>
            <p:cNvPr id="792581" name="Group 5"/>
            <p:cNvGrpSpPr>
              <a:grpSpLocks/>
            </p:cNvGrpSpPr>
            <p:nvPr/>
          </p:nvGrpSpPr>
          <p:grpSpPr bwMode="auto">
            <a:xfrm>
              <a:off x="384" y="2352"/>
              <a:ext cx="4955" cy="288"/>
              <a:chOff x="384" y="2496"/>
              <a:chExt cx="4955" cy="288"/>
            </a:xfrm>
          </p:grpSpPr>
          <p:sp>
            <p:nvSpPr>
              <p:cNvPr id="792582"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2583"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4"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5"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6"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7"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8"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9"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0"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1"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2"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3"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4"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5"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6"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7"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8"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9"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0"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1"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2"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3"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4"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5"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6"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7"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2608"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2609"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2610" name="Group 34"/>
          <p:cNvGrpSpPr>
            <a:grpSpLocks/>
          </p:cNvGrpSpPr>
          <p:nvPr/>
        </p:nvGrpSpPr>
        <p:grpSpPr bwMode="auto">
          <a:xfrm>
            <a:off x="2667000" y="4191000"/>
            <a:ext cx="476250" cy="1295400"/>
            <a:chOff x="3024" y="2640"/>
            <a:chExt cx="300" cy="816"/>
          </a:xfrm>
        </p:grpSpPr>
        <p:sp>
          <p:nvSpPr>
            <p:cNvPr id="792611"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2612"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2613"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2614"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2615" name="Group 39"/>
          <p:cNvGrpSpPr>
            <a:grpSpLocks/>
          </p:cNvGrpSpPr>
          <p:nvPr/>
        </p:nvGrpSpPr>
        <p:grpSpPr bwMode="auto">
          <a:xfrm>
            <a:off x="1295400" y="5619750"/>
            <a:ext cx="1600200" cy="381000"/>
            <a:chOff x="816" y="3540"/>
            <a:chExt cx="1008" cy="240"/>
          </a:xfrm>
        </p:grpSpPr>
        <p:sp>
          <p:nvSpPr>
            <p:cNvPr id="792616"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2617"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2618"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792620" name="Rectangle 44"/>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92615"/>
                                        </p:tgtEl>
                                        <p:attrNameLst>
                                          <p:attrName>style.visibility</p:attrName>
                                        </p:attrNameLst>
                                      </p:cBhvr>
                                      <p:to>
                                        <p:strVal val="visible"/>
                                      </p:to>
                                    </p:set>
                                    <p:anim calcmode="lin" valueType="num">
                                      <p:cBhvr>
                                        <p:cTn id="7" dur="500" fill="hold"/>
                                        <p:tgtEl>
                                          <p:spTgt spid="792615"/>
                                        </p:tgtEl>
                                        <p:attrNameLst>
                                          <p:attrName>ppt_x</p:attrName>
                                        </p:attrNameLst>
                                      </p:cBhvr>
                                      <p:tavLst>
                                        <p:tav tm="0">
                                          <p:val>
                                            <p:strVal val="#ppt_x-#ppt_w/2"/>
                                          </p:val>
                                        </p:tav>
                                        <p:tav tm="100000">
                                          <p:val>
                                            <p:strVal val="#ppt_x"/>
                                          </p:val>
                                        </p:tav>
                                      </p:tavLst>
                                    </p:anim>
                                    <p:anim calcmode="lin" valueType="num">
                                      <p:cBhvr>
                                        <p:cTn id="8" dur="500" fill="hold"/>
                                        <p:tgtEl>
                                          <p:spTgt spid="792615"/>
                                        </p:tgtEl>
                                        <p:attrNameLst>
                                          <p:attrName>ppt_y</p:attrName>
                                        </p:attrNameLst>
                                      </p:cBhvr>
                                      <p:tavLst>
                                        <p:tav tm="0">
                                          <p:val>
                                            <p:strVal val="#ppt_y"/>
                                          </p:val>
                                        </p:tav>
                                        <p:tav tm="100000">
                                          <p:val>
                                            <p:strVal val="#ppt_y"/>
                                          </p:val>
                                        </p:tav>
                                      </p:tavLst>
                                    </p:anim>
                                    <p:anim calcmode="lin" valueType="num">
                                      <p:cBhvr>
                                        <p:cTn id="9" dur="500" fill="hold"/>
                                        <p:tgtEl>
                                          <p:spTgt spid="792615"/>
                                        </p:tgtEl>
                                        <p:attrNameLst>
                                          <p:attrName>ppt_w</p:attrName>
                                        </p:attrNameLst>
                                      </p:cBhvr>
                                      <p:tavLst>
                                        <p:tav tm="0">
                                          <p:val>
                                            <p:fltVal val="0"/>
                                          </p:val>
                                        </p:tav>
                                        <p:tav tm="100000">
                                          <p:val>
                                            <p:strVal val="#ppt_w"/>
                                          </p:val>
                                        </p:tav>
                                      </p:tavLst>
                                    </p:anim>
                                    <p:anim calcmode="lin" valueType="num">
                                      <p:cBhvr>
                                        <p:cTn id="10" dur="500" fill="hold"/>
                                        <p:tgtEl>
                                          <p:spTgt spid="7926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1219200" y="1905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grpSp>
        <p:nvGrpSpPr>
          <p:cNvPr id="793604" name="Group 4"/>
          <p:cNvGrpSpPr>
            <a:grpSpLocks/>
          </p:cNvGrpSpPr>
          <p:nvPr/>
        </p:nvGrpSpPr>
        <p:grpSpPr bwMode="auto">
          <a:xfrm>
            <a:off x="457200" y="3810000"/>
            <a:ext cx="8305800" cy="838200"/>
            <a:chOff x="288" y="2112"/>
            <a:chExt cx="5232" cy="528"/>
          </a:xfrm>
        </p:grpSpPr>
        <p:grpSp>
          <p:nvGrpSpPr>
            <p:cNvPr id="793605" name="Group 5"/>
            <p:cNvGrpSpPr>
              <a:grpSpLocks/>
            </p:cNvGrpSpPr>
            <p:nvPr/>
          </p:nvGrpSpPr>
          <p:grpSpPr bwMode="auto">
            <a:xfrm>
              <a:off x="384" y="2352"/>
              <a:ext cx="4955" cy="288"/>
              <a:chOff x="384" y="2496"/>
              <a:chExt cx="4955" cy="288"/>
            </a:xfrm>
          </p:grpSpPr>
          <p:sp>
            <p:nvSpPr>
              <p:cNvPr id="793606"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3607"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08"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09"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0"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1"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2"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3"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4"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5"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6"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7"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8"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9"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0"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1"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2"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3"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4"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5"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6"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7"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8"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9"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30"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31"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3632"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3633"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3634" name="Group 34"/>
          <p:cNvGrpSpPr>
            <a:grpSpLocks/>
          </p:cNvGrpSpPr>
          <p:nvPr/>
        </p:nvGrpSpPr>
        <p:grpSpPr bwMode="auto">
          <a:xfrm>
            <a:off x="2667000" y="4191000"/>
            <a:ext cx="476250" cy="1295400"/>
            <a:chOff x="3024" y="2640"/>
            <a:chExt cx="300" cy="816"/>
          </a:xfrm>
        </p:grpSpPr>
        <p:sp>
          <p:nvSpPr>
            <p:cNvPr id="793635"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3636"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3637"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3638"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3639" name="Group 39"/>
          <p:cNvGrpSpPr>
            <a:grpSpLocks/>
          </p:cNvGrpSpPr>
          <p:nvPr/>
        </p:nvGrpSpPr>
        <p:grpSpPr bwMode="auto">
          <a:xfrm>
            <a:off x="1295400" y="5619750"/>
            <a:ext cx="1600200" cy="381000"/>
            <a:chOff x="816" y="3540"/>
            <a:chExt cx="1008" cy="240"/>
          </a:xfrm>
        </p:grpSpPr>
        <p:sp>
          <p:nvSpPr>
            <p:cNvPr id="793640"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3641"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3643"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93645" name="Rectangle 45"/>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b="1" dirty="0">
                <a:solidFill>
                  <a:srgbClr val="FFFFFF"/>
                </a:solidFill>
              </a:rPr>
              <a:t>        </a:t>
            </a:r>
            <a:r>
              <a:rPr lang="zh-CN" altLang="en-US" sz="1800" b="1" dirty="0" smtClean="0">
                <a:solidFill>
                  <a:srgbClr val="FFFFFF"/>
                </a:solidFill>
              </a:rPr>
              <a:t> </a:t>
            </a:r>
            <a:r>
              <a:rPr lang="en-US" altLang="zh-CN" sz="1800" b="1" dirty="0">
                <a:solidFill>
                  <a:srgbClr val="FFFFFF"/>
                </a:solidFill>
              </a:rPr>
              <a:t>input </a:t>
            </a:r>
            <a:r>
              <a:rPr lang="en-US" altLang="zh-CN" sz="1800" b="1" dirty="0" smtClean="0">
                <a:solidFill>
                  <a:srgbClr val="FFFFFF"/>
                </a:solidFill>
              </a:rPr>
              <a:t>.read((char*)&amp;</a:t>
            </a:r>
            <a:r>
              <a:rPr lang="en-US" altLang="zh-CN" sz="1800" b="1" dirty="0" err="1" smtClean="0">
                <a:solidFill>
                  <a:srgbClr val="FFFFFF"/>
                </a:solidFill>
              </a:rPr>
              <a:t>n,sizeof</a:t>
            </a:r>
            <a:r>
              <a:rPr lang="en-US" altLang="zh-CN" sz="1800" b="1" dirty="0" smtClean="0">
                <a:solidFill>
                  <a:srgbClr val="FFFFFF"/>
                </a:solidFill>
              </a:rPr>
              <a:t>(</a:t>
            </a:r>
            <a:r>
              <a:rPr lang="en-US" altLang="zh-CN" sz="1800" b="1" dirty="0" err="1" smtClean="0">
                <a:solidFill>
                  <a:srgbClr val="FFFFFF"/>
                </a:solidFill>
              </a:rPr>
              <a:t>int</a:t>
            </a:r>
            <a:r>
              <a:rPr lang="en-US" altLang="zh-CN" sz="1800" b="1" dirty="0" smtClean="0">
                <a:solidFill>
                  <a:srgbClr val="FFFFFF"/>
                </a:solidFill>
              </a:rPr>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4628" name="Group 4"/>
          <p:cNvGrpSpPr>
            <a:grpSpLocks/>
          </p:cNvGrpSpPr>
          <p:nvPr/>
        </p:nvGrpSpPr>
        <p:grpSpPr bwMode="auto">
          <a:xfrm>
            <a:off x="457200" y="3810000"/>
            <a:ext cx="8305800" cy="838200"/>
            <a:chOff x="288" y="2112"/>
            <a:chExt cx="5232" cy="528"/>
          </a:xfrm>
        </p:grpSpPr>
        <p:grpSp>
          <p:nvGrpSpPr>
            <p:cNvPr id="794629" name="Group 5"/>
            <p:cNvGrpSpPr>
              <a:grpSpLocks/>
            </p:cNvGrpSpPr>
            <p:nvPr/>
          </p:nvGrpSpPr>
          <p:grpSpPr bwMode="auto">
            <a:xfrm>
              <a:off x="384" y="2352"/>
              <a:ext cx="4955" cy="288"/>
              <a:chOff x="384" y="2496"/>
              <a:chExt cx="4955" cy="288"/>
            </a:xfrm>
          </p:grpSpPr>
          <p:sp>
            <p:nvSpPr>
              <p:cNvPr id="794630"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4631"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2"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3"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4"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5"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6"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7"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8"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9"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0"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1"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2"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3"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4"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5"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6"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7"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8"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9"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0"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1"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2"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3"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4"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5"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4656"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4657"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4658" name="Group 34"/>
          <p:cNvGrpSpPr>
            <a:grpSpLocks/>
          </p:cNvGrpSpPr>
          <p:nvPr/>
        </p:nvGrpSpPr>
        <p:grpSpPr bwMode="auto">
          <a:xfrm>
            <a:off x="3886200" y="4191000"/>
            <a:ext cx="476250" cy="1295400"/>
            <a:chOff x="3024" y="2640"/>
            <a:chExt cx="300" cy="816"/>
          </a:xfrm>
        </p:grpSpPr>
        <p:sp>
          <p:nvSpPr>
            <p:cNvPr id="794659"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4660"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4661"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4662"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4663" name="Group 39"/>
          <p:cNvGrpSpPr>
            <a:grpSpLocks/>
          </p:cNvGrpSpPr>
          <p:nvPr/>
        </p:nvGrpSpPr>
        <p:grpSpPr bwMode="auto">
          <a:xfrm>
            <a:off x="1295400" y="5619750"/>
            <a:ext cx="1600200" cy="381000"/>
            <a:chOff x="816" y="3540"/>
            <a:chExt cx="1008" cy="240"/>
          </a:xfrm>
        </p:grpSpPr>
        <p:sp>
          <p:nvSpPr>
            <p:cNvPr id="794664"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4665"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4669" name="Rectangle 45"/>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Rectangle 2"/>
          <p:cNvSpPr>
            <a:spLocks noChangeArrowheads="1"/>
          </p:cNvSpPr>
          <p:nvPr/>
        </p:nvSpPr>
        <p:spPr bwMode="auto">
          <a:xfrm>
            <a:off x="1219200" y="1905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45" name="Rectangle 43"/>
          <p:cNvSpPr txBox="1">
            <a:spLocks noChangeArrowheads="1"/>
          </p:cNvSpPr>
          <p:nvPr/>
        </p:nvSpPr>
        <p:spPr>
          <a:xfrm>
            <a:off x="838200" y="533400"/>
            <a:ext cx="75438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00" b="0" i="0" u="none" strike="noStrike" kern="0" cap="none" spc="0" normalizeH="0" baseline="0" noProof="0" smtClean="0">
                <a:ln>
                  <a:noFill/>
                </a:ln>
                <a:solidFill>
                  <a:schemeClr val="bg1"/>
                </a:solidFill>
                <a:effectLst/>
                <a:uLnTx/>
                <a:uFillTx/>
                <a:latin typeface="+mj-lt"/>
                <a:ea typeface="+mj-ea"/>
                <a:cs typeface="+mj-cs"/>
              </a:rPr>
              <a:t>11.5.4  </a:t>
            </a:r>
            <a:r>
              <a:rPr kumimoji="1" lang="zh-CN" altLang="en-US" sz="100" b="0" i="0" u="none" strike="noStrike" kern="0" cap="none" spc="0" normalizeH="0" baseline="0" noProof="0" smtClean="0">
                <a:ln>
                  <a:noFill/>
                </a:ln>
                <a:solidFill>
                  <a:schemeClr val="bg1"/>
                </a:solidFill>
                <a:effectLst/>
                <a:uLnTx/>
                <a:uFillTx/>
                <a:latin typeface="+mj-lt"/>
                <a:ea typeface="+mj-ea"/>
                <a:cs typeface="+mj-cs"/>
              </a:rPr>
              <a:t>二进制文件</a:t>
            </a:r>
            <a:endParaRPr kumimoji="1" lang="zh-CN" altLang="en-US" sz="100" b="0" i="0" u="none" strike="noStrike" kern="0" cap="none" spc="0" normalizeH="0" baseline="0" noProof="0">
              <a:ln>
                <a:noFill/>
              </a:ln>
              <a:solidFill>
                <a:schemeClr val="bg1"/>
              </a:solidFill>
              <a:effectLst/>
              <a:uLnTx/>
              <a:uFillTx/>
              <a:latin typeface="+mj-lt"/>
              <a:ea typeface="+mj-ea"/>
              <a:cs typeface="+mj-cs"/>
            </a:endParaRPr>
          </a:p>
        </p:txBody>
      </p:sp>
      <p:sp>
        <p:nvSpPr>
          <p:cNvPr id="46"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b="1" dirty="0">
                <a:solidFill>
                  <a:srgbClr val="FFFFFF"/>
                </a:solidFill>
              </a:rPr>
              <a:t>        </a:t>
            </a:r>
            <a:r>
              <a:rPr lang="zh-CN" altLang="en-US" sz="1800" b="1" dirty="0" smtClean="0">
                <a:solidFill>
                  <a:srgbClr val="FFFFFF"/>
                </a:solidFill>
              </a:rPr>
              <a:t> </a:t>
            </a:r>
            <a:r>
              <a:rPr lang="en-US" altLang="zh-CN" sz="1800" b="1" dirty="0">
                <a:solidFill>
                  <a:srgbClr val="FFFFFF"/>
                </a:solidFill>
              </a:rPr>
              <a:t>input </a:t>
            </a:r>
            <a:r>
              <a:rPr lang="en-US" altLang="zh-CN" sz="1800" b="1" dirty="0" smtClean="0">
                <a:solidFill>
                  <a:srgbClr val="FFFFFF"/>
                </a:solidFill>
              </a:rPr>
              <a:t>.read((char*)&amp;</a:t>
            </a:r>
            <a:r>
              <a:rPr lang="en-US" altLang="zh-CN" sz="1800" b="1" dirty="0" err="1" smtClean="0">
                <a:solidFill>
                  <a:srgbClr val="FFFFFF"/>
                </a:solidFill>
              </a:rPr>
              <a:t>n,sizeof</a:t>
            </a:r>
            <a:r>
              <a:rPr lang="en-US" altLang="zh-CN" sz="1800" b="1" dirty="0" smtClean="0">
                <a:solidFill>
                  <a:srgbClr val="FFFFFF"/>
                </a:solidFill>
              </a:rPr>
              <a:t>(</a:t>
            </a:r>
            <a:r>
              <a:rPr lang="en-US" altLang="zh-CN" sz="1800" b="1" dirty="0" err="1" smtClean="0">
                <a:solidFill>
                  <a:srgbClr val="FFFFFF"/>
                </a:solidFill>
              </a:rPr>
              <a:t>int</a:t>
            </a:r>
            <a:r>
              <a:rPr lang="en-US" altLang="zh-CN" sz="1800" b="1" dirty="0" smtClean="0">
                <a:solidFill>
                  <a:srgbClr val="FFFFFF"/>
                </a:solidFill>
              </a:rPr>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94658"/>
                                        </p:tgtEl>
                                        <p:attrNameLst>
                                          <p:attrName>style.visibility</p:attrName>
                                        </p:attrNameLst>
                                      </p:cBhvr>
                                      <p:to>
                                        <p:strVal val="visible"/>
                                      </p:to>
                                    </p:set>
                                    <p:animEffect transition="in" filter="slide(fromLeft)">
                                      <p:cBhvr>
                                        <p:cTn id="7" dur="500"/>
                                        <p:tgtEl>
                                          <p:spTgt spid="794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ChangeArrowheads="1"/>
          </p:cNvSpPr>
          <p:nvPr/>
        </p:nvSpPr>
        <p:spPr bwMode="auto">
          <a:xfrm>
            <a:off x="1219200" y="2667000"/>
            <a:ext cx="3352800" cy="457200"/>
          </a:xfrm>
          <a:prstGeom prst="rect">
            <a:avLst/>
          </a:prstGeom>
          <a:solidFill>
            <a:srgbClr val="0000FF"/>
          </a:solidFill>
          <a:ln w="9525">
            <a:noFill/>
            <a:miter lim="800000"/>
            <a:headEnd/>
            <a:tailEnd/>
          </a:ln>
          <a:effectLst/>
        </p:spPr>
        <p:txBody>
          <a:bodyPr wrap="none" anchor="ctr"/>
          <a:lstStyle/>
          <a:p>
            <a:endParaRPr lang="zh-CN" altLang="en-US"/>
          </a:p>
        </p:txBody>
      </p:sp>
      <p:grpSp>
        <p:nvGrpSpPr>
          <p:cNvPr id="795652" name="Group 4"/>
          <p:cNvGrpSpPr>
            <a:grpSpLocks/>
          </p:cNvGrpSpPr>
          <p:nvPr/>
        </p:nvGrpSpPr>
        <p:grpSpPr bwMode="auto">
          <a:xfrm>
            <a:off x="457200" y="3810000"/>
            <a:ext cx="8305800" cy="838200"/>
            <a:chOff x="288" y="2112"/>
            <a:chExt cx="5232" cy="528"/>
          </a:xfrm>
        </p:grpSpPr>
        <p:grpSp>
          <p:nvGrpSpPr>
            <p:cNvPr id="795653" name="Group 5"/>
            <p:cNvGrpSpPr>
              <a:grpSpLocks/>
            </p:cNvGrpSpPr>
            <p:nvPr/>
          </p:nvGrpSpPr>
          <p:grpSpPr bwMode="auto">
            <a:xfrm>
              <a:off x="384" y="2352"/>
              <a:ext cx="4955" cy="288"/>
              <a:chOff x="384" y="2496"/>
              <a:chExt cx="4955" cy="288"/>
            </a:xfrm>
          </p:grpSpPr>
          <p:sp>
            <p:nvSpPr>
              <p:cNvPr id="795654"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5655"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6"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7"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8"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9"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0"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1"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2"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3"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4"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5"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6"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7"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8"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9"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0"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1"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2"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3"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4"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5"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6"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7"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8"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9"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5680"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5681"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5682" name="Group 34"/>
          <p:cNvGrpSpPr>
            <a:grpSpLocks/>
          </p:cNvGrpSpPr>
          <p:nvPr/>
        </p:nvGrpSpPr>
        <p:grpSpPr bwMode="auto">
          <a:xfrm>
            <a:off x="2667000" y="4191000"/>
            <a:ext cx="476250" cy="1295400"/>
            <a:chOff x="3024" y="2640"/>
            <a:chExt cx="300" cy="816"/>
          </a:xfrm>
        </p:grpSpPr>
        <p:sp>
          <p:nvSpPr>
            <p:cNvPr id="795683"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5684"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5685"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5686"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5687" name="Group 39"/>
          <p:cNvGrpSpPr>
            <a:grpSpLocks/>
          </p:cNvGrpSpPr>
          <p:nvPr/>
        </p:nvGrpSpPr>
        <p:grpSpPr bwMode="auto">
          <a:xfrm>
            <a:off x="1295400" y="5619750"/>
            <a:ext cx="1600200" cy="381000"/>
            <a:chOff x="816" y="3540"/>
            <a:chExt cx="1008" cy="240"/>
          </a:xfrm>
        </p:grpSpPr>
        <p:sp>
          <p:nvSpPr>
            <p:cNvPr id="795688"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5689"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5691"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795693" name="Rectangle 45"/>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7"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zh-CN" altLang="en-US" sz="1800" dirty="0" smtClean="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b="1" dirty="0">
                <a:solidFill>
                  <a:schemeClr val="accent3"/>
                </a:solidFill>
              </a:rPr>
              <a:t>         input . </a:t>
            </a:r>
            <a:r>
              <a:rPr lang="en-US" altLang="zh-CN" sz="1800" b="1" dirty="0" err="1">
                <a:solidFill>
                  <a:schemeClr val="accent3"/>
                </a:solidFill>
              </a:rPr>
              <a:t>seekg</a:t>
            </a:r>
            <a:r>
              <a:rPr lang="en-US" altLang="zh-CN" sz="1800" b="1" dirty="0">
                <a:solidFill>
                  <a:schemeClr val="accent3"/>
                </a:solidFill>
              </a:rPr>
              <a:t> ( pos ) ;		</a:t>
            </a:r>
            <a:r>
              <a:rPr lang="en-US" altLang="zh-CN" sz="1800" b="1" dirty="0" smtClean="0">
                <a:solidFill>
                  <a:schemeClr val="accent3"/>
                </a:solidFill>
              </a:rPr>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795682"/>
                                        </p:tgtEl>
                                        <p:attrNameLst>
                                          <p:attrName>style.visibility</p:attrName>
                                        </p:attrNameLst>
                                      </p:cBhvr>
                                      <p:to>
                                        <p:strVal val="visible"/>
                                      </p:to>
                                    </p:set>
                                    <p:animEffect transition="in" filter="slide(fromRight)">
                                      <p:cBhvr>
                                        <p:cTn id="7" dur="500"/>
                                        <p:tgtEl>
                                          <p:spTgt spid="795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ChangeArrowheads="1"/>
          </p:cNvSpPr>
          <p:nvPr/>
        </p:nvSpPr>
        <p:spPr bwMode="auto">
          <a:xfrm>
            <a:off x="1219200" y="3048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grpSp>
        <p:nvGrpSpPr>
          <p:cNvPr id="796676" name="Group 4"/>
          <p:cNvGrpSpPr>
            <a:grpSpLocks/>
          </p:cNvGrpSpPr>
          <p:nvPr/>
        </p:nvGrpSpPr>
        <p:grpSpPr bwMode="auto">
          <a:xfrm>
            <a:off x="1295400" y="5619750"/>
            <a:ext cx="1600200" cy="381000"/>
            <a:chOff x="816" y="3540"/>
            <a:chExt cx="1008" cy="240"/>
          </a:xfrm>
        </p:grpSpPr>
        <p:sp>
          <p:nvSpPr>
            <p:cNvPr id="796677" name="Rectangle 5"/>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6678" name="Text Box 6"/>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grpSp>
        <p:nvGrpSpPr>
          <p:cNvPr id="796679" name="Group 7"/>
          <p:cNvGrpSpPr>
            <a:grpSpLocks/>
          </p:cNvGrpSpPr>
          <p:nvPr/>
        </p:nvGrpSpPr>
        <p:grpSpPr bwMode="auto">
          <a:xfrm>
            <a:off x="457200" y="3810000"/>
            <a:ext cx="8305800" cy="838200"/>
            <a:chOff x="288" y="2112"/>
            <a:chExt cx="5232" cy="528"/>
          </a:xfrm>
        </p:grpSpPr>
        <p:grpSp>
          <p:nvGrpSpPr>
            <p:cNvPr id="796680" name="Group 8"/>
            <p:cNvGrpSpPr>
              <a:grpSpLocks/>
            </p:cNvGrpSpPr>
            <p:nvPr/>
          </p:nvGrpSpPr>
          <p:grpSpPr bwMode="auto">
            <a:xfrm>
              <a:off x="384" y="2352"/>
              <a:ext cx="4955" cy="288"/>
              <a:chOff x="384" y="2496"/>
              <a:chExt cx="4955" cy="288"/>
            </a:xfrm>
          </p:grpSpPr>
          <p:sp>
            <p:nvSpPr>
              <p:cNvPr id="796681" name="Rectangle 9"/>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6682" name="Line 10"/>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3" name="Line 11"/>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4" name="Line 12"/>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5" name="Line 13"/>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6" name="Line 14"/>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7" name="Line 15"/>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8" name="Line 16"/>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9" name="Line 17"/>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0" name="Line 18"/>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1" name="Line 19"/>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2" name="Line 20"/>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3" name="Line 21"/>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4" name="Line 22"/>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5" name="Line 23"/>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6" name="Line 24"/>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7" name="Line 25"/>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8" name="Line 26"/>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9" name="Line 27"/>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0" name="Line 28"/>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1" name="Line 29"/>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2" name="Line 30"/>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3" name="Line 31"/>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4" name="Line 32"/>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5" name="Line 33"/>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6" name="Line 34"/>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6707" name="Text Box 35"/>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6708" name="Text Box 36"/>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6709" name="Group 37"/>
          <p:cNvGrpSpPr>
            <a:grpSpLocks/>
          </p:cNvGrpSpPr>
          <p:nvPr/>
        </p:nvGrpSpPr>
        <p:grpSpPr bwMode="auto">
          <a:xfrm>
            <a:off x="2667000" y="4191000"/>
            <a:ext cx="476250" cy="1295400"/>
            <a:chOff x="3024" y="2640"/>
            <a:chExt cx="300" cy="816"/>
          </a:xfrm>
        </p:grpSpPr>
        <p:sp>
          <p:nvSpPr>
            <p:cNvPr id="796710"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6711"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6712"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6713" name="Text Box 41"/>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sp>
        <p:nvSpPr>
          <p:cNvPr id="796716" name="Rectangle 4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96718" name="Rectangle 46"/>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zh-CN" altLang="en-US" sz="1800" dirty="0" smtClean="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b="1" dirty="0" smtClean="0">
                <a:solidFill>
                  <a:schemeClr val="accent3"/>
                </a:solidFill>
              </a:rPr>
              <a:t> </a:t>
            </a:r>
            <a:r>
              <a:rPr lang="en-US" altLang="zh-CN" sz="1800" b="1" dirty="0" smtClean="0">
                <a:solidFill>
                  <a:schemeClr val="accent3"/>
                </a:solidFill>
              </a:rPr>
              <a:t>        input .read((char*)&amp;</a:t>
            </a:r>
            <a:r>
              <a:rPr lang="en-US" altLang="zh-CN" sz="1800" b="1" dirty="0" err="1" smtClean="0">
                <a:solidFill>
                  <a:schemeClr val="accent3"/>
                </a:solidFill>
              </a:rPr>
              <a:t>n,sizeof</a:t>
            </a:r>
            <a:r>
              <a:rPr lang="en-US" altLang="zh-CN" sz="1800" b="1" dirty="0" smtClean="0">
                <a:solidFill>
                  <a:schemeClr val="accent3"/>
                </a:solidFill>
              </a:rPr>
              <a:t>(</a:t>
            </a:r>
            <a:r>
              <a:rPr lang="en-US" altLang="zh-CN" sz="1800" b="1" dirty="0" err="1" smtClean="0">
                <a:solidFill>
                  <a:schemeClr val="accent3"/>
                </a:solidFill>
              </a:rPr>
              <a:t>int</a:t>
            </a:r>
            <a:r>
              <a:rPr lang="en-US" altLang="zh-CN" sz="1800" b="1" dirty="0" smtClean="0">
                <a:solidFill>
                  <a:schemeClr val="accent3"/>
                </a:solidFill>
              </a:rPr>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7700" name="Group 4"/>
          <p:cNvGrpSpPr>
            <a:grpSpLocks/>
          </p:cNvGrpSpPr>
          <p:nvPr/>
        </p:nvGrpSpPr>
        <p:grpSpPr bwMode="auto">
          <a:xfrm>
            <a:off x="1295400" y="5619750"/>
            <a:ext cx="1600200" cy="381000"/>
            <a:chOff x="816" y="3540"/>
            <a:chExt cx="1008" cy="240"/>
          </a:xfrm>
        </p:grpSpPr>
        <p:sp>
          <p:nvSpPr>
            <p:cNvPr id="797701" name="Rectangle 5"/>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7702" name="Text Box 6"/>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grpSp>
        <p:nvGrpSpPr>
          <p:cNvPr id="797703" name="Group 7"/>
          <p:cNvGrpSpPr>
            <a:grpSpLocks/>
          </p:cNvGrpSpPr>
          <p:nvPr/>
        </p:nvGrpSpPr>
        <p:grpSpPr bwMode="auto">
          <a:xfrm>
            <a:off x="457200" y="3810000"/>
            <a:ext cx="8305800" cy="838200"/>
            <a:chOff x="288" y="2112"/>
            <a:chExt cx="5232" cy="528"/>
          </a:xfrm>
        </p:grpSpPr>
        <p:grpSp>
          <p:nvGrpSpPr>
            <p:cNvPr id="797704" name="Group 8"/>
            <p:cNvGrpSpPr>
              <a:grpSpLocks/>
            </p:cNvGrpSpPr>
            <p:nvPr/>
          </p:nvGrpSpPr>
          <p:grpSpPr bwMode="auto">
            <a:xfrm>
              <a:off x="384" y="2352"/>
              <a:ext cx="4955" cy="288"/>
              <a:chOff x="384" y="2496"/>
              <a:chExt cx="4955" cy="288"/>
            </a:xfrm>
          </p:grpSpPr>
          <p:sp>
            <p:nvSpPr>
              <p:cNvPr id="797705" name="Rectangle 9"/>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7706" name="Line 10"/>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07" name="Line 11"/>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08" name="Line 12"/>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09" name="Line 13"/>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0" name="Line 14"/>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1" name="Line 15"/>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2" name="Line 16"/>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3" name="Line 17"/>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4" name="Line 18"/>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5" name="Line 19"/>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6" name="Line 20"/>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7" name="Line 21"/>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8" name="Line 22"/>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9" name="Line 23"/>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0" name="Line 24"/>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1" name="Line 25"/>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2" name="Line 26"/>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3" name="Line 27"/>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4" name="Line 28"/>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5" name="Line 29"/>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6" name="Line 30"/>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7" name="Line 31"/>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8" name="Line 32"/>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9" name="Line 33"/>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30" name="Line 34"/>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7731" name="Text Box 35"/>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7732" name="Text Box 36"/>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7733" name="Group 37"/>
          <p:cNvGrpSpPr>
            <a:grpSpLocks/>
          </p:cNvGrpSpPr>
          <p:nvPr/>
        </p:nvGrpSpPr>
        <p:grpSpPr bwMode="auto">
          <a:xfrm>
            <a:off x="3886200" y="4191000"/>
            <a:ext cx="476250" cy="1295400"/>
            <a:chOff x="3024" y="2640"/>
            <a:chExt cx="300" cy="816"/>
          </a:xfrm>
        </p:grpSpPr>
        <p:sp>
          <p:nvSpPr>
            <p:cNvPr id="797734"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7735"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7736"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7737" name="Text Box 41"/>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sp>
        <p:nvSpPr>
          <p:cNvPr id="797742" name="Rectangle 46"/>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Rectangle 2"/>
          <p:cNvSpPr>
            <a:spLocks noChangeArrowheads="1"/>
          </p:cNvSpPr>
          <p:nvPr/>
        </p:nvSpPr>
        <p:spPr bwMode="auto">
          <a:xfrm>
            <a:off x="1219200" y="3048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45" name="Rectangle 44"/>
          <p:cNvSpPr txBox="1">
            <a:spLocks noChangeArrowheads="1"/>
          </p:cNvSpPr>
          <p:nvPr/>
        </p:nvSpPr>
        <p:spPr>
          <a:xfrm>
            <a:off x="838200" y="533400"/>
            <a:ext cx="75438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00" b="0" i="0" u="none" strike="noStrike" kern="0" cap="none" spc="0" normalizeH="0" baseline="0" noProof="0" smtClean="0">
                <a:ln>
                  <a:noFill/>
                </a:ln>
                <a:solidFill>
                  <a:schemeClr val="bg1"/>
                </a:solidFill>
                <a:effectLst/>
                <a:uLnTx/>
                <a:uFillTx/>
                <a:latin typeface="+mj-lt"/>
                <a:ea typeface="+mj-ea"/>
                <a:cs typeface="+mj-cs"/>
              </a:rPr>
              <a:t>11.5.4  </a:t>
            </a:r>
            <a:r>
              <a:rPr kumimoji="1" lang="zh-CN" altLang="en-US" sz="100" b="0" i="0" u="none" strike="noStrike" kern="0" cap="none" spc="0" normalizeH="0" baseline="0" noProof="0" smtClean="0">
                <a:ln>
                  <a:noFill/>
                </a:ln>
                <a:solidFill>
                  <a:schemeClr val="bg1"/>
                </a:solidFill>
                <a:effectLst/>
                <a:uLnTx/>
                <a:uFillTx/>
                <a:latin typeface="+mj-lt"/>
                <a:ea typeface="+mj-ea"/>
                <a:cs typeface="+mj-cs"/>
              </a:rPr>
              <a:t>二进制文件</a:t>
            </a:r>
            <a:endParaRPr kumimoji="1" lang="zh-CN" altLang="en-US" sz="100" b="0" i="0" u="none" strike="noStrike" kern="0" cap="none" spc="0" normalizeH="0" baseline="0" noProof="0">
              <a:ln>
                <a:noFill/>
              </a:ln>
              <a:solidFill>
                <a:schemeClr val="bg1"/>
              </a:solidFill>
              <a:effectLst/>
              <a:uLnTx/>
              <a:uFillTx/>
              <a:latin typeface="+mj-lt"/>
              <a:ea typeface="+mj-ea"/>
              <a:cs typeface="+mj-cs"/>
            </a:endParaRPr>
          </a:p>
        </p:txBody>
      </p:sp>
      <p:sp>
        <p:nvSpPr>
          <p:cNvPr id="46"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zh-CN" altLang="en-US" sz="1800" dirty="0" smtClean="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b="1" dirty="0" smtClean="0">
                <a:solidFill>
                  <a:schemeClr val="accent3"/>
                </a:solidFill>
              </a:rPr>
              <a:t> </a:t>
            </a:r>
            <a:r>
              <a:rPr lang="en-US" altLang="zh-CN" sz="1800" b="1" dirty="0" smtClean="0">
                <a:solidFill>
                  <a:schemeClr val="accent3"/>
                </a:solidFill>
              </a:rPr>
              <a:t>        input .read((char*)&amp;</a:t>
            </a:r>
            <a:r>
              <a:rPr lang="en-US" altLang="zh-CN" sz="1800" b="1" dirty="0" err="1" smtClean="0">
                <a:solidFill>
                  <a:schemeClr val="accent3"/>
                </a:solidFill>
              </a:rPr>
              <a:t>n,sizeof</a:t>
            </a:r>
            <a:r>
              <a:rPr lang="en-US" altLang="zh-CN" sz="1800" b="1" dirty="0" smtClean="0">
                <a:solidFill>
                  <a:schemeClr val="accent3"/>
                </a:solidFill>
              </a:rPr>
              <a:t>(</a:t>
            </a:r>
            <a:r>
              <a:rPr lang="en-US" altLang="zh-CN" sz="1800" b="1" dirty="0" err="1" smtClean="0">
                <a:solidFill>
                  <a:schemeClr val="accent3"/>
                </a:solidFill>
              </a:rPr>
              <a:t>int</a:t>
            </a:r>
            <a:r>
              <a:rPr lang="en-US" altLang="zh-CN" sz="1800" b="1" dirty="0" smtClean="0">
                <a:solidFill>
                  <a:schemeClr val="accent3"/>
                </a:solidFill>
              </a:rPr>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97733"/>
                                        </p:tgtEl>
                                        <p:attrNameLst>
                                          <p:attrName>style.visibility</p:attrName>
                                        </p:attrNameLst>
                                      </p:cBhvr>
                                      <p:to>
                                        <p:strVal val="visible"/>
                                      </p:to>
                                    </p:set>
                                    <p:animEffect transition="in" filter="slide(fromLeft)">
                                      <p:cBhvr>
                                        <p:cTn id="7" dur="500"/>
                                        <p:tgtEl>
                                          <p:spTgt spid="79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4467"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4505" name="Rectangle 41"/>
          <p:cNvSpPr>
            <a:spLocks noChangeArrowheads="1"/>
          </p:cNvSpPr>
          <p:nvPr/>
        </p:nvSpPr>
        <p:spPr bwMode="auto">
          <a:xfrm>
            <a:off x="2514600" y="3686175"/>
            <a:ext cx="54102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istream&amp; ignore( int </a:t>
            </a:r>
            <a:r>
              <a:rPr lang="en-US" altLang="zh-CN" sz="1800" i="1"/>
              <a:t>nCount </a:t>
            </a:r>
            <a:r>
              <a:rPr lang="en-US" altLang="zh-CN" sz="1800"/>
              <a:t>= 1, int </a:t>
            </a:r>
            <a:r>
              <a:rPr lang="en-US" altLang="zh-CN" sz="1800" i="1"/>
              <a:t>delim </a:t>
            </a:r>
            <a:r>
              <a:rPr lang="en-US" altLang="zh-CN" sz="1800"/>
              <a:t>= EOF );</a:t>
            </a:r>
          </a:p>
        </p:txBody>
      </p:sp>
      <p:sp>
        <p:nvSpPr>
          <p:cNvPr id="574506"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4505"/>
                                        </p:tgtEl>
                                        <p:attrNameLst>
                                          <p:attrName>style.visibility</p:attrName>
                                        </p:attrNameLst>
                                      </p:cBhvr>
                                      <p:to>
                                        <p:strVal val="visible"/>
                                      </p:to>
                                    </p:set>
                                    <p:anim calcmode="lin" valueType="num">
                                      <p:cBhvr>
                                        <p:cTn id="7" dur="500" fill="hold"/>
                                        <p:tgtEl>
                                          <p:spTgt spid="574505"/>
                                        </p:tgtEl>
                                        <p:attrNameLst>
                                          <p:attrName>ppt_x</p:attrName>
                                        </p:attrNameLst>
                                      </p:cBhvr>
                                      <p:tavLst>
                                        <p:tav tm="0">
                                          <p:val>
                                            <p:strVal val="#ppt_x-#ppt_w/2"/>
                                          </p:val>
                                        </p:tav>
                                        <p:tav tm="100000">
                                          <p:val>
                                            <p:strVal val="#ppt_x"/>
                                          </p:val>
                                        </p:tav>
                                      </p:tavLst>
                                    </p:anim>
                                    <p:anim calcmode="lin" valueType="num">
                                      <p:cBhvr>
                                        <p:cTn id="8" dur="500" fill="hold"/>
                                        <p:tgtEl>
                                          <p:spTgt spid="574505"/>
                                        </p:tgtEl>
                                        <p:attrNameLst>
                                          <p:attrName>ppt_y</p:attrName>
                                        </p:attrNameLst>
                                      </p:cBhvr>
                                      <p:tavLst>
                                        <p:tav tm="0">
                                          <p:val>
                                            <p:strVal val="#ppt_y"/>
                                          </p:val>
                                        </p:tav>
                                        <p:tav tm="100000">
                                          <p:val>
                                            <p:strVal val="#ppt_y"/>
                                          </p:val>
                                        </p:tav>
                                      </p:tavLst>
                                    </p:anim>
                                    <p:anim calcmode="lin" valueType="num">
                                      <p:cBhvr>
                                        <p:cTn id="9" dur="500" fill="hold"/>
                                        <p:tgtEl>
                                          <p:spTgt spid="574505"/>
                                        </p:tgtEl>
                                        <p:attrNameLst>
                                          <p:attrName>ppt_w</p:attrName>
                                        </p:attrNameLst>
                                      </p:cBhvr>
                                      <p:tavLst>
                                        <p:tav tm="0">
                                          <p:val>
                                            <p:fltVal val="0"/>
                                          </p:val>
                                        </p:tav>
                                        <p:tav tm="100000">
                                          <p:val>
                                            <p:strVal val="#ppt_w"/>
                                          </p:val>
                                        </p:tav>
                                      </p:tavLst>
                                    </p:anim>
                                    <p:anim calcmode="lin" valueType="num">
                                      <p:cBhvr>
                                        <p:cTn id="10" dur="500" fill="hold"/>
                                        <p:tgtEl>
                                          <p:spTgt spid="5745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05" grpId="0" animBg="1" autoUpdateAnimBg="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Text Box 2"/>
          <p:cNvSpPr txBox="1">
            <a:spLocks noChangeArrowheads="1"/>
          </p:cNvSpPr>
          <p:nvPr/>
        </p:nvSpPr>
        <p:spPr bwMode="auto">
          <a:xfrm>
            <a:off x="1289050" y="1700213"/>
            <a:ext cx="6559550" cy="3749675"/>
          </a:xfrm>
          <a:prstGeom prst="rect">
            <a:avLst/>
          </a:prstGeom>
          <a:noFill/>
          <a:ln w="19050">
            <a:noFill/>
            <a:miter lim="800000"/>
            <a:headEnd/>
            <a:tailEnd/>
          </a:ln>
          <a:effectLst/>
        </p:spPr>
        <p:txBody>
          <a:bodyPr>
            <a:spAutoFit/>
          </a:bodyPr>
          <a:lstStyle/>
          <a:p>
            <a:pPr algn="l">
              <a:lnSpc>
                <a:spcPct val="200000"/>
              </a:lnSpc>
              <a:buClr>
                <a:srgbClr val="FF3300"/>
              </a:buClr>
              <a:buFont typeface="Wingdings" pitchFamily="2" charset="2"/>
              <a:buChar char="Ø"/>
            </a:pPr>
            <a:r>
              <a:rPr lang="en-US" altLang="zh-CN" sz="2000" b="1">
                <a:ea typeface="Arial Unicode MS" pitchFamily="34" charset="-122"/>
                <a:cs typeface="Arial Unicode MS" pitchFamily="34" charset="-122"/>
              </a:rPr>
              <a:t> ostream &amp; ostream :: seekp ( long  </a:t>
            </a:r>
            <a:r>
              <a:rPr lang="en-US" altLang="zh-CN" sz="2000" b="1" i="1">
                <a:ea typeface="Arial Unicode MS" pitchFamily="34" charset="-122"/>
                <a:cs typeface="Arial Unicode MS" pitchFamily="34" charset="-122"/>
              </a:rPr>
              <a:t>pos</a:t>
            </a:r>
            <a:r>
              <a:rPr lang="en-US" altLang="zh-CN" sz="2000" b="1">
                <a:ea typeface="Arial Unicode MS" pitchFamily="34" charset="-122"/>
                <a:cs typeface="Arial Unicode MS" pitchFamily="34" charset="-122"/>
              </a:rPr>
              <a:t> ) ;</a:t>
            </a:r>
          </a:p>
          <a:p>
            <a:pPr algn="l">
              <a:lnSpc>
                <a:spcPct val="200000"/>
              </a:lnSpc>
            </a:pPr>
            <a:r>
              <a:rPr lang="en-US" altLang="zh-CN" sz="2000" b="1">
                <a:ea typeface="Arial Unicode MS" pitchFamily="34" charset="-122"/>
                <a:cs typeface="Arial Unicode MS" pitchFamily="34" charset="-122"/>
              </a:rPr>
              <a:t>    </a:t>
            </a:r>
            <a:r>
              <a:rPr lang="zh-CN" altLang="zh-CN" sz="2000" b="1" i="1">
                <a:solidFill>
                  <a:srgbClr val="0000FF"/>
                </a:solidFill>
                <a:ea typeface="Arial Unicode MS" pitchFamily="34" charset="-122"/>
                <a:cs typeface="Arial Unicode MS" pitchFamily="34" charset="-122"/>
              </a:rPr>
              <a:t>作用</a:t>
            </a:r>
            <a:r>
              <a:rPr lang="zh-CN" altLang="en-US" sz="2000" b="1" i="1">
                <a:ea typeface="Arial Unicode MS" pitchFamily="34" charset="-122"/>
                <a:cs typeface="Arial Unicode MS" pitchFamily="34" charset="-122"/>
              </a:rPr>
              <a:t>    </a:t>
            </a:r>
            <a:r>
              <a:rPr lang="zh-CN" altLang="zh-CN" sz="2000" b="1">
                <a:ea typeface="Arial Unicode MS" pitchFamily="34" charset="-122"/>
                <a:cs typeface="Arial Unicode MS" pitchFamily="34" charset="-122"/>
              </a:rPr>
              <a:t>写指针从流的起始位置向后移动由参数指定字节</a:t>
            </a:r>
            <a:endParaRPr lang="zh-CN" altLang="en-US" sz="2000" b="1">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ostream &amp; ostream :: seekp ( long  </a:t>
            </a:r>
            <a:r>
              <a:rPr lang="en-US" altLang="zh-CN" sz="2000" b="1" i="1">
                <a:ea typeface="Arial Unicode MS" pitchFamily="34" charset="-122"/>
                <a:cs typeface="Arial Unicode MS" pitchFamily="34" charset="-122"/>
              </a:rPr>
              <a:t>off</a:t>
            </a:r>
            <a:r>
              <a:rPr lang="en-US" altLang="zh-CN" sz="2000" b="1">
                <a:ea typeface="Arial Unicode MS" pitchFamily="34" charset="-122"/>
                <a:cs typeface="Arial Unicode MS" pitchFamily="34" charset="-122"/>
              </a:rPr>
              <a:t> ,  ios::</a:t>
            </a:r>
            <a:r>
              <a:rPr lang="en-US" altLang="zh-CN" sz="2000" b="1" i="1">
                <a:ea typeface="Arial Unicode MS" pitchFamily="34" charset="-122"/>
                <a:cs typeface="Arial Unicode MS" pitchFamily="34" charset="-122"/>
              </a:rPr>
              <a:t>seek_dir</a:t>
            </a:r>
            <a:r>
              <a:rPr lang="en-US" altLang="zh-CN" sz="2000" b="1">
                <a:ea typeface="Arial Unicode MS" pitchFamily="34" charset="-122"/>
                <a:cs typeface="Arial Unicode MS" pitchFamily="34" charset="-122"/>
              </a:rPr>
              <a:t> ) ;</a:t>
            </a:r>
          </a:p>
          <a:p>
            <a:pPr algn="l">
              <a:lnSpc>
                <a:spcPct val="200000"/>
              </a:lnSpc>
            </a:pPr>
            <a:r>
              <a:rPr lang="en-US" altLang="zh-CN" sz="2000" b="1">
                <a:ea typeface="Arial Unicode MS" pitchFamily="34" charset="-122"/>
                <a:cs typeface="Arial Unicode MS" pitchFamily="34" charset="-122"/>
              </a:rPr>
              <a:t>    </a:t>
            </a:r>
            <a:r>
              <a:rPr lang="zh-CN" altLang="zh-CN" sz="2000" b="1" i="1">
                <a:solidFill>
                  <a:srgbClr val="0000FF"/>
                </a:solidFill>
                <a:ea typeface="Arial Unicode MS" pitchFamily="34" charset="-122"/>
                <a:cs typeface="Arial Unicode MS" pitchFamily="34" charset="-122"/>
              </a:rPr>
              <a:t>作用</a:t>
            </a:r>
            <a:r>
              <a:rPr lang="zh-CN" altLang="en-US" sz="2000" b="1" i="1">
                <a:ea typeface="Arial Unicode MS" pitchFamily="34" charset="-122"/>
                <a:cs typeface="Arial Unicode MS" pitchFamily="34" charset="-122"/>
              </a:rPr>
              <a:t>    </a:t>
            </a:r>
            <a:r>
              <a:rPr lang="zh-CN" altLang="zh-CN" sz="2000" b="1">
                <a:ea typeface="Arial Unicode MS" pitchFamily="34" charset="-122"/>
                <a:cs typeface="Arial Unicode MS" pitchFamily="34" charset="-122"/>
              </a:rPr>
              <a:t>写指针从流的</a:t>
            </a:r>
            <a:r>
              <a:rPr lang="en-US" altLang="zh-CN" sz="2000" b="1" i="1">
                <a:ea typeface="Arial Unicode MS" pitchFamily="34" charset="-122"/>
                <a:cs typeface="Arial Unicode MS" pitchFamily="34" charset="-122"/>
              </a:rPr>
              <a:t>seek_dir</a:t>
            </a:r>
            <a:r>
              <a:rPr lang="zh-CN" altLang="zh-CN" sz="2000" b="1">
                <a:ea typeface="Arial Unicode MS" pitchFamily="34" charset="-122"/>
                <a:cs typeface="Arial Unicode MS" pitchFamily="34" charset="-122"/>
              </a:rPr>
              <a:t>位置移动由</a:t>
            </a:r>
            <a:r>
              <a:rPr lang="zh-CN" altLang="en-US" sz="2000" b="1">
                <a:ea typeface="Arial Unicode MS" pitchFamily="34" charset="-122"/>
                <a:cs typeface="Arial Unicode MS" pitchFamily="34" charset="-122"/>
              </a:rPr>
              <a:t> </a:t>
            </a:r>
            <a:r>
              <a:rPr lang="en-US" altLang="zh-CN" sz="2000" b="1" i="1">
                <a:ea typeface="Arial Unicode MS" pitchFamily="34" charset="-122"/>
                <a:cs typeface="Arial Unicode MS" pitchFamily="34" charset="-122"/>
              </a:rPr>
              <a:t>off </a:t>
            </a:r>
            <a:r>
              <a:rPr lang="zh-CN" altLang="zh-CN" sz="2000" b="1">
                <a:ea typeface="Arial Unicode MS" pitchFamily="34" charset="-122"/>
                <a:cs typeface="Arial Unicode MS" pitchFamily="34" charset="-122"/>
              </a:rPr>
              <a:t>指定字节</a:t>
            </a:r>
            <a:endParaRPr lang="zh-CN" altLang="en-US" sz="2000" b="1">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ostream &amp; ostream :: tellp ( ) ;</a:t>
            </a:r>
          </a:p>
          <a:p>
            <a:pPr algn="l">
              <a:lnSpc>
                <a:spcPct val="200000"/>
              </a:lnSpc>
            </a:pPr>
            <a:r>
              <a:rPr lang="en-US" altLang="zh-CN" sz="2000" b="1">
                <a:ea typeface="Arial Unicode MS" pitchFamily="34" charset="-122"/>
                <a:cs typeface="Arial Unicode MS" pitchFamily="34" charset="-122"/>
              </a:rPr>
              <a:t>    </a:t>
            </a:r>
            <a:r>
              <a:rPr lang="zh-CN" altLang="zh-CN" sz="2000" b="1" i="1">
                <a:solidFill>
                  <a:srgbClr val="0000FF"/>
                </a:solidFill>
                <a:ea typeface="Arial Unicode MS" pitchFamily="34" charset="-122"/>
                <a:cs typeface="Arial Unicode MS" pitchFamily="34" charset="-122"/>
              </a:rPr>
              <a:t>作用</a:t>
            </a:r>
            <a:r>
              <a:rPr lang="zh-CN" altLang="en-US" sz="2000" b="1" i="1">
                <a:solidFill>
                  <a:srgbClr val="0000FF"/>
                </a:solidFill>
                <a:ea typeface="Arial Unicode MS" pitchFamily="34" charset="-122"/>
                <a:cs typeface="Arial Unicode MS" pitchFamily="34" charset="-122"/>
              </a:rPr>
              <a:t>    </a:t>
            </a:r>
            <a:r>
              <a:rPr lang="zh-CN" altLang="zh-CN" sz="2000" b="1">
                <a:ea typeface="Arial Unicode MS" pitchFamily="34" charset="-122"/>
                <a:cs typeface="Arial Unicode MS" pitchFamily="34" charset="-122"/>
              </a:rPr>
              <a:t>返回写指针当前所指位置值</a:t>
            </a:r>
            <a:endParaRPr lang="zh-CN" altLang="en-US" sz="2000" b="1">
              <a:ea typeface="Arial Unicode MS" pitchFamily="34" charset="-122"/>
              <a:cs typeface="Arial Unicode MS" pitchFamily="34" charset="-122"/>
            </a:endParaRPr>
          </a:p>
        </p:txBody>
      </p:sp>
      <p:sp>
        <p:nvSpPr>
          <p:cNvPr id="798723" name="Rectangle 3"/>
          <p:cNvSpPr>
            <a:spLocks noChangeArrowheads="1"/>
          </p:cNvSpPr>
          <p:nvPr/>
        </p:nvSpPr>
        <p:spPr bwMode="auto">
          <a:xfrm>
            <a:off x="681038" y="603250"/>
            <a:ext cx="4916487" cy="785813"/>
          </a:xfrm>
          <a:prstGeom prst="rect">
            <a:avLst/>
          </a:prstGeom>
          <a:noFill/>
          <a:ln w="9525">
            <a:noFill/>
            <a:miter lim="800000"/>
            <a:headEnd/>
            <a:tailEnd/>
          </a:ln>
          <a:effectLst/>
        </p:spPr>
        <p:txBody>
          <a:bodyPr wrap="none">
            <a:spAutoFit/>
          </a:bodyPr>
          <a:lstStyle/>
          <a:p>
            <a:pPr>
              <a:lnSpc>
                <a:spcPct val="190000"/>
              </a:lnSpc>
              <a:buFont typeface="Wingdings" pitchFamily="2" charset="2"/>
              <a:buNone/>
            </a:pPr>
            <a:r>
              <a:rPr lang="en-US" altLang="zh-CN" b="1" i="1">
                <a:solidFill>
                  <a:srgbClr val="008000"/>
                </a:solidFill>
              </a:rPr>
              <a:t>ostream </a:t>
            </a:r>
            <a:r>
              <a:rPr lang="zh-CN" altLang="en-US" b="1" i="1">
                <a:solidFill>
                  <a:srgbClr val="008000"/>
                </a:solidFill>
              </a:rPr>
              <a:t>类操作流</a:t>
            </a:r>
            <a:r>
              <a:rPr lang="zh-CN" altLang="en-US" b="1" i="1">
                <a:solidFill>
                  <a:schemeClr val="accent2"/>
                </a:solidFill>
              </a:rPr>
              <a:t>写</a:t>
            </a:r>
            <a:r>
              <a:rPr lang="zh-CN" altLang="en-US" b="1" i="1">
                <a:solidFill>
                  <a:srgbClr val="008000"/>
                </a:solidFill>
              </a:rPr>
              <a:t>指针的成员函数</a:t>
            </a:r>
          </a:p>
        </p:txBody>
      </p:sp>
      <p:sp>
        <p:nvSpPr>
          <p:cNvPr id="798724"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23"/>
                                        </p:tgtEl>
                                        <p:attrNameLst>
                                          <p:attrName>style.visibility</p:attrName>
                                        </p:attrNameLst>
                                      </p:cBhvr>
                                      <p:to>
                                        <p:strVal val="visible"/>
                                      </p:to>
                                    </p:set>
                                    <p:animEffect transition="in" filter="checkerboard(across)">
                                      <p:cBhvr>
                                        <p:cTn id="7" dur="500"/>
                                        <p:tgtEl>
                                          <p:spTgt spid="7987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98722">
                                            <p:txEl>
                                              <p:pRg st="0" end="0"/>
                                            </p:txEl>
                                          </p:spTgt>
                                        </p:tgtEl>
                                        <p:attrNameLst>
                                          <p:attrName>style.visibility</p:attrName>
                                        </p:attrNameLst>
                                      </p:cBhvr>
                                      <p:to>
                                        <p:strVal val="visible"/>
                                      </p:to>
                                    </p:set>
                                    <p:animEffect transition="in" filter="checkerboard(across)">
                                      <p:cBhvr>
                                        <p:cTn id="12" dur="500"/>
                                        <p:tgtEl>
                                          <p:spTgt spid="7987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98722">
                                            <p:txEl>
                                              <p:pRg st="1" end="1"/>
                                            </p:txEl>
                                          </p:spTgt>
                                        </p:tgtEl>
                                        <p:attrNameLst>
                                          <p:attrName>style.visibility</p:attrName>
                                        </p:attrNameLst>
                                      </p:cBhvr>
                                      <p:to>
                                        <p:strVal val="visible"/>
                                      </p:to>
                                    </p:set>
                                    <p:animEffect transition="in" filter="checkerboard(across)">
                                      <p:cBhvr>
                                        <p:cTn id="17" dur="500"/>
                                        <p:tgtEl>
                                          <p:spTgt spid="7987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8722">
                                            <p:txEl>
                                              <p:pRg st="2" end="2"/>
                                            </p:txEl>
                                          </p:spTgt>
                                        </p:tgtEl>
                                        <p:attrNameLst>
                                          <p:attrName>style.visibility</p:attrName>
                                        </p:attrNameLst>
                                      </p:cBhvr>
                                      <p:to>
                                        <p:strVal val="visible"/>
                                      </p:to>
                                    </p:set>
                                    <p:animEffect transition="in" filter="checkerboard(across)">
                                      <p:cBhvr>
                                        <p:cTn id="22" dur="500"/>
                                        <p:tgtEl>
                                          <p:spTgt spid="7987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98722">
                                            <p:txEl>
                                              <p:pRg st="3" end="3"/>
                                            </p:txEl>
                                          </p:spTgt>
                                        </p:tgtEl>
                                        <p:attrNameLst>
                                          <p:attrName>style.visibility</p:attrName>
                                        </p:attrNameLst>
                                      </p:cBhvr>
                                      <p:to>
                                        <p:strVal val="visible"/>
                                      </p:to>
                                    </p:set>
                                    <p:animEffect transition="in" filter="checkerboard(across)">
                                      <p:cBhvr>
                                        <p:cTn id="27" dur="500"/>
                                        <p:tgtEl>
                                          <p:spTgt spid="7987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798722">
                                            <p:txEl>
                                              <p:pRg st="4" end="4"/>
                                            </p:txEl>
                                          </p:spTgt>
                                        </p:tgtEl>
                                        <p:attrNameLst>
                                          <p:attrName>style.visibility</p:attrName>
                                        </p:attrNameLst>
                                      </p:cBhvr>
                                      <p:to>
                                        <p:strVal val="visible"/>
                                      </p:to>
                                    </p:set>
                                    <p:animEffect transition="in" filter="checkerboard(across)">
                                      <p:cBhvr>
                                        <p:cTn id="32" dur="500"/>
                                        <p:tgtEl>
                                          <p:spTgt spid="79872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98722">
                                            <p:txEl>
                                              <p:pRg st="5" end="5"/>
                                            </p:txEl>
                                          </p:spTgt>
                                        </p:tgtEl>
                                        <p:attrNameLst>
                                          <p:attrName>style.visibility</p:attrName>
                                        </p:attrNameLst>
                                      </p:cBhvr>
                                      <p:to>
                                        <p:strVal val="visible"/>
                                      </p:to>
                                    </p:set>
                                    <p:animEffect transition="in" filter="checkerboard(across)">
                                      <p:cBhvr>
                                        <p:cTn id="37" dur="500"/>
                                        <p:tgtEl>
                                          <p:spTgt spid="7987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2" grpId="0" build="p" autoUpdateAnimBg="0"/>
      <p:bldP spid="798723" grpId="0" autoUpdateAnimBg="0"/>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ChangeArrowheads="1"/>
          </p:cNvSpPr>
          <p:nvPr/>
        </p:nvSpPr>
        <p:spPr bwMode="auto">
          <a:xfrm>
            <a:off x="695325" y="609600"/>
            <a:ext cx="4146550" cy="603250"/>
          </a:xfrm>
          <a:prstGeom prst="rect">
            <a:avLst/>
          </a:prstGeom>
          <a:noFill/>
          <a:ln w="9525">
            <a:noFill/>
            <a:miter lim="800000"/>
            <a:headEnd/>
            <a:tailEnd/>
          </a:ln>
          <a:effectLst/>
        </p:spPr>
        <p:txBody>
          <a:bodyPr wrap="none">
            <a:spAutoFit/>
          </a:bodyPr>
          <a:lstStyle/>
          <a:p>
            <a:pPr>
              <a:lnSpc>
                <a:spcPct val="140000"/>
              </a:lnSpc>
              <a:buFont typeface="Wingdings" pitchFamily="2" charset="2"/>
              <a:buNone/>
            </a:pPr>
            <a:r>
              <a:rPr lang="zh-CN" altLang="en-US" b="1" i="1">
                <a:solidFill>
                  <a:srgbClr val="008000"/>
                </a:solidFill>
                <a:latin typeface="宋体" pitchFamily="2" charset="-122"/>
                <a:sym typeface="Symbol" pitchFamily="18" charset="2"/>
              </a:rPr>
              <a:t>适于二进制流操作的成员函数</a:t>
            </a:r>
          </a:p>
        </p:txBody>
      </p:sp>
      <p:sp>
        <p:nvSpPr>
          <p:cNvPr id="799747" name="Text Box 3"/>
          <p:cNvSpPr txBox="1">
            <a:spLocks noChangeArrowheads="1"/>
          </p:cNvSpPr>
          <p:nvPr/>
        </p:nvSpPr>
        <p:spPr bwMode="auto">
          <a:xfrm>
            <a:off x="904875" y="2133600"/>
            <a:ext cx="7240588" cy="2432050"/>
          </a:xfrm>
          <a:prstGeom prst="rect">
            <a:avLst/>
          </a:prstGeom>
          <a:noFill/>
          <a:ln w="19050">
            <a:noFill/>
            <a:miter lim="800000"/>
            <a:headEnd/>
            <a:tailEnd/>
          </a:ln>
          <a:effectLst/>
        </p:spPr>
        <p:txBody>
          <a:bodyPr wrap="none">
            <a:spAutoFit/>
          </a:bodyPr>
          <a:lstStyle/>
          <a:p>
            <a:pPr>
              <a:lnSpc>
                <a:spcPct val="240000"/>
              </a:lnSpc>
            </a:pPr>
            <a:r>
              <a:rPr lang="zh-CN" altLang="en-US" b="1">
                <a:ea typeface="Arial Unicode MS" pitchFamily="34" charset="-122"/>
                <a:cs typeface="Arial Unicode MS" pitchFamily="34" charset="-122"/>
              </a:rPr>
              <a:t>这些函数操作对象是单字节数据</a:t>
            </a:r>
          </a:p>
          <a:p>
            <a:pPr>
              <a:lnSpc>
                <a:spcPct val="240000"/>
              </a:lnSpc>
            </a:pPr>
            <a:r>
              <a:rPr lang="zh-CN" altLang="en-US" sz="2000" b="1">
                <a:ea typeface="Arial Unicode MS" pitchFamily="34" charset="-122"/>
                <a:cs typeface="Arial Unicode MS" pitchFamily="34" charset="-122"/>
              </a:rPr>
              <a:t>它们也可以用于文本流，但必须保证流中存储数据是</a:t>
            </a:r>
            <a:r>
              <a:rPr lang="en-US" altLang="zh-CN" sz="2000" b="1">
                <a:ea typeface="Arial Unicode MS" pitchFamily="34" charset="-122"/>
                <a:cs typeface="Arial Unicode MS" pitchFamily="34" charset="-122"/>
              </a:rPr>
              <a:t>ASCII</a:t>
            </a:r>
            <a:r>
              <a:rPr lang="zh-CN" altLang="en-US" sz="2000" b="1">
                <a:ea typeface="Arial Unicode MS" pitchFamily="34" charset="-122"/>
                <a:cs typeface="Arial Unicode MS" pitchFamily="34" charset="-122"/>
              </a:rPr>
              <a:t>码，</a:t>
            </a:r>
          </a:p>
          <a:p>
            <a:pPr>
              <a:lnSpc>
                <a:spcPct val="240000"/>
              </a:lnSpc>
            </a:pPr>
            <a:r>
              <a:rPr lang="zh-CN" altLang="en-US" sz="2000" b="1">
                <a:ea typeface="Arial Unicode MS" pitchFamily="34" charset="-122"/>
                <a:cs typeface="Arial Unicode MS" pitchFamily="34" charset="-122"/>
              </a:rPr>
              <a:t>并且不会跳过空白字符</a:t>
            </a:r>
          </a:p>
        </p:txBody>
      </p:sp>
      <p:sp>
        <p:nvSpPr>
          <p:cNvPr id="79974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9746"/>
                                        </p:tgtEl>
                                        <p:attrNameLst>
                                          <p:attrName>style.visibility</p:attrName>
                                        </p:attrNameLst>
                                      </p:cBhvr>
                                      <p:to>
                                        <p:strVal val="visible"/>
                                      </p:to>
                                    </p:set>
                                    <p:animEffect transition="in" filter="checkerboard(across)">
                                      <p:cBhvr>
                                        <p:cTn id="7" dur="500"/>
                                        <p:tgtEl>
                                          <p:spTgt spid="799746"/>
                                        </p:tgtEl>
                                      </p:cBhvr>
                                    </p:animEffect>
                                  </p:childTnLst>
                                </p:cTn>
                              </p:par>
                            </p:childTnLst>
                          </p:cTn>
                        </p:par>
                        <p:par>
                          <p:cTn id="8" fill="hold">
                            <p:stCondLst>
                              <p:cond delay="500"/>
                            </p:stCondLst>
                            <p:childTnLst>
                              <p:par>
                                <p:cTn id="9" presetID="3" presetClass="entr" presetSubtype="10" fill="hold" grpId="0" nodeType="afterEffect">
                                  <p:stCondLst>
                                    <p:cond delay="2000"/>
                                  </p:stCondLst>
                                  <p:childTnLst>
                                    <p:set>
                                      <p:cBhvr>
                                        <p:cTn id="10" dur="1" fill="hold">
                                          <p:stCondLst>
                                            <p:cond delay="0"/>
                                          </p:stCondLst>
                                        </p:cTn>
                                        <p:tgtEl>
                                          <p:spTgt spid="799747"/>
                                        </p:tgtEl>
                                        <p:attrNameLst>
                                          <p:attrName>style.visibility</p:attrName>
                                        </p:attrNameLst>
                                      </p:cBhvr>
                                      <p:to>
                                        <p:strVal val="visible"/>
                                      </p:to>
                                    </p:set>
                                    <p:animEffect transition="in" filter="blinds(horizontal)">
                                      <p:cBhvr>
                                        <p:cTn id="11" dur="500"/>
                                        <p:tgtEl>
                                          <p:spTgt spid="79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6" grpId="0" autoUpdateAnimBg="0"/>
      <p:bldP spid="799747" grpId="0"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ChangeArrowheads="1"/>
          </p:cNvSpPr>
          <p:nvPr/>
        </p:nvSpPr>
        <p:spPr bwMode="auto">
          <a:xfrm>
            <a:off x="695325" y="609600"/>
            <a:ext cx="4146550" cy="603250"/>
          </a:xfrm>
          <a:prstGeom prst="rect">
            <a:avLst/>
          </a:prstGeom>
          <a:noFill/>
          <a:ln w="9525">
            <a:noFill/>
            <a:miter lim="800000"/>
            <a:headEnd/>
            <a:tailEnd/>
          </a:ln>
          <a:effectLst/>
        </p:spPr>
        <p:txBody>
          <a:bodyPr wrap="none">
            <a:spAutoFit/>
          </a:bodyPr>
          <a:lstStyle/>
          <a:p>
            <a:pPr>
              <a:lnSpc>
                <a:spcPct val="140000"/>
              </a:lnSpc>
              <a:buFont typeface="Wingdings" pitchFamily="2" charset="2"/>
              <a:buNone/>
            </a:pPr>
            <a:r>
              <a:rPr lang="zh-CN" altLang="en-US" b="1" i="1">
                <a:solidFill>
                  <a:srgbClr val="008000"/>
                </a:solidFill>
                <a:latin typeface="宋体" pitchFamily="2" charset="-122"/>
                <a:sym typeface="Symbol" pitchFamily="18" charset="2"/>
              </a:rPr>
              <a:t>适于二进制流操作的成员函数</a:t>
            </a:r>
          </a:p>
        </p:txBody>
      </p:sp>
      <p:sp>
        <p:nvSpPr>
          <p:cNvPr id="800771" name="Rectangle 3"/>
          <p:cNvSpPr>
            <a:spLocks noChangeArrowheads="1"/>
          </p:cNvSpPr>
          <p:nvPr/>
        </p:nvSpPr>
        <p:spPr bwMode="auto">
          <a:xfrm>
            <a:off x="741363" y="1412875"/>
            <a:ext cx="5138737" cy="488950"/>
          </a:xfrm>
          <a:prstGeom prst="rect">
            <a:avLst/>
          </a:prstGeom>
          <a:noFill/>
          <a:ln w="19050">
            <a:noFill/>
            <a:miter lim="800000"/>
            <a:headEnd/>
            <a:tailEnd/>
          </a:ln>
          <a:effectLst/>
        </p:spPr>
        <p:txBody>
          <a:bodyPr wrap="none">
            <a:spAutoFit/>
          </a:bodyPr>
          <a:lstStyle/>
          <a:p>
            <a:pPr algn="l">
              <a:lnSpc>
                <a:spcPct val="13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istream </a:t>
            </a:r>
            <a:r>
              <a:rPr lang="zh-CN" altLang="zh-CN" sz="2000" b="1">
                <a:ea typeface="Arial Unicode MS" pitchFamily="34" charset="-122"/>
                <a:cs typeface="Arial Unicode MS" pitchFamily="34" charset="-122"/>
                <a:sym typeface="Symbol" pitchFamily="18" charset="2"/>
              </a:rPr>
              <a:t>类中三个操作字节数据的成员函数</a:t>
            </a:r>
            <a:endParaRPr lang="zh-CN" altLang="en-US" sz="2000" b="1">
              <a:solidFill>
                <a:srgbClr val="009900"/>
              </a:solidFill>
              <a:latin typeface="隶书" pitchFamily="49" charset="-122"/>
              <a:ea typeface="Arial Unicode MS" pitchFamily="34" charset="-122"/>
              <a:cs typeface="Arial Unicode MS" pitchFamily="34" charset="-122"/>
              <a:sym typeface="Symbol" pitchFamily="18" charset="2"/>
            </a:endParaRPr>
          </a:p>
        </p:txBody>
      </p:sp>
      <p:sp>
        <p:nvSpPr>
          <p:cNvPr id="800772" name="Rectangle 4"/>
          <p:cNvSpPr>
            <a:spLocks noChangeArrowheads="1"/>
          </p:cNvSpPr>
          <p:nvPr/>
        </p:nvSpPr>
        <p:spPr bwMode="auto">
          <a:xfrm>
            <a:off x="1752600" y="2236788"/>
            <a:ext cx="5638800" cy="3197225"/>
          </a:xfrm>
          <a:prstGeom prst="rect">
            <a:avLst/>
          </a:prstGeom>
          <a:noFill/>
          <a:ln w="19050">
            <a:noFill/>
            <a:miter lim="800000"/>
            <a:headEnd/>
            <a:tailEnd/>
          </a:ln>
          <a:effectLst/>
        </p:spPr>
        <p:txBody>
          <a:bodyPr>
            <a:spAutoFit/>
          </a:bodyPr>
          <a:lstStyle/>
          <a:p>
            <a:pPr algn="l">
              <a:lnSpc>
                <a:spcPct val="170000"/>
              </a:lnSpc>
            </a:pPr>
            <a:r>
              <a:rPr lang="en-US" altLang="zh-CN" sz="2000" b="1">
                <a:ea typeface="Arial Unicode MS" pitchFamily="34" charset="-122"/>
                <a:cs typeface="Arial Unicode MS" pitchFamily="34" charset="-122"/>
              </a:rPr>
              <a:t>istream &amp; istream :: get ( char &amp; </a:t>
            </a:r>
            <a:r>
              <a:rPr lang="en-US" altLang="zh-CN" sz="2000" b="1" i="1">
                <a:ea typeface="Arial Unicode MS" pitchFamily="34" charset="-122"/>
                <a:cs typeface="Arial Unicode MS" pitchFamily="34" charset="-122"/>
              </a:rPr>
              <a:t>c </a:t>
            </a:r>
            <a:r>
              <a:rPr lang="en-US" altLang="zh-CN" sz="2000" b="1">
                <a:ea typeface="Arial Unicode MS" pitchFamily="34" charset="-122"/>
                <a:cs typeface="Arial Unicode MS" pitchFamily="34" charset="-122"/>
              </a:rPr>
              <a:t>) ;</a:t>
            </a:r>
          </a:p>
          <a:p>
            <a:pPr algn="l">
              <a:lnSpc>
                <a:spcPct val="170000"/>
              </a:lnSpc>
            </a:pPr>
            <a:r>
              <a:rPr lang="zh-CN" altLang="en-US" sz="2000" b="1" i="1">
                <a:solidFill>
                  <a:srgbClr val="0000FF"/>
                </a:solidFill>
                <a:ea typeface="Arial Unicode MS" pitchFamily="34" charset="-122"/>
                <a:cs typeface="Arial Unicode MS" pitchFamily="34" charset="-122"/>
              </a:rPr>
              <a:t>作用 </a:t>
            </a:r>
            <a:r>
              <a:rPr lang="zh-CN" altLang="en-US" sz="2000" b="1" i="1">
                <a:ea typeface="Arial Unicode MS" pitchFamily="34" charset="-122"/>
                <a:cs typeface="Arial Unicode MS" pitchFamily="34" charset="-122"/>
              </a:rPr>
              <a:t>   </a:t>
            </a:r>
            <a:r>
              <a:rPr lang="zh-CN" altLang="en-US" sz="2000" b="1">
                <a:ea typeface="Arial Unicode MS" pitchFamily="34" charset="-122"/>
                <a:cs typeface="Arial Unicode MS" pitchFamily="34" charset="-122"/>
              </a:rPr>
              <a:t>从流中提取一个字节数据，更新对象 </a:t>
            </a:r>
            <a:r>
              <a:rPr lang="en-US" altLang="zh-CN" sz="2000" b="1" i="1">
                <a:ea typeface="Arial Unicode MS" pitchFamily="34" charset="-122"/>
                <a:cs typeface="Arial Unicode MS" pitchFamily="34" charset="-122"/>
              </a:rPr>
              <a:t>c</a:t>
            </a:r>
          </a:p>
          <a:p>
            <a:pPr algn="l">
              <a:lnSpc>
                <a:spcPct val="170000"/>
              </a:lnSpc>
            </a:pPr>
            <a:r>
              <a:rPr lang="en-US" altLang="zh-CN" sz="2000" b="1">
                <a:ea typeface="Arial Unicode MS" pitchFamily="34" charset="-122"/>
                <a:cs typeface="Arial Unicode MS" pitchFamily="34" charset="-122"/>
              </a:rPr>
              <a:t>int  istream :: get ( ) ;</a:t>
            </a:r>
          </a:p>
          <a:p>
            <a:pPr algn="l">
              <a:lnSpc>
                <a:spcPct val="170000"/>
              </a:lnSpc>
            </a:pPr>
            <a:r>
              <a:rPr lang="zh-CN" altLang="en-US" sz="2000" b="1" i="1">
                <a:solidFill>
                  <a:srgbClr val="0000FF"/>
                </a:solidFill>
                <a:ea typeface="Arial Unicode MS" pitchFamily="34" charset="-122"/>
                <a:cs typeface="Arial Unicode MS" pitchFamily="34" charset="-122"/>
              </a:rPr>
              <a:t>作用</a:t>
            </a:r>
            <a:r>
              <a:rPr lang="zh-CN" altLang="en-US" sz="2000" b="1">
                <a:solidFill>
                  <a:srgbClr val="0000FF"/>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   函数值返回流中一个字节数据</a:t>
            </a:r>
          </a:p>
          <a:p>
            <a:pPr algn="l">
              <a:lnSpc>
                <a:spcPct val="170000"/>
              </a:lnSpc>
            </a:pPr>
            <a:r>
              <a:rPr lang="en-US" altLang="zh-CN" sz="2000" b="1">
                <a:ea typeface="Arial Unicode MS" pitchFamily="34" charset="-122"/>
                <a:cs typeface="Arial Unicode MS" pitchFamily="34" charset="-122"/>
              </a:rPr>
              <a:t>istream &amp; istream :: read ( char * </a:t>
            </a:r>
            <a:r>
              <a:rPr lang="en-US" altLang="zh-CN" sz="2000" b="1" i="1">
                <a:ea typeface="Arial Unicode MS" pitchFamily="34" charset="-122"/>
                <a:cs typeface="Arial Unicode MS" pitchFamily="34" charset="-122"/>
              </a:rPr>
              <a:t>buf</a:t>
            </a:r>
            <a:r>
              <a:rPr lang="en-US" altLang="zh-CN" sz="2000" b="1">
                <a:ea typeface="Arial Unicode MS" pitchFamily="34" charset="-122"/>
                <a:cs typeface="Arial Unicode MS" pitchFamily="34" charset="-122"/>
              </a:rPr>
              <a:t> ,  int  </a:t>
            </a:r>
            <a:r>
              <a:rPr lang="en-US" altLang="zh-CN" sz="2000" b="1" i="1">
                <a:ea typeface="Arial Unicode MS" pitchFamily="34" charset="-122"/>
                <a:cs typeface="Arial Unicode MS" pitchFamily="34" charset="-122"/>
              </a:rPr>
              <a:t>n</a:t>
            </a:r>
            <a:r>
              <a:rPr lang="en-US" altLang="zh-CN" sz="2000" b="1">
                <a:ea typeface="Arial Unicode MS" pitchFamily="34" charset="-122"/>
                <a:cs typeface="Arial Unicode MS" pitchFamily="34" charset="-122"/>
              </a:rPr>
              <a:t> ) ;</a:t>
            </a:r>
          </a:p>
          <a:p>
            <a:pPr algn="l">
              <a:lnSpc>
                <a:spcPct val="170000"/>
              </a:lnSpc>
            </a:pPr>
            <a:r>
              <a:rPr lang="zh-CN" altLang="en-US" sz="2000" b="1" i="1">
                <a:solidFill>
                  <a:srgbClr val="0000FF"/>
                </a:solidFill>
                <a:ea typeface="Arial Unicode MS" pitchFamily="34" charset="-122"/>
                <a:cs typeface="Arial Unicode MS" pitchFamily="34" charset="-122"/>
              </a:rPr>
              <a:t>作用</a:t>
            </a:r>
            <a:r>
              <a:rPr lang="zh-CN" altLang="en-US" sz="2000" b="1">
                <a:solidFill>
                  <a:srgbClr val="0000FF"/>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   从流中提取 </a:t>
            </a:r>
            <a:r>
              <a:rPr lang="en-US" altLang="zh-CN" sz="2000" b="1">
                <a:ea typeface="Arial Unicode MS" pitchFamily="34" charset="-122"/>
                <a:cs typeface="Arial Unicode MS" pitchFamily="34" charset="-122"/>
              </a:rPr>
              <a:t>n </a:t>
            </a:r>
            <a:r>
              <a:rPr lang="zh-CN" altLang="en-US" sz="2000" b="1">
                <a:ea typeface="Arial Unicode MS" pitchFamily="34" charset="-122"/>
                <a:cs typeface="Arial Unicode MS" pitchFamily="34" charset="-122"/>
              </a:rPr>
              <a:t>个字节数据，更新对象 </a:t>
            </a:r>
            <a:r>
              <a:rPr lang="en-US" altLang="zh-CN" sz="2000" b="1" i="1">
                <a:ea typeface="Arial Unicode MS" pitchFamily="34" charset="-122"/>
                <a:cs typeface="Arial Unicode MS" pitchFamily="34" charset="-122"/>
              </a:rPr>
              <a:t>buf</a:t>
            </a:r>
            <a:r>
              <a:rPr lang="en-US" altLang="zh-CN" sz="2000" b="1">
                <a:ea typeface="Arial Unicode MS" pitchFamily="34" charset="-122"/>
                <a:cs typeface="Arial Unicode MS" pitchFamily="34" charset="-122"/>
              </a:rPr>
              <a:t> </a:t>
            </a:r>
          </a:p>
        </p:txBody>
      </p:sp>
      <p:sp>
        <p:nvSpPr>
          <p:cNvPr id="800773"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800771"/>
                                        </p:tgtEl>
                                        <p:attrNameLst>
                                          <p:attrName>style.visibility</p:attrName>
                                        </p:attrNameLst>
                                      </p:cBhvr>
                                      <p:to>
                                        <p:strVal val="visible"/>
                                      </p:to>
                                    </p:set>
                                    <p:animEffect transition="in" filter="blinds(vertical)">
                                      <p:cBhvr>
                                        <p:cTn id="7" dur="75"/>
                                        <p:tgtEl>
                                          <p:spTgt spid="800771"/>
                                        </p:tgtEl>
                                      </p:cBhvr>
                                    </p:animEffect>
                                  </p:childTnLst>
                                </p:cTn>
                              </p:par>
                            </p:childTnLst>
                          </p:cTn>
                        </p:par>
                        <p:par>
                          <p:cTn id="8" fill="hold">
                            <p:stCondLst>
                              <p:cond delay="2650"/>
                            </p:stCondLst>
                            <p:childTnLst>
                              <p:par>
                                <p:cTn id="9" presetID="3" presetClass="entr" presetSubtype="5" fill="hold" grpId="0" nodeType="afterEffect">
                                  <p:stCondLst>
                                    <p:cond delay="2000"/>
                                  </p:stCondLst>
                                  <p:childTnLst>
                                    <p:set>
                                      <p:cBhvr>
                                        <p:cTn id="10" dur="1" fill="hold">
                                          <p:stCondLst>
                                            <p:cond delay="0"/>
                                          </p:stCondLst>
                                        </p:cTn>
                                        <p:tgtEl>
                                          <p:spTgt spid="800772"/>
                                        </p:tgtEl>
                                        <p:attrNameLst>
                                          <p:attrName>style.visibility</p:attrName>
                                        </p:attrNameLst>
                                      </p:cBhvr>
                                      <p:to>
                                        <p:strVal val="visible"/>
                                      </p:to>
                                    </p:set>
                                    <p:animEffect transition="in" filter="blinds(vertical)">
                                      <p:cBhvr>
                                        <p:cTn id="11" dur="500"/>
                                        <p:tgtEl>
                                          <p:spTgt spid="80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autoUpdateAnimBg="0"/>
      <p:bldP spid="800772" grpId="0" autoUpdateAnimBg="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ChangeArrowheads="1"/>
          </p:cNvSpPr>
          <p:nvPr/>
        </p:nvSpPr>
        <p:spPr bwMode="auto">
          <a:xfrm>
            <a:off x="695325" y="609600"/>
            <a:ext cx="4146550" cy="603250"/>
          </a:xfrm>
          <a:prstGeom prst="rect">
            <a:avLst/>
          </a:prstGeom>
          <a:noFill/>
          <a:ln w="9525">
            <a:noFill/>
            <a:miter lim="800000"/>
            <a:headEnd/>
            <a:tailEnd/>
          </a:ln>
          <a:effectLst/>
        </p:spPr>
        <p:txBody>
          <a:bodyPr wrap="none">
            <a:spAutoFit/>
          </a:bodyPr>
          <a:lstStyle/>
          <a:p>
            <a:pPr>
              <a:lnSpc>
                <a:spcPct val="140000"/>
              </a:lnSpc>
              <a:buFont typeface="Wingdings" pitchFamily="2" charset="2"/>
              <a:buNone/>
            </a:pPr>
            <a:r>
              <a:rPr lang="zh-CN" altLang="en-US" b="1" i="1">
                <a:solidFill>
                  <a:srgbClr val="008000"/>
                </a:solidFill>
                <a:latin typeface="宋体" pitchFamily="2" charset="-122"/>
                <a:sym typeface="Symbol" pitchFamily="18" charset="2"/>
              </a:rPr>
              <a:t>适于二进制流操作的成员函数</a:t>
            </a:r>
          </a:p>
        </p:txBody>
      </p:sp>
      <p:sp>
        <p:nvSpPr>
          <p:cNvPr id="801795" name="Rectangle 3"/>
          <p:cNvSpPr>
            <a:spLocks noChangeArrowheads="1"/>
          </p:cNvSpPr>
          <p:nvPr/>
        </p:nvSpPr>
        <p:spPr bwMode="auto">
          <a:xfrm>
            <a:off x="695325" y="1196975"/>
            <a:ext cx="5326063" cy="566738"/>
          </a:xfrm>
          <a:prstGeom prst="rect">
            <a:avLst/>
          </a:prstGeom>
          <a:noFill/>
          <a:ln w="19050">
            <a:noFill/>
            <a:miter lim="800000"/>
            <a:headEnd/>
            <a:tailEnd/>
          </a:ln>
          <a:effectLst/>
        </p:spPr>
        <p:txBody>
          <a:bodyPr wrap="none">
            <a:spAutoFit/>
          </a:bodyPr>
          <a:lstStyle/>
          <a:p>
            <a:pPr algn="l">
              <a:lnSpc>
                <a:spcPct val="130000"/>
              </a:lnSpc>
              <a:buClr>
                <a:srgbClr val="FF3300"/>
              </a:buClr>
              <a:buFont typeface="Wingdings" pitchFamily="2" charset="2"/>
              <a:buChar char="Ø"/>
            </a:pPr>
            <a:r>
              <a:rPr lang="en-US" altLang="zh-CN" b="1">
                <a:solidFill>
                  <a:srgbClr val="009900"/>
                </a:solidFill>
                <a:latin typeface="隶书" pitchFamily="49" charset="-122"/>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ostream </a:t>
            </a:r>
            <a:r>
              <a:rPr lang="zh-CN" altLang="zh-CN" sz="2000" b="1">
                <a:ea typeface="Arial Unicode MS" pitchFamily="34" charset="-122"/>
                <a:cs typeface="Arial Unicode MS" pitchFamily="34" charset="-122"/>
                <a:sym typeface="Symbol" pitchFamily="18" charset="2"/>
              </a:rPr>
              <a:t>类中两个操作字节数据的成员函数</a:t>
            </a:r>
            <a:endParaRPr lang="zh-CN" altLang="en-US" b="1">
              <a:solidFill>
                <a:srgbClr val="009900"/>
              </a:solidFill>
              <a:latin typeface="隶书" pitchFamily="49" charset="-122"/>
              <a:ea typeface="Arial Unicode MS" pitchFamily="34" charset="-122"/>
              <a:cs typeface="Arial Unicode MS" pitchFamily="34" charset="-122"/>
              <a:sym typeface="Symbol" pitchFamily="18" charset="2"/>
            </a:endParaRPr>
          </a:p>
        </p:txBody>
      </p:sp>
      <p:sp>
        <p:nvSpPr>
          <p:cNvPr id="801796" name="Rectangle 4"/>
          <p:cNvSpPr>
            <a:spLocks noChangeArrowheads="1"/>
          </p:cNvSpPr>
          <p:nvPr/>
        </p:nvSpPr>
        <p:spPr bwMode="auto">
          <a:xfrm>
            <a:off x="914400" y="1924050"/>
            <a:ext cx="7256463" cy="2041525"/>
          </a:xfrm>
          <a:prstGeom prst="rect">
            <a:avLst/>
          </a:prstGeom>
          <a:noFill/>
          <a:ln w="19050">
            <a:noFill/>
            <a:miter lim="800000"/>
            <a:headEnd/>
            <a:tailEnd/>
          </a:ln>
          <a:effectLst/>
        </p:spPr>
        <p:txBody>
          <a:bodyPr>
            <a:spAutoFit/>
          </a:bodyPr>
          <a:lstStyle/>
          <a:p>
            <a:pPr algn="l">
              <a:lnSpc>
                <a:spcPct val="160000"/>
              </a:lnSpc>
            </a:pPr>
            <a:r>
              <a:rPr lang="en-US" altLang="zh-CN" sz="2000" b="1">
                <a:ea typeface="Arial Unicode MS" pitchFamily="34" charset="-122"/>
                <a:cs typeface="Arial Unicode MS" pitchFamily="34" charset="-122"/>
              </a:rPr>
              <a:t>ostream &amp; ostream :: put ( char  </a:t>
            </a:r>
            <a:r>
              <a:rPr lang="en-US" altLang="zh-CN" sz="2000" b="1" i="1">
                <a:ea typeface="Arial Unicode MS" pitchFamily="34" charset="-122"/>
                <a:cs typeface="Arial Unicode MS" pitchFamily="34" charset="-122"/>
              </a:rPr>
              <a:t>c</a:t>
            </a:r>
            <a:r>
              <a:rPr lang="en-US" altLang="zh-CN" sz="2000" b="1">
                <a:ea typeface="Arial Unicode MS" pitchFamily="34" charset="-122"/>
                <a:cs typeface="Arial Unicode MS" pitchFamily="34" charset="-122"/>
              </a:rPr>
              <a:t> ) ;</a:t>
            </a:r>
          </a:p>
          <a:p>
            <a:pPr algn="l">
              <a:lnSpc>
                <a:spcPct val="160000"/>
              </a:lnSpc>
            </a:pPr>
            <a:r>
              <a:rPr lang="zh-CN" altLang="en-US" sz="2000" b="1" i="1">
                <a:solidFill>
                  <a:srgbClr val="0000CC"/>
                </a:solidFill>
                <a:ea typeface="Arial Unicode MS" pitchFamily="34" charset="-122"/>
                <a:cs typeface="Arial Unicode MS" pitchFamily="34" charset="-122"/>
              </a:rPr>
              <a:t>作用    </a:t>
            </a:r>
            <a:r>
              <a:rPr lang="zh-CN" altLang="en-US" sz="2000" b="1">
                <a:ea typeface="Arial Unicode MS" pitchFamily="34" charset="-122"/>
                <a:cs typeface="Arial Unicode MS" pitchFamily="34" charset="-122"/>
              </a:rPr>
              <a:t>向流插入一个字节数据</a:t>
            </a:r>
          </a:p>
          <a:p>
            <a:pPr algn="l">
              <a:lnSpc>
                <a:spcPct val="160000"/>
              </a:lnSpc>
            </a:pPr>
            <a:r>
              <a:rPr lang="en-US" altLang="zh-CN" sz="2000" b="1">
                <a:ea typeface="Arial Unicode MS" pitchFamily="34" charset="-122"/>
                <a:cs typeface="Arial Unicode MS" pitchFamily="34" charset="-122"/>
              </a:rPr>
              <a:t>ostream &amp; ostream :: write ( char * </a:t>
            </a:r>
            <a:r>
              <a:rPr lang="en-US" altLang="zh-CN" sz="2000" b="1" i="1">
                <a:ea typeface="Arial Unicode MS" pitchFamily="34" charset="-122"/>
                <a:cs typeface="Arial Unicode MS" pitchFamily="34" charset="-122"/>
              </a:rPr>
              <a:t>buf </a:t>
            </a:r>
            <a:r>
              <a:rPr lang="en-US" altLang="zh-CN" sz="2000" b="1">
                <a:ea typeface="Arial Unicode MS" pitchFamily="34" charset="-122"/>
                <a:cs typeface="Arial Unicode MS" pitchFamily="34" charset="-122"/>
              </a:rPr>
              <a:t>,  int  </a:t>
            </a:r>
            <a:r>
              <a:rPr lang="en-US" altLang="zh-CN" sz="2000" b="1" i="1">
                <a:ea typeface="Arial Unicode MS" pitchFamily="34" charset="-122"/>
                <a:cs typeface="Arial Unicode MS" pitchFamily="34" charset="-122"/>
              </a:rPr>
              <a:t>n</a:t>
            </a:r>
            <a:r>
              <a:rPr lang="en-US" altLang="zh-CN" sz="2000" b="1">
                <a:ea typeface="Arial Unicode MS" pitchFamily="34" charset="-122"/>
                <a:cs typeface="Arial Unicode MS" pitchFamily="34" charset="-122"/>
              </a:rPr>
              <a:t> ) ;</a:t>
            </a:r>
          </a:p>
          <a:p>
            <a:pPr algn="l">
              <a:lnSpc>
                <a:spcPct val="160000"/>
              </a:lnSpc>
            </a:pPr>
            <a:r>
              <a:rPr lang="zh-CN" altLang="en-US" sz="2000" b="1" i="1">
                <a:solidFill>
                  <a:srgbClr val="0000CC"/>
                </a:solidFill>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    向流插入 </a:t>
            </a:r>
            <a:r>
              <a:rPr lang="en-US" altLang="zh-CN" sz="2000" b="1" i="1">
                <a:ea typeface="Arial Unicode MS" pitchFamily="34" charset="-122"/>
                <a:cs typeface="Arial Unicode MS" pitchFamily="34" charset="-122"/>
              </a:rPr>
              <a:t>buf </a:t>
            </a:r>
            <a:r>
              <a:rPr lang="zh-CN" altLang="en-US" sz="2000" b="1">
                <a:ea typeface="Arial Unicode MS" pitchFamily="34" charset="-122"/>
                <a:cs typeface="Arial Unicode MS" pitchFamily="34" charset="-122"/>
              </a:rPr>
              <a:t>对象的由第二个参数指定数目的字节数据</a:t>
            </a:r>
          </a:p>
        </p:txBody>
      </p:sp>
      <p:sp>
        <p:nvSpPr>
          <p:cNvPr id="801797" name="Text Box 5"/>
          <p:cNvSpPr txBox="1">
            <a:spLocks noChangeArrowheads="1"/>
          </p:cNvSpPr>
          <p:nvPr/>
        </p:nvSpPr>
        <p:spPr bwMode="auto">
          <a:xfrm>
            <a:off x="838200" y="4113213"/>
            <a:ext cx="7010400" cy="1600200"/>
          </a:xfrm>
          <a:prstGeom prst="rect">
            <a:avLst/>
          </a:prstGeom>
          <a:noFill/>
          <a:ln w="19050">
            <a:noFill/>
            <a:miter lim="800000"/>
            <a:headEnd/>
            <a:tailEnd/>
          </a:ln>
          <a:effectLst/>
        </p:spPr>
        <p:txBody>
          <a:bodyPr>
            <a:spAutoFit/>
          </a:bodyPr>
          <a:lstStyle/>
          <a:p>
            <a:pPr algn="l">
              <a:lnSpc>
                <a:spcPct val="130000"/>
              </a:lnSpc>
            </a:pPr>
            <a:r>
              <a:rPr lang="zh-CN" altLang="en-US" sz="2000" b="1" i="1">
                <a:solidFill>
                  <a:srgbClr val="008000"/>
                </a:solidFill>
              </a:rPr>
              <a:t>例：</a:t>
            </a:r>
          </a:p>
          <a:p>
            <a:pPr algn="l">
              <a:lnSpc>
                <a:spcPct val="130000"/>
              </a:lnSpc>
            </a:pPr>
            <a:r>
              <a:rPr lang="zh-CN" altLang="en-US" sz="2000" b="1"/>
              <a:t>	</a:t>
            </a:r>
            <a:r>
              <a:rPr lang="en-US" altLang="zh-CN" sz="1800" b="1"/>
              <a:t>char  * s = "string  buffer" ;</a:t>
            </a:r>
          </a:p>
          <a:p>
            <a:pPr algn="l">
              <a:lnSpc>
                <a:spcPct val="130000"/>
              </a:lnSpc>
            </a:pPr>
            <a:r>
              <a:rPr lang="en-US" altLang="zh-CN" sz="1800" b="1"/>
              <a:t>	cout . write ( s , strlen ( s  ) ) ;	</a:t>
            </a:r>
            <a:r>
              <a:rPr lang="en-US" altLang="zh-CN" sz="1800" b="1" i="1">
                <a:solidFill>
                  <a:srgbClr val="008000"/>
                </a:solidFill>
              </a:rPr>
              <a:t>// </a:t>
            </a:r>
            <a:r>
              <a:rPr lang="zh-CN" altLang="en-US" sz="1800" b="1" i="1">
                <a:solidFill>
                  <a:srgbClr val="008000"/>
                </a:solidFill>
              </a:rPr>
              <a:t>插入一串字符</a:t>
            </a:r>
            <a:endParaRPr lang="en-US" altLang="en-US" sz="1800" b="1" i="1">
              <a:solidFill>
                <a:srgbClr val="008000"/>
              </a:solidFill>
            </a:endParaRPr>
          </a:p>
          <a:p>
            <a:pPr algn="l">
              <a:lnSpc>
                <a:spcPct val="130000"/>
              </a:lnSpc>
            </a:pPr>
            <a:r>
              <a:rPr lang="en-US" altLang="en-US" sz="1800" b="1"/>
              <a:t>	</a:t>
            </a:r>
            <a:r>
              <a:rPr lang="en-US" altLang="zh-CN" sz="1800" b="1"/>
              <a:t>cout . put ( '\n' ) ;			</a:t>
            </a:r>
            <a:r>
              <a:rPr lang="en-US" altLang="zh-CN" sz="1800" b="1" i="1">
                <a:solidFill>
                  <a:srgbClr val="008000"/>
                </a:solidFill>
              </a:rPr>
              <a:t>// </a:t>
            </a:r>
            <a:r>
              <a:rPr lang="zh-CN" altLang="en-US" sz="1800" b="1" i="1">
                <a:solidFill>
                  <a:srgbClr val="008000"/>
                </a:solidFill>
              </a:rPr>
              <a:t>插入一个新行符</a:t>
            </a:r>
          </a:p>
        </p:txBody>
      </p:sp>
      <p:sp>
        <p:nvSpPr>
          <p:cNvPr id="80179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801795"/>
                                        </p:tgtEl>
                                        <p:attrNameLst>
                                          <p:attrName>style.visibility</p:attrName>
                                        </p:attrNameLst>
                                      </p:cBhvr>
                                      <p:to>
                                        <p:strVal val="visible"/>
                                      </p:to>
                                    </p:set>
                                    <p:animEffect transition="in" filter="blinds(vertical)">
                                      <p:cBhvr>
                                        <p:cTn id="7" dur="75"/>
                                        <p:tgtEl>
                                          <p:spTgt spid="801795"/>
                                        </p:tgtEl>
                                      </p:cBhvr>
                                    </p:animEffect>
                                  </p:childTnLst>
                                </p:cTn>
                              </p:par>
                            </p:childTnLst>
                          </p:cTn>
                        </p:par>
                        <p:par>
                          <p:cTn id="8" fill="hold">
                            <p:stCondLst>
                              <p:cond delay="2650"/>
                            </p:stCondLst>
                            <p:childTnLst>
                              <p:par>
                                <p:cTn id="9" presetID="3" presetClass="entr" presetSubtype="5" fill="hold" grpId="0" nodeType="afterEffect">
                                  <p:stCondLst>
                                    <p:cond delay="2000"/>
                                  </p:stCondLst>
                                  <p:childTnLst>
                                    <p:set>
                                      <p:cBhvr>
                                        <p:cTn id="10" dur="1" fill="hold">
                                          <p:stCondLst>
                                            <p:cond delay="0"/>
                                          </p:stCondLst>
                                        </p:cTn>
                                        <p:tgtEl>
                                          <p:spTgt spid="801796"/>
                                        </p:tgtEl>
                                        <p:attrNameLst>
                                          <p:attrName>style.visibility</p:attrName>
                                        </p:attrNameLst>
                                      </p:cBhvr>
                                      <p:to>
                                        <p:strVal val="visible"/>
                                      </p:to>
                                    </p:set>
                                    <p:animEffect transition="in" filter="blinds(vertical)">
                                      <p:cBhvr>
                                        <p:cTn id="11" dur="500"/>
                                        <p:tgtEl>
                                          <p:spTgt spid="8017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801797"/>
                                        </p:tgtEl>
                                        <p:attrNameLst>
                                          <p:attrName>style.visibility</p:attrName>
                                        </p:attrNameLst>
                                      </p:cBhvr>
                                      <p:to>
                                        <p:strVal val="visible"/>
                                      </p:to>
                                    </p:set>
                                    <p:animEffect transition="in" filter="box(out)">
                                      <p:cBhvr>
                                        <p:cTn id="16" dur="500"/>
                                        <p:tgtEl>
                                          <p:spTgt spid="80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autoUpdateAnimBg="0"/>
      <p:bldP spid="801796" grpId="0" autoUpdateAnimBg="0"/>
      <p:bldP spid="801797" grpId="0" autoUpdateAnimBg="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Text Box 2"/>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802819" name="Text Box 3"/>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b="1"/>
              <a:t>#include &lt;fstream&gt;</a:t>
            </a:r>
          </a:p>
          <a:p>
            <a:pPr marL="457200" indent="-457200" algn="l">
              <a:lnSpc>
                <a:spcPct val="110000"/>
              </a:lnSpc>
            </a:pPr>
            <a:r>
              <a:rPr lang="en-US" altLang="zh-CN" sz="1800" b="1"/>
              <a:t>#include&lt;iostream&gt;</a:t>
            </a:r>
          </a:p>
          <a:p>
            <a:pPr marL="457200" indent="-457200" algn="l">
              <a:lnSpc>
                <a:spcPct val="110000"/>
              </a:lnSpc>
            </a:pPr>
            <a:r>
              <a:rPr lang="en-US" altLang="zh-CN" sz="1800" b="1"/>
              <a:t>using namespace std;</a:t>
            </a:r>
          </a:p>
          <a:p>
            <a:pPr marL="457200" indent="-457200" algn="l">
              <a:lnSpc>
                <a:spcPct val="110000"/>
              </a:lnSpc>
            </a:pPr>
            <a:r>
              <a:rPr lang="en-US" altLang="zh-CN" sz="1800" b="1"/>
              <a:t>int main ()</a:t>
            </a:r>
          </a:p>
          <a:p>
            <a:pPr marL="457200" indent="-457200" algn="l">
              <a:lnSpc>
                <a:spcPct val="110000"/>
              </a:lnSpc>
            </a:pPr>
            <a:r>
              <a:rPr lang="en-US" altLang="zh-CN" sz="1800" b="1"/>
              <a:t>{ int i,j ;</a:t>
            </a:r>
          </a:p>
          <a:p>
            <a:pPr marL="457200" indent="-457200" algn="l">
              <a:lnSpc>
                <a:spcPct val="110000"/>
              </a:lnSpc>
            </a:pPr>
            <a:r>
              <a:rPr lang="en-US" altLang="zh-CN" sz="1800" b="1"/>
              <a:t>  fstream f ;</a:t>
            </a:r>
          </a:p>
          <a:p>
            <a:pPr marL="457200" indent="-457200" algn="l">
              <a:lnSpc>
                <a:spcPct val="110000"/>
              </a:lnSpc>
            </a:pPr>
            <a:r>
              <a:rPr lang="en-US" altLang="zh-CN" sz="1800" b="1"/>
              <a:t>  f.open( "d:\\DATA.dat" , ios::out|ios::binary ) ;</a:t>
            </a:r>
          </a:p>
          <a:p>
            <a:pPr marL="457200" indent="-457200" algn="l">
              <a:lnSpc>
                <a:spcPct val="110000"/>
              </a:lnSpc>
            </a:pPr>
            <a:r>
              <a:rPr lang="en-US" altLang="zh-CN" sz="1800" b="1"/>
              <a:t>  for( i = 1; i &lt;= 10 ; i ++ )</a:t>
            </a:r>
          </a:p>
          <a:p>
            <a:pPr marL="457200" indent="-457200" algn="l">
              <a:lnSpc>
                <a:spcPct val="110000"/>
              </a:lnSpc>
            </a:pPr>
            <a:r>
              <a:rPr lang="en-US" altLang="zh-CN" sz="1800" b="1"/>
              <a:t>     f.write((char *)&amp;i, sizeof(int) ) ;</a:t>
            </a:r>
          </a:p>
          <a:p>
            <a:pPr marL="457200" indent="-457200" algn="l">
              <a:lnSpc>
                <a:spcPct val="110000"/>
              </a:lnSpc>
            </a:pPr>
            <a:r>
              <a:rPr lang="en-US" altLang="zh-CN" sz="1800" b="1"/>
              <a:t>  f.close();</a:t>
            </a:r>
          </a:p>
          <a:p>
            <a:pPr marL="457200" indent="-457200" algn="l">
              <a:lnSpc>
                <a:spcPct val="110000"/>
              </a:lnSpc>
            </a:pPr>
            <a:r>
              <a:rPr lang="en-US" altLang="zh-CN" sz="1800" b="1"/>
              <a:t>  f.open( "d:\\DATA.dat" , ios::in|ios::out|ios::binary ) ;</a:t>
            </a:r>
          </a:p>
          <a:p>
            <a:pPr marL="457200" indent="-457200" algn="l">
              <a:lnSpc>
                <a:spcPct val="110000"/>
              </a:lnSpc>
            </a:pPr>
            <a:r>
              <a:rPr lang="en-US" altLang="zh-CN" sz="1800" b="1"/>
              <a:t>  for( i = 0; i&lt;10 ; i ++ )</a:t>
            </a:r>
          </a:p>
          <a:p>
            <a:pPr marL="457200" indent="-457200" algn="l">
              <a:lnSpc>
                <a:spcPct val="110000"/>
              </a:lnSpc>
            </a:pPr>
            <a:r>
              <a:rPr lang="en-US" altLang="zh-CN" sz="1800" b="1"/>
              <a:t>    { f.seekg( long( sizeof( int ) * i ) );</a:t>
            </a:r>
          </a:p>
          <a:p>
            <a:pPr marL="457200" indent="-457200" algn="l">
              <a:lnSpc>
                <a:spcPct val="110000"/>
              </a:lnSpc>
            </a:pPr>
            <a:r>
              <a:rPr lang="en-US" altLang="zh-CN" sz="1800" b="1"/>
              <a:t>       f.read( ( char* ) &amp;j, sizeof( int ) ) ;</a:t>
            </a:r>
          </a:p>
          <a:p>
            <a:pPr marL="457200" indent="-457200" algn="l">
              <a:lnSpc>
                <a:spcPct val="110000"/>
              </a:lnSpc>
            </a:pPr>
            <a:r>
              <a:rPr lang="en-US" altLang="zh-CN" sz="1800" b="1"/>
              <a:t>          if( j%2 )</a:t>
            </a:r>
          </a:p>
          <a:p>
            <a:pPr marL="457200" indent="-457200" algn="l">
              <a:lnSpc>
                <a:spcPct val="110000"/>
              </a:lnSpc>
            </a:pPr>
            <a:r>
              <a:rPr lang="en-US" altLang="zh-CN" sz="1800" b="1"/>
              <a:t>            { j += 10;</a:t>
            </a:r>
          </a:p>
          <a:p>
            <a:pPr marL="457200" indent="-457200" algn="l">
              <a:lnSpc>
                <a:spcPct val="110000"/>
              </a:lnSpc>
            </a:pPr>
            <a:r>
              <a:rPr lang="en-US" altLang="zh-CN" sz="1800" b="1"/>
              <a:t>              f.seekp( -long(sizeof(int)), ios::cur);</a:t>
            </a:r>
          </a:p>
          <a:p>
            <a:pPr marL="457200" indent="-457200" algn="l">
              <a:lnSpc>
                <a:spcPct val="110000"/>
              </a:lnSpc>
            </a:pPr>
            <a:r>
              <a:rPr lang="en-US" altLang="zh-CN" sz="1800" b="1"/>
              <a:t>              f.write((char *)&amp;j, sizeof(int) ) ;</a:t>
            </a:r>
          </a:p>
          <a:p>
            <a:pPr marL="457200" indent="-457200" algn="l">
              <a:lnSpc>
                <a:spcPct val="110000"/>
              </a:lnSpc>
            </a:pPr>
            <a:r>
              <a:rPr lang="en-US" altLang="zh-CN" sz="1800" b="1"/>
              <a:t>            }</a:t>
            </a:r>
          </a:p>
          <a:p>
            <a:pPr marL="457200" indent="-457200" algn="l">
              <a:lnSpc>
                <a:spcPct val="110000"/>
              </a:lnSpc>
            </a:pPr>
            <a:r>
              <a:rPr lang="en-US" altLang="zh-CN" sz="1800" b="1"/>
              <a:t>    }</a:t>
            </a:r>
          </a:p>
        </p:txBody>
      </p:sp>
      <p:sp>
        <p:nvSpPr>
          <p:cNvPr id="802820" name="Rectangle 4"/>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802822" name="Text Box 6"/>
          <p:cNvSpPr txBox="1">
            <a:spLocks noChangeArrowheads="1"/>
          </p:cNvSpPr>
          <p:nvPr/>
        </p:nvSpPr>
        <p:spPr bwMode="auto">
          <a:xfrm>
            <a:off x="4643438" y="2051050"/>
            <a:ext cx="4248150" cy="3409950"/>
          </a:xfrm>
          <a:prstGeom prst="rect">
            <a:avLst/>
          </a:prstGeom>
          <a:solidFill>
            <a:schemeClr val="folHlink"/>
          </a:solidFill>
          <a:ln w="9525">
            <a:noFill/>
            <a:miter lim="800000"/>
            <a:headEnd/>
            <a:tailEnd/>
          </a:ln>
          <a:effectLst>
            <a:outerShdw dist="107763" dir="8100000" algn="ctr" rotWithShape="0">
              <a:srgbClr val="808080">
                <a:alpha val="50000"/>
              </a:srgbClr>
            </a:outerShdw>
          </a:effectLst>
        </p:spPr>
        <p:txBody>
          <a:bodyPr>
            <a:spAutoFit/>
          </a:bodyPr>
          <a:lstStyle/>
          <a:p>
            <a:pPr marL="457200" indent="-457200" algn="l">
              <a:lnSpc>
                <a:spcPct val="110000"/>
              </a:lnSpc>
            </a:pPr>
            <a:r>
              <a:rPr lang="en-US" altLang="zh-CN" sz="1800" b="1"/>
              <a:t>f.seekg( long( sizeof( int ) * 10 ) ) ;</a:t>
            </a:r>
          </a:p>
          <a:p>
            <a:pPr marL="457200" indent="-457200" algn="l">
              <a:lnSpc>
                <a:spcPct val="110000"/>
              </a:lnSpc>
            </a:pPr>
            <a:r>
              <a:rPr lang="en-US" altLang="zh-CN" sz="1800" b="1"/>
              <a:t>for( i = 91; i&lt;=95 ; i ++ ) </a:t>
            </a:r>
          </a:p>
          <a:p>
            <a:pPr marL="457200" indent="-457200" algn="l">
              <a:lnSpc>
                <a:spcPct val="110000"/>
              </a:lnSpc>
            </a:pPr>
            <a:r>
              <a:rPr lang="en-US" altLang="zh-CN" sz="1800" b="1"/>
              <a:t>     f.write( (char*)&amp;i, sizeof(int) ) ; </a:t>
            </a:r>
          </a:p>
          <a:p>
            <a:pPr marL="457200" indent="-457200" algn="l">
              <a:lnSpc>
                <a:spcPct val="110000"/>
              </a:lnSpc>
            </a:pPr>
            <a:r>
              <a:rPr lang="en-US" altLang="zh-CN" sz="1800" b="1"/>
              <a:t>f.seekg( 0,ios::beg );</a:t>
            </a:r>
          </a:p>
          <a:p>
            <a:pPr marL="457200" indent="-457200" algn="l">
              <a:lnSpc>
                <a:spcPct val="110000"/>
              </a:lnSpc>
            </a:pPr>
            <a:r>
              <a:rPr lang="en-US" altLang="zh-CN" sz="1800" b="1"/>
              <a:t>for( i = 0; i&lt;15 ; i ++ )</a:t>
            </a:r>
          </a:p>
          <a:p>
            <a:pPr marL="457200" indent="-457200" algn="l">
              <a:lnSpc>
                <a:spcPct val="110000"/>
              </a:lnSpc>
            </a:pPr>
            <a:r>
              <a:rPr lang="en-US" altLang="zh-CN" sz="1800" b="1"/>
              <a:t>    { f.read( ( char* ) &amp;j, sizeof( int ) ) ;</a:t>
            </a:r>
          </a:p>
          <a:p>
            <a:pPr marL="457200" indent="-457200" algn="l">
              <a:lnSpc>
                <a:spcPct val="110000"/>
              </a:lnSpc>
            </a:pPr>
            <a:r>
              <a:rPr lang="en-US" altLang="zh-CN" sz="1800" b="1"/>
              <a:t>      cout&lt;&lt;j&lt;&lt;" ";	</a:t>
            </a:r>
          </a:p>
          <a:p>
            <a:pPr marL="457200" indent="-457200" algn="l">
              <a:lnSpc>
                <a:spcPct val="110000"/>
              </a:lnSpc>
            </a:pPr>
            <a:r>
              <a:rPr lang="en-US" altLang="zh-CN" sz="1800" b="1"/>
              <a:t>    }</a:t>
            </a:r>
          </a:p>
          <a:p>
            <a:pPr marL="457200" indent="-457200" algn="l">
              <a:lnSpc>
                <a:spcPct val="110000"/>
              </a:lnSpc>
            </a:pPr>
            <a:r>
              <a:rPr lang="en-US" altLang="zh-CN" sz="1800" b="1"/>
              <a:t>cout&lt;&lt;endl;</a:t>
            </a:r>
          </a:p>
          <a:p>
            <a:pPr marL="457200" indent="-457200" algn="l">
              <a:lnSpc>
                <a:spcPct val="110000"/>
              </a:lnSpc>
            </a:pPr>
            <a:r>
              <a:rPr lang="en-US" altLang="zh-CN" sz="1800" b="1"/>
              <a:t>f.close();</a:t>
            </a:r>
          </a:p>
          <a:p>
            <a:pPr marL="457200" indent="-457200" algn="l">
              <a:lnSpc>
                <a:spcPct val="110000"/>
              </a:lnSpc>
            </a:pPr>
            <a:r>
              <a:rPr lang="en-US" altLang="zh-CN" sz="1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02818"/>
                                        </p:tgtEl>
                                        <p:attrNameLst>
                                          <p:attrName>style.visibility</p:attrName>
                                        </p:attrNameLst>
                                      </p:cBhvr>
                                      <p:to>
                                        <p:strVal val="visible"/>
                                      </p:to>
                                    </p:set>
                                    <p:animEffect transition="in" filter="checkerboard(across)">
                                      <p:cBhvr>
                                        <p:cTn id="7" dur="500"/>
                                        <p:tgtEl>
                                          <p:spTgt spid="8028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02819"/>
                                        </p:tgtEl>
                                        <p:attrNameLst>
                                          <p:attrName>style.visibility</p:attrName>
                                        </p:attrNameLst>
                                      </p:cBhvr>
                                      <p:to>
                                        <p:strVal val="visible"/>
                                      </p:to>
                                    </p:set>
                                    <p:animEffect transition="in" filter="checkerboard(down)">
                                      <p:cBhvr>
                                        <p:cTn id="12" dur="500"/>
                                        <p:tgtEl>
                                          <p:spTgt spid="80281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802822"/>
                                        </p:tgtEl>
                                        <p:attrNameLst>
                                          <p:attrName>style.visibility</p:attrName>
                                        </p:attrNameLst>
                                      </p:cBhvr>
                                      <p:to>
                                        <p:strVal val="visible"/>
                                      </p:to>
                                    </p:set>
                                    <p:animEffect transition="in" filter="checkerboard(down)">
                                      <p:cBhvr>
                                        <p:cTn id="17" dur="500"/>
                                        <p:tgtEl>
                                          <p:spTgt spid="80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8" grpId="0" autoUpdateAnimBg="0"/>
      <p:bldP spid="802819" grpId="0" autoUpdateAnimBg="0"/>
      <p:bldP spid="802822" grpId="0" animBg="1" autoUpdateAnimBg="0"/>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9" name="Rectangle 5"/>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2146" name="Text Box 2"/>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2147" name="Text Box 3"/>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a:t>
            </a:r>
            <a:r>
              <a:rPr lang="en-US" altLang="zh-CN" sz="1800" b="1">
                <a:solidFill>
                  <a:srgbClr val="0000CC"/>
                </a:solidFill>
              </a:rPr>
              <a:t>fstream f ;</a:t>
            </a:r>
            <a:r>
              <a:rPr lang="en-US" altLang="zh-CN" sz="1800"/>
              <a:t>		</a:t>
            </a:r>
            <a:r>
              <a:rPr lang="en-US" altLang="zh-CN" sz="1800" b="1" i="1">
                <a:solidFill>
                  <a:srgbClr val="006600"/>
                </a:solidFill>
              </a:rPr>
              <a:t>//</a:t>
            </a:r>
            <a:r>
              <a:rPr lang="zh-CN" altLang="en-US" sz="1800" b="1"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p>
          <a:p>
            <a:pPr marL="457200" indent="-457200" algn="l">
              <a:lnSpc>
                <a:spcPct val="110000"/>
              </a:lnSpc>
            </a:pPr>
            <a:r>
              <a:rPr lang="en-US" altLang="zh-CN" sz="1800"/>
              <a:t>  for( i = 1; i &lt;= 10 ; i ++ )</a:t>
            </a:r>
          </a:p>
          <a:p>
            <a:pPr marL="457200" indent="-457200" algn="l">
              <a:lnSpc>
                <a:spcPct val="110000"/>
              </a:lnSpc>
            </a:pPr>
            <a:r>
              <a:rPr lang="en-US" altLang="zh-CN" sz="1800"/>
              <a:t>     f.write((char *)&amp;i, sizeof(int) ) ;</a:t>
            </a:r>
          </a:p>
          <a:p>
            <a:pPr marL="457200" indent="-457200" algn="l">
              <a:lnSpc>
                <a:spcPct val="110000"/>
              </a:lnSpc>
            </a:pPr>
            <a:r>
              <a:rPr lang="en-US" altLang="zh-CN" sz="1800"/>
              <a:t>  f.close();</a:t>
            </a:r>
          </a:p>
          <a:p>
            <a:pPr marL="457200" indent="-457200" algn="l">
              <a:lnSpc>
                <a:spcPct val="110000"/>
              </a:lnSpc>
            </a:pPr>
            <a:r>
              <a:rPr lang="en-US" altLang="zh-CN" sz="1800"/>
              <a:t>  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2148" name="Rectangle 4"/>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02150" name="AutoShape 6"/>
          <p:cNvSpPr>
            <a:spLocks/>
          </p:cNvSpPr>
          <p:nvPr/>
        </p:nvSpPr>
        <p:spPr bwMode="auto">
          <a:xfrm>
            <a:off x="4876800" y="838200"/>
            <a:ext cx="2647950" cy="646113"/>
          </a:xfrm>
          <a:prstGeom prst="borderCallout2">
            <a:avLst>
              <a:gd name="adj1" fmla="val 17690"/>
              <a:gd name="adj2" fmla="val -2880"/>
              <a:gd name="adj3" fmla="val 17690"/>
              <a:gd name="adj4" fmla="val -19782"/>
              <a:gd name="adj5" fmla="val 209093"/>
              <a:gd name="adj6" fmla="val -7410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建立文件，写入数据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149"/>
                                        </p:tgtEl>
                                        <p:attrNameLst>
                                          <p:attrName>style.visibility</p:attrName>
                                        </p:attrNameLst>
                                      </p:cBhvr>
                                      <p:to>
                                        <p:strVal val="visible"/>
                                      </p:to>
                                    </p:set>
                                    <p:animEffect transition="in" filter="blinds(horizontal)">
                                      <p:cBhvr>
                                        <p:cTn id="7" dur="500"/>
                                        <p:tgtEl>
                                          <p:spTgt spid="9021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2150"/>
                                        </p:tgtEl>
                                        <p:attrNameLst>
                                          <p:attrName>style.visibility</p:attrName>
                                        </p:attrNameLst>
                                      </p:cBhvr>
                                      <p:to>
                                        <p:strVal val="visible"/>
                                      </p:to>
                                    </p:set>
                                    <p:animEffect transition="in" filter="barn(outHorizontal)">
                                      <p:cBhvr>
                                        <p:cTn id="12" dur="500"/>
                                        <p:tgtEl>
                                          <p:spTgt spid="902150"/>
                                        </p:tgtEl>
                                      </p:cBhvr>
                                    </p:animEffect>
                                  </p:childTnLst>
                                  <p:subTnLst>
                                    <p:set>
                                      <p:cBhvr override="childStyle">
                                        <p:cTn dur="1" fill="hold" display="0" masterRel="nextClick" afterEffect="1"/>
                                        <p:tgtEl>
                                          <p:spTgt spid="9021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9" grpId="0" animBg="1"/>
      <p:bldP spid="902150" grpId="0" animBg="1" autoUpdateAnimBg="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4195"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4196"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b="1">
                <a:solidFill>
                  <a:srgbClr val="0000FF"/>
                </a:solidFill>
              </a:rPr>
              <a:t>f.open( "d:\\DATA.dat" , ios::out|ios::binary ) ;	 </a:t>
            </a:r>
            <a:r>
              <a:rPr lang="en-US" altLang="zh-CN" sz="1800" b="1" i="1">
                <a:solidFill>
                  <a:srgbClr val="006600"/>
                </a:solidFill>
              </a:rPr>
              <a:t>//</a:t>
            </a:r>
            <a:r>
              <a:rPr lang="zh-CN" altLang="en-US" sz="1800" b="1" i="1">
                <a:solidFill>
                  <a:srgbClr val="006600"/>
                </a:solidFill>
              </a:rPr>
              <a:t>写方式打开文件</a:t>
            </a:r>
          </a:p>
          <a:p>
            <a:pPr marL="457200" indent="-457200" algn="l">
              <a:lnSpc>
                <a:spcPct val="110000"/>
              </a:lnSpc>
            </a:pPr>
            <a:r>
              <a:rPr lang="zh-CN" altLang="en-US" sz="1800"/>
              <a:t>  </a:t>
            </a:r>
            <a:r>
              <a:rPr lang="en-US" altLang="zh-CN" sz="1800"/>
              <a:t>for( i = 1; i &lt;= 10 ; i ++ )</a:t>
            </a:r>
          </a:p>
          <a:p>
            <a:pPr marL="457200" indent="-457200" algn="l">
              <a:lnSpc>
                <a:spcPct val="110000"/>
              </a:lnSpc>
            </a:pPr>
            <a:r>
              <a:rPr lang="en-US" altLang="zh-CN" sz="1800"/>
              <a:t>     f.write((char *)&amp;i, sizeof(int) ) ;</a:t>
            </a:r>
          </a:p>
          <a:p>
            <a:pPr marL="457200" indent="-457200" algn="l">
              <a:lnSpc>
                <a:spcPct val="110000"/>
              </a:lnSpc>
            </a:pPr>
            <a:r>
              <a:rPr lang="en-US" altLang="zh-CN" sz="1800"/>
              <a:t>  f.close();</a:t>
            </a:r>
          </a:p>
          <a:p>
            <a:pPr marL="457200" indent="-457200" algn="l">
              <a:lnSpc>
                <a:spcPct val="110000"/>
              </a:lnSpc>
            </a:pPr>
            <a:r>
              <a:rPr lang="en-US" altLang="zh-CN" sz="1800"/>
              <a:t>  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4197"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5219"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5220"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dirty="0"/>
              <a:t>#include &lt;</a:t>
            </a:r>
            <a:r>
              <a:rPr lang="en-US" altLang="zh-CN" sz="1800" dirty="0" err="1"/>
              <a:t>fstream</a:t>
            </a:r>
            <a:r>
              <a:rPr lang="en-US" altLang="zh-CN" sz="1800" dirty="0"/>
              <a:t>&gt;</a:t>
            </a:r>
          </a:p>
          <a:p>
            <a:pPr marL="457200" indent="-457200" algn="l">
              <a:lnSpc>
                <a:spcPct val="110000"/>
              </a:lnSpc>
            </a:pPr>
            <a:r>
              <a:rPr lang="en-US" altLang="zh-CN" sz="1800" dirty="0"/>
              <a:t>#include&lt;</a:t>
            </a:r>
            <a:r>
              <a:rPr lang="en-US" altLang="zh-CN" sz="1800" dirty="0" err="1"/>
              <a:t>iostream</a:t>
            </a:r>
            <a:r>
              <a:rPr lang="en-US" altLang="zh-CN" sz="1800" dirty="0"/>
              <a:t>&gt;</a:t>
            </a:r>
          </a:p>
          <a:p>
            <a:pPr marL="457200" indent="-457200" algn="l">
              <a:lnSpc>
                <a:spcPct val="110000"/>
              </a:lnSpc>
            </a:pPr>
            <a:r>
              <a:rPr lang="en-US" altLang="zh-CN" sz="1800" dirty="0"/>
              <a:t>using namespace std;</a:t>
            </a:r>
          </a:p>
          <a:p>
            <a:pPr marL="457200" indent="-457200" algn="l">
              <a:lnSpc>
                <a:spcPct val="110000"/>
              </a:lnSpc>
            </a:pPr>
            <a:r>
              <a:rPr lang="en-US" altLang="zh-CN" sz="1800" dirty="0" err="1"/>
              <a:t>int</a:t>
            </a:r>
            <a:r>
              <a:rPr lang="en-US" altLang="zh-CN" sz="1800" dirty="0"/>
              <a:t> main ()</a:t>
            </a:r>
          </a:p>
          <a:p>
            <a:pPr marL="457200" indent="-457200" algn="l">
              <a:lnSpc>
                <a:spcPct val="110000"/>
              </a:lnSpc>
            </a:pPr>
            <a:r>
              <a:rPr lang="en-US" altLang="zh-CN" sz="1800" dirty="0"/>
              <a:t>{ </a:t>
            </a:r>
            <a:r>
              <a:rPr lang="en-US" altLang="zh-CN" sz="1800" dirty="0" err="1"/>
              <a:t>int</a:t>
            </a:r>
            <a:r>
              <a:rPr lang="en-US" altLang="zh-CN" sz="1800" dirty="0"/>
              <a:t> </a:t>
            </a:r>
            <a:r>
              <a:rPr lang="en-US" altLang="zh-CN" sz="1800" dirty="0" err="1"/>
              <a:t>i,j</a:t>
            </a:r>
            <a:r>
              <a:rPr lang="en-US" altLang="zh-CN" sz="1800" dirty="0"/>
              <a:t> ;</a:t>
            </a:r>
          </a:p>
          <a:p>
            <a:pPr marL="457200" indent="-457200" algn="l">
              <a:lnSpc>
                <a:spcPct val="110000"/>
              </a:lnSpc>
            </a:pPr>
            <a:r>
              <a:rPr lang="en-US" altLang="zh-CN" sz="1800" dirty="0"/>
              <a:t>  </a:t>
            </a:r>
            <a:r>
              <a:rPr lang="en-US" altLang="zh-CN" sz="1800" dirty="0" err="1"/>
              <a:t>fstream</a:t>
            </a:r>
            <a:r>
              <a:rPr lang="en-US" altLang="zh-CN" sz="1800" dirty="0"/>
              <a:t> f ;		</a:t>
            </a:r>
            <a:r>
              <a:rPr lang="en-US" altLang="zh-CN" sz="1800" i="1" dirty="0">
                <a:solidFill>
                  <a:srgbClr val="006600"/>
                </a:solidFill>
              </a:rPr>
              <a:t>//</a:t>
            </a:r>
            <a:r>
              <a:rPr lang="zh-CN" altLang="en-US" sz="1800" i="1" dirty="0">
                <a:solidFill>
                  <a:srgbClr val="006600"/>
                </a:solidFill>
              </a:rPr>
              <a:t>说明文件流对象</a:t>
            </a:r>
          </a:p>
          <a:p>
            <a:pPr marL="457200" indent="-457200" algn="l">
              <a:lnSpc>
                <a:spcPct val="110000"/>
              </a:lnSpc>
            </a:pPr>
            <a:r>
              <a:rPr lang="zh-CN" altLang="en-US" sz="1800" dirty="0"/>
              <a:t>  </a:t>
            </a:r>
            <a:r>
              <a:rPr lang="en-US" altLang="zh-CN" sz="1800" dirty="0" err="1"/>
              <a:t>f.open</a:t>
            </a:r>
            <a:r>
              <a:rPr lang="en-US" altLang="zh-CN" sz="1800" dirty="0"/>
              <a:t>( "d:\\DATA.dat" , </a:t>
            </a:r>
            <a:r>
              <a:rPr lang="en-US" altLang="zh-CN" sz="1800" dirty="0" err="1"/>
              <a:t>ios</a:t>
            </a:r>
            <a:r>
              <a:rPr lang="en-US" altLang="zh-CN" sz="1800" dirty="0"/>
              <a:t>::</a:t>
            </a:r>
            <a:r>
              <a:rPr lang="en-US" altLang="zh-CN" sz="1800" dirty="0" err="1"/>
              <a:t>out|ios</a:t>
            </a:r>
            <a:r>
              <a:rPr lang="en-US" altLang="zh-CN" sz="1800" dirty="0"/>
              <a:t>::binary ) ;</a:t>
            </a:r>
            <a:r>
              <a:rPr lang="en-US" altLang="zh-CN" sz="1800" b="1" dirty="0">
                <a:solidFill>
                  <a:srgbClr val="0000FF"/>
                </a:solidFill>
              </a:rPr>
              <a:t>		 </a:t>
            </a:r>
            <a:r>
              <a:rPr lang="en-US" altLang="zh-CN" sz="1800" i="1" dirty="0">
                <a:solidFill>
                  <a:srgbClr val="006600"/>
                </a:solidFill>
              </a:rPr>
              <a:t>//</a:t>
            </a:r>
            <a:r>
              <a:rPr lang="zh-CN" altLang="en-US" sz="1800" i="1" dirty="0">
                <a:solidFill>
                  <a:srgbClr val="006600"/>
                </a:solidFill>
              </a:rPr>
              <a:t>写方式打开文件</a:t>
            </a:r>
          </a:p>
          <a:p>
            <a:pPr marL="457200" indent="-457200" algn="l">
              <a:lnSpc>
                <a:spcPct val="110000"/>
              </a:lnSpc>
            </a:pPr>
            <a:r>
              <a:rPr lang="zh-CN" altLang="en-US" sz="1800" dirty="0"/>
              <a:t>  </a:t>
            </a:r>
            <a:r>
              <a:rPr lang="en-US" altLang="zh-CN" sz="1800" b="1" dirty="0">
                <a:solidFill>
                  <a:srgbClr val="0000FF"/>
                </a:solidFill>
              </a:rPr>
              <a:t>for( </a:t>
            </a:r>
            <a:r>
              <a:rPr lang="en-US" altLang="zh-CN" sz="1800" b="1" dirty="0" err="1">
                <a:solidFill>
                  <a:srgbClr val="0000FF"/>
                </a:solidFill>
              </a:rPr>
              <a:t>i</a:t>
            </a:r>
            <a:r>
              <a:rPr lang="en-US" altLang="zh-CN" sz="1800" b="1" dirty="0">
                <a:solidFill>
                  <a:srgbClr val="0000FF"/>
                </a:solidFill>
              </a:rPr>
              <a:t> = 1; </a:t>
            </a:r>
            <a:r>
              <a:rPr lang="en-US" altLang="zh-CN" sz="1800" b="1" dirty="0" err="1">
                <a:solidFill>
                  <a:srgbClr val="0000FF"/>
                </a:solidFill>
              </a:rPr>
              <a:t>i</a:t>
            </a:r>
            <a:r>
              <a:rPr lang="en-US" altLang="zh-CN" sz="1800" b="1" dirty="0">
                <a:solidFill>
                  <a:srgbClr val="0000FF"/>
                </a:solidFill>
              </a:rPr>
              <a:t> &lt;= 10 ; </a:t>
            </a:r>
            <a:r>
              <a:rPr lang="en-US" altLang="zh-CN" sz="1800" b="1" dirty="0" err="1">
                <a:solidFill>
                  <a:srgbClr val="0000FF"/>
                </a:solidFill>
              </a:rPr>
              <a:t>i</a:t>
            </a:r>
            <a:r>
              <a:rPr lang="en-US" altLang="zh-CN" sz="1800" b="1" dirty="0">
                <a:solidFill>
                  <a:srgbClr val="0000FF"/>
                </a:solidFill>
              </a:rPr>
              <a:t> ++ )		 	</a:t>
            </a:r>
            <a:r>
              <a:rPr lang="en-US" altLang="zh-CN" sz="1800" b="1" i="1" dirty="0">
                <a:solidFill>
                  <a:srgbClr val="006600"/>
                </a:solidFill>
              </a:rPr>
              <a:t>//</a:t>
            </a:r>
            <a:r>
              <a:rPr lang="zh-CN" altLang="en-US" sz="1800" b="1" i="1" dirty="0">
                <a:solidFill>
                  <a:srgbClr val="006600"/>
                </a:solidFill>
              </a:rPr>
              <a:t>循环</a:t>
            </a:r>
          </a:p>
          <a:p>
            <a:pPr marL="457200" indent="-457200" algn="l">
              <a:lnSpc>
                <a:spcPct val="110000"/>
              </a:lnSpc>
            </a:pPr>
            <a:r>
              <a:rPr lang="zh-CN" altLang="en-US" sz="1800" b="1" dirty="0">
                <a:solidFill>
                  <a:srgbClr val="0000FF"/>
                </a:solidFill>
              </a:rPr>
              <a:t>     </a:t>
            </a:r>
            <a:r>
              <a:rPr lang="en-US" altLang="zh-CN" sz="1800" b="1" dirty="0" err="1">
                <a:solidFill>
                  <a:srgbClr val="0000FF"/>
                </a:solidFill>
              </a:rPr>
              <a:t>f.write</a:t>
            </a:r>
            <a:r>
              <a:rPr lang="en-US" altLang="zh-CN" sz="1800" b="1" dirty="0">
                <a:solidFill>
                  <a:srgbClr val="0000FF"/>
                </a:solidFill>
              </a:rPr>
              <a:t>((char *)&amp;</a:t>
            </a:r>
            <a:r>
              <a:rPr lang="en-US" altLang="zh-CN" sz="1800" b="1" dirty="0" err="1">
                <a:solidFill>
                  <a:srgbClr val="0000FF"/>
                </a:solidFill>
              </a:rPr>
              <a:t>i</a:t>
            </a:r>
            <a:r>
              <a:rPr lang="en-US" altLang="zh-CN" sz="1800" b="1" dirty="0">
                <a:solidFill>
                  <a:srgbClr val="0000FF"/>
                </a:solidFill>
              </a:rPr>
              <a:t>, </a:t>
            </a:r>
            <a:r>
              <a:rPr lang="en-US" altLang="zh-CN" sz="1800" b="1" dirty="0" err="1">
                <a:solidFill>
                  <a:srgbClr val="0000FF"/>
                </a:solidFill>
              </a:rPr>
              <a:t>sizeof</a:t>
            </a:r>
            <a:r>
              <a:rPr lang="en-US" altLang="zh-CN" sz="1800" b="1" dirty="0">
                <a:solidFill>
                  <a:srgbClr val="0000FF"/>
                </a:solidFill>
              </a:rPr>
              <a:t>(</a:t>
            </a:r>
            <a:r>
              <a:rPr lang="en-US" altLang="zh-CN" sz="1800" b="1" dirty="0" err="1">
                <a:solidFill>
                  <a:srgbClr val="0000FF"/>
                </a:solidFill>
              </a:rPr>
              <a:t>int</a:t>
            </a:r>
            <a:r>
              <a:rPr lang="en-US" altLang="zh-CN" sz="1800" b="1" dirty="0">
                <a:solidFill>
                  <a:srgbClr val="0000FF"/>
                </a:solidFill>
              </a:rPr>
              <a:t>) ) ;		 </a:t>
            </a:r>
            <a:r>
              <a:rPr lang="en-US" altLang="zh-CN" sz="1800" b="1" i="1" dirty="0">
                <a:solidFill>
                  <a:srgbClr val="006600"/>
                </a:solidFill>
              </a:rPr>
              <a:t>//</a:t>
            </a:r>
            <a:r>
              <a:rPr lang="zh-CN" altLang="en-US" sz="1800" b="1" i="1" dirty="0">
                <a:solidFill>
                  <a:srgbClr val="006600"/>
                </a:solidFill>
              </a:rPr>
              <a:t>写入</a:t>
            </a:r>
            <a:r>
              <a:rPr lang="en-US" altLang="zh-CN" sz="1800" b="1" i="1" dirty="0" err="1">
                <a:solidFill>
                  <a:srgbClr val="006600"/>
                </a:solidFill>
              </a:rPr>
              <a:t>i</a:t>
            </a:r>
            <a:r>
              <a:rPr lang="zh-CN" altLang="en-US" sz="1800" b="1" i="1" dirty="0">
                <a:solidFill>
                  <a:srgbClr val="006600"/>
                </a:solidFill>
              </a:rPr>
              <a:t>的值</a:t>
            </a:r>
          </a:p>
          <a:p>
            <a:pPr marL="457200" indent="-457200" algn="l">
              <a:lnSpc>
                <a:spcPct val="110000"/>
              </a:lnSpc>
            </a:pPr>
            <a:r>
              <a:rPr lang="zh-CN" altLang="en-US" sz="1800" dirty="0"/>
              <a:t>  </a:t>
            </a:r>
            <a:r>
              <a:rPr lang="en-US" altLang="zh-CN" sz="1800" dirty="0" err="1"/>
              <a:t>f.close</a:t>
            </a:r>
            <a:r>
              <a:rPr lang="en-US" altLang="zh-CN" sz="1800" dirty="0"/>
              <a:t>();</a:t>
            </a:r>
          </a:p>
          <a:p>
            <a:pPr marL="457200" indent="-457200" algn="l">
              <a:lnSpc>
                <a:spcPct val="110000"/>
              </a:lnSpc>
            </a:pPr>
            <a:r>
              <a:rPr lang="en-US" altLang="zh-CN" sz="1800" dirty="0"/>
              <a:t>  </a:t>
            </a:r>
            <a:r>
              <a:rPr lang="en-US" altLang="zh-CN" sz="1800" dirty="0" err="1"/>
              <a:t>f.open</a:t>
            </a:r>
            <a:r>
              <a:rPr lang="en-US" altLang="zh-CN" sz="1800" dirty="0"/>
              <a:t>( "d:\\DATA.dat" , </a:t>
            </a:r>
            <a:r>
              <a:rPr lang="en-US" altLang="zh-CN" sz="1800" dirty="0" err="1"/>
              <a:t>ios</a:t>
            </a:r>
            <a:r>
              <a:rPr lang="en-US" altLang="zh-CN" sz="1800" dirty="0"/>
              <a:t>::</a:t>
            </a:r>
            <a:r>
              <a:rPr lang="en-US" altLang="zh-CN" sz="1800" dirty="0" err="1"/>
              <a:t>in|ios</a:t>
            </a:r>
            <a:r>
              <a:rPr lang="en-US" altLang="zh-CN" sz="1800" dirty="0"/>
              <a:t>::</a:t>
            </a:r>
            <a:r>
              <a:rPr lang="en-US" altLang="zh-CN" sz="1800" dirty="0" err="1"/>
              <a:t>out|ios</a:t>
            </a:r>
            <a:r>
              <a:rPr lang="en-US" altLang="zh-CN" sz="1800" dirty="0"/>
              <a:t>::binary ) ;</a:t>
            </a:r>
          </a:p>
          <a:p>
            <a:pPr marL="457200" indent="-457200" algn="l">
              <a:lnSpc>
                <a:spcPct val="110000"/>
              </a:lnSpc>
            </a:pPr>
            <a:r>
              <a:rPr lang="en-US" altLang="zh-CN" sz="1800" dirty="0"/>
              <a:t>  for( </a:t>
            </a:r>
            <a:r>
              <a:rPr lang="en-US" altLang="zh-CN" sz="1800" dirty="0" err="1"/>
              <a:t>i</a:t>
            </a:r>
            <a:r>
              <a:rPr lang="en-US" altLang="zh-CN" sz="1800" dirty="0"/>
              <a:t> = 0; </a:t>
            </a:r>
            <a:r>
              <a:rPr lang="en-US" altLang="zh-CN" sz="1800" dirty="0" err="1"/>
              <a:t>i</a:t>
            </a:r>
            <a:r>
              <a:rPr lang="en-US" altLang="zh-CN" sz="1800" dirty="0"/>
              <a:t>&lt;10 ; </a:t>
            </a:r>
            <a:r>
              <a:rPr lang="en-US" altLang="zh-CN" sz="1800" dirty="0" err="1"/>
              <a:t>i</a:t>
            </a:r>
            <a:r>
              <a:rPr lang="en-US" altLang="zh-CN" sz="1800" dirty="0"/>
              <a:t> ++ )</a:t>
            </a:r>
          </a:p>
          <a:p>
            <a:pPr marL="457200" indent="-457200" algn="l">
              <a:lnSpc>
                <a:spcPct val="110000"/>
              </a:lnSpc>
            </a:pPr>
            <a:r>
              <a:rPr lang="en-US" altLang="zh-CN" sz="1800" dirty="0"/>
              <a:t>    { </a:t>
            </a:r>
            <a:r>
              <a:rPr lang="en-US" altLang="zh-CN" sz="1800" dirty="0" err="1"/>
              <a:t>f.seekg</a:t>
            </a:r>
            <a:r>
              <a:rPr lang="en-US" altLang="zh-CN" sz="1800" dirty="0"/>
              <a:t>( long( </a:t>
            </a:r>
            <a:r>
              <a:rPr lang="en-US" altLang="zh-CN" sz="1800" dirty="0" err="1"/>
              <a:t>sizeof</a:t>
            </a:r>
            <a:r>
              <a:rPr lang="en-US" altLang="zh-CN" sz="1800" dirty="0"/>
              <a:t>( </a:t>
            </a:r>
            <a:r>
              <a:rPr lang="en-US" altLang="zh-CN" sz="1800" dirty="0" err="1"/>
              <a:t>int</a:t>
            </a:r>
            <a:r>
              <a:rPr lang="en-US" altLang="zh-CN" sz="1800" dirty="0"/>
              <a:t> ) * </a:t>
            </a:r>
            <a:r>
              <a:rPr lang="en-US" altLang="zh-CN" sz="1800" dirty="0" err="1"/>
              <a:t>i</a:t>
            </a:r>
            <a:r>
              <a:rPr lang="en-US" altLang="zh-CN" sz="1800" dirty="0"/>
              <a:t> ) );</a:t>
            </a:r>
          </a:p>
          <a:p>
            <a:pPr marL="457200" indent="-457200" algn="l">
              <a:lnSpc>
                <a:spcPct val="110000"/>
              </a:lnSpc>
            </a:pPr>
            <a:r>
              <a:rPr lang="en-US" altLang="zh-CN" sz="1800" dirty="0"/>
              <a:t>       </a:t>
            </a:r>
            <a:r>
              <a:rPr lang="en-US" altLang="zh-CN" sz="1800" dirty="0" err="1"/>
              <a:t>f.read</a:t>
            </a:r>
            <a:r>
              <a:rPr lang="en-US" altLang="zh-CN" sz="1800" dirty="0"/>
              <a:t>( ( char* ) &amp;j, </a:t>
            </a:r>
            <a:r>
              <a:rPr lang="en-US" altLang="zh-CN" sz="1800" dirty="0" err="1"/>
              <a:t>sizeof</a:t>
            </a:r>
            <a:r>
              <a:rPr lang="en-US" altLang="zh-CN" sz="1800" dirty="0"/>
              <a:t>( </a:t>
            </a:r>
            <a:r>
              <a:rPr lang="en-US" altLang="zh-CN" sz="1800" dirty="0" err="1"/>
              <a:t>int</a:t>
            </a:r>
            <a:r>
              <a:rPr lang="en-US" altLang="zh-CN" sz="1800" dirty="0"/>
              <a:t> ) ) ;	</a:t>
            </a:r>
          </a:p>
          <a:p>
            <a:pPr marL="457200" indent="-457200" algn="l">
              <a:lnSpc>
                <a:spcPct val="110000"/>
              </a:lnSpc>
            </a:pPr>
            <a:r>
              <a:rPr lang="en-US" altLang="zh-CN" sz="1800" dirty="0"/>
              <a:t>          if( j%2 )</a:t>
            </a:r>
          </a:p>
          <a:p>
            <a:pPr marL="457200" indent="-457200" algn="l">
              <a:lnSpc>
                <a:spcPct val="110000"/>
              </a:lnSpc>
            </a:pPr>
            <a:r>
              <a:rPr lang="en-US" altLang="zh-CN" sz="1800" dirty="0"/>
              <a:t>            { j += 10;</a:t>
            </a:r>
          </a:p>
          <a:p>
            <a:pPr marL="457200" indent="-457200" algn="l">
              <a:lnSpc>
                <a:spcPct val="110000"/>
              </a:lnSpc>
            </a:pPr>
            <a:r>
              <a:rPr lang="en-US" altLang="zh-CN" sz="1800" dirty="0"/>
              <a:t>              </a:t>
            </a:r>
            <a:r>
              <a:rPr lang="en-US" altLang="zh-CN" sz="1800" dirty="0" err="1"/>
              <a:t>f.seekp</a:t>
            </a:r>
            <a:r>
              <a:rPr lang="en-US" altLang="zh-CN" sz="1800" dirty="0"/>
              <a:t>( -long(</a:t>
            </a:r>
            <a:r>
              <a:rPr lang="en-US" altLang="zh-CN" sz="1800" dirty="0" err="1"/>
              <a:t>sizeof</a:t>
            </a:r>
            <a:r>
              <a:rPr lang="en-US" altLang="zh-CN" sz="1800" dirty="0"/>
              <a:t>(</a:t>
            </a:r>
            <a:r>
              <a:rPr lang="en-US" altLang="zh-CN" sz="1800" dirty="0" err="1"/>
              <a:t>int</a:t>
            </a:r>
            <a:r>
              <a:rPr lang="en-US" altLang="zh-CN" sz="1800" dirty="0"/>
              <a:t>)), </a:t>
            </a:r>
            <a:r>
              <a:rPr lang="en-US" altLang="zh-CN" sz="1800" dirty="0" err="1"/>
              <a:t>ios</a:t>
            </a:r>
            <a:r>
              <a:rPr lang="en-US" altLang="zh-CN" sz="1800" dirty="0"/>
              <a:t>::cur);</a:t>
            </a:r>
          </a:p>
          <a:p>
            <a:pPr marL="457200" indent="-457200" algn="l">
              <a:lnSpc>
                <a:spcPct val="110000"/>
              </a:lnSpc>
            </a:pPr>
            <a:r>
              <a:rPr lang="en-US" altLang="zh-CN" sz="1800" dirty="0"/>
              <a:t>              </a:t>
            </a:r>
            <a:r>
              <a:rPr lang="en-US" altLang="zh-CN" sz="1800" dirty="0" err="1"/>
              <a:t>f.write</a:t>
            </a:r>
            <a:r>
              <a:rPr lang="en-US" altLang="zh-CN" sz="1800" dirty="0"/>
              <a:t>((char *)&amp;j, </a:t>
            </a:r>
            <a:r>
              <a:rPr lang="en-US" altLang="zh-CN" sz="1800" dirty="0" err="1"/>
              <a:t>sizeof</a:t>
            </a:r>
            <a:r>
              <a:rPr lang="en-US" altLang="zh-CN" sz="1800" dirty="0"/>
              <a:t>(</a:t>
            </a:r>
            <a:r>
              <a:rPr lang="en-US" altLang="zh-CN" sz="1800" dirty="0" err="1"/>
              <a:t>int</a:t>
            </a:r>
            <a:r>
              <a:rPr lang="en-US" altLang="zh-CN" sz="1800" dirty="0"/>
              <a:t>) ) ;</a:t>
            </a:r>
          </a:p>
          <a:p>
            <a:pPr marL="457200" indent="-457200" algn="l">
              <a:lnSpc>
                <a:spcPct val="110000"/>
              </a:lnSpc>
            </a:pPr>
            <a:r>
              <a:rPr lang="en-US" altLang="zh-CN" sz="1800" dirty="0"/>
              <a:t>            }</a:t>
            </a:r>
          </a:p>
          <a:p>
            <a:pPr marL="457200" indent="-457200" algn="l">
              <a:lnSpc>
                <a:spcPct val="110000"/>
              </a:lnSpc>
            </a:pPr>
            <a:r>
              <a:rPr lang="en-US" altLang="zh-CN" sz="1800" dirty="0"/>
              <a:t>    }</a:t>
            </a:r>
          </a:p>
        </p:txBody>
      </p:sp>
      <p:sp>
        <p:nvSpPr>
          <p:cNvPr id="905221"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6" name="Oval 8"/>
          <p:cNvSpPr>
            <a:spLocks noChangeArrowheads="1"/>
          </p:cNvSpPr>
          <p:nvPr/>
        </p:nvSpPr>
        <p:spPr bwMode="auto">
          <a:xfrm>
            <a:off x="1547664" y="2852936"/>
            <a:ext cx="1224384" cy="358775"/>
          </a:xfrm>
          <a:prstGeom prst="ellipse">
            <a:avLst/>
          </a:prstGeom>
          <a:noFill/>
          <a:ln w="19050">
            <a:solidFill>
              <a:srgbClr val="FF0000"/>
            </a:solidFill>
            <a:round/>
            <a:headEnd/>
            <a:tailEnd/>
          </a:ln>
          <a:effectLst/>
        </p:spPr>
        <p:txBody>
          <a:bodyPr wrap="none" anchor="ctr"/>
          <a:lstStyle/>
          <a:p>
            <a:endParaRPr lang="zh-CN" altLang="en-US"/>
          </a:p>
        </p:txBody>
      </p:sp>
      <p:sp>
        <p:nvSpPr>
          <p:cNvPr id="7" name="AutoShape 6"/>
          <p:cNvSpPr>
            <a:spLocks/>
          </p:cNvSpPr>
          <p:nvPr/>
        </p:nvSpPr>
        <p:spPr bwMode="auto">
          <a:xfrm>
            <a:off x="4229447" y="1414736"/>
            <a:ext cx="2358777" cy="646112"/>
          </a:xfrm>
          <a:prstGeom prst="borderCallout2">
            <a:avLst>
              <a:gd name="adj1" fmla="val 17690"/>
              <a:gd name="adj2" fmla="val -2731"/>
              <a:gd name="adj3" fmla="val 17690"/>
              <a:gd name="adj4" fmla="val -18773"/>
              <a:gd name="adj5" fmla="val 209093"/>
              <a:gd name="adj6" fmla="val -703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注意强类型转换</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autoUpdateAnimBg="0"/>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6243"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6244"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b="1"/>
              <a:t>  </a:t>
            </a:r>
            <a:r>
              <a:rPr lang="en-US" altLang="zh-CN" sz="1800"/>
              <a:t>for( i = 1; i &lt;= 10 ; i ++ )</a:t>
            </a:r>
            <a:r>
              <a:rPr lang="en-US" altLang="zh-CN" sz="1800">
                <a:solidFill>
                  <a:srgbClr val="0000FF"/>
                </a:solidFill>
              </a:rPr>
              <a:t>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b="1">
                <a:solidFill>
                  <a:srgbClr val="0000FF"/>
                </a:solidFill>
              </a:rPr>
              <a:t>  </a:t>
            </a:r>
            <a:r>
              <a:rPr lang="en-US" altLang="zh-CN" sz="1800" b="1">
                <a:solidFill>
                  <a:srgbClr val="0000FF"/>
                </a:solidFill>
              </a:rPr>
              <a:t>f.close();				 </a:t>
            </a:r>
            <a:r>
              <a:rPr lang="en-US" altLang="zh-CN" sz="1800" b="1" i="1">
                <a:solidFill>
                  <a:srgbClr val="006600"/>
                </a:solidFill>
              </a:rPr>
              <a:t>//</a:t>
            </a:r>
            <a:r>
              <a:rPr lang="zh-CN" altLang="en-US" sz="1800" b="1" i="1">
                <a:solidFill>
                  <a:srgbClr val="006600"/>
                </a:solidFill>
              </a:rPr>
              <a:t>关闭文件</a:t>
            </a:r>
          </a:p>
          <a:p>
            <a:pPr marL="457200" indent="-457200" algn="l">
              <a:lnSpc>
                <a:spcPct val="110000"/>
              </a:lnSpc>
            </a:pPr>
            <a:r>
              <a:rPr lang="zh-CN" altLang="en-US" sz="1800"/>
              <a:t>  </a:t>
            </a:r>
            <a:r>
              <a:rPr lang="en-US" altLang="zh-CN" sz="1800"/>
              <a:t>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6245"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07267"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7268"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b="1"/>
              <a:t>  </a:t>
            </a:r>
            <a:r>
              <a:rPr lang="en-US" altLang="zh-CN" sz="1800"/>
              <a:t>for( i = 1; i &lt;= 10 ; i ++ )</a:t>
            </a:r>
            <a:r>
              <a:rPr lang="en-US" altLang="zh-CN" sz="1800">
                <a:solidFill>
                  <a:srgbClr val="0000FF"/>
                </a:solidFill>
              </a:rPr>
              <a:t>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b="1">
                <a:solidFill>
                  <a:srgbClr val="0000FF"/>
                </a:solidFill>
              </a:rPr>
              <a:t>  </a:t>
            </a:r>
            <a:r>
              <a:rPr lang="en-US" altLang="zh-CN" sz="1800"/>
              <a:t>f.close();</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7269"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07270" name="AutoShape 6"/>
          <p:cNvSpPr>
            <a:spLocks/>
          </p:cNvSpPr>
          <p:nvPr/>
        </p:nvSpPr>
        <p:spPr bwMode="auto">
          <a:xfrm>
            <a:off x="4876800" y="2062163"/>
            <a:ext cx="2790825" cy="646112"/>
          </a:xfrm>
          <a:prstGeom prst="borderCallout2">
            <a:avLst>
              <a:gd name="adj1" fmla="val 17690"/>
              <a:gd name="adj2" fmla="val -2731"/>
              <a:gd name="adj3" fmla="val 17690"/>
              <a:gd name="adj4" fmla="val -18773"/>
              <a:gd name="adj5" fmla="val 209093"/>
              <a:gd name="adj6" fmla="val -703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修改文件，改写数据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7266"/>
                                        </p:tgtEl>
                                        <p:attrNameLst>
                                          <p:attrName>style.visibility</p:attrName>
                                        </p:attrNameLst>
                                      </p:cBhvr>
                                      <p:to>
                                        <p:strVal val="visible"/>
                                      </p:to>
                                    </p:set>
                                    <p:animEffect transition="in" filter="blinds(horizontal)">
                                      <p:cBhvr>
                                        <p:cTn id="7" dur="500"/>
                                        <p:tgtEl>
                                          <p:spTgt spid="9072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7270"/>
                                        </p:tgtEl>
                                        <p:attrNameLst>
                                          <p:attrName>style.visibility</p:attrName>
                                        </p:attrNameLst>
                                      </p:cBhvr>
                                      <p:to>
                                        <p:strVal val="visible"/>
                                      </p:to>
                                    </p:set>
                                    <p:animEffect transition="in" filter="barn(outHorizontal)">
                                      <p:cBhvr>
                                        <p:cTn id="12" dur="500"/>
                                        <p:tgtEl>
                                          <p:spTgt spid="907270"/>
                                        </p:tgtEl>
                                      </p:cBhvr>
                                    </p:animEffect>
                                  </p:childTnLst>
                                  <p:subTnLst>
                                    <p:set>
                                      <p:cBhvr override="childStyle">
                                        <p:cTn dur="1" fill="hold" display="0" masterRel="nextClick" afterEffect="1"/>
                                        <p:tgtEl>
                                          <p:spTgt spid="9072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6" grpId="0" animBg="1"/>
      <p:bldP spid="90727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5491"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5529" name="Rectangle 41"/>
          <p:cNvSpPr>
            <a:spLocks noChangeArrowheads="1"/>
          </p:cNvSpPr>
          <p:nvPr/>
        </p:nvSpPr>
        <p:spPr bwMode="auto">
          <a:xfrm>
            <a:off x="2209800" y="4191000"/>
            <a:ext cx="27432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int peek();</a:t>
            </a:r>
          </a:p>
        </p:txBody>
      </p:sp>
      <p:sp>
        <p:nvSpPr>
          <p:cNvPr id="575530"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5529"/>
                                        </p:tgtEl>
                                        <p:attrNameLst>
                                          <p:attrName>style.visibility</p:attrName>
                                        </p:attrNameLst>
                                      </p:cBhvr>
                                      <p:to>
                                        <p:strVal val="visible"/>
                                      </p:to>
                                    </p:set>
                                    <p:anim calcmode="lin" valueType="num">
                                      <p:cBhvr>
                                        <p:cTn id="7" dur="500" fill="hold"/>
                                        <p:tgtEl>
                                          <p:spTgt spid="575529"/>
                                        </p:tgtEl>
                                        <p:attrNameLst>
                                          <p:attrName>ppt_x</p:attrName>
                                        </p:attrNameLst>
                                      </p:cBhvr>
                                      <p:tavLst>
                                        <p:tav tm="0">
                                          <p:val>
                                            <p:strVal val="#ppt_x-#ppt_w/2"/>
                                          </p:val>
                                        </p:tav>
                                        <p:tav tm="100000">
                                          <p:val>
                                            <p:strVal val="#ppt_x"/>
                                          </p:val>
                                        </p:tav>
                                      </p:tavLst>
                                    </p:anim>
                                    <p:anim calcmode="lin" valueType="num">
                                      <p:cBhvr>
                                        <p:cTn id="8" dur="500" fill="hold"/>
                                        <p:tgtEl>
                                          <p:spTgt spid="575529"/>
                                        </p:tgtEl>
                                        <p:attrNameLst>
                                          <p:attrName>ppt_y</p:attrName>
                                        </p:attrNameLst>
                                      </p:cBhvr>
                                      <p:tavLst>
                                        <p:tav tm="0">
                                          <p:val>
                                            <p:strVal val="#ppt_y"/>
                                          </p:val>
                                        </p:tav>
                                        <p:tav tm="100000">
                                          <p:val>
                                            <p:strVal val="#ppt_y"/>
                                          </p:val>
                                        </p:tav>
                                      </p:tavLst>
                                    </p:anim>
                                    <p:anim calcmode="lin" valueType="num">
                                      <p:cBhvr>
                                        <p:cTn id="9" dur="500" fill="hold"/>
                                        <p:tgtEl>
                                          <p:spTgt spid="575529"/>
                                        </p:tgtEl>
                                        <p:attrNameLst>
                                          <p:attrName>ppt_w</p:attrName>
                                        </p:attrNameLst>
                                      </p:cBhvr>
                                      <p:tavLst>
                                        <p:tav tm="0">
                                          <p:val>
                                            <p:fltVal val="0"/>
                                          </p:val>
                                        </p:tav>
                                        <p:tav tm="100000">
                                          <p:val>
                                            <p:strVal val="#ppt_w"/>
                                          </p:val>
                                        </p:tav>
                                      </p:tavLst>
                                    </p:anim>
                                    <p:anim calcmode="lin" valueType="num">
                                      <p:cBhvr>
                                        <p:cTn id="10" dur="500" fill="hold"/>
                                        <p:tgtEl>
                                          <p:spTgt spid="5755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29" grpId="0" animBg="1" autoUpdateAnimBg="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08291"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8292"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b="1">
                <a:solidFill>
                  <a:srgbClr val="0000FF"/>
                </a:solidFill>
              </a:rPr>
              <a:t>f.open( "d:\\DATA.dat" , ios::in|ios::out|ios::binary ) ; </a:t>
            </a:r>
            <a:r>
              <a:rPr lang="en-US" altLang="zh-CN" sz="1800" b="1" i="1">
                <a:solidFill>
                  <a:srgbClr val="006600"/>
                </a:solidFill>
              </a:rPr>
              <a:t>//</a:t>
            </a:r>
            <a:r>
              <a:rPr lang="zh-CN" altLang="en-US" sz="1800" b="1" i="1">
                <a:solidFill>
                  <a:srgbClr val="006600"/>
                </a:solidFill>
              </a:rPr>
              <a:t>读</a:t>
            </a:r>
            <a:r>
              <a:rPr lang="en-US" altLang="zh-CN" sz="1800" b="1" i="1">
                <a:solidFill>
                  <a:srgbClr val="006600"/>
                </a:solidFill>
              </a:rPr>
              <a:t>/</a:t>
            </a:r>
            <a:r>
              <a:rPr lang="zh-CN" altLang="en-US" sz="1800" b="1" i="1">
                <a:solidFill>
                  <a:srgbClr val="006600"/>
                </a:solidFill>
              </a:rPr>
              <a:t>写方式打开文件</a:t>
            </a:r>
          </a:p>
          <a:p>
            <a:pPr marL="457200" indent="-457200" algn="l">
              <a:lnSpc>
                <a:spcPct val="110000"/>
              </a:lnSpc>
            </a:pPr>
            <a:r>
              <a:rPr lang="zh-CN" altLang="en-US" sz="1800"/>
              <a:t>  </a:t>
            </a:r>
            <a:r>
              <a:rPr lang="en-US" altLang="zh-CN" sz="1800"/>
              <a:t>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8293"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09315"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9316"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b="1">
                <a:solidFill>
                  <a:srgbClr val="0000FF"/>
                </a:solidFill>
              </a:rPr>
              <a:t>for( i = 0; i&lt;10 ; i ++ )</a:t>
            </a:r>
            <a:r>
              <a:rPr lang="en-US" altLang="zh-CN" sz="1800">
                <a:solidFill>
                  <a:srgbClr val="0000FF"/>
                </a:solidFill>
              </a:rPr>
              <a:t>		</a:t>
            </a:r>
            <a:r>
              <a:rPr lang="en-US" altLang="zh-CN" sz="1800" b="1">
                <a:solidFill>
                  <a:srgbClr val="0000FF"/>
                </a:solidFill>
              </a:rPr>
              <a:t>	 </a:t>
            </a:r>
            <a:r>
              <a:rPr lang="en-US" altLang="zh-CN" sz="1800" b="1" i="1">
                <a:solidFill>
                  <a:srgbClr val="006600"/>
                </a:solidFill>
              </a:rPr>
              <a:t>//</a:t>
            </a:r>
            <a:r>
              <a:rPr lang="zh-CN" altLang="en-US" sz="1800" b="1" i="1">
                <a:solidFill>
                  <a:srgbClr val="006600"/>
                </a:solidFill>
              </a:rPr>
              <a:t>遍历文件中的</a:t>
            </a:r>
            <a:r>
              <a:rPr lang="en-US" altLang="zh-CN" sz="1800" b="1" i="1">
                <a:solidFill>
                  <a:srgbClr val="006600"/>
                </a:solidFill>
              </a:rPr>
              <a:t>10</a:t>
            </a:r>
            <a:r>
              <a:rPr lang="zh-CN" altLang="en-US" sz="1800" b="1" i="1">
                <a:solidFill>
                  <a:srgbClr val="006600"/>
                </a:solidFill>
              </a:rPr>
              <a:t>个数据</a:t>
            </a:r>
          </a:p>
          <a:p>
            <a:pPr marL="457200" indent="-457200" algn="l">
              <a:lnSpc>
                <a:spcPct val="110000"/>
              </a:lnSpc>
            </a:pPr>
            <a:r>
              <a:rPr lang="zh-CN" altLang="en-US" sz="1800"/>
              <a:t>    </a:t>
            </a:r>
            <a:r>
              <a:rPr lang="en-US" altLang="zh-CN" sz="1800"/>
              <a:t>{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9317"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0339"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0340"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a:t>
            </a:r>
            <a:r>
              <a:rPr lang="en-US" altLang="zh-CN" sz="1800" b="1">
                <a:solidFill>
                  <a:srgbClr val="0000FF"/>
                </a:solidFill>
              </a:rPr>
              <a:t>f.seekg( long( sizeof( int ) * i ) );	</a:t>
            </a:r>
            <a:r>
              <a:rPr lang="en-US" altLang="zh-CN" sz="1800" b="1" i="1">
                <a:solidFill>
                  <a:srgbClr val="006600"/>
                </a:solidFill>
              </a:rPr>
              <a:t>	 //</a:t>
            </a:r>
            <a:r>
              <a:rPr lang="zh-CN" altLang="en-US" sz="1800" b="1" i="1">
                <a:solidFill>
                  <a:srgbClr val="006600"/>
                </a:solidFill>
              </a:rPr>
              <a:t>移动流指针</a:t>
            </a:r>
          </a:p>
          <a:p>
            <a:pPr marL="457200" indent="-457200" algn="l">
              <a:lnSpc>
                <a:spcPct val="110000"/>
              </a:lnSpc>
            </a:pPr>
            <a:r>
              <a:rPr lang="zh-CN" altLang="en-US" sz="1800"/>
              <a:t>       </a:t>
            </a:r>
            <a:r>
              <a:rPr lang="en-US" altLang="zh-CN" sz="1800"/>
              <a:t>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0341"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1363"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1364"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b="1">
                <a:solidFill>
                  <a:srgbClr val="0000FF"/>
                </a:solidFill>
              </a:rPr>
              <a:t>f.read( ( char* ) &amp;j, sizeof( int ) ) ;	 </a:t>
            </a:r>
            <a:r>
              <a:rPr lang="en-US" altLang="zh-CN" sz="1800" b="1" i="1">
                <a:solidFill>
                  <a:srgbClr val="006600"/>
                </a:solidFill>
              </a:rPr>
              <a:t>//</a:t>
            </a:r>
            <a:r>
              <a:rPr lang="zh-CN" altLang="en-US" sz="1800" b="1" i="1">
                <a:solidFill>
                  <a:srgbClr val="006600"/>
                </a:solidFill>
              </a:rPr>
              <a:t>读出指针所指数据，写入变量</a:t>
            </a:r>
            <a:r>
              <a:rPr lang="en-US" altLang="zh-CN" sz="1800" b="1" i="1">
                <a:solidFill>
                  <a:srgbClr val="006600"/>
                </a:solidFill>
              </a:rPr>
              <a:t>j</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1365"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2387"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2388"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a:t>
            </a:r>
            <a:r>
              <a:rPr lang="en-US" altLang="zh-CN" sz="1800" b="1">
                <a:solidFill>
                  <a:srgbClr val="0000FF"/>
                </a:solidFill>
              </a:rPr>
              <a:t>if( j%2 )		 </a:t>
            </a:r>
            <a:r>
              <a:rPr lang="en-US" altLang="zh-CN" sz="1800" b="1" i="1">
                <a:solidFill>
                  <a:srgbClr val="006600"/>
                </a:solidFill>
              </a:rPr>
              <a:t>//</a:t>
            </a:r>
            <a:r>
              <a:rPr lang="zh-CN" altLang="en-US" sz="1800" b="1" i="1">
                <a:solidFill>
                  <a:srgbClr val="006600"/>
                </a:solidFill>
              </a:rPr>
              <a:t>若</a:t>
            </a:r>
            <a:r>
              <a:rPr lang="en-US" altLang="zh-CN" sz="1800" b="1" i="1">
                <a:solidFill>
                  <a:srgbClr val="006600"/>
                </a:solidFill>
              </a:rPr>
              <a:t>j</a:t>
            </a:r>
            <a:r>
              <a:rPr lang="zh-CN" altLang="en-US" sz="1800" b="1" i="1">
                <a:solidFill>
                  <a:srgbClr val="006600"/>
                </a:solidFill>
              </a:rPr>
              <a:t>为奇数</a:t>
            </a:r>
          </a:p>
          <a:p>
            <a:pPr marL="457200" indent="-457200" algn="l">
              <a:lnSpc>
                <a:spcPct val="110000"/>
              </a:lnSpc>
            </a:pPr>
            <a:r>
              <a:rPr lang="zh-CN" altLang="en-US" sz="1800"/>
              <a:t>            </a:t>
            </a:r>
            <a:r>
              <a:rPr lang="en-US" altLang="zh-CN" sz="1800"/>
              <a:t>{ </a:t>
            </a:r>
            <a:r>
              <a:rPr lang="en-US" altLang="zh-CN" sz="1800" b="1">
                <a:solidFill>
                  <a:srgbClr val="0000FF"/>
                </a:solidFill>
              </a:rPr>
              <a:t>j += 10;	</a:t>
            </a:r>
            <a:r>
              <a:rPr lang="en-US" altLang="zh-CN" sz="1800" b="1" i="1">
                <a:solidFill>
                  <a:srgbClr val="006600"/>
                </a:solidFill>
              </a:rPr>
              <a:t>	 //</a:t>
            </a:r>
            <a:r>
              <a:rPr lang="zh-CN" altLang="en-US" sz="1800" b="1" i="1">
                <a:solidFill>
                  <a:srgbClr val="006600"/>
                </a:solidFill>
              </a:rPr>
              <a:t>修改</a:t>
            </a:r>
            <a:r>
              <a:rPr lang="en-US" altLang="zh-CN" sz="1800" b="1" i="1">
                <a:solidFill>
                  <a:srgbClr val="006600"/>
                </a:solidFill>
              </a:rPr>
              <a:t>j</a:t>
            </a:r>
            <a:r>
              <a:rPr lang="zh-CN" altLang="en-US" sz="1800" b="1" i="1">
                <a:solidFill>
                  <a:srgbClr val="006600"/>
                </a:solidFill>
              </a:rPr>
              <a:t>的值</a:t>
            </a:r>
          </a:p>
          <a:p>
            <a:pPr marL="457200" indent="-457200" algn="l">
              <a:lnSpc>
                <a:spcPct val="110000"/>
              </a:lnSpc>
            </a:pPr>
            <a:r>
              <a:rPr lang="zh-CN" altLang="en-US" sz="1800"/>
              <a:t>              </a:t>
            </a:r>
            <a:r>
              <a:rPr lang="en-US" altLang="zh-CN" sz="1800"/>
              <a:t>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2389"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3411"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3412"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if( j%2 )</a:t>
            </a:r>
            <a:r>
              <a:rPr lang="en-US" altLang="zh-CN" sz="1800">
                <a:solidFill>
                  <a:srgbClr val="0000FF"/>
                </a:solidFill>
              </a:rPr>
              <a:t>		 </a:t>
            </a:r>
            <a:r>
              <a:rPr lang="en-US" altLang="zh-CN" sz="1800" i="1">
                <a:solidFill>
                  <a:srgbClr val="006600"/>
                </a:solidFill>
              </a:rPr>
              <a:t>//</a:t>
            </a:r>
            <a:r>
              <a:rPr lang="zh-CN" altLang="en-US" sz="1800" i="1">
                <a:solidFill>
                  <a:srgbClr val="006600"/>
                </a:solidFill>
              </a:rPr>
              <a:t>若</a:t>
            </a:r>
            <a:r>
              <a:rPr lang="en-US" altLang="zh-CN" sz="1800" i="1">
                <a:solidFill>
                  <a:srgbClr val="006600"/>
                </a:solidFill>
              </a:rPr>
              <a:t>j</a:t>
            </a:r>
            <a:r>
              <a:rPr lang="zh-CN" altLang="en-US" sz="1800" i="1">
                <a:solidFill>
                  <a:srgbClr val="006600"/>
                </a:solidFill>
              </a:rPr>
              <a:t>为奇数</a:t>
            </a:r>
          </a:p>
          <a:p>
            <a:pPr marL="457200" indent="-457200" algn="l">
              <a:lnSpc>
                <a:spcPct val="110000"/>
              </a:lnSpc>
            </a:pPr>
            <a:r>
              <a:rPr lang="zh-CN" altLang="en-US" sz="1800"/>
              <a:t>            </a:t>
            </a:r>
            <a:r>
              <a:rPr lang="en-US" altLang="zh-CN" sz="1800"/>
              <a:t>{ j += 10;	</a:t>
            </a:r>
            <a:r>
              <a:rPr lang="en-US" altLang="zh-CN" sz="1800" i="1">
                <a:solidFill>
                  <a:srgbClr val="006600"/>
                </a:solidFill>
              </a:rPr>
              <a:t>	 //</a:t>
            </a:r>
            <a:r>
              <a:rPr lang="zh-CN" altLang="en-US" sz="1800" i="1">
                <a:solidFill>
                  <a:srgbClr val="006600"/>
                </a:solidFill>
              </a:rPr>
              <a:t>修改</a:t>
            </a:r>
            <a:r>
              <a:rPr lang="en-US" altLang="zh-CN" sz="1800" i="1">
                <a:solidFill>
                  <a:srgbClr val="006600"/>
                </a:solidFill>
              </a:rPr>
              <a:t>j</a:t>
            </a:r>
            <a:r>
              <a:rPr lang="zh-CN" altLang="en-US" sz="1800" i="1">
                <a:solidFill>
                  <a:srgbClr val="006600"/>
                </a:solidFill>
              </a:rPr>
              <a:t>的值</a:t>
            </a:r>
          </a:p>
          <a:p>
            <a:pPr marL="457200" indent="-457200" algn="l">
              <a:lnSpc>
                <a:spcPct val="110000"/>
              </a:lnSpc>
            </a:pPr>
            <a:r>
              <a:rPr lang="zh-CN" altLang="en-US" sz="1800"/>
              <a:t>              </a:t>
            </a:r>
            <a:r>
              <a:rPr lang="en-US" altLang="zh-CN" sz="1800" b="1">
                <a:solidFill>
                  <a:srgbClr val="0000FF"/>
                </a:solidFill>
              </a:rPr>
              <a:t>f.seekp( -long(sizeof(int)), ios::cur);	 </a:t>
            </a:r>
            <a:r>
              <a:rPr lang="en-US" altLang="zh-CN" sz="1800" b="1" i="1">
                <a:solidFill>
                  <a:srgbClr val="006600"/>
                </a:solidFill>
              </a:rPr>
              <a:t>//</a:t>
            </a:r>
            <a:r>
              <a:rPr lang="zh-CN" altLang="en-US" sz="1800" b="1" i="1">
                <a:solidFill>
                  <a:srgbClr val="006600"/>
                </a:solidFill>
              </a:rPr>
              <a:t>流指针指示写位置</a:t>
            </a:r>
          </a:p>
          <a:p>
            <a:pPr marL="457200" indent="-457200" algn="l">
              <a:lnSpc>
                <a:spcPct val="110000"/>
              </a:lnSpc>
            </a:pPr>
            <a:r>
              <a:rPr lang="zh-CN" altLang="en-US" sz="1800"/>
              <a:t>              </a:t>
            </a:r>
            <a:r>
              <a:rPr lang="en-US" altLang="zh-CN" sz="1800"/>
              <a:t>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3413"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4435"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4436"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if( j%2 )</a:t>
            </a:r>
            <a:r>
              <a:rPr lang="en-US" altLang="zh-CN" sz="1800">
                <a:solidFill>
                  <a:srgbClr val="0000FF"/>
                </a:solidFill>
              </a:rPr>
              <a:t>		 </a:t>
            </a:r>
            <a:r>
              <a:rPr lang="en-US" altLang="zh-CN" sz="1800" i="1">
                <a:solidFill>
                  <a:srgbClr val="006600"/>
                </a:solidFill>
              </a:rPr>
              <a:t>//</a:t>
            </a:r>
            <a:r>
              <a:rPr lang="zh-CN" altLang="en-US" sz="1800" i="1">
                <a:solidFill>
                  <a:srgbClr val="006600"/>
                </a:solidFill>
              </a:rPr>
              <a:t>若</a:t>
            </a:r>
            <a:r>
              <a:rPr lang="en-US" altLang="zh-CN" sz="1800" i="1">
                <a:solidFill>
                  <a:srgbClr val="006600"/>
                </a:solidFill>
              </a:rPr>
              <a:t>j</a:t>
            </a:r>
            <a:r>
              <a:rPr lang="zh-CN" altLang="en-US" sz="1800" i="1">
                <a:solidFill>
                  <a:srgbClr val="006600"/>
                </a:solidFill>
              </a:rPr>
              <a:t>为奇数</a:t>
            </a:r>
          </a:p>
          <a:p>
            <a:pPr marL="457200" indent="-457200" algn="l">
              <a:lnSpc>
                <a:spcPct val="110000"/>
              </a:lnSpc>
            </a:pPr>
            <a:r>
              <a:rPr lang="zh-CN" altLang="en-US" sz="1800"/>
              <a:t>            </a:t>
            </a:r>
            <a:r>
              <a:rPr lang="en-US" altLang="zh-CN" sz="1800"/>
              <a:t>{ j += 10;	</a:t>
            </a:r>
            <a:r>
              <a:rPr lang="en-US" altLang="zh-CN" sz="1800" i="1">
                <a:solidFill>
                  <a:srgbClr val="006600"/>
                </a:solidFill>
              </a:rPr>
              <a:t>	 //</a:t>
            </a:r>
            <a:r>
              <a:rPr lang="zh-CN" altLang="en-US" sz="1800" i="1">
                <a:solidFill>
                  <a:srgbClr val="006600"/>
                </a:solidFill>
              </a:rPr>
              <a:t>修改</a:t>
            </a:r>
            <a:r>
              <a:rPr lang="en-US" altLang="zh-CN" sz="1800" i="1">
                <a:solidFill>
                  <a:srgbClr val="006600"/>
                </a:solidFill>
              </a:rPr>
              <a:t>j</a:t>
            </a:r>
            <a:r>
              <a:rPr lang="zh-CN" altLang="en-US" sz="1800" i="1">
                <a:solidFill>
                  <a:srgbClr val="006600"/>
                </a:solidFill>
              </a:rPr>
              <a:t>的值</a:t>
            </a:r>
          </a:p>
          <a:p>
            <a:pPr marL="457200" indent="-457200" algn="l">
              <a:lnSpc>
                <a:spcPct val="110000"/>
              </a:lnSpc>
            </a:pPr>
            <a:r>
              <a:rPr lang="zh-CN" altLang="en-US" sz="1800"/>
              <a:t>              </a:t>
            </a:r>
            <a:r>
              <a:rPr lang="en-US" altLang="zh-CN" sz="1800"/>
              <a:t>f.seekp( -long(sizeof(int)), ios::cur);</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流指针指示写位置</a:t>
            </a:r>
          </a:p>
          <a:p>
            <a:pPr marL="457200" indent="-457200" algn="l">
              <a:lnSpc>
                <a:spcPct val="110000"/>
              </a:lnSpc>
            </a:pPr>
            <a:r>
              <a:rPr lang="zh-CN" altLang="en-US" sz="1800"/>
              <a:t>              </a:t>
            </a:r>
            <a:r>
              <a:rPr lang="en-US" altLang="zh-CN" sz="1800" b="1">
                <a:solidFill>
                  <a:srgbClr val="0000FF"/>
                </a:solidFill>
              </a:rPr>
              <a:t>f.write((char *)&amp;j, sizeof(int) ) ;</a:t>
            </a:r>
            <a:r>
              <a:rPr lang="en-US" altLang="zh-CN" sz="1800" b="1" i="1">
                <a:solidFill>
                  <a:srgbClr val="006600"/>
                </a:solidFill>
              </a:rPr>
              <a:t>	 //</a:t>
            </a:r>
            <a:r>
              <a:rPr lang="zh-CN" altLang="en-US" sz="1800" b="1" i="1">
                <a:solidFill>
                  <a:srgbClr val="006600"/>
                </a:solidFill>
              </a:rPr>
              <a:t>写入修改后的数据</a:t>
            </a: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    }</a:t>
            </a:r>
          </a:p>
        </p:txBody>
      </p:sp>
      <p:sp>
        <p:nvSpPr>
          <p:cNvPr id="914437"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i="1">
                <a:solidFill>
                  <a:srgbClr val="B2B2B2"/>
                </a:solidFill>
              </a:rPr>
              <a:t>//</a:t>
            </a:r>
            <a:r>
              <a:rPr lang="zh-CN" altLang="en-US" sz="1800"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		 </a:t>
            </a:r>
            <a:r>
              <a:rPr lang="en-US" altLang="zh-CN" sz="1800" i="1">
                <a:solidFill>
                  <a:srgbClr val="B2B2B2"/>
                </a:solidFill>
              </a:rPr>
              <a:t>//</a:t>
            </a:r>
            <a:r>
              <a:rPr lang="zh-CN" altLang="en-US" sz="1800"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1; i &lt;= 10 ; i ++ )		 	</a:t>
            </a:r>
            <a:r>
              <a:rPr lang="en-US" altLang="zh-CN" sz="1800" i="1">
                <a:solidFill>
                  <a:srgbClr val="B2B2B2"/>
                </a:solidFill>
              </a:rPr>
              <a:t>//</a:t>
            </a:r>
            <a:r>
              <a:rPr lang="zh-CN" altLang="en-US" sz="1800"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		 </a:t>
            </a:r>
            <a:r>
              <a:rPr lang="en-US" altLang="zh-CN" sz="1800" i="1">
                <a:solidFill>
                  <a:srgbClr val="B2B2B2"/>
                </a:solidFill>
              </a:rPr>
              <a:t>//</a:t>
            </a:r>
            <a:r>
              <a:rPr lang="zh-CN" altLang="en-US" sz="1800" i="1">
                <a:solidFill>
                  <a:srgbClr val="B2B2B2"/>
                </a:solidFill>
              </a:rPr>
              <a:t>写入</a:t>
            </a:r>
            <a:r>
              <a:rPr lang="en-US" altLang="zh-CN" sz="1800" i="1">
                <a:solidFill>
                  <a:srgbClr val="B2B2B2"/>
                </a:solidFill>
              </a:rPr>
              <a:t>i</a:t>
            </a:r>
            <a:r>
              <a:rPr lang="zh-CN" altLang="en-US" sz="1800"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f.close();				 </a:t>
            </a:r>
            <a:r>
              <a:rPr lang="en-US" altLang="zh-CN" sz="1800" i="1">
                <a:solidFill>
                  <a:srgbClr val="B2B2B2"/>
                </a:solidFill>
              </a:rPr>
              <a:t>//</a:t>
            </a:r>
            <a:r>
              <a:rPr lang="zh-CN" altLang="en-US" sz="1800"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 </a:t>
            </a:r>
            <a:r>
              <a:rPr lang="en-US" altLang="zh-CN" sz="1800" i="1">
                <a:solidFill>
                  <a:srgbClr val="B2B2B2"/>
                </a:solidFill>
              </a:rPr>
              <a:t>//</a:t>
            </a:r>
            <a:r>
              <a:rPr lang="zh-CN" altLang="en-US" sz="1800" i="1">
                <a:solidFill>
                  <a:srgbClr val="B2B2B2"/>
                </a:solidFill>
              </a:rPr>
              <a:t>读</a:t>
            </a:r>
            <a:r>
              <a:rPr lang="en-US" altLang="zh-CN" sz="1800" i="1">
                <a:solidFill>
                  <a:srgbClr val="B2B2B2"/>
                </a:solidFill>
              </a:rPr>
              <a:t>/</a:t>
            </a:r>
            <a:r>
              <a:rPr lang="zh-CN" altLang="en-US" sz="1800"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			 </a:t>
            </a:r>
            <a:r>
              <a:rPr lang="en-US" altLang="zh-CN" sz="1800" i="1">
                <a:solidFill>
                  <a:srgbClr val="B2B2B2"/>
                </a:solidFill>
              </a:rPr>
              <a:t>//</a:t>
            </a:r>
            <a:r>
              <a:rPr lang="zh-CN" altLang="en-US" sz="1800" i="1">
                <a:solidFill>
                  <a:srgbClr val="B2B2B2"/>
                </a:solidFill>
              </a:rPr>
              <a:t>遍历文件中的</a:t>
            </a:r>
            <a:r>
              <a:rPr lang="en-US" altLang="zh-CN" sz="1800" i="1">
                <a:solidFill>
                  <a:srgbClr val="B2B2B2"/>
                </a:solidFill>
              </a:rPr>
              <a:t>10</a:t>
            </a:r>
            <a:r>
              <a:rPr lang="zh-CN" altLang="en-US" sz="1800"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	</a:t>
            </a:r>
            <a:r>
              <a:rPr lang="en-US" altLang="zh-CN" sz="1800" i="1">
                <a:solidFill>
                  <a:srgbClr val="B2B2B2"/>
                </a:solidFill>
              </a:rPr>
              <a:t>	 //</a:t>
            </a:r>
            <a:r>
              <a:rPr lang="zh-CN" altLang="en-US" sz="1800"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	 	</a:t>
            </a:r>
            <a:r>
              <a:rPr lang="en-US" altLang="zh-CN" sz="1800" i="1">
                <a:solidFill>
                  <a:srgbClr val="B2B2B2"/>
                </a:solidFill>
              </a:rPr>
              <a:t>//</a:t>
            </a:r>
            <a:r>
              <a:rPr lang="zh-CN" altLang="en-US" sz="1800" i="1">
                <a:solidFill>
                  <a:srgbClr val="B2B2B2"/>
                </a:solidFill>
              </a:rPr>
              <a:t>读出指针所指数据，写入变量</a:t>
            </a:r>
            <a:r>
              <a:rPr lang="en-US" altLang="zh-CN" sz="1800" i="1">
                <a:solidFill>
                  <a:srgbClr val="B2B2B2"/>
                </a:solidFill>
              </a:rPr>
              <a:t>j</a:t>
            </a:r>
          </a:p>
          <a:p>
            <a:pPr marL="457200" indent="-457200" algn="l">
              <a:lnSpc>
                <a:spcPct val="110000"/>
              </a:lnSpc>
            </a:pPr>
            <a:r>
              <a:rPr lang="en-US" altLang="zh-CN" sz="1800">
                <a:solidFill>
                  <a:srgbClr val="B2B2B2"/>
                </a:solidFill>
              </a:rPr>
              <a:t>          if( j%2 )		 </a:t>
            </a:r>
            <a:r>
              <a:rPr lang="en-US" altLang="zh-CN" sz="1800" i="1">
                <a:solidFill>
                  <a:srgbClr val="B2B2B2"/>
                </a:solidFill>
              </a:rPr>
              <a:t>//</a:t>
            </a:r>
            <a:r>
              <a:rPr lang="zh-CN" altLang="en-US" sz="1800" i="1">
                <a:solidFill>
                  <a:srgbClr val="B2B2B2"/>
                </a:solidFill>
              </a:rPr>
              <a:t>若</a:t>
            </a:r>
            <a:r>
              <a:rPr lang="en-US" altLang="zh-CN" sz="1800" i="1">
                <a:solidFill>
                  <a:srgbClr val="B2B2B2"/>
                </a:solidFill>
              </a:rPr>
              <a:t>j</a:t>
            </a:r>
            <a:r>
              <a:rPr lang="zh-CN" altLang="en-US" sz="1800"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i="1">
                <a:solidFill>
                  <a:srgbClr val="B2B2B2"/>
                </a:solidFill>
              </a:rPr>
              <a:t>	 //</a:t>
            </a:r>
            <a:r>
              <a:rPr lang="zh-CN" altLang="en-US" sz="1800" i="1">
                <a:solidFill>
                  <a:srgbClr val="B2B2B2"/>
                </a:solidFill>
              </a:rPr>
              <a:t>修改</a:t>
            </a:r>
            <a:r>
              <a:rPr lang="en-US" altLang="zh-CN" sz="1800" i="1">
                <a:solidFill>
                  <a:srgbClr val="B2B2B2"/>
                </a:solidFill>
              </a:rPr>
              <a:t>j</a:t>
            </a:r>
            <a:r>
              <a:rPr lang="zh-CN" altLang="en-US" sz="1800"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	 </a:t>
            </a:r>
            <a:r>
              <a:rPr lang="en-US" altLang="zh-CN" sz="1800" i="1">
                <a:solidFill>
                  <a:srgbClr val="B2B2B2"/>
                </a:solidFill>
              </a:rPr>
              <a:t>//</a:t>
            </a:r>
            <a:r>
              <a:rPr lang="zh-CN" altLang="en-US" sz="1800"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i="1">
                <a:solidFill>
                  <a:srgbClr val="B2B2B2"/>
                </a:solidFill>
              </a:rPr>
              <a:t>	 //</a:t>
            </a:r>
            <a:r>
              <a:rPr lang="zh-CN" altLang="en-US" sz="1800"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17512" name="Group 8"/>
          <p:cNvGrpSpPr>
            <a:grpSpLocks/>
          </p:cNvGrpSpPr>
          <p:nvPr/>
        </p:nvGrpSpPr>
        <p:grpSpPr bwMode="auto">
          <a:xfrm>
            <a:off x="1116013" y="2051050"/>
            <a:ext cx="7921625" cy="3443288"/>
            <a:chOff x="703" y="1751"/>
            <a:chExt cx="4990" cy="2169"/>
          </a:xfrm>
        </p:grpSpPr>
        <p:sp>
          <p:nvSpPr>
            <p:cNvPr id="917508"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a:t>
              </a:r>
            </a:p>
            <a:p>
              <a:pPr algn="l">
                <a:lnSpc>
                  <a:spcPct val="110000"/>
                </a:lnSpc>
              </a:pPr>
              <a:r>
                <a:rPr lang="en-US" altLang="zh-CN" sz="1800"/>
                <a:t>for( i = 91; i&lt;=95 ; i ++ ) </a:t>
              </a:r>
            </a:p>
            <a:p>
              <a:pPr algn="l">
                <a:lnSpc>
                  <a:spcPct val="110000"/>
                </a:lnSpc>
              </a:pPr>
              <a:r>
                <a:rPr lang="en-US" altLang="zh-CN" sz="1800"/>
                <a:t>     f.write( (char*)&amp;i, sizeof(int) ) ;</a:t>
              </a:r>
            </a:p>
          </p:txBody>
        </p:sp>
        <p:sp>
          <p:nvSpPr>
            <p:cNvPr id="917509"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17510"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7511"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7512"/>
                                        </p:tgtEl>
                                        <p:attrNameLst>
                                          <p:attrName>style.visibility</p:attrName>
                                        </p:attrNameLst>
                                      </p:cBhvr>
                                      <p:to>
                                        <p:strVal val="visible"/>
                                      </p:to>
                                    </p:set>
                                    <p:animEffect transition="in" filter="blinds(horizontal)">
                                      <p:cBhvr>
                                        <p:cTn id="7" dur="500"/>
                                        <p:tgtEl>
                                          <p:spTgt spid="917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18531" name="Group 3"/>
          <p:cNvGrpSpPr>
            <a:grpSpLocks/>
          </p:cNvGrpSpPr>
          <p:nvPr/>
        </p:nvGrpSpPr>
        <p:grpSpPr bwMode="auto">
          <a:xfrm>
            <a:off x="1116013" y="2051050"/>
            <a:ext cx="7921625" cy="3443288"/>
            <a:chOff x="703" y="1751"/>
            <a:chExt cx="4990" cy="2169"/>
          </a:xfrm>
        </p:grpSpPr>
        <p:sp>
          <p:nvSpPr>
            <p:cNvPr id="918532"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b="1">
                  <a:solidFill>
                    <a:srgbClr val="0000FF"/>
                  </a:solidFill>
                </a:rPr>
                <a:t>f.seekg( long( sizeof( int ) * 10 ) ) ;</a:t>
              </a:r>
              <a:r>
                <a:rPr lang="en-US" altLang="zh-CN" sz="1800"/>
                <a:t>		 </a:t>
              </a:r>
              <a:r>
                <a:rPr lang="en-US" altLang="zh-CN" sz="1800" b="1" i="1">
                  <a:solidFill>
                    <a:srgbClr val="006600"/>
                  </a:solidFill>
                </a:rPr>
                <a:t>//</a:t>
              </a:r>
              <a:r>
                <a:rPr lang="zh-CN" altLang="en-US" sz="1800" b="1" i="1">
                  <a:solidFill>
                    <a:srgbClr val="006600"/>
                  </a:solidFill>
                </a:rPr>
                <a:t>流指针移到文件尾</a:t>
              </a:r>
              <a:endParaRPr lang="zh-CN" altLang="en-US" sz="1800"/>
            </a:p>
            <a:p>
              <a:pPr algn="l">
                <a:lnSpc>
                  <a:spcPct val="110000"/>
                </a:lnSpc>
              </a:pPr>
              <a:r>
                <a:rPr lang="en-US" altLang="zh-CN" sz="1800"/>
                <a:t>for( i = 91; i&lt;=95 ; i ++ ) </a:t>
              </a:r>
            </a:p>
            <a:p>
              <a:pPr algn="l">
                <a:lnSpc>
                  <a:spcPct val="110000"/>
                </a:lnSpc>
              </a:pPr>
              <a:r>
                <a:rPr lang="en-US" altLang="zh-CN" sz="1800"/>
                <a:t>     f.write( (char*)&amp;i, sizeof(int) ) ;</a:t>
              </a:r>
            </a:p>
          </p:txBody>
        </p:sp>
        <p:sp>
          <p:nvSpPr>
            <p:cNvPr id="918533"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18534"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8535"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19555" name="Group 3"/>
          <p:cNvGrpSpPr>
            <a:grpSpLocks/>
          </p:cNvGrpSpPr>
          <p:nvPr/>
        </p:nvGrpSpPr>
        <p:grpSpPr bwMode="auto">
          <a:xfrm>
            <a:off x="1116013" y="2051050"/>
            <a:ext cx="7921625" cy="3443288"/>
            <a:chOff x="703" y="1751"/>
            <a:chExt cx="4990" cy="2169"/>
          </a:xfrm>
        </p:grpSpPr>
        <p:sp>
          <p:nvSpPr>
            <p:cNvPr id="919556"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b="1">
                  <a:solidFill>
                    <a:srgbClr val="0000FF"/>
                  </a:solidFill>
                </a:rPr>
                <a:t>for( i = 91; i&lt;=95 ; i ++ ) </a:t>
              </a:r>
              <a:r>
                <a:rPr lang="en-US" altLang="zh-CN" sz="1800" b="1" i="1">
                  <a:solidFill>
                    <a:srgbClr val="006600"/>
                  </a:solidFill>
                </a:rPr>
                <a:t>			 //</a:t>
              </a:r>
              <a:r>
                <a:rPr lang="zh-CN" altLang="en-US" sz="1800" b="1" i="1">
                  <a:solidFill>
                    <a:srgbClr val="006600"/>
                  </a:solidFill>
                </a:rPr>
                <a:t>添加</a:t>
              </a:r>
              <a:r>
                <a:rPr lang="en-US" altLang="zh-CN" sz="1800" b="1" i="1">
                  <a:solidFill>
                    <a:srgbClr val="006600"/>
                  </a:solidFill>
                </a:rPr>
                <a:t>5</a:t>
              </a:r>
              <a:r>
                <a:rPr lang="zh-CN" altLang="en-US" sz="1800" b="1" i="1">
                  <a:solidFill>
                    <a:srgbClr val="006600"/>
                  </a:solidFill>
                </a:rPr>
                <a:t>个数据</a:t>
              </a:r>
            </a:p>
            <a:p>
              <a:pPr algn="l">
                <a:lnSpc>
                  <a:spcPct val="110000"/>
                </a:lnSpc>
              </a:pPr>
              <a:r>
                <a:rPr lang="zh-CN" altLang="en-US" sz="1800" b="1">
                  <a:solidFill>
                    <a:srgbClr val="0000FF"/>
                  </a:solidFill>
                </a:rPr>
                <a:t>     </a:t>
              </a:r>
              <a:r>
                <a:rPr lang="en-US" altLang="zh-CN" sz="1800" b="1">
                  <a:solidFill>
                    <a:srgbClr val="0000FF"/>
                  </a:solidFill>
                </a:rPr>
                <a:t>f.write( (char*)&amp;i, sizeof(int) ) ;	</a:t>
              </a:r>
              <a:r>
                <a:rPr lang="en-US" altLang="zh-CN" sz="1800" b="1" i="1">
                  <a:solidFill>
                    <a:srgbClr val="006600"/>
                  </a:solidFill>
                </a:rPr>
                <a:t>	 //</a:t>
              </a:r>
              <a:r>
                <a:rPr lang="zh-CN" altLang="en-US" sz="1800" b="1" i="1">
                  <a:solidFill>
                    <a:srgbClr val="006600"/>
                  </a:solidFill>
                </a:rPr>
                <a:t>把</a:t>
              </a:r>
              <a:r>
                <a:rPr lang="en-US" altLang="zh-CN" sz="1800" b="1" i="1">
                  <a:solidFill>
                    <a:srgbClr val="006600"/>
                  </a:solidFill>
                </a:rPr>
                <a:t>i</a:t>
              </a:r>
              <a:r>
                <a:rPr lang="zh-CN" altLang="en-US" sz="1800" b="1" i="1">
                  <a:solidFill>
                    <a:srgbClr val="006600"/>
                  </a:solidFill>
                </a:rPr>
                <a:t>的值写入文件</a:t>
              </a:r>
            </a:p>
          </p:txBody>
        </p:sp>
        <p:sp>
          <p:nvSpPr>
            <p:cNvPr id="919557"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19558"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9559"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6514"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6515"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6553" name="Rectangle 41"/>
          <p:cNvSpPr>
            <a:spLocks noChangeArrowheads="1"/>
          </p:cNvSpPr>
          <p:nvPr/>
        </p:nvSpPr>
        <p:spPr bwMode="auto">
          <a:xfrm>
            <a:off x="2514600" y="4572000"/>
            <a:ext cx="26670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int gcount() const;</a:t>
            </a:r>
          </a:p>
        </p:txBody>
      </p:sp>
      <p:sp>
        <p:nvSpPr>
          <p:cNvPr id="576554"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6553"/>
                                        </p:tgtEl>
                                        <p:attrNameLst>
                                          <p:attrName>style.visibility</p:attrName>
                                        </p:attrNameLst>
                                      </p:cBhvr>
                                      <p:to>
                                        <p:strVal val="visible"/>
                                      </p:to>
                                    </p:set>
                                    <p:anim calcmode="lin" valueType="num">
                                      <p:cBhvr>
                                        <p:cTn id="7" dur="500" fill="hold"/>
                                        <p:tgtEl>
                                          <p:spTgt spid="576553"/>
                                        </p:tgtEl>
                                        <p:attrNameLst>
                                          <p:attrName>ppt_x</p:attrName>
                                        </p:attrNameLst>
                                      </p:cBhvr>
                                      <p:tavLst>
                                        <p:tav tm="0">
                                          <p:val>
                                            <p:strVal val="#ppt_x-#ppt_w/2"/>
                                          </p:val>
                                        </p:tav>
                                        <p:tav tm="100000">
                                          <p:val>
                                            <p:strVal val="#ppt_x"/>
                                          </p:val>
                                        </p:tav>
                                      </p:tavLst>
                                    </p:anim>
                                    <p:anim calcmode="lin" valueType="num">
                                      <p:cBhvr>
                                        <p:cTn id="8" dur="500" fill="hold"/>
                                        <p:tgtEl>
                                          <p:spTgt spid="576553"/>
                                        </p:tgtEl>
                                        <p:attrNameLst>
                                          <p:attrName>ppt_y</p:attrName>
                                        </p:attrNameLst>
                                      </p:cBhvr>
                                      <p:tavLst>
                                        <p:tav tm="0">
                                          <p:val>
                                            <p:strVal val="#ppt_y"/>
                                          </p:val>
                                        </p:tav>
                                        <p:tav tm="100000">
                                          <p:val>
                                            <p:strVal val="#ppt_y"/>
                                          </p:val>
                                        </p:tav>
                                      </p:tavLst>
                                    </p:anim>
                                    <p:anim calcmode="lin" valueType="num">
                                      <p:cBhvr>
                                        <p:cTn id="9" dur="500" fill="hold"/>
                                        <p:tgtEl>
                                          <p:spTgt spid="576553"/>
                                        </p:tgtEl>
                                        <p:attrNameLst>
                                          <p:attrName>ppt_w</p:attrName>
                                        </p:attrNameLst>
                                      </p:cBhvr>
                                      <p:tavLst>
                                        <p:tav tm="0">
                                          <p:val>
                                            <p:fltVal val="0"/>
                                          </p:val>
                                        </p:tav>
                                        <p:tav tm="100000">
                                          <p:val>
                                            <p:strVal val="#ppt_w"/>
                                          </p:val>
                                        </p:tav>
                                      </p:tavLst>
                                    </p:anim>
                                    <p:anim calcmode="lin" valueType="num">
                                      <p:cBhvr>
                                        <p:cTn id="10" dur="500" fill="hold"/>
                                        <p:tgtEl>
                                          <p:spTgt spid="5765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53" grpId="0" animBg="1" autoUpdateAnimBg="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0579" name="Group 3"/>
          <p:cNvGrpSpPr>
            <a:grpSpLocks/>
          </p:cNvGrpSpPr>
          <p:nvPr/>
        </p:nvGrpSpPr>
        <p:grpSpPr bwMode="auto">
          <a:xfrm>
            <a:off x="1116013" y="2051050"/>
            <a:ext cx="7921625" cy="3443288"/>
            <a:chOff x="703" y="1751"/>
            <a:chExt cx="4990" cy="2169"/>
          </a:xfrm>
        </p:grpSpPr>
        <p:sp>
          <p:nvSpPr>
            <p:cNvPr id="920580"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0581"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20582"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0583"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0584" name="AutoShape 8"/>
          <p:cNvSpPr>
            <a:spLocks/>
          </p:cNvSpPr>
          <p:nvPr/>
        </p:nvSpPr>
        <p:spPr bwMode="auto">
          <a:xfrm>
            <a:off x="5867400" y="1125538"/>
            <a:ext cx="1800225" cy="646112"/>
          </a:xfrm>
          <a:prstGeom prst="borderCallout2">
            <a:avLst>
              <a:gd name="adj1" fmla="val 17690"/>
              <a:gd name="adj2" fmla="val -4231"/>
              <a:gd name="adj3" fmla="val 17690"/>
              <a:gd name="adj4" fmla="val -20898"/>
              <a:gd name="adj5" fmla="val 343491"/>
              <a:gd name="adj6" fmla="val -74250"/>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输出文件数据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0584"/>
                                        </p:tgtEl>
                                        <p:attrNameLst>
                                          <p:attrName>style.visibility</p:attrName>
                                        </p:attrNameLst>
                                      </p:cBhvr>
                                      <p:to>
                                        <p:strVal val="visible"/>
                                      </p:to>
                                    </p:set>
                                    <p:animEffect transition="in" filter="barn(outHorizontal)">
                                      <p:cBhvr>
                                        <p:cTn id="7" dur="500"/>
                                        <p:tgtEl>
                                          <p:spTgt spid="920584"/>
                                        </p:tgtEl>
                                      </p:cBhvr>
                                    </p:animEffect>
                                  </p:childTnLst>
                                  <p:subTnLst>
                                    <p:set>
                                      <p:cBhvr override="childStyle">
                                        <p:cTn dur="1" fill="hold" display="0" masterRel="nextClick" afterEffect="1"/>
                                        <p:tgtEl>
                                          <p:spTgt spid="9205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84" grpId="0" animBg="1" autoUpdateAnimBg="0"/>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1603" name="Group 3"/>
          <p:cNvGrpSpPr>
            <a:grpSpLocks/>
          </p:cNvGrpSpPr>
          <p:nvPr/>
        </p:nvGrpSpPr>
        <p:grpSpPr bwMode="auto">
          <a:xfrm>
            <a:off x="1116013" y="2051050"/>
            <a:ext cx="7921625" cy="3443288"/>
            <a:chOff x="703" y="1751"/>
            <a:chExt cx="4990" cy="2169"/>
          </a:xfrm>
        </p:grpSpPr>
        <p:sp>
          <p:nvSpPr>
            <p:cNvPr id="921604"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1605"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b="1">
                  <a:solidFill>
                    <a:srgbClr val="0000FF"/>
                  </a:solidFill>
                </a:rPr>
                <a:t>f.seekg( 0,ios::beg );		 </a:t>
              </a:r>
              <a:r>
                <a:rPr lang="en-US" altLang="zh-CN" sz="1800" b="1" i="1">
                  <a:solidFill>
                    <a:srgbClr val="006600"/>
                  </a:solidFill>
                </a:rPr>
                <a:t>//</a:t>
              </a:r>
              <a:r>
                <a:rPr lang="zh-CN" altLang="en-US" sz="1800" b="1" i="1">
                  <a:solidFill>
                    <a:srgbClr val="006600"/>
                  </a:solidFill>
                </a:rPr>
                <a:t>流指针移到文件头</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21606"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1607"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2627" name="Group 3"/>
          <p:cNvGrpSpPr>
            <a:grpSpLocks/>
          </p:cNvGrpSpPr>
          <p:nvPr/>
        </p:nvGrpSpPr>
        <p:grpSpPr bwMode="auto">
          <a:xfrm>
            <a:off x="1116013" y="2051050"/>
            <a:ext cx="7921625" cy="3443288"/>
            <a:chOff x="703" y="1751"/>
            <a:chExt cx="4990" cy="2169"/>
          </a:xfrm>
        </p:grpSpPr>
        <p:sp>
          <p:nvSpPr>
            <p:cNvPr id="922628"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2629"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流指针移到文件头</a:t>
              </a:r>
            </a:p>
            <a:p>
              <a:pPr marL="457200" indent="-457200" algn="l">
                <a:lnSpc>
                  <a:spcPct val="110000"/>
                </a:lnSpc>
              </a:pPr>
              <a:r>
                <a:rPr lang="en-US" altLang="zh-CN" sz="1800" b="1">
                  <a:solidFill>
                    <a:srgbClr val="0000FF"/>
                  </a:solidFill>
                </a:rPr>
                <a:t>for( i = 0; i&lt;15 ; i ++ )	</a:t>
              </a:r>
              <a:r>
                <a:rPr lang="en-US" altLang="zh-CN" sz="1800" b="1" i="1">
                  <a:solidFill>
                    <a:srgbClr val="006600"/>
                  </a:solidFill>
                </a:rPr>
                <a:t>	 //</a:t>
              </a:r>
              <a:r>
                <a:rPr lang="zh-CN" altLang="en-US" sz="1800" b="1" i="1">
                  <a:solidFill>
                    <a:srgbClr val="006600"/>
                  </a:solidFill>
                </a:rPr>
                <a:t>遍历</a:t>
              </a:r>
            </a:p>
            <a:p>
              <a:pPr marL="457200" indent="-457200" algn="l">
                <a:lnSpc>
                  <a:spcPct val="110000"/>
                </a:lnSpc>
              </a:pPr>
              <a:r>
                <a:rPr lang="zh-CN" altLang="en-US" sz="1800" b="1">
                  <a:solidFill>
                    <a:srgbClr val="0000FF"/>
                  </a:solidFill>
                </a:rPr>
                <a:t>    </a:t>
              </a:r>
              <a:r>
                <a:rPr lang="en-US" altLang="zh-CN" sz="1800" b="1">
                  <a:solidFill>
                    <a:srgbClr val="0000FF"/>
                  </a:solidFill>
                </a:rPr>
                <a:t>{ f.read( ( char* ) &amp;j, sizeof( int ) ) ; </a:t>
              </a:r>
              <a:r>
                <a:rPr lang="en-US" altLang="zh-CN" sz="1800" b="1" i="1">
                  <a:solidFill>
                    <a:srgbClr val="006600"/>
                  </a:solidFill>
                </a:rPr>
                <a:t>//</a:t>
              </a:r>
              <a:r>
                <a:rPr lang="zh-CN" altLang="en-US" sz="1800" b="1" i="1">
                  <a:solidFill>
                    <a:srgbClr val="006600"/>
                  </a:solidFill>
                </a:rPr>
                <a:t>读出流当前数据，写入变量</a:t>
              </a:r>
              <a:r>
                <a:rPr lang="en-US" altLang="zh-CN" sz="1800" b="1" i="1">
                  <a:solidFill>
                    <a:srgbClr val="006600"/>
                  </a:solidFill>
                </a:rPr>
                <a:t>j</a:t>
              </a:r>
            </a:p>
            <a:p>
              <a:pPr marL="457200" indent="-457200" algn="l">
                <a:lnSpc>
                  <a:spcPct val="110000"/>
                </a:lnSpc>
              </a:pPr>
              <a:r>
                <a:rPr lang="en-US" altLang="zh-CN" sz="1800" b="1">
                  <a:solidFill>
                    <a:srgbClr val="0000FF"/>
                  </a:solidFill>
                </a:rPr>
                <a:t>      cout&lt;&lt;j&lt;&lt;" ";			</a:t>
              </a:r>
              <a:r>
                <a:rPr lang="en-US" altLang="zh-CN" sz="1800" b="1" i="1">
                  <a:solidFill>
                    <a:srgbClr val="006600"/>
                  </a:solidFill>
                </a:rPr>
                <a:t>//</a:t>
              </a:r>
              <a:r>
                <a:rPr lang="zh-CN" altLang="en-US" sz="1800" b="1" i="1">
                  <a:solidFill>
                    <a:srgbClr val="006600"/>
                  </a:solidFill>
                </a:rPr>
                <a:t>显示</a:t>
              </a:r>
              <a:r>
                <a:rPr lang="en-US" altLang="zh-CN" sz="1800" b="1" i="1">
                  <a:solidFill>
                    <a:srgbClr val="006600"/>
                  </a:solidFill>
                </a:rPr>
                <a:t>j</a:t>
              </a:r>
              <a:r>
                <a:rPr lang="zh-CN" altLang="en-US" sz="1800" b="1" i="1">
                  <a:solidFill>
                    <a:srgbClr val="006600"/>
                  </a:solidFill>
                </a:rPr>
                <a:t>的值</a:t>
              </a:r>
              <a:endParaRPr lang="zh-CN" altLang="en-US" sz="1800" b="1">
                <a:solidFill>
                  <a:srgbClr val="0000FF"/>
                </a:solidFill>
              </a:endParaRPr>
            </a:p>
            <a:p>
              <a:pPr marL="457200" indent="-457200" algn="l">
                <a:lnSpc>
                  <a:spcPct val="110000"/>
                </a:lnSpc>
              </a:pPr>
              <a:r>
                <a:rPr lang="zh-CN" altLang="en-US" sz="1800" b="1">
                  <a:solidFill>
                    <a:srgbClr val="0000FF"/>
                  </a:solidFill>
                </a:rPr>
                <a:t>    </a:t>
              </a:r>
              <a:r>
                <a:rPr lang="en-US" altLang="zh-CN" sz="1800" b="1">
                  <a:solidFill>
                    <a:srgbClr val="0000FF"/>
                  </a:solidFill>
                </a:rPr>
                <a:t>}</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22630"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2631"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3651" name="Group 3"/>
          <p:cNvGrpSpPr>
            <a:grpSpLocks/>
          </p:cNvGrpSpPr>
          <p:nvPr/>
        </p:nvGrpSpPr>
        <p:grpSpPr bwMode="auto">
          <a:xfrm>
            <a:off x="1116013" y="2051050"/>
            <a:ext cx="7921625" cy="3443288"/>
            <a:chOff x="703" y="1751"/>
            <a:chExt cx="4990" cy="2169"/>
          </a:xfrm>
        </p:grpSpPr>
        <p:sp>
          <p:nvSpPr>
            <p:cNvPr id="923652"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3653"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流指针移到文件头</a:t>
              </a:r>
            </a:p>
            <a:p>
              <a:pPr marL="457200" indent="-457200" algn="l">
                <a:lnSpc>
                  <a:spcPct val="110000"/>
                </a:lnSpc>
              </a:pPr>
              <a:r>
                <a:rPr lang="en-US" altLang="zh-CN" sz="1800"/>
                <a:t>for( i = 0; i&lt;15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遍历</a:t>
              </a:r>
            </a:p>
            <a:p>
              <a:pPr marL="457200" indent="-457200" algn="l">
                <a:lnSpc>
                  <a:spcPct val="110000"/>
                </a:lnSpc>
              </a:pPr>
              <a:r>
                <a:rPr lang="zh-CN" altLang="en-US" sz="1800"/>
                <a:t>    </a:t>
              </a:r>
              <a:r>
                <a:rPr lang="en-US" altLang="zh-CN" sz="1800"/>
                <a:t>{ 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读出流当前数据，写入变量</a:t>
              </a:r>
              <a:r>
                <a:rPr lang="en-US" altLang="zh-CN" sz="1800" i="1">
                  <a:solidFill>
                    <a:srgbClr val="006600"/>
                  </a:solidFill>
                </a:rPr>
                <a:t>j</a:t>
              </a:r>
            </a:p>
            <a:p>
              <a:pPr marL="457200" indent="-457200" algn="l">
                <a:lnSpc>
                  <a:spcPct val="110000"/>
                </a:lnSpc>
              </a:pPr>
              <a:r>
                <a:rPr lang="en-US" altLang="zh-CN" sz="1800"/>
                <a:t>      cout&lt;&lt;j&lt;&lt;"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显示</a:t>
              </a:r>
              <a:r>
                <a:rPr lang="en-US" altLang="zh-CN" sz="1800" i="1">
                  <a:solidFill>
                    <a:srgbClr val="006600"/>
                  </a:solidFill>
                </a:rPr>
                <a:t>j</a:t>
              </a:r>
              <a:r>
                <a:rPr lang="zh-CN" altLang="en-US" sz="1800" i="1">
                  <a:solidFill>
                    <a:srgbClr val="006600"/>
                  </a:solidFill>
                </a:rPr>
                <a:t>的值</a:t>
              </a:r>
              <a:endParaRPr lang="zh-CN" altLang="en-US" sz="1800">
                <a:solidFill>
                  <a:srgbClr val="0000FF"/>
                </a:solidFill>
              </a:endParaRP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cout&lt;&lt;endl;</a:t>
              </a:r>
            </a:p>
            <a:p>
              <a:pPr marL="457200" indent="-457200" algn="l">
                <a:lnSpc>
                  <a:spcPct val="110000"/>
                </a:lnSpc>
              </a:pPr>
              <a:r>
                <a:rPr lang="en-US" altLang="zh-CN" sz="1800" b="1">
                  <a:solidFill>
                    <a:srgbClr val="0000FF"/>
                  </a:solidFill>
                </a:rPr>
                <a:t>f.close();			</a:t>
              </a:r>
              <a:r>
                <a:rPr lang="en-US" altLang="zh-CN" sz="1800" b="1" i="1">
                  <a:solidFill>
                    <a:srgbClr val="006600"/>
                  </a:solidFill>
                </a:rPr>
                <a:t>	 //</a:t>
              </a:r>
              <a:r>
                <a:rPr lang="zh-CN" altLang="en-US" sz="1800" b="1" i="1">
                  <a:solidFill>
                    <a:srgbClr val="006600"/>
                  </a:solidFill>
                </a:rPr>
                <a:t>关闭文件</a:t>
              </a:r>
            </a:p>
            <a:p>
              <a:pPr marL="457200" indent="-457200" algn="l">
                <a:lnSpc>
                  <a:spcPct val="110000"/>
                </a:lnSpc>
              </a:pPr>
              <a:r>
                <a:rPr lang="en-US" altLang="zh-CN" sz="1800"/>
                <a:t>}</a:t>
              </a:r>
            </a:p>
          </p:txBody>
        </p:sp>
      </p:grpSp>
      <p:sp>
        <p:nvSpPr>
          <p:cNvPr id="923654"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3655"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80" name="Text Box 8"/>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if( j%2 )</a:t>
            </a:r>
            <a:r>
              <a:rPr lang="en-US" altLang="zh-CN" sz="1800">
                <a:solidFill>
                  <a:srgbClr val="0000FF"/>
                </a:solidFill>
              </a:rPr>
              <a:t>		 </a:t>
            </a:r>
            <a:r>
              <a:rPr lang="en-US" altLang="zh-CN" sz="1800" i="1">
                <a:solidFill>
                  <a:srgbClr val="006600"/>
                </a:solidFill>
              </a:rPr>
              <a:t>//</a:t>
            </a:r>
            <a:r>
              <a:rPr lang="zh-CN" altLang="en-US" sz="1800" i="1">
                <a:solidFill>
                  <a:srgbClr val="006600"/>
                </a:solidFill>
              </a:rPr>
              <a:t>若</a:t>
            </a:r>
            <a:r>
              <a:rPr lang="en-US" altLang="zh-CN" sz="1800" i="1">
                <a:solidFill>
                  <a:srgbClr val="006600"/>
                </a:solidFill>
              </a:rPr>
              <a:t>j</a:t>
            </a:r>
            <a:r>
              <a:rPr lang="zh-CN" altLang="en-US" sz="1800" i="1">
                <a:solidFill>
                  <a:srgbClr val="006600"/>
                </a:solidFill>
              </a:rPr>
              <a:t>为奇数</a:t>
            </a:r>
          </a:p>
          <a:p>
            <a:pPr marL="457200" indent="-457200" algn="l">
              <a:lnSpc>
                <a:spcPct val="110000"/>
              </a:lnSpc>
            </a:pPr>
            <a:r>
              <a:rPr lang="zh-CN" altLang="en-US" sz="1800"/>
              <a:t>            </a:t>
            </a:r>
            <a:r>
              <a:rPr lang="en-US" altLang="zh-CN" sz="1800"/>
              <a:t>{ j += 10;	</a:t>
            </a:r>
            <a:r>
              <a:rPr lang="en-US" altLang="zh-CN" sz="1800" i="1">
                <a:solidFill>
                  <a:srgbClr val="006600"/>
                </a:solidFill>
              </a:rPr>
              <a:t>	 //</a:t>
            </a:r>
            <a:r>
              <a:rPr lang="zh-CN" altLang="en-US" sz="1800" i="1">
                <a:solidFill>
                  <a:srgbClr val="006600"/>
                </a:solidFill>
              </a:rPr>
              <a:t>修改</a:t>
            </a:r>
            <a:r>
              <a:rPr lang="en-US" altLang="zh-CN" sz="1800" i="1">
                <a:solidFill>
                  <a:srgbClr val="006600"/>
                </a:solidFill>
              </a:rPr>
              <a:t>j</a:t>
            </a:r>
            <a:r>
              <a:rPr lang="zh-CN" altLang="en-US" sz="1800" i="1">
                <a:solidFill>
                  <a:srgbClr val="006600"/>
                </a:solidFill>
              </a:rPr>
              <a:t>的值</a:t>
            </a:r>
          </a:p>
          <a:p>
            <a:pPr marL="457200" indent="-457200" algn="l">
              <a:lnSpc>
                <a:spcPct val="110000"/>
              </a:lnSpc>
            </a:pPr>
            <a:r>
              <a:rPr lang="zh-CN" altLang="en-US" sz="1800"/>
              <a:t>              </a:t>
            </a:r>
            <a:r>
              <a:rPr lang="en-US" altLang="zh-CN" sz="1800"/>
              <a:t>f.seekp( -long(sizeof(int)), ios::cur);</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流指针指示写位置</a:t>
            </a:r>
          </a:p>
          <a:p>
            <a:pPr marL="457200" indent="-457200" algn="l">
              <a:lnSpc>
                <a:spcPct val="110000"/>
              </a:lnSpc>
            </a:pPr>
            <a:r>
              <a:rPr lang="zh-CN" altLang="en-US" sz="1800"/>
              <a:t>              </a:t>
            </a:r>
            <a:r>
              <a:rPr lang="en-US" altLang="zh-CN" sz="1800">
                <a:solidFill>
                  <a:schemeClr val="hlink"/>
                </a:solidFill>
              </a:rPr>
              <a:t>f.write((char *)&amp;j, sizeof(int) ) ;</a:t>
            </a:r>
            <a:r>
              <a:rPr lang="en-US" altLang="zh-CN" sz="1800" i="1">
                <a:solidFill>
                  <a:srgbClr val="006600"/>
                </a:solidFill>
              </a:rPr>
              <a:t>	 //</a:t>
            </a:r>
            <a:r>
              <a:rPr lang="zh-CN" altLang="en-US" sz="1800" i="1">
                <a:solidFill>
                  <a:srgbClr val="006600"/>
                </a:solidFill>
              </a:rPr>
              <a:t>写入修改后的数据</a:t>
            </a: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    }</a:t>
            </a:r>
          </a:p>
        </p:txBody>
      </p:sp>
      <p:grpSp>
        <p:nvGrpSpPr>
          <p:cNvPr id="924675" name="Group 3"/>
          <p:cNvGrpSpPr>
            <a:grpSpLocks/>
          </p:cNvGrpSpPr>
          <p:nvPr/>
        </p:nvGrpSpPr>
        <p:grpSpPr bwMode="auto">
          <a:xfrm>
            <a:off x="4648200" y="1114425"/>
            <a:ext cx="7273925" cy="3443288"/>
            <a:chOff x="703" y="1751"/>
            <a:chExt cx="4990" cy="2169"/>
          </a:xfrm>
        </p:grpSpPr>
        <p:sp>
          <p:nvSpPr>
            <p:cNvPr id="924676" name="Rectangle 4"/>
            <p:cNvSpPr>
              <a:spLocks noChangeArrowheads="1"/>
            </p:cNvSpPr>
            <p:nvPr/>
          </p:nvSpPr>
          <p:spPr bwMode="auto">
            <a:xfrm>
              <a:off x="703" y="1751"/>
              <a:ext cx="4990" cy="590"/>
            </a:xfrm>
            <a:prstGeom prst="rect">
              <a:avLst/>
            </a:prstGeom>
            <a:solidFill>
              <a:schemeClr val="folHlink"/>
            </a:solidFill>
            <a:ln w="9525">
              <a:noFill/>
              <a:miter lim="800000"/>
              <a:headEnd/>
              <a:tailEnd/>
            </a:ln>
            <a:effectLst>
              <a:outerShdw dist="107763" dir="135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4677"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81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流指针移到文件头</a:t>
              </a:r>
            </a:p>
            <a:p>
              <a:pPr marL="457200" indent="-457200" algn="l">
                <a:lnSpc>
                  <a:spcPct val="110000"/>
                </a:lnSpc>
              </a:pPr>
              <a:r>
                <a:rPr lang="en-US" altLang="zh-CN" sz="1800"/>
                <a:t>for( i = 0; i&lt;15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遍历</a:t>
              </a:r>
            </a:p>
            <a:p>
              <a:pPr marL="457200" indent="-457200" algn="l">
                <a:lnSpc>
                  <a:spcPct val="110000"/>
                </a:lnSpc>
              </a:pPr>
              <a:r>
                <a:rPr lang="zh-CN" altLang="en-US" sz="1800"/>
                <a:t>    </a:t>
              </a:r>
              <a:r>
                <a:rPr lang="en-US" altLang="zh-CN" sz="1800"/>
                <a:t>{ 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读出流当前数据，写入变量</a:t>
              </a:r>
              <a:r>
                <a:rPr lang="en-US" altLang="zh-CN" sz="1800" i="1">
                  <a:solidFill>
                    <a:srgbClr val="006600"/>
                  </a:solidFill>
                </a:rPr>
                <a:t>j</a:t>
              </a:r>
            </a:p>
            <a:p>
              <a:pPr marL="457200" indent="-457200" algn="l">
                <a:lnSpc>
                  <a:spcPct val="110000"/>
                </a:lnSpc>
              </a:pPr>
              <a:r>
                <a:rPr lang="en-US" altLang="zh-CN" sz="1800"/>
                <a:t>      cout&lt;&lt;j&lt;&lt;"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显示</a:t>
              </a:r>
              <a:r>
                <a:rPr lang="en-US" altLang="zh-CN" sz="1800" i="1">
                  <a:solidFill>
                    <a:srgbClr val="006600"/>
                  </a:solidFill>
                </a:rPr>
                <a:t>j</a:t>
              </a:r>
              <a:r>
                <a:rPr lang="zh-CN" altLang="en-US" sz="1800" i="1">
                  <a:solidFill>
                    <a:srgbClr val="006600"/>
                  </a:solidFill>
                </a:rPr>
                <a:t>的值</a:t>
              </a:r>
              <a:endParaRPr lang="zh-CN" altLang="en-US" sz="1800">
                <a:solidFill>
                  <a:srgbClr val="0000FF"/>
                </a:solidFill>
              </a:endParaRP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cout&lt;&lt;endl;</a:t>
              </a:r>
            </a:p>
            <a:p>
              <a:pPr marL="457200" indent="-457200" algn="l">
                <a:lnSpc>
                  <a:spcPct val="110000"/>
                </a:lnSpc>
              </a:pPr>
              <a:r>
                <a:rPr lang="en-US" altLang="zh-CN" sz="1800"/>
                <a:t>f.close();	</a:t>
              </a:r>
              <a:r>
                <a:rPr lang="en-US" altLang="zh-CN" sz="1800" b="1">
                  <a:solidFill>
                    <a:srgbClr val="0000FF"/>
                  </a:solidFill>
                </a:rPr>
                <a:t>		</a:t>
              </a:r>
              <a:r>
                <a:rPr lang="en-US" altLang="zh-CN" sz="1800" b="1" i="1">
                  <a:solidFill>
                    <a:srgbClr val="006600"/>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en-US" altLang="zh-CN" sz="1800"/>
                <a:t>}</a:t>
              </a:r>
            </a:p>
          </p:txBody>
        </p:sp>
      </p:grpSp>
      <p:sp>
        <p:nvSpPr>
          <p:cNvPr id="924678"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4679"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pic>
        <p:nvPicPr>
          <p:cNvPr id="924681" name="Picture 9"/>
          <p:cNvPicPr>
            <a:picLocks noChangeAspect="1" noChangeArrowheads="1"/>
          </p:cNvPicPr>
          <p:nvPr/>
        </p:nvPicPr>
        <p:blipFill>
          <a:blip r:embed="rId2"/>
          <a:srcRect/>
          <a:stretch>
            <a:fillRect/>
          </a:stretch>
        </p:blipFill>
        <p:spPr bwMode="auto">
          <a:xfrm>
            <a:off x="3132138" y="4868863"/>
            <a:ext cx="5422900" cy="1360487"/>
          </a:xfrm>
          <a:prstGeom prst="rect">
            <a:avLst/>
          </a:prstGeom>
          <a:noFill/>
        </p:spPr>
      </p:pic>
      <p:sp>
        <p:nvSpPr>
          <p:cNvPr id="924682" name="AutoShape 10"/>
          <p:cNvSpPr>
            <a:spLocks noChangeArrowheads="1"/>
          </p:cNvSpPr>
          <p:nvPr/>
        </p:nvSpPr>
        <p:spPr bwMode="auto">
          <a:xfrm>
            <a:off x="468313" y="2708275"/>
            <a:ext cx="3963987" cy="1366838"/>
          </a:xfrm>
          <a:prstGeom prst="cloudCallout">
            <a:avLst>
              <a:gd name="adj1" fmla="val 38667"/>
              <a:gd name="adj2" fmla="val 99940"/>
            </a:avLst>
          </a:prstGeom>
          <a:gradFill rotWithShape="1">
            <a:gsLst>
              <a:gs pos="0">
                <a:srgbClr val="FFFFFF"/>
              </a:gs>
              <a:gs pos="100000">
                <a:srgbClr val="66FFFF"/>
              </a:gs>
            </a:gsLst>
            <a:path path="rect">
              <a:fillToRect l="50000" t="50000" r="50000" b="50000"/>
            </a:path>
          </a:gradFill>
          <a:ln w="9525">
            <a:noFill/>
            <a:round/>
            <a:headEnd/>
            <a:tailEnd/>
          </a:ln>
          <a:effectLst>
            <a:outerShdw dist="107763" dir="18900000" algn="ctr" rotWithShape="0">
              <a:schemeClr val="bg2">
                <a:alpha val="50000"/>
              </a:schemeClr>
            </a:outerShdw>
          </a:effectLst>
        </p:spPr>
        <p:txBody>
          <a:bodyPr anchor="ctr"/>
          <a:lstStyle/>
          <a:p>
            <a:r>
              <a:rPr lang="zh-CN" altLang="en-US" sz="2000" b="1" i="1">
                <a:solidFill>
                  <a:srgbClr val="CC3300"/>
                </a:solidFill>
              </a:rPr>
              <a:t>直接打开文件</a:t>
            </a:r>
          </a:p>
          <a:p>
            <a:r>
              <a:rPr lang="zh-CN" altLang="en-US" sz="2000" b="1" i="1">
                <a:solidFill>
                  <a:srgbClr val="CC3300"/>
                </a:solidFill>
              </a:rPr>
              <a:t>看见什么？</a:t>
            </a:r>
          </a:p>
        </p:txBody>
      </p:sp>
      <p:pic>
        <p:nvPicPr>
          <p:cNvPr id="924683" name="Picture 11"/>
          <p:cNvPicPr>
            <a:picLocks noChangeAspect="1" noChangeArrowheads="1"/>
          </p:cNvPicPr>
          <p:nvPr/>
        </p:nvPicPr>
        <p:blipFill>
          <a:blip r:embed="rId3"/>
          <a:srcRect/>
          <a:stretch>
            <a:fillRect/>
          </a:stretch>
        </p:blipFill>
        <p:spPr bwMode="auto">
          <a:xfrm>
            <a:off x="395288" y="3148013"/>
            <a:ext cx="6567487" cy="1312862"/>
          </a:xfrm>
          <a:prstGeom prst="rect">
            <a:avLst/>
          </a:prstGeom>
          <a:noFill/>
        </p:spPr>
      </p:pic>
      <p:pic>
        <p:nvPicPr>
          <p:cNvPr id="924684" name="Picture 12"/>
          <p:cNvPicPr>
            <a:picLocks noChangeAspect="1" noChangeArrowheads="1"/>
          </p:cNvPicPr>
          <p:nvPr/>
        </p:nvPicPr>
        <p:blipFill>
          <a:blip r:embed="rId4"/>
          <a:srcRect/>
          <a:stretch>
            <a:fillRect/>
          </a:stretch>
        </p:blipFill>
        <p:spPr bwMode="auto">
          <a:xfrm>
            <a:off x="395288" y="549275"/>
            <a:ext cx="4127500" cy="2378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4681"/>
                                        </p:tgtEl>
                                        <p:attrNameLst>
                                          <p:attrName>style.visibility</p:attrName>
                                        </p:attrNameLst>
                                      </p:cBhvr>
                                      <p:to>
                                        <p:strVal val="visible"/>
                                      </p:to>
                                    </p:set>
                                    <p:animEffect transition="in" filter="checkerboard(across)">
                                      <p:cBhvr>
                                        <p:cTn id="7" dur="500"/>
                                        <p:tgtEl>
                                          <p:spTgt spid="9246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4682"/>
                                        </p:tgtEl>
                                        <p:attrNameLst>
                                          <p:attrName>style.visibility</p:attrName>
                                        </p:attrNameLst>
                                      </p:cBhvr>
                                      <p:to>
                                        <p:strVal val="visible"/>
                                      </p:to>
                                    </p:set>
                                    <p:animEffect transition="in" filter="box(in)">
                                      <p:cBhvr>
                                        <p:cTn id="12" dur="500"/>
                                        <p:tgtEl>
                                          <p:spTgt spid="924682"/>
                                        </p:tgtEl>
                                      </p:cBhvr>
                                    </p:animEffect>
                                  </p:childTnLst>
                                  <p:subTnLst>
                                    <p:set>
                                      <p:cBhvr override="childStyle">
                                        <p:cTn dur="1" fill="hold" display="0" masterRel="nextClick" afterEffect="1"/>
                                        <p:tgtEl>
                                          <p:spTgt spid="92468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4684"/>
                                        </p:tgtEl>
                                        <p:attrNameLst>
                                          <p:attrName>style.visibility</p:attrName>
                                        </p:attrNameLst>
                                      </p:cBhvr>
                                      <p:to>
                                        <p:strVal val="visible"/>
                                      </p:to>
                                    </p:set>
                                    <p:animEffect transition="in" filter="box(in)">
                                      <p:cBhvr>
                                        <p:cTn id="17" dur="500"/>
                                        <p:tgtEl>
                                          <p:spTgt spid="9246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24683"/>
                                        </p:tgtEl>
                                        <p:attrNameLst>
                                          <p:attrName>style.visibility</p:attrName>
                                        </p:attrNameLst>
                                      </p:cBhvr>
                                      <p:to>
                                        <p:strVal val="visible"/>
                                      </p:to>
                                    </p:set>
                                    <p:animEffect transition="in" filter="box(out)">
                                      <p:cBhvr>
                                        <p:cTn id="22" dur="500"/>
                                        <p:tgtEl>
                                          <p:spTgt spid="92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82" grpId="0" animBg="1"/>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Text Box 2"/>
          <p:cNvSpPr txBox="1">
            <a:spLocks noChangeArrowheads="1"/>
          </p:cNvSpPr>
          <p:nvPr/>
        </p:nvSpPr>
        <p:spPr bwMode="auto">
          <a:xfrm>
            <a:off x="950913" y="1519238"/>
            <a:ext cx="7292975" cy="1333500"/>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t> </a:t>
            </a:r>
            <a:r>
              <a:rPr lang="zh-CN" altLang="en-US" b="1"/>
              <a:t>读出文本文件</a:t>
            </a:r>
            <a:r>
              <a:rPr lang="en-US" altLang="zh-CN" b="1"/>
              <a:t>d:\students.txt</a:t>
            </a:r>
            <a:r>
              <a:rPr lang="zh-CN" altLang="en-US" b="1"/>
              <a:t>的学生信息，</a:t>
            </a:r>
          </a:p>
          <a:p>
            <a:pPr algn="l">
              <a:lnSpc>
                <a:spcPct val="170000"/>
              </a:lnSpc>
              <a:buClr>
                <a:srgbClr val="FF3300"/>
              </a:buClr>
              <a:buFont typeface="Wingdings" pitchFamily="2" charset="2"/>
              <a:buChar char="Ø"/>
            </a:pPr>
            <a:r>
              <a:rPr lang="zh-CN" altLang="en-US" b="1"/>
              <a:t> 写入新建立二进制文件</a:t>
            </a:r>
            <a:r>
              <a:rPr lang="en-US" altLang="zh-CN" b="1"/>
              <a:t>d:\students.dat</a:t>
            </a:r>
            <a:r>
              <a:rPr lang="zh-CN" altLang="en-US" b="1"/>
              <a:t>中</a:t>
            </a:r>
            <a:r>
              <a:rPr lang="zh-CN" altLang="en-US"/>
              <a:t>。</a:t>
            </a:r>
          </a:p>
        </p:txBody>
      </p:sp>
      <p:sp>
        <p:nvSpPr>
          <p:cNvPr id="81305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81306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813062" name="Picture 6"/>
          <p:cNvPicPr>
            <a:picLocks noChangeAspect="1" noChangeArrowheads="1"/>
          </p:cNvPicPr>
          <p:nvPr/>
        </p:nvPicPr>
        <p:blipFill>
          <a:blip r:embed="rId2"/>
          <a:srcRect/>
          <a:stretch>
            <a:fillRect/>
          </a:stretch>
        </p:blipFill>
        <p:spPr bwMode="auto">
          <a:xfrm>
            <a:off x="755650" y="3429000"/>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3059"/>
                                        </p:tgtEl>
                                        <p:attrNameLst>
                                          <p:attrName>style.visibility</p:attrName>
                                        </p:attrNameLst>
                                      </p:cBhvr>
                                      <p:to>
                                        <p:strVal val="visible"/>
                                      </p:to>
                                    </p:set>
                                    <p:animEffect transition="in" filter="checkerboard(across)">
                                      <p:cBhvr>
                                        <p:cTn id="7" dur="500"/>
                                        <p:tgtEl>
                                          <p:spTgt spid="8130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3058"/>
                                        </p:tgtEl>
                                        <p:attrNameLst>
                                          <p:attrName>style.visibility</p:attrName>
                                        </p:attrNameLst>
                                      </p:cBhvr>
                                      <p:to>
                                        <p:strVal val="visible"/>
                                      </p:to>
                                    </p:set>
                                    <p:animEffect transition="in" filter="checkerboard(across)">
                                      <p:cBhvr>
                                        <p:cTn id="12" dur="500"/>
                                        <p:tgtEl>
                                          <p:spTgt spid="8130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3062"/>
                                        </p:tgtEl>
                                        <p:attrNameLst>
                                          <p:attrName>style.visibility</p:attrName>
                                        </p:attrNameLst>
                                      </p:cBhvr>
                                      <p:to>
                                        <p:strVal val="visible"/>
                                      </p:to>
                                    </p:set>
                                    <p:animEffect transition="in" filter="checkerboard(across)">
                                      <p:cBhvr>
                                        <p:cTn id="17" dur="500"/>
                                        <p:tgtEl>
                                          <p:spTgt spid="813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8" grpId="0"/>
      <p:bldP spid="813059" grpId="0" autoUpdateAnimBg="0"/>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2672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672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b="1"/>
              <a:t>#include&lt;iostream&gt;</a:t>
            </a:r>
          </a:p>
          <a:p>
            <a:pPr algn="l">
              <a:lnSpc>
                <a:spcPct val="110000"/>
              </a:lnSpc>
            </a:pPr>
            <a:r>
              <a:rPr lang="en-US" altLang="zh-CN" sz="1800" b="1"/>
              <a:t>#include&lt;fstream&gt;</a:t>
            </a:r>
          </a:p>
          <a:p>
            <a:pPr algn="l">
              <a:lnSpc>
                <a:spcPct val="110000"/>
              </a:lnSpc>
            </a:pPr>
            <a:r>
              <a:rPr lang="en-US" altLang="zh-CN" sz="1800" b="1"/>
              <a:t>using namespace std;</a:t>
            </a:r>
          </a:p>
          <a:p>
            <a:pPr algn="l">
              <a:lnSpc>
                <a:spcPct val="110000"/>
              </a:lnSpc>
            </a:pPr>
            <a:r>
              <a:rPr lang="en-US" altLang="zh-CN" sz="1800" b="1"/>
              <a:t>struct student			</a:t>
            </a:r>
            <a:r>
              <a:rPr lang="en-US" altLang="zh-CN" sz="1800" b="1" i="1">
                <a:solidFill>
                  <a:srgbClr val="006600"/>
                </a:solidFill>
              </a:rPr>
              <a:t>//</a:t>
            </a:r>
            <a:r>
              <a:rPr lang="zh-CN" altLang="en-US" sz="1800" b="1" i="1">
                <a:solidFill>
                  <a:srgbClr val="006600"/>
                </a:solidFill>
              </a:rPr>
              <a:t>定义记录</a:t>
            </a:r>
          </a:p>
          <a:p>
            <a:pPr algn="l">
              <a:lnSpc>
                <a:spcPct val="110000"/>
              </a:lnSpc>
            </a:pPr>
            <a:r>
              <a:rPr lang="zh-CN" altLang="en-US" sz="1800" b="1"/>
              <a:t>  </a:t>
            </a:r>
            <a:r>
              <a:rPr lang="en-US" altLang="zh-CN" sz="1800" b="1"/>
              <a:t>{ int number ;   char name[30] ;   int score ;  };</a:t>
            </a:r>
          </a:p>
          <a:p>
            <a:pPr algn="l">
              <a:lnSpc>
                <a:spcPct val="110000"/>
              </a:lnSpc>
            </a:pPr>
            <a:r>
              <a:rPr lang="en-US" altLang="zh-CN" sz="1800" b="1"/>
              <a:t>const student mark = { 0, "nomane\0", 0 };	</a:t>
            </a:r>
            <a:r>
              <a:rPr lang="en-US" altLang="zh-CN" sz="1800" b="1" i="1">
                <a:solidFill>
                  <a:srgbClr val="006600"/>
                </a:solidFill>
              </a:rPr>
              <a:t>//</a:t>
            </a:r>
            <a:r>
              <a:rPr lang="zh-CN" altLang="en-US" sz="1800" b="1" i="1">
                <a:solidFill>
                  <a:srgbClr val="006600"/>
                </a:solidFill>
              </a:rPr>
              <a:t>空记录，文件结束标志</a:t>
            </a:r>
          </a:p>
          <a:p>
            <a:pPr algn="l">
              <a:lnSpc>
                <a:spcPct val="110000"/>
              </a:lnSpc>
            </a:pPr>
            <a:r>
              <a:rPr lang="zh-CN" altLang="en-US" sz="1800" b="1"/>
              <a:t> </a:t>
            </a:r>
            <a:r>
              <a:rPr lang="en-US" altLang="zh-CN" sz="1800" b="1"/>
              <a:t>int main()</a:t>
            </a:r>
          </a:p>
          <a:p>
            <a:pPr algn="l">
              <a:lnSpc>
                <a:spcPct val="110000"/>
              </a:lnSpc>
            </a:pPr>
            <a:r>
              <a:rPr lang="en-US" altLang="zh-CN" sz="1800" b="1"/>
              <a:t> { char s[80] ;    student stu;</a:t>
            </a:r>
          </a:p>
          <a:p>
            <a:pPr algn="l">
              <a:lnSpc>
                <a:spcPct val="110000"/>
              </a:lnSpc>
            </a:pPr>
            <a:r>
              <a:rPr lang="en-US" altLang="zh-CN" sz="1800" b="1"/>
              <a:t>    ifstream instuf( "d:\\students.txt", ios::in ) ;		</a:t>
            </a:r>
            <a:r>
              <a:rPr lang="en-US" altLang="zh-CN" sz="1800" b="1" i="1">
                <a:solidFill>
                  <a:srgbClr val="006600"/>
                </a:solidFill>
              </a:rPr>
              <a:t>//</a:t>
            </a:r>
            <a:r>
              <a:rPr lang="zh-CN" altLang="en-US" sz="1800" b="1" i="1">
                <a:solidFill>
                  <a:srgbClr val="006600"/>
                </a:solidFill>
              </a:rPr>
              <a:t>读文本文件</a:t>
            </a:r>
          </a:p>
          <a:p>
            <a:pPr algn="l">
              <a:lnSpc>
                <a:spcPct val="110000"/>
              </a:lnSpc>
            </a:pPr>
            <a:r>
              <a:rPr lang="zh-CN" altLang="en-US" sz="1800" b="1"/>
              <a:t>    </a:t>
            </a:r>
            <a:r>
              <a:rPr lang="en-US" altLang="zh-CN" sz="1800" b="1"/>
              <a:t>ofstream outf("d:\\students.dat", ios::out|ios::binary);	</a:t>
            </a:r>
            <a:r>
              <a:rPr lang="en-US" altLang="zh-CN" sz="1800" b="1" i="1">
                <a:solidFill>
                  <a:srgbClr val="006600"/>
                </a:solidFill>
              </a:rPr>
              <a:t>//</a:t>
            </a:r>
            <a:r>
              <a:rPr lang="zh-CN" altLang="en-US" sz="1800" b="1" i="1">
                <a:solidFill>
                  <a:srgbClr val="006600"/>
                </a:solidFill>
              </a:rPr>
              <a:t>写二进制文件</a:t>
            </a:r>
          </a:p>
          <a:p>
            <a:pPr algn="l">
              <a:lnSpc>
                <a:spcPct val="110000"/>
              </a:lnSpc>
            </a:pPr>
            <a:r>
              <a:rPr lang="zh-CN" altLang="en-US" sz="1800" b="1"/>
              <a:t>    </a:t>
            </a:r>
            <a:r>
              <a:rPr lang="en-US" altLang="zh-CN" sz="1800" b="1"/>
              <a:t>if ( !instuf |!outf )</a:t>
            </a:r>
          </a:p>
          <a:p>
            <a:pPr algn="l">
              <a:lnSpc>
                <a:spcPct val="110000"/>
              </a:lnSpc>
            </a:pPr>
            <a:r>
              <a:rPr lang="en-US" altLang="zh-CN" sz="1800" b="1"/>
              <a:t>      { cerr &lt;&lt; "File could not be open." &lt;&lt; endl ;    abort();  }</a:t>
            </a:r>
          </a:p>
          <a:p>
            <a:pPr algn="l">
              <a:lnSpc>
                <a:spcPct val="110000"/>
              </a:lnSpc>
            </a:pPr>
            <a:r>
              <a:rPr lang="en-US" altLang="zh-CN" sz="1800" b="1"/>
              <a:t>    instuf.getline( s, 80 ) ;			</a:t>
            </a:r>
            <a:r>
              <a:rPr lang="en-US" altLang="zh-CN" sz="1800" b="1" i="1">
                <a:solidFill>
                  <a:srgbClr val="006600"/>
                </a:solidFill>
              </a:rPr>
              <a:t>//</a:t>
            </a:r>
            <a:r>
              <a:rPr lang="zh-CN" altLang="en-US" sz="1800" b="1" i="1">
                <a:solidFill>
                  <a:srgbClr val="006600"/>
                </a:solidFill>
              </a:rPr>
              <a:t>略去标题行</a:t>
            </a:r>
          </a:p>
          <a:p>
            <a:pPr algn="l">
              <a:lnSpc>
                <a:spcPct val="110000"/>
              </a:lnSpc>
            </a:pPr>
            <a:r>
              <a:rPr lang="zh-CN" altLang="en-US" sz="1800" b="1"/>
              <a:t>    </a:t>
            </a:r>
            <a:r>
              <a:rPr lang="en-US" altLang="zh-CN" sz="1800" b="1"/>
              <a:t>while( instuf&gt;&gt;stu.number&gt;&gt;stu.name&gt;&gt;stu.score )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b="1"/>
              <a:t>      </a:t>
            </a:r>
            <a:r>
              <a:rPr lang="en-US" altLang="zh-CN" sz="1800" b="1"/>
              <a:t>{ cout&lt;&lt;stu.number&lt;&lt;'\t'&lt;&lt;stu.name&lt;&lt;'\t'&lt;&lt;stu.score&lt;&lt;'\n' ;	</a:t>
            </a:r>
            <a:r>
              <a:rPr lang="en-US" altLang="zh-CN" sz="1800" b="1" i="1">
                <a:solidFill>
                  <a:srgbClr val="006600"/>
                </a:solidFill>
              </a:rPr>
              <a:t>//</a:t>
            </a:r>
            <a:r>
              <a:rPr lang="zh-CN" altLang="en-US" sz="1800" b="1" i="1">
                <a:solidFill>
                  <a:srgbClr val="006600"/>
                </a:solidFill>
              </a:rPr>
              <a:t>显示</a:t>
            </a:r>
          </a:p>
          <a:p>
            <a:pPr algn="l">
              <a:lnSpc>
                <a:spcPct val="110000"/>
              </a:lnSpc>
            </a:pPr>
            <a:r>
              <a:rPr lang="zh-CN" altLang="en-US" sz="1800" b="1"/>
              <a:t>        </a:t>
            </a:r>
            <a:r>
              <a:rPr lang="en-US" altLang="zh-CN" sz="1800" b="1"/>
              <a:t>outf.write((char*)&amp;stu, sizeof(student));		</a:t>
            </a:r>
            <a:r>
              <a:rPr lang="en-US" altLang="zh-CN" sz="1800" b="1" i="1">
                <a:solidFill>
                  <a:srgbClr val="006600"/>
                </a:solidFill>
              </a:rPr>
              <a:t>//</a:t>
            </a:r>
            <a:r>
              <a:rPr lang="zh-CN" altLang="en-US" sz="1800" b="1" i="1">
                <a:solidFill>
                  <a:srgbClr val="006600"/>
                </a:solidFill>
              </a:rPr>
              <a:t>写一个记录到二进制文件</a:t>
            </a:r>
          </a:p>
          <a:p>
            <a:pPr algn="l">
              <a:lnSpc>
                <a:spcPct val="110000"/>
              </a:lnSpc>
            </a:pPr>
            <a:r>
              <a:rPr lang="zh-CN" altLang="en-US" sz="1800" b="1"/>
              <a:t>      </a:t>
            </a:r>
            <a:r>
              <a:rPr lang="en-US" altLang="zh-CN" sz="1800" b="1"/>
              <a:t>}</a:t>
            </a:r>
          </a:p>
          <a:p>
            <a:pPr algn="l">
              <a:lnSpc>
                <a:spcPct val="110000"/>
              </a:lnSpc>
            </a:pPr>
            <a:r>
              <a:rPr lang="en-US" altLang="zh-CN" sz="1800" b="1"/>
              <a:t>    outf.write((char*)&amp;mark, sizeof(student));		</a:t>
            </a:r>
            <a:r>
              <a:rPr lang="en-US" altLang="zh-CN" sz="1800" b="1" i="1">
                <a:solidFill>
                  <a:srgbClr val="006600"/>
                </a:solidFill>
              </a:rPr>
              <a:t>//</a:t>
            </a:r>
            <a:r>
              <a:rPr lang="zh-CN" altLang="en-US" sz="1800" b="1" i="1">
                <a:solidFill>
                  <a:srgbClr val="006600"/>
                </a:solidFill>
              </a:rPr>
              <a:t>写入文件结束标志</a:t>
            </a:r>
          </a:p>
          <a:p>
            <a:pPr algn="l">
              <a:lnSpc>
                <a:spcPct val="110000"/>
              </a:lnSpc>
            </a:pPr>
            <a:r>
              <a:rPr lang="zh-CN" altLang="en-US" sz="1800" b="1"/>
              <a:t>    </a:t>
            </a:r>
            <a:r>
              <a:rPr lang="en-US" altLang="zh-CN" sz="1800" b="1"/>
              <a:t>instuf.close() ;				</a:t>
            </a:r>
            <a:r>
              <a:rPr lang="en-US" altLang="zh-CN" sz="1800" b="1" i="1">
                <a:solidFill>
                  <a:srgbClr val="006600"/>
                </a:solidFill>
              </a:rPr>
              <a:t>//</a:t>
            </a:r>
            <a:r>
              <a:rPr lang="zh-CN" altLang="en-US" sz="1800" b="1" i="1">
                <a:solidFill>
                  <a:srgbClr val="006600"/>
                </a:solidFill>
              </a:rPr>
              <a:t>关闭文本文件</a:t>
            </a:r>
          </a:p>
          <a:p>
            <a:pPr algn="l">
              <a:lnSpc>
                <a:spcPct val="110000"/>
              </a:lnSpc>
            </a:pPr>
            <a:r>
              <a:rPr lang="zh-CN" altLang="en-US" sz="1800" b="1"/>
              <a:t>    </a:t>
            </a:r>
            <a:r>
              <a:rPr lang="en-US" altLang="zh-CN" sz="1800" b="1"/>
              <a:t>outf.close();				</a:t>
            </a:r>
            <a:r>
              <a:rPr lang="en-US" altLang="zh-CN" sz="1800" b="1" i="1">
                <a:solidFill>
                  <a:srgbClr val="006600"/>
                </a:solidFill>
              </a:rPr>
              <a:t>//</a:t>
            </a:r>
            <a:r>
              <a:rPr lang="zh-CN" altLang="en-US" sz="1800" b="1" i="1">
                <a:solidFill>
                  <a:srgbClr val="006600"/>
                </a:solidFill>
              </a:rPr>
              <a:t>关闭二进制文件</a:t>
            </a:r>
          </a:p>
          <a:p>
            <a:pPr algn="l">
              <a:lnSpc>
                <a:spcPct val="110000"/>
              </a:lnSpc>
            </a:pPr>
            <a:r>
              <a:rPr lang="zh-CN" altLang="en-US" sz="1800" b="1"/>
              <a:t> </a:t>
            </a:r>
            <a:r>
              <a:rPr lang="en-US" altLang="zh-CN" sz="1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6725"/>
                                        </p:tgtEl>
                                        <p:attrNameLst>
                                          <p:attrName>style.visibility</p:attrName>
                                        </p:attrNameLst>
                                      </p:cBhvr>
                                      <p:to>
                                        <p:strVal val="visible"/>
                                      </p:to>
                                    </p:set>
                                    <p:animEffect transition="in" filter="blinds(horizontal)">
                                      <p:cBhvr>
                                        <p:cTn id="7" dur="500"/>
                                        <p:tgtEl>
                                          <p:spTgt spid="92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5" grpId="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50" name="Rectangle 6"/>
          <p:cNvSpPr>
            <a:spLocks noChangeArrowheads="1"/>
          </p:cNvSpPr>
          <p:nvPr/>
        </p:nvSpPr>
        <p:spPr bwMode="auto">
          <a:xfrm>
            <a:off x="71438" y="1196975"/>
            <a:ext cx="8964612" cy="647700"/>
          </a:xfrm>
          <a:prstGeom prst="rect">
            <a:avLst/>
          </a:prstGeom>
          <a:solidFill>
            <a:srgbClr val="FFFFFF"/>
          </a:solidFill>
          <a:ln w="9525">
            <a:noFill/>
            <a:miter lim="800000"/>
            <a:headEnd/>
            <a:tailEnd/>
          </a:ln>
          <a:effectLst/>
        </p:spPr>
        <p:txBody>
          <a:bodyPr wrap="none" anchor="ctr"/>
          <a:lstStyle/>
          <a:p>
            <a:endParaRPr lang="zh-CN" altLang="en-US"/>
          </a:p>
        </p:txBody>
      </p:sp>
      <p:sp>
        <p:nvSpPr>
          <p:cNvPr id="927746" name="Rectangle 2"/>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27747"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774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b="1">
                <a:solidFill>
                  <a:srgbClr val="0000CC"/>
                </a:solidFill>
              </a:rPr>
              <a:t>struct student</a:t>
            </a:r>
            <a:r>
              <a:rPr lang="en-US" altLang="zh-CN" sz="1800" b="1"/>
              <a:t>			</a:t>
            </a:r>
            <a:r>
              <a:rPr lang="en-US" altLang="zh-CN" sz="1800" b="1" i="1">
                <a:solidFill>
                  <a:srgbClr val="006600"/>
                </a:solidFill>
              </a:rPr>
              <a:t>//</a:t>
            </a:r>
            <a:r>
              <a:rPr lang="zh-CN" altLang="en-US" sz="1800" b="1" i="1">
                <a:solidFill>
                  <a:srgbClr val="006600"/>
                </a:solidFill>
              </a:rPr>
              <a:t>定义记录</a:t>
            </a:r>
          </a:p>
          <a:p>
            <a:pPr algn="l">
              <a:lnSpc>
                <a:spcPct val="110000"/>
              </a:lnSpc>
            </a:pPr>
            <a:r>
              <a:rPr lang="zh-CN" altLang="en-US" sz="1800" b="1"/>
              <a:t>  </a:t>
            </a:r>
            <a:r>
              <a:rPr lang="en-US" altLang="zh-CN" sz="1800" b="1">
                <a:solidFill>
                  <a:srgbClr val="0000CC"/>
                </a:solidFill>
              </a:rPr>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27751" name="AutoShape 7"/>
          <p:cNvSpPr>
            <a:spLocks/>
          </p:cNvSpPr>
          <p:nvPr/>
        </p:nvSpPr>
        <p:spPr bwMode="auto">
          <a:xfrm>
            <a:off x="5940425" y="2060575"/>
            <a:ext cx="2881313" cy="1008063"/>
          </a:xfrm>
          <a:prstGeom prst="borderCallout2">
            <a:avLst>
              <a:gd name="adj1" fmla="val 11338"/>
              <a:gd name="adj2" fmla="val -2644"/>
              <a:gd name="adj3" fmla="val 11338"/>
              <a:gd name="adj4" fmla="val -9917"/>
              <a:gd name="adj5" fmla="val -56852"/>
              <a:gd name="adj6" fmla="val -3283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定义二进制文件</a:t>
            </a:r>
          </a:p>
          <a:p>
            <a:pPr>
              <a:lnSpc>
                <a:spcPct val="150000"/>
              </a:lnSpc>
            </a:pPr>
            <a:r>
              <a:rPr lang="zh-CN" altLang="en-US" sz="1800" b="1"/>
              <a:t>具有读写意义的数据元素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7751"/>
                                        </p:tgtEl>
                                        <p:attrNameLst>
                                          <p:attrName>style.visibility</p:attrName>
                                        </p:attrNameLst>
                                      </p:cBhvr>
                                      <p:to>
                                        <p:strVal val="visible"/>
                                      </p:to>
                                    </p:set>
                                    <p:animEffect transition="in" filter="barn(outHorizontal)">
                                      <p:cBhvr>
                                        <p:cTn id="7" dur="500"/>
                                        <p:tgtEl>
                                          <p:spTgt spid="927751"/>
                                        </p:tgtEl>
                                      </p:cBhvr>
                                    </p:animEffect>
                                  </p:childTnLst>
                                  <p:subTnLst>
                                    <p:set>
                                      <p:cBhvr override="childStyle">
                                        <p:cTn dur="1" fill="hold" display="0" masterRel="nextClick" afterEffect="1"/>
                                        <p:tgtEl>
                                          <p:spTgt spid="9277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1" grpId="0" animBg="1" autoUpdateAnimBg="0"/>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nvSpPr>
        <p:spPr bwMode="auto">
          <a:xfrm>
            <a:off x="71438" y="1774825"/>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29795"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29796"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9797"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b="1">
                <a:solidFill>
                  <a:srgbClr val="0000CC"/>
                </a:solidFill>
              </a:rPr>
              <a:t>const student mark = { 0, "nomane\0", 0 };</a:t>
            </a:r>
            <a:r>
              <a:rPr lang="en-US" altLang="zh-CN" sz="1800" b="1"/>
              <a:t>	</a:t>
            </a:r>
            <a:r>
              <a:rPr lang="en-US" altLang="zh-CN" sz="1800" b="1" i="1">
                <a:solidFill>
                  <a:srgbClr val="006600"/>
                </a:solidFill>
              </a:rPr>
              <a:t>//</a:t>
            </a:r>
            <a:r>
              <a:rPr lang="zh-CN" altLang="en-US" sz="1800" b="1"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29798" name="AutoShape 6"/>
          <p:cNvSpPr>
            <a:spLocks/>
          </p:cNvSpPr>
          <p:nvPr/>
        </p:nvSpPr>
        <p:spPr bwMode="auto">
          <a:xfrm>
            <a:off x="1692275" y="2492375"/>
            <a:ext cx="3384550" cy="1008063"/>
          </a:xfrm>
          <a:prstGeom prst="borderCallout2">
            <a:avLst>
              <a:gd name="adj1" fmla="val 11338"/>
              <a:gd name="adj2" fmla="val 102250"/>
              <a:gd name="adj3" fmla="val 11338"/>
              <a:gd name="adj4" fmla="val 106755"/>
              <a:gd name="adj5" fmla="val -31023"/>
              <a:gd name="adj6" fmla="val 1211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二进制文件中 </a:t>
            </a:r>
            <a:r>
              <a:rPr lang="en-US" altLang="zh-CN" sz="1800" b="1">
                <a:solidFill>
                  <a:srgbClr val="CC3300"/>
                </a:solidFill>
              </a:rPr>
              <a:t>ios::end</a:t>
            </a:r>
          </a:p>
          <a:p>
            <a:pPr>
              <a:lnSpc>
                <a:spcPct val="150000"/>
              </a:lnSpc>
            </a:pPr>
            <a:r>
              <a:rPr lang="zh-CN" altLang="en-US" sz="1800" b="1"/>
              <a:t>不能表示数据元素的完整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9798"/>
                                        </p:tgtEl>
                                        <p:attrNameLst>
                                          <p:attrName>style.visibility</p:attrName>
                                        </p:attrNameLst>
                                      </p:cBhvr>
                                      <p:to>
                                        <p:strVal val="visible"/>
                                      </p:to>
                                    </p:set>
                                    <p:animEffect transition="in" filter="barn(outHorizontal)">
                                      <p:cBhvr>
                                        <p:cTn id="7" dur="500"/>
                                        <p:tgtEl>
                                          <p:spTgt spid="929798"/>
                                        </p:tgtEl>
                                      </p:cBhvr>
                                    </p:animEffect>
                                  </p:childTnLst>
                                  <p:subTnLst>
                                    <p:set>
                                      <p:cBhvr override="childStyle">
                                        <p:cTn dur="1" fill="hold" display="0" masterRel="nextClick" afterEffect="1"/>
                                        <p:tgtEl>
                                          <p:spTgt spid="9297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8" grpId="0" animBg="1"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ChangeArrowheads="1"/>
          </p:cNvSpPr>
          <p:nvPr/>
        </p:nvSpPr>
        <p:spPr bwMode="auto">
          <a:xfrm>
            <a:off x="71438" y="2422525"/>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3081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082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0821"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a:t>
            </a:r>
            <a:r>
              <a:rPr lang="en-US" altLang="zh-CN" sz="1800" b="1">
                <a:solidFill>
                  <a:srgbClr val="0000CC"/>
                </a:solidFill>
              </a:rPr>
              <a:t>char s[80] ;    student stu;</a:t>
            </a:r>
          </a:p>
          <a:p>
            <a:pPr algn="l">
              <a:lnSpc>
                <a:spcPct val="110000"/>
              </a:lnSpc>
            </a:pPr>
            <a:r>
              <a:rPr lang="en-US" altLang="zh-CN" sz="1800"/>
              <a:t>    ifstream instuf( "d:\\students.txt", ios::in ) ;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0822" name="AutoShape 6"/>
          <p:cNvSpPr>
            <a:spLocks/>
          </p:cNvSpPr>
          <p:nvPr/>
        </p:nvSpPr>
        <p:spPr bwMode="auto">
          <a:xfrm>
            <a:off x="3708400" y="908050"/>
            <a:ext cx="3095625" cy="649288"/>
          </a:xfrm>
          <a:prstGeom prst="borderCallout2">
            <a:avLst>
              <a:gd name="adj1" fmla="val 17602"/>
              <a:gd name="adj2" fmla="val -2463"/>
              <a:gd name="adj3" fmla="val 17602"/>
              <a:gd name="adj4" fmla="val -11435"/>
              <a:gd name="adj5" fmla="val 227139"/>
              <a:gd name="adj6" fmla="val -4015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用于数据交互的内存变量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0822"/>
                                        </p:tgtEl>
                                        <p:attrNameLst>
                                          <p:attrName>style.visibility</p:attrName>
                                        </p:attrNameLst>
                                      </p:cBhvr>
                                      <p:to>
                                        <p:strVal val="visible"/>
                                      </p:to>
                                    </p:set>
                                    <p:animEffect transition="in" filter="barn(outHorizontal)">
                                      <p:cBhvr>
                                        <p:cTn id="7" dur="500"/>
                                        <p:tgtEl>
                                          <p:spTgt spid="930822"/>
                                        </p:tgtEl>
                                      </p:cBhvr>
                                    </p:animEffect>
                                  </p:childTnLst>
                                  <p:subTnLst>
                                    <p:set>
                                      <p:cBhvr override="childStyle">
                                        <p:cTn dur="1" fill="hold" display="0" masterRel="nextClick" afterEffect="1"/>
                                        <p:tgtEl>
                                          <p:spTgt spid="9308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8"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7539"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7577" name="Rectangle 41"/>
          <p:cNvSpPr>
            <a:spLocks noChangeArrowheads="1"/>
          </p:cNvSpPr>
          <p:nvPr/>
        </p:nvSpPr>
        <p:spPr bwMode="auto">
          <a:xfrm>
            <a:off x="2743200" y="4114800"/>
            <a:ext cx="20574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50000"/>
              </a:lnSpc>
            </a:pPr>
            <a:r>
              <a:rPr lang="en-US" altLang="zh-CN" sz="1800"/>
              <a:t>void eatwhite();</a:t>
            </a:r>
          </a:p>
        </p:txBody>
      </p:sp>
      <p:sp>
        <p:nvSpPr>
          <p:cNvPr id="577578"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7577"/>
                                        </p:tgtEl>
                                        <p:attrNameLst>
                                          <p:attrName>style.visibility</p:attrName>
                                        </p:attrNameLst>
                                      </p:cBhvr>
                                      <p:to>
                                        <p:strVal val="visible"/>
                                      </p:to>
                                    </p:set>
                                    <p:anim calcmode="lin" valueType="num">
                                      <p:cBhvr>
                                        <p:cTn id="7" dur="500" fill="hold"/>
                                        <p:tgtEl>
                                          <p:spTgt spid="577577"/>
                                        </p:tgtEl>
                                        <p:attrNameLst>
                                          <p:attrName>ppt_x</p:attrName>
                                        </p:attrNameLst>
                                      </p:cBhvr>
                                      <p:tavLst>
                                        <p:tav tm="0">
                                          <p:val>
                                            <p:strVal val="#ppt_x-#ppt_w/2"/>
                                          </p:val>
                                        </p:tav>
                                        <p:tav tm="100000">
                                          <p:val>
                                            <p:strVal val="#ppt_x"/>
                                          </p:val>
                                        </p:tav>
                                      </p:tavLst>
                                    </p:anim>
                                    <p:anim calcmode="lin" valueType="num">
                                      <p:cBhvr>
                                        <p:cTn id="8" dur="500" fill="hold"/>
                                        <p:tgtEl>
                                          <p:spTgt spid="577577"/>
                                        </p:tgtEl>
                                        <p:attrNameLst>
                                          <p:attrName>ppt_y</p:attrName>
                                        </p:attrNameLst>
                                      </p:cBhvr>
                                      <p:tavLst>
                                        <p:tav tm="0">
                                          <p:val>
                                            <p:strVal val="#ppt_y"/>
                                          </p:val>
                                        </p:tav>
                                        <p:tav tm="100000">
                                          <p:val>
                                            <p:strVal val="#ppt_y"/>
                                          </p:val>
                                        </p:tav>
                                      </p:tavLst>
                                    </p:anim>
                                    <p:anim calcmode="lin" valueType="num">
                                      <p:cBhvr>
                                        <p:cTn id="9" dur="500" fill="hold"/>
                                        <p:tgtEl>
                                          <p:spTgt spid="577577"/>
                                        </p:tgtEl>
                                        <p:attrNameLst>
                                          <p:attrName>ppt_w</p:attrName>
                                        </p:attrNameLst>
                                      </p:cBhvr>
                                      <p:tavLst>
                                        <p:tav tm="0">
                                          <p:val>
                                            <p:fltVal val="0"/>
                                          </p:val>
                                        </p:tav>
                                        <p:tav tm="100000">
                                          <p:val>
                                            <p:strVal val="#ppt_w"/>
                                          </p:val>
                                        </p:tav>
                                      </p:tavLst>
                                    </p:anim>
                                    <p:anim calcmode="lin" valueType="num">
                                      <p:cBhvr>
                                        <p:cTn id="10" dur="500" fill="hold"/>
                                        <p:tgtEl>
                                          <p:spTgt spid="5775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77" grpId="0" animBg="1" autoUpdateAnimBg="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ChangeArrowheads="1"/>
          </p:cNvSpPr>
          <p:nvPr/>
        </p:nvSpPr>
        <p:spPr bwMode="auto">
          <a:xfrm>
            <a:off x="71438" y="2709863"/>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3184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184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184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a:t>
            </a:r>
            <a:r>
              <a:rPr lang="en-US" altLang="zh-CN" sz="1800" b="1">
                <a:solidFill>
                  <a:srgbClr val="0000CC"/>
                </a:solidFill>
              </a:rPr>
              <a:t>ifstream instuf( "d:\\students.txt", ios::in ) ;	</a:t>
            </a:r>
            <a:r>
              <a:rPr lang="en-US" altLang="zh-CN" sz="1800" b="1"/>
              <a:t>	</a:t>
            </a:r>
            <a:r>
              <a:rPr lang="en-US" altLang="zh-CN" sz="1800" b="1" i="1">
                <a:solidFill>
                  <a:srgbClr val="006600"/>
                </a:solidFill>
              </a:rPr>
              <a:t>//</a:t>
            </a:r>
            <a:r>
              <a:rPr lang="zh-CN" altLang="en-US" sz="1800" b="1"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1846" name="AutoShape 6"/>
          <p:cNvSpPr>
            <a:spLocks/>
          </p:cNvSpPr>
          <p:nvPr/>
        </p:nvSpPr>
        <p:spPr bwMode="auto">
          <a:xfrm>
            <a:off x="3708400" y="1123950"/>
            <a:ext cx="2879725" cy="1009650"/>
          </a:xfrm>
          <a:prstGeom prst="borderCallout2">
            <a:avLst>
              <a:gd name="adj1" fmla="val 11319"/>
              <a:gd name="adj2" fmla="val -2648"/>
              <a:gd name="adj3" fmla="val 11319"/>
              <a:gd name="adj4" fmla="val -12292"/>
              <a:gd name="adj5" fmla="val 146069"/>
              <a:gd name="adj6" fmla="val -4316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打开已有文本文件</a:t>
            </a:r>
          </a:p>
          <a:p>
            <a:pPr>
              <a:lnSpc>
                <a:spcPct val="150000"/>
              </a:lnSpc>
            </a:pPr>
            <a:r>
              <a:rPr lang="zh-CN" altLang="en-US" sz="1800" b="1"/>
              <a:t>准备读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arn(outHorizontal)">
                                      <p:cBhvr>
                                        <p:cTn id="7" dur="500"/>
                                        <p:tgtEl>
                                          <p:spTgt spid="931846"/>
                                        </p:tgtEl>
                                      </p:cBhvr>
                                    </p:animEffect>
                                  </p:childTnLst>
                                  <p:subTnLst>
                                    <p:set>
                                      <p:cBhvr override="childStyle">
                                        <p:cTn dur="1" fill="hold" display="0" masterRel="nextClick" afterEffect="1"/>
                                        <p:tgtEl>
                                          <p:spTgt spid="9318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animBg="1" autoUpdateAnimBg="0"/>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ChangeArrowheads="1"/>
          </p:cNvSpPr>
          <p:nvPr/>
        </p:nvSpPr>
        <p:spPr bwMode="auto">
          <a:xfrm>
            <a:off x="71438" y="2998788"/>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32867"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286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93286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b="1">
                <a:solidFill>
                  <a:srgbClr val="0000CC"/>
                </a:solidFill>
              </a:rPr>
              <a:t>ofstream outf("d:\\students.dat", ios::out|ios::binary);</a:t>
            </a:r>
            <a:r>
              <a:rPr lang="en-US" altLang="zh-CN" sz="1800" b="1" i="1">
                <a:solidFill>
                  <a:srgbClr val="006600"/>
                </a:solidFill>
              </a:rPr>
              <a:t>//</a:t>
            </a:r>
            <a:r>
              <a:rPr lang="zh-CN" altLang="en-US" sz="1800" b="1"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2870" name="AutoShape 6"/>
          <p:cNvSpPr>
            <a:spLocks/>
          </p:cNvSpPr>
          <p:nvPr/>
        </p:nvSpPr>
        <p:spPr bwMode="auto">
          <a:xfrm>
            <a:off x="4572000" y="1482725"/>
            <a:ext cx="2879725" cy="1009650"/>
          </a:xfrm>
          <a:prstGeom prst="borderCallout2">
            <a:avLst>
              <a:gd name="adj1" fmla="val 11319"/>
              <a:gd name="adj2" fmla="val -2648"/>
              <a:gd name="adj3" fmla="val 11319"/>
              <a:gd name="adj4" fmla="val -12292"/>
              <a:gd name="adj5" fmla="val 146069"/>
              <a:gd name="adj6" fmla="val -4316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打开（建立）二进制文件</a:t>
            </a:r>
          </a:p>
          <a:p>
            <a:pPr>
              <a:lnSpc>
                <a:spcPct val="150000"/>
              </a:lnSpc>
            </a:pPr>
            <a:r>
              <a:rPr lang="zh-CN" altLang="en-US" sz="1800" b="1"/>
              <a:t>准备写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2870"/>
                                        </p:tgtEl>
                                        <p:attrNameLst>
                                          <p:attrName>style.visibility</p:attrName>
                                        </p:attrNameLst>
                                      </p:cBhvr>
                                      <p:to>
                                        <p:strVal val="visible"/>
                                      </p:to>
                                    </p:set>
                                    <p:animEffect transition="in" filter="barn(outHorizontal)">
                                      <p:cBhvr>
                                        <p:cTn id="7" dur="500"/>
                                        <p:tgtEl>
                                          <p:spTgt spid="932870"/>
                                        </p:tgtEl>
                                      </p:cBhvr>
                                    </p:animEffect>
                                  </p:childTnLst>
                                  <p:subTnLst>
                                    <p:set>
                                      <p:cBhvr override="childStyle">
                                        <p:cTn dur="1" fill="hold" display="0" masterRel="nextClick" afterEffect="1"/>
                                        <p:tgtEl>
                                          <p:spTgt spid="9328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0" grpId="0" animBg="1"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0" y="3284538"/>
            <a:ext cx="9036050" cy="720725"/>
          </a:xfrm>
          <a:prstGeom prst="rect">
            <a:avLst/>
          </a:prstGeom>
          <a:solidFill>
            <a:srgbClr val="FFFFFF"/>
          </a:solidFill>
          <a:ln w="9525">
            <a:noFill/>
            <a:miter lim="800000"/>
            <a:headEnd/>
            <a:tailEnd/>
          </a:ln>
          <a:effectLst/>
        </p:spPr>
        <p:txBody>
          <a:bodyPr wrap="none" anchor="ctr"/>
          <a:lstStyle/>
          <a:p>
            <a:endParaRPr lang="zh-CN" altLang="en-US"/>
          </a:p>
        </p:txBody>
      </p:sp>
      <p:sp>
        <p:nvSpPr>
          <p:cNvPr id="933891" name="Rectangle 3"/>
          <p:cNvSpPr>
            <a:spLocks noChangeArrowheads="1"/>
          </p:cNvSpPr>
          <p:nvPr/>
        </p:nvSpPr>
        <p:spPr bwMode="auto">
          <a:xfrm>
            <a:off x="5724525" y="476250"/>
            <a:ext cx="3240088"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389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3893"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b="1">
                <a:solidFill>
                  <a:srgbClr val="0000CC"/>
                </a:solidFill>
              </a:rPr>
              <a:t>if ( !instuf |!outf )</a:t>
            </a:r>
          </a:p>
          <a:p>
            <a:pPr algn="l">
              <a:lnSpc>
                <a:spcPct val="110000"/>
              </a:lnSpc>
            </a:pPr>
            <a:r>
              <a:rPr lang="en-US" altLang="zh-CN" sz="1800" b="1">
                <a:solidFill>
                  <a:srgbClr val="0000CC"/>
                </a:solidFill>
              </a:rPr>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3894" name="AutoShape 6"/>
          <p:cNvSpPr>
            <a:spLocks/>
          </p:cNvSpPr>
          <p:nvPr/>
        </p:nvSpPr>
        <p:spPr bwMode="auto">
          <a:xfrm>
            <a:off x="3563938" y="1987550"/>
            <a:ext cx="2879725" cy="649288"/>
          </a:xfrm>
          <a:prstGeom prst="borderCallout2">
            <a:avLst>
              <a:gd name="adj1" fmla="val 17602"/>
              <a:gd name="adj2" fmla="val -2648"/>
              <a:gd name="adj3" fmla="val 17602"/>
              <a:gd name="adj4" fmla="val -12292"/>
              <a:gd name="adj5" fmla="val 227139"/>
              <a:gd name="adj6" fmla="val -4316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检测文件能否正确打开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3894"/>
                                        </p:tgtEl>
                                        <p:attrNameLst>
                                          <p:attrName>style.visibility</p:attrName>
                                        </p:attrNameLst>
                                      </p:cBhvr>
                                      <p:to>
                                        <p:strVal val="visible"/>
                                      </p:to>
                                    </p:set>
                                    <p:animEffect transition="in" filter="barn(outHorizontal)">
                                      <p:cBhvr>
                                        <p:cTn id="7" dur="500"/>
                                        <p:tgtEl>
                                          <p:spTgt spid="933894"/>
                                        </p:tgtEl>
                                      </p:cBhvr>
                                    </p:animEffect>
                                  </p:childTnLst>
                                  <p:subTnLst>
                                    <p:set>
                                      <p:cBhvr override="childStyle">
                                        <p:cTn dur="1" fill="hold" display="0" masterRel="nextClick" afterEffect="1"/>
                                        <p:tgtEl>
                                          <p:spTgt spid="9338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4" grpId="0" animBg="1" autoUpdateAnimBg="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nvSpPr>
        <p:spPr bwMode="auto">
          <a:xfrm>
            <a:off x="0" y="3860800"/>
            <a:ext cx="9036050" cy="431800"/>
          </a:xfrm>
          <a:prstGeom prst="rect">
            <a:avLst/>
          </a:prstGeom>
          <a:solidFill>
            <a:srgbClr val="FFFFFF"/>
          </a:solidFill>
          <a:ln w="9525">
            <a:noFill/>
            <a:miter lim="800000"/>
            <a:headEnd/>
            <a:tailEnd/>
          </a:ln>
          <a:effectLst/>
        </p:spPr>
        <p:txBody>
          <a:bodyPr wrap="none" anchor="ctr"/>
          <a:lstStyle/>
          <a:p>
            <a:endParaRPr lang="zh-CN" altLang="en-US"/>
          </a:p>
        </p:txBody>
      </p:sp>
      <p:sp>
        <p:nvSpPr>
          <p:cNvPr id="934915"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4916"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4917"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a:t>
            </a:r>
            <a:r>
              <a:rPr lang="en-US" altLang="zh-CN" sz="1800" b="1">
                <a:solidFill>
                  <a:srgbClr val="0000CC"/>
                </a:solidFill>
              </a:rPr>
              <a:t>instuf.getline( s, 80 ) ;</a:t>
            </a:r>
            <a:r>
              <a:rPr lang="en-US" altLang="zh-CN" sz="1800" b="1"/>
              <a:t>			</a:t>
            </a:r>
            <a:r>
              <a:rPr lang="en-US" altLang="zh-CN" sz="1800" b="1" i="1">
                <a:solidFill>
                  <a:srgbClr val="006600"/>
                </a:solidFill>
              </a:rPr>
              <a:t>//</a:t>
            </a:r>
            <a:r>
              <a:rPr lang="zh-CN" altLang="en-US" sz="1800" b="1"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4918" name="AutoShape 6"/>
          <p:cNvSpPr>
            <a:spLocks/>
          </p:cNvSpPr>
          <p:nvPr/>
        </p:nvSpPr>
        <p:spPr bwMode="auto">
          <a:xfrm>
            <a:off x="395288" y="2420938"/>
            <a:ext cx="2663825" cy="1008062"/>
          </a:xfrm>
          <a:prstGeom prst="borderCallout2">
            <a:avLst>
              <a:gd name="adj1" fmla="val 11338"/>
              <a:gd name="adj2" fmla="val 102861"/>
              <a:gd name="adj3" fmla="val 11338"/>
              <a:gd name="adj4" fmla="val 109000"/>
              <a:gd name="adj5" fmla="val 150708"/>
              <a:gd name="adj6" fmla="val 1286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文本文件的第一行</a:t>
            </a:r>
          </a:p>
          <a:p>
            <a:pPr>
              <a:lnSpc>
                <a:spcPct val="150000"/>
              </a:lnSpc>
            </a:pPr>
            <a:r>
              <a:rPr lang="zh-CN" altLang="en-US" sz="1800" b="1"/>
              <a:t>不是有效数据</a:t>
            </a:r>
          </a:p>
        </p:txBody>
      </p:sp>
      <p:pic>
        <p:nvPicPr>
          <p:cNvPr id="934919"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4920" name="Oval 8"/>
          <p:cNvSpPr>
            <a:spLocks noChangeArrowheads="1"/>
          </p:cNvSpPr>
          <p:nvPr/>
        </p:nvSpPr>
        <p:spPr bwMode="auto">
          <a:xfrm>
            <a:off x="5003800" y="1557338"/>
            <a:ext cx="3529013" cy="358775"/>
          </a:xfrm>
          <a:prstGeom prst="ellipse">
            <a:avLst/>
          </a:prstGeom>
          <a:noFill/>
          <a:ln w="19050">
            <a:solidFill>
              <a:srgbClr val="FF0000"/>
            </a:solidFill>
            <a:round/>
            <a:headEnd/>
            <a:tailEnd/>
          </a:ln>
          <a:effectLst/>
        </p:spPr>
        <p:txBody>
          <a:bodyPr wrap="none" anchor="ctr"/>
          <a:lstStyle/>
          <a:p>
            <a:endParaRPr lang="zh-CN" altLang="en-US"/>
          </a:p>
        </p:txBody>
      </p:sp>
      <p:sp>
        <p:nvSpPr>
          <p:cNvPr id="934921" name="Line 9"/>
          <p:cNvSpPr>
            <a:spLocks noChangeShapeType="1"/>
          </p:cNvSpPr>
          <p:nvPr/>
        </p:nvSpPr>
        <p:spPr bwMode="auto">
          <a:xfrm flipV="1">
            <a:off x="3276600" y="1773238"/>
            <a:ext cx="1655763" cy="719137"/>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4919"/>
                                        </p:tgtEl>
                                        <p:attrNameLst>
                                          <p:attrName>style.visibility</p:attrName>
                                        </p:attrNameLst>
                                      </p:cBhvr>
                                      <p:to>
                                        <p:strVal val="visible"/>
                                      </p:to>
                                    </p:set>
                                    <p:animEffect transition="in" filter="checkerboard(across)">
                                      <p:cBhvr>
                                        <p:cTn id="7" dur="500"/>
                                        <p:tgtEl>
                                          <p:spTgt spid="9349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34920"/>
                                        </p:tgtEl>
                                        <p:attrNameLst>
                                          <p:attrName>style.visibility</p:attrName>
                                        </p:attrNameLst>
                                      </p:cBhvr>
                                      <p:to>
                                        <p:strVal val="visible"/>
                                      </p:to>
                                    </p:set>
                                    <p:animEffect transition="in" filter="box(out)">
                                      <p:cBhvr>
                                        <p:cTn id="12" dur="500"/>
                                        <p:tgtEl>
                                          <p:spTgt spid="9349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34918"/>
                                        </p:tgtEl>
                                        <p:attrNameLst>
                                          <p:attrName>style.visibility</p:attrName>
                                        </p:attrNameLst>
                                      </p:cBhvr>
                                      <p:to>
                                        <p:strVal val="visible"/>
                                      </p:to>
                                    </p:set>
                                    <p:animEffect transition="in" filter="barn(outHorizontal)">
                                      <p:cBhvr>
                                        <p:cTn id="17" dur="500"/>
                                        <p:tgtEl>
                                          <p:spTgt spid="934918"/>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934921"/>
                                        </p:tgtEl>
                                        <p:attrNameLst>
                                          <p:attrName>style.visibility</p:attrName>
                                        </p:attrNameLst>
                                      </p:cBhvr>
                                      <p:to>
                                        <p:strVal val="visible"/>
                                      </p:to>
                                    </p:set>
                                    <p:anim calcmode="lin" valueType="num">
                                      <p:cBhvr>
                                        <p:cTn id="22" dur="500" fill="hold"/>
                                        <p:tgtEl>
                                          <p:spTgt spid="934921"/>
                                        </p:tgtEl>
                                        <p:attrNameLst>
                                          <p:attrName>ppt_x</p:attrName>
                                        </p:attrNameLst>
                                      </p:cBhvr>
                                      <p:tavLst>
                                        <p:tav tm="0">
                                          <p:val>
                                            <p:strVal val="#ppt_x-#ppt_w/2"/>
                                          </p:val>
                                        </p:tav>
                                        <p:tav tm="100000">
                                          <p:val>
                                            <p:strVal val="#ppt_x"/>
                                          </p:val>
                                        </p:tav>
                                      </p:tavLst>
                                    </p:anim>
                                    <p:anim calcmode="lin" valueType="num">
                                      <p:cBhvr>
                                        <p:cTn id="23" dur="500" fill="hold"/>
                                        <p:tgtEl>
                                          <p:spTgt spid="934921"/>
                                        </p:tgtEl>
                                        <p:attrNameLst>
                                          <p:attrName>ppt_y</p:attrName>
                                        </p:attrNameLst>
                                      </p:cBhvr>
                                      <p:tavLst>
                                        <p:tav tm="0">
                                          <p:val>
                                            <p:strVal val="#ppt_y"/>
                                          </p:val>
                                        </p:tav>
                                        <p:tav tm="100000">
                                          <p:val>
                                            <p:strVal val="#ppt_y"/>
                                          </p:val>
                                        </p:tav>
                                      </p:tavLst>
                                    </p:anim>
                                    <p:anim calcmode="lin" valueType="num">
                                      <p:cBhvr>
                                        <p:cTn id="24" dur="500" fill="hold"/>
                                        <p:tgtEl>
                                          <p:spTgt spid="934921"/>
                                        </p:tgtEl>
                                        <p:attrNameLst>
                                          <p:attrName>ppt_w</p:attrName>
                                        </p:attrNameLst>
                                      </p:cBhvr>
                                      <p:tavLst>
                                        <p:tav tm="0">
                                          <p:val>
                                            <p:fltVal val="0"/>
                                          </p:val>
                                        </p:tav>
                                        <p:tav tm="100000">
                                          <p:val>
                                            <p:strVal val="#ppt_w"/>
                                          </p:val>
                                        </p:tav>
                                      </p:tavLst>
                                    </p:anim>
                                    <p:anim calcmode="lin" valueType="num">
                                      <p:cBhvr>
                                        <p:cTn id="25" dur="500" fill="hold"/>
                                        <p:tgtEl>
                                          <p:spTgt spid="9349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8" grpId="0" animBg="1" autoUpdateAnimBg="0"/>
      <p:bldP spid="934920" grpId="0" animBg="1"/>
      <p:bldP spid="934921" grpId="0" animBg="1"/>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593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594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5941"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5942" name="AutoShape 6"/>
          <p:cNvSpPr>
            <a:spLocks/>
          </p:cNvSpPr>
          <p:nvPr/>
        </p:nvSpPr>
        <p:spPr bwMode="auto">
          <a:xfrm>
            <a:off x="395288" y="2636838"/>
            <a:ext cx="2881312" cy="1008062"/>
          </a:xfrm>
          <a:prstGeom prst="borderCallout2">
            <a:avLst>
              <a:gd name="adj1" fmla="val 11338"/>
              <a:gd name="adj2" fmla="val 102644"/>
              <a:gd name="adj3" fmla="val 11338"/>
              <a:gd name="adj4" fmla="val 106556"/>
              <a:gd name="adj5" fmla="val 150708"/>
              <a:gd name="adj6" fmla="val 11889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从文本流按语法提取数据</a:t>
            </a:r>
          </a:p>
          <a:p>
            <a:pPr>
              <a:lnSpc>
                <a:spcPct val="150000"/>
              </a:lnSpc>
            </a:pPr>
            <a:r>
              <a:rPr lang="zh-CN" altLang="en-US" sz="1800" b="1"/>
              <a:t>写入记录变量 </a:t>
            </a:r>
            <a:r>
              <a:rPr lang="en-US" altLang="zh-CN" sz="1800" b="1"/>
              <a:t>stu</a:t>
            </a:r>
          </a:p>
        </p:txBody>
      </p:sp>
      <p:pic>
        <p:nvPicPr>
          <p:cNvPr id="935943"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5944" name="Oval 8"/>
          <p:cNvSpPr>
            <a:spLocks noChangeArrowheads="1"/>
          </p:cNvSpPr>
          <p:nvPr/>
        </p:nvSpPr>
        <p:spPr bwMode="auto">
          <a:xfrm>
            <a:off x="5003800" y="1844675"/>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35945" name="Line 9"/>
          <p:cNvSpPr>
            <a:spLocks noChangeShapeType="1"/>
          </p:cNvSpPr>
          <p:nvPr/>
        </p:nvSpPr>
        <p:spPr bwMode="auto">
          <a:xfrm flipV="1">
            <a:off x="3492500" y="1989138"/>
            <a:ext cx="1439863" cy="792162"/>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5944"/>
                                        </p:tgtEl>
                                        <p:attrNameLst>
                                          <p:attrName>style.visibility</p:attrName>
                                        </p:attrNameLst>
                                      </p:cBhvr>
                                      <p:to>
                                        <p:strVal val="visible"/>
                                      </p:to>
                                    </p:set>
                                    <p:animEffect transition="in" filter="box(out)">
                                      <p:cBhvr>
                                        <p:cTn id="7" dur="500"/>
                                        <p:tgtEl>
                                          <p:spTgt spid="9359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35942"/>
                                        </p:tgtEl>
                                        <p:attrNameLst>
                                          <p:attrName>style.visibility</p:attrName>
                                        </p:attrNameLst>
                                      </p:cBhvr>
                                      <p:to>
                                        <p:strVal val="visible"/>
                                      </p:to>
                                    </p:set>
                                    <p:animEffect transition="in" filter="barn(outHorizontal)">
                                      <p:cBhvr>
                                        <p:cTn id="12" dur="500"/>
                                        <p:tgtEl>
                                          <p:spTgt spid="93594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935945"/>
                                        </p:tgtEl>
                                        <p:attrNameLst>
                                          <p:attrName>style.visibility</p:attrName>
                                        </p:attrNameLst>
                                      </p:cBhvr>
                                      <p:to>
                                        <p:strVal val="visible"/>
                                      </p:to>
                                    </p:set>
                                    <p:anim calcmode="lin" valueType="num">
                                      <p:cBhvr>
                                        <p:cTn id="17" dur="500" fill="hold"/>
                                        <p:tgtEl>
                                          <p:spTgt spid="935945"/>
                                        </p:tgtEl>
                                        <p:attrNameLst>
                                          <p:attrName>ppt_x</p:attrName>
                                        </p:attrNameLst>
                                      </p:cBhvr>
                                      <p:tavLst>
                                        <p:tav tm="0">
                                          <p:val>
                                            <p:strVal val="#ppt_x-#ppt_w/2"/>
                                          </p:val>
                                        </p:tav>
                                        <p:tav tm="100000">
                                          <p:val>
                                            <p:strVal val="#ppt_x"/>
                                          </p:val>
                                        </p:tav>
                                      </p:tavLst>
                                    </p:anim>
                                    <p:anim calcmode="lin" valueType="num">
                                      <p:cBhvr>
                                        <p:cTn id="18" dur="500" fill="hold"/>
                                        <p:tgtEl>
                                          <p:spTgt spid="935945"/>
                                        </p:tgtEl>
                                        <p:attrNameLst>
                                          <p:attrName>ppt_y</p:attrName>
                                        </p:attrNameLst>
                                      </p:cBhvr>
                                      <p:tavLst>
                                        <p:tav tm="0">
                                          <p:val>
                                            <p:strVal val="#ppt_y"/>
                                          </p:val>
                                        </p:tav>
                                        <p:tav tm="100000">
                                          <p:val>
                                            <p:strVal val="#ppt_y"/>
                                          </p:val>
                                        </p:tav>
                                      </p:tavLst>
                                    </p:anim>
                                    <p:anim calcmode="lin" valueType="num">
                                      <p:cBhvr>
                                        <p:cTn id="19" dur="500" fill="hold"/>
                                        <p:tgtEl>
                                          <p:spTgt spid="935945"/>
                                        </p:tgtEl>
                                        <p:attrNameLst>
                                          <p:attrName>ppt_w</p:attrName>
                                        </p:attrNameLst>
                                      </p:cBhvr>
                                      <p:tavLst>
                                        <p:tav tm="0">
                                          <p:val>
                                            <p:fltVal val="0"/>
                                          </p:val>
                                        </p:tav>
                                        <p:tav tm="100000">
                                          <p:val>
                                            <p:strVal val="#ppt_w"/>
                                          </p:val>
                                        </p:tav>
                                      </p:tavLst>
                                    </p:anim>
                                    <p:anim calcmode="lin" valueType="num">
                                      <p:cBhvr>
                                        <p:cTn id="20" dur="500" fill="hold"/>
                                        <p:tgtEl>
                                          <p:spTgt spid="9359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2" grpId="0" animBg="1" autoUpdateAnimBg="0"/>
      <p:bldP spid="935944" grpId="0" animBg="1"/>
      <p:bldP spid="935945" grpId="0" animBg="1"/>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696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696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93696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6966" name="AutoShape 6"/>
          <p:cNvSpPr>
            <a:spLocks/>
          </p:cNvSpPr>
          <p:nvPr/>
        </p:nvSpPr>
        <p:spPr bwMode="auto">
          <a:xfrm>
            <a:off x="395288" y="2636838"/>
            <a:ext cx="2881312" cy="1008062"/>
          </a:xfrm>
          <a:prstGeom prst="borderCallout2">
            <a:avLst>
              <a:gd name="adj1" fmla="val 11338"/>
              <a:gd name="adj2" fmla="val 102644"/>
              <a:gd name="adj3" fmla="val 11338"/>
              <a:gd name="adj4" fmla="val 106556"/>
              <a:gd name="adj5" fmla="val 150708"/>
              <a:gd name="adj6" fmla="val 11889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从文本流按语法提取数据</a:t>
            </a:r>
          </a:p>
          <a:p>
            <a:pPr>
              <a:lnSpc>
                <a:spcPct val="150000"/>
              </a:lnSpc>
            </a:pPr>
            <a:r>
              <a:rPr lang="zh-CN" altLang="en-US" sz="1800" b="1"/>
              <a:t>写入记录变量 </a:t>
            </a:r>
            <a:r>
              <a:rPr lang="en-US" altLang="zh-CN" sz="1800" b="1"/>
              <a:t>stu</a:t>
            </a:r>
          </a:p>
        </p:txBody>
      </p:sp>
      <p:pic>
        <p:nvPicPr>
          <p:cNvPr id="936967"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6968" name="Oval 8"/>
          <p:cNvSpPr>
            <a:spLocks noChangeArrowheads="1"/>
          </p:cNvSpPr>
          <p:nvPr/>
        </p:nvSpPr>
        <p:spPr bwMode="auto">
          <a:xfrm>
            <a:off x="5003800" y="2060575"/>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36969" name="Line 9"/>
          <p:cNvSpPr>
            <a:spLocks noChangeShapeType="1"/>
          </p:cNvSpPr>
          <p:nvPr/>
        </p:nvSpPr>
        <p:spPr bwMode="auto">
          <a:xfrm flipV="1">
            <a:off x="3492500" y="2205038"/>
            <a:ext cx="1439863" cy="576262"/>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6968"/>
                                        </p:tgtEl>
                                        <p:attrNameLst>
                                          <p:attrName>style.visibility</p:attrName>
                                        </p:attrNameLst>
                                      </p:cBhvr>
                                      <p:to>
                                        <p:strVal val="visible"/>
                                      </p:to>
                                    </p:set>
                                    <p:animEffect transition="in" filter="box(out)">
                                      <p:cBhvr>
                                        <p:cTn id="7" dur="500"/>
                                        <p:tgtEl>
                                          <p:spTgt spid="93696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36969"/>
                                        </p:tgtEl>
                                        <p:attrNameLst>
                                          <p:attrName>style.visibility</p:attrName>
                                        </p:attrNameLst>
                                      </p:cBhvr>
                                      <p:to>
                                        <p:strVal val="visible"/>
                                      </p:to>
                                    </p:set>
                                    <p:anim calcmode="lin" valueType="num">
                                      <p:cBhvr>
                                        <p:cTn id="12" dur="500" fill="hold"/>
                                        <p:tgtEl>
                                          <p:spTgt spid="936969"/>
                                        </p:tgtEl>
                                        <p:attrNameLst>
                                          <p:attrName>ppt_x</p:attrName>
                                        </p:attrNameLst>
                                      </p:cBhvr>
                                      <p:tavLst>
                                        <p:tav tm="0">
                                          <p:val>
                                            <p:strVal val="#ppt_x-#ppt_w/2"/>
                                          </p:val>
                                        </p:tav>
                                        <p:tav tm="100000">
                                          <p:val>
                                            <p:strVal val="#ppt_x"/>
                                          </p:val>
                                        </p:tav>
                                      </p:tavLst>
                                    </p:anim>
                                    <p:anim calcmode="lin" valueType="num">
                                      <p:cBhvr>
                                        <p:cTn id="13" dur="500" fill="hold"/>
                                        <p:tgtEl>
                                          <p:spTgt spid="936969"/>
                                        </p:tgtEl>
                                        <p:attrNameLst>
                                          <p:attrName>ppt_y</p:attrName>
                                        </p:attrNameLst>
                                      </p:cBhvr>
                                      <p:tavLst>
                                        <p:tav tm="0">
                                          <p:val>
                                            <p:strVal val="#ppt_y"/>
                                          </p:val>
                                        </p:tav>
                                        <p:tav tm="100000">
                                          <p:val>
                                            <p:strVal val="#ppt_y"/>
                                          </p:val>
                                        </p:tav>
                                      </p:tavLst>
                                    </p:anim>
                                    <p:anim calcmode="lin" valueType="num">
                                      <p:cBhvr>
                                        <p:cTn id="14" dur="500" fill="hold"/>
                                        <p:tgtEl>
                                          <p:spTgt spid="936969"/>
                                        </p:tgtEl>
                                        <p:attrNameLst>
                                          <p:attrName>ppt_w</p:attrName>
                                        </p:attrNameLst>
                                      </p:cBhvr>
                                      <p:tavLst>
                                        <p:tav tm="0">
                                          <p:val>
                                            <p:fltVal val="0"/>
                                          </p:val>
                                        </p:tav>
                                        <p:tav tm="100000">
                                          <p:val>
                                            <p:strVal val="#ppt_w"/>
                                          </p:val>
                                        </p:tav>
                                      </p:tavLst>
                                    </p:anim>
                                    <p:anim calcmode="lin" valueType="num">
                                      <p:cBhvr>
                                        <p:cTn id="15" dur="500" fill="hold"/>
                                        <p:tgtEl>
                                          <p:spTgt spid="9369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8" grpId="0" animBg="1"/>
      <p:bldP spid="936969" grpId="0" animBg="1"/>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9011"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901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939013"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9014" name="AutoShape 6"/>
          <p:cNvSpPr>
            <a:spLocks/>
          </p:cNvSpPr>
          <p:nvPr/>
        </p:nvSpPr>
        <p:spPr bwMode="auto">
          <a:xfrm>
            <a:off x="395288" y="2636838"/>
            <a:ext cx="2881312" cy="1008062"/>
          </a:xfrm>
          <a:prstGeom prst="borderCallout2">
            <a:avLst>
              <a:gd name="adj1" fmla="val 11338"/>
              <a:gd name="adj2" fmla="val 102644"/>
              <a:gd name="adj3" fmla="val 11338"/>
              <a:gd name="adj4" fmla="val 106556"/>
              <a:gd name="adj5" fmla="val 150708"/>
              <a:gd name="adj6" fmla="val 11889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从文本流按语法提取数据</a:t>
            </a:r>
          </a:p>
          <a:p>
            <a:pPr>
              <a:lnSpc>
                <a:spcPct val="150000"/>
              </a:lnSpc>
            </a:pPr>
            <a:r>
              <a:rPr lang="zh-CN" altLang="en-US" sz="1800" b="1"/>
              <a:t>写入记录变量 </a:t>
            </a:r>
            <a:r>
              <a:rPr lang="en-US" altLang="zh-CN" sz="1800" b="1"/>
              <a:t>stu</a:t>
            </a:r>
          </a:p>
        </p:txBody>
      </p:sp>
      <p:pic>
        <p:nvPicPr>
          <p:cNvPr id="939015"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9016" name="Oval 8"/>
          <p:cNvSpPr>
            <a:spLocks noChangeArrowheads="1"/>
          </p:cNvSpPr>
          <p:nvPr/>
        </p:nvSpPr>
        <p:spPr bwMode="auto">
          <a:xfrm>
            <a:off x="5003800" y="2205038"/>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39017" name="Line 9"/>
          <p:cNvSpPr>
            <a:spLocks noChangeShapeType="1"/>
          </p:cNvSpPr>
          <p:nvPr/>
        </p:nvSpPr>
        <p:spPr bwMode="auto">
          <a:xfrm flipV="1">
            <a:off x="3492500" y="2349500"/>
            <a:ext cx="1439863" cy="431800"/>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9016"/>
                                        </p:tgtEl>
                                        <p:attrNameLst>
                                          <p:attrName>style.visibility</p:attrName>
                                        </p:attrNameLst>
                                      </p:cBhvr>
                                      <p:to>
                                        <p:strVal val="visible"/>
                                      </p:to>
                                    </p:set>
                                    <p:animEffect transition="in" filter="box(out)">
                                      <p:cBhvr>
                                        <p:cTn id="7" dur="500"/>
                                        <p:tgtEl>
                                          <p:spTgt spid="93901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39017"/>
                                        </p:tgtEl>
                                        <p:attrNameLst>
                                          <p:attrName>style.visibility</p:attrName>
                                        </p:attrNameLst>
                                      </p:cBhvr>
                                      <p:to>
                                        <p:strVal val="visible"/>
                                      </p:to>
                                    </p:set>
                                    <p:anim calcmode="lin" valueType="num">
                                      <p:cBhvr>
                                        <p:cTn id="12" dur="500" fill="hold"/>
                                        <p:tgtEl>
                                          <p:spTgt spid="939017"/>
                                        </p:tgtEl>
                                        <p:attrNameLst>
                                          <p:attrName>ppt_x</p:attrName>
                                        </p:attrNameLst>
                                      </p:cBhvr>
                                      <p:tavLst>
                                        <p:tav tm="0">
                                          <p:val>
                                            <p:strVal val="#ppt_x-#ppt_w/2"/>
                                          </p:val>
                                        </p:tav>
                                        <p:tav tm="100000">
                                          <p:val>
                                            <p:strVal val="#ppt_x"/>
                                          </p:val>
                                        </p:tav>
                                      </p:tavLst>
                                    </p:anim>
                                    <p:anim calcmode="lin" valueType="num">
                                      <p:cBhvr>
                                        <p:cTn id="13" dur="500" fill="hold"/>
                                        <p:tgtEl>
                                          <p:spTgt spid="939017"/>
                                        </p:tgtEl>
                                        <p:attrNameLst>
                                          <p:attrName>ppt_y</p:attrName>
                                        </p:attrNameLst>
                                      </p:cBhvr>
                                      <p:tavLst>
                                        <p:tav tm="0">
                                          <p:val>
                                            <p:strVal val="#ppt_y"/>
                                          </p:val>
                                        </p:tav>
                                        <p:tav tm="100000">
                                          <p:val>
                                            <p:strVal val="#ppt_y"/>
                                          </p:val>
                                        </p:tav>
                                      </p:tavLst>
                                    </p:anim>
                                    <p:anim calcmode="lin" valueType="num">
                                      <p:cBhvr>
                                        <p:cTn id="14" dur="500" fill="hold"/>
                                        <p:tgtEl>
                                          <p:spTgt spid="939017"/>
                                        </p:tgtEl>
                                        <p:attrNameLst>
                                          <p:attrName>ppt_w</p:attrName>
                                        </p:attrNameLst>
                                      </p:cBhvr>
                                      <p:tavLst>
                                        <p:tav tm="0">
                                          <p:val>
                                            <p:fltVal val="0"/>
                                          </p:val>
                                        </p:tav>
                                        <p:tav tm="100000">
                                          <p:val>
                                            <p:strVal val="#ppt_w"/>
                                          </p:val>
                                        </p:tav>
                                      </p:tavLst>
                                    </p:anim>
                                    <p:anim calcmode="lin" valueType="num">
                                      <p:cBhvr>
                                        <p:cTn id="15" dur="500" fill="hold"/>
                                        <p:tgtEl>
                                          <p:spTgt spid="9390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6" grpId="0" animBg="1"/>
      <p:bldP spid="939017" grpId="0" animBg="1"/>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4105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106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1061"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solidFill>
                  <a:srgbClr val="FF0000"/>
                </a:solidFill>
                <a:effectLst>
                  <a:outerShdw blurRad="38100" dist="38100" dir="2700000" algn="tl">
                    <a:srgbClr val="000000"/>
                  </a:outerShdw>
                </a:effectLst>
              </a:rPr>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41062" name="AutoShape 6"/>
          <p:cNvSpPr>
            <a:spLocks/>
          </p:cNvSpPr>
          <p:nvPr/>
        </p:nvSpPr>
        <p:spPr bwMode="auto">
          <a:xfrm>
            <a:off x="468313" y="2924175"/>
            <a:ext cx="2736850" cy="1008063"/>
          </a:xfrm>
          <a:prstGeom prst="borderCallout2">
            <a:avLst>
              <a:gd name="adj1" fmla="val 11338"/>
              <a:gd name="adj2" fmla="val 102782"/>
              <a:gd name="adj3" fmla="val 11338"/>
              <a:gd name="adj4" fmla="val 107426"/>
              <a:gd name="adj5" fmla="val 118269"/>
              <a:gd name="adj6" fmla="val 12198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不能正确读出记录</a:t>
            </a:r>
          </a:p>
          <a:p>
            <a:pPr>
              <a:lnSpc>
                <a:spcPct val="150000"/>
              </a:lnSpc>
            </a:pPr>
            <a:r>
              <a:rPr lang="zh-CN" altLang="en-US" sz="1800" b="1"/>
              <a:t>循环结束</a:t>
            </a:r>
          </a:p>
        </p:txBody>
      </p:sp>
      <p:pic>
        <p:nvPicPr>
          <p:cNvPr id="941063"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41064" name="Oval 8"/>
          <p:cNvSpPr>
            <a:spLocks noChangeArrowheads="1"/>
          </p:cNvSpPr>
          <p:nvPr/>
        </p:nvSpPr>
        <p:spPr bwMode="auto">
          <a:xfrm>
            <a:off x="5003800" y="2781300"/>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41065" name="Line 9"/>
          <p:cNvSpPr>
            <a:spLocks noChangeShapeType="1"/>
          </p:cNvSpPr>
          <p:nvPr/>
        </p:nvSpPr>
        <p:spPr bwMode="auto">
          <a:xfrm flipV="1">
            <a:off x="3419475" y="2852738"/>
            <a:ext cx="1584325" cy="144462"/>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41064"/>
                                        </p:tgtEl>
                                        <p:attrNameLst>
                                          <p:attrName>style.visibility</p:attrName>
                                        </p:attrNameLst>
                                      </p:cBhvr>
                                      <p:to>
                                        <p:strVal val="visible"/>
                                      </p:to>
                                    </p:set>
                                    <p:animEffect transition="in" filter="box(out)">
                                      <p:cBhvr>
                                        <p:cTn id="7" dur="500"/>
                                        <p:tgtEl>
                                          <p:spTgt spid="94106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41065"/>
                                        </p:tgtEl>
                                        <p:attrNameLst>
                                          <p:attrName>style.visibility</p:attrName>
                                        </p:attrNameLst>
                                      </p:cBhvr>
                                      <p:to>
                                        <p:strVal val="visible"/>
                                      </p:to>
                                    </p:set>
                                    <p:anim calcmode="lin" valueType="num">
                                      <p:cBhvr>
                                        <p:cTn id="12" dur="500" fill="hold"/>
                                        <p:tgtEl>
                                          <p:spTgt spid="941065"/>
                                        </p:tgtEl>
                                        <p:attrNameLst>
                                          <p:attrName>ppt_x</p:attrName>
                                        </p:attrNameLst>
                                      </p:cBhvr>
                                      <p:tavLst>
                                        <p:tav tm="0">
                                          <p:val>
                                            <p:strVal val="#ppt_x-#ppt_w/2"/>
                                          </p:val>
                                        </p:tav>
                                        <p:tav tm="100000">
                                          <p:val>
                                            <p:strVal val="#ppt_x"/>
                                          </p:val>
                                        </p:tav>
                                      </p:tavLst>
                                    </p:anim>
                                    <p:anim calcmode="lin" valueType="num">
                                      <p:cBhvr>
                                        <p:cTn id="13" dur="500" fill="hold"/>
                                        <p:tgtEl>
                                          <p:spTgt spid="941065"/>
                                        </p:tgtEl>
                                        <p:attrNameLst>
                                          <p:attrName>ppt_y</p:attrName>
                                        </p:attrNameLst>
                                      </p:cBhvr>
                                      <p:tavLst>
                                        <p:tav tm="0">
                                          <p:val>
                                            <p:strVal val="#ppt_y"/>
                                          </p:val>
                                        </p:tav>
                                        <p:tav tm="100000">
                                          <p:val>
                                            <p:strVal val="#ppt_y"/>
                                          </p:val>
                                        </p:tav>
                                      </p:tavLst>
                                    </p:anim>
                                    <p:anim calcmode="lin" valueType="num">
                                      <p:cBhvr>
                                        <p:cTn id="14" dur="500" fill="hold"/>
                                        <p:tgtEl>
                                          <p:spTgt spid="941065"/>
                                        </p:tgtEl>
                                        <p:attrNameLst>
                                          <p:attrName>ppt_w</p:attrName>
                                        </p:attrNameLst>
                                      </p:cBhvr>
                                      <p:tavLst>
                                        <p:tav tm="0">
                                          <p:val>
                                            <p:fltVal val="0"/>
                                          </p:val>
                                        </p:tav>
                                        <p:tav tm="100000">
                                          <p:val>
                                            <p:strVal val="#ppt_w"/>
                                          </p:val>
                                        </p:tav>
                                      </p:tavLst>
                                    </p:anim>
                                    <p:anim calcmode="lin" valueType="num">
                                      <p:cBhvr>
                                        <p:cTn id="15" dur="500" fill="hold"/>
                                        <p:tgtEl>
                                          <p:spTgt spid="94106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2" fill="hold" grpId="0" nodeType="clickEffect">
                                  <p:stCondLst>
                                    <p:cond delay="0"/>
                                  </p:stCondLst>
                                  <p:childTnLst>
                                    <p:set>
                                      <p:cBhvr>
                                        <p:cTn id="19" dur="1" fill="hold">
                                          <p:stCondLst>
                                            <p:cond delay="0"/>
                                          </p:stCondLst>
                                        </p:cTn>
                                        <p:tgtEl>
                                          <p:spTgt spid="941062"/>
                                        </p:tgtEl>
                                        <p:attrNameLst>
                                          <p:attrName>style.visibility</p:attrName>
                                        </p:attrNameLst>
                                      </p:cBhvr>
                                      <p:to>
                                        <p:strVal val="visible"/>
                                      </p:to>
                                    </p:set>
                                    <p:anim calcmode="lin" valueType="num">
                                      <p:cBhvr>
                                        <p:cTn id="20" dur="500" fill="hold"/>
                                        <p:tgtEl>
                                          <p:spTgt spid="941062"/>
                                        </p:tgtEl>
                                        <p:attrNameLst>
                                          <p:attrName>ppt_x</p:attrName>
                                        </p:attrNameLst>
                                      </p:cBhvr>
                                      <p:tavLst>
                                        <p:tav tm="0">
                                          <p:val>
                                            <p:strVal val="#ppt_x+#ppt_w/2"/>
                                          </p:val>
                                        </p:tav>
                                        <p:tav tm="100000">
                                          <p:val>
                                            <p:strVal val="#ppt_x"/>
                                          </p:val>
                                        </p:tav>
                                      </p:tavLst>
                                    </p:anim>
                                    <p:anim calcmode="lin" valueType="num">
                                      <p:cBhvr>
                                        <p:cTn id="21" dur="500" fill="hold"/>
                                        <p:tgtEl>
                                          <p:spTgt spid="941062"/>
                                        </p:tgtEl>
                                        <p:attrNameLst>
                                          <p:attrName>ppt_y</p:attrName>
                                        </p:attrNameLst>
                                      </p:cBhvr>
                                      <p:tavLst>
                                        <p:tav tm="0">
                                          <p:val>
                                            <p:strVal val="#ppt_y"/>
                                          </p:val>
                                        </p:tav>
                                        <p:tav tm="100000">
                                          <p:val>
                                            <p:strVal val="#ppt_y"/>
                                          </p:val>
                                        </p:tav>
                                      </p:tavLst>
                                    </p:anim>
                                    <p:anim calcmode="lin" valueType="num">
                                      <p:cBhvr>
                                        <p:cTn id="22" dur="500" fill="hold"/>
                                        <p:tgtEl>
                                          <p:spTgt spid="941062"/>
                                        </p:tgtEl>
                                        <p:attrNameLst>
                                          <p:attrName>ppt_w</p:attrName>
                                        </p:attrNameLst>
                                      </p:cBhvr>
                                      <p:tavLst>
                                        <p:tav tm="0">
                                          <p:val>
                                            <p:fltVal val="0"/>
                                          </p:val>
                                        </p:tav>
                                        <p:tav tm="100000">
                                          <p:val>
                                            <p:strVal val="#ppt_w"/>
                                          </p:val>
                                        </p:tav>
                                      </p:tavLst>
                                    </p:anim>
                                    <p:anim calcmode="lin" valueType="num">
                                      <p:cBhvr>
                                        <p:cTn id="23" dur="500" fill="hold"/>
                                        <p:tgtEl>
                                          <p:spTgt spid="9410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2" grpId="0" animBg="1"/>
      <p:bldP spid="941064" grpId="0" animBg="1"/>
      <p:bldP spid="941065" grpId="0" animBg="1"/>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7987"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798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798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a:t>
            </a:r>
            <a:r>
              <a:rPr lang="en-US" altLang="zh-CN" sz="1800" b="1">
                <a:solidFill>
                  <a:srgbClr val="0000CC"/>
                </a:solidFill>
              </a:rPr>
              <a:t>cout&lt;&lt;stu.number&lt;&lt;'\t'&lt;&lt;stu.name&lt;&lt;'\t'&lt;&lt;stu.score&lt;&lt;'\n' ;</a:t>
            </a:r>
            <a:r>
              <a:rPr lang="en-US" altLang="zh-CN" sz="1800" b="1"/>
              <a:t>	</a:t>
            </a:r>
            <a:r>
              <a:rPr lang="en-US" altLang="zh-CN" sz="1800" b="1" i="1">
                <a:solidFill>
                  <a:srgbClr val="006600"/>
                </a:solidFill>
              </a:rPr>
              <a:t>//</a:t>
            </a:r>
            <a:r>
              <a:rPr lang="zh-CN" altLang="en-US" sz="1800" b="1"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7990" name="AutoShape 6"/>
          <p:cNvSpPr>
            <a:spLocks/>
          </p:cNvSpPr>
          <p:nvPr/>
        </p:nvSpPr>
        <p:spPr bwMode="auto">
          <a:xfrm>
            <a:off x="468313" y="2852738"/>
            <a:ext cx="2881312" cy="647700"/>
          </a:xfrm>
          <a:prstGeom prst="borderCallout2">
            <a:avLst>
              <a:gd name="adj1" fmla="val 17648"/>
              <a:gd name="adj2" fmla="val 102644"/>
              <a:gd name="adj3" fmla="val 17648"/>
              <a:gd name="adj4" fmla="val 109699"/>
              <a:gd name="adj5" fmla="val 266176"/>
              <a:gd name="adj6" fmla="val 13200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显示记录变量 </a:t>
            </a:r>
            <a:r>
              <a:rPr lang="en-US" altLang="zh-CN" sz="1800" b="1"/>
              <a:t>stu</a:t>
            </a:r>
            <a:r>
              <a:rPr lang="zh-CN" altLang="en-US" sz="1800" b="1"/>
              <a:t>的值</a:t>
            </a:r>
          </a:p>
        </p:txBody>
      </p:sp>
      <p:pic>
        <p:nvPicPr>
          <p:cNvPr id="937991"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7990"/>
                                        </p:tgtEl>
                                        <p:attrNameLst>
                                          <p:attrName>style.visibility</p:attrName>
                                        </p:attrNameLst>
                                      </p:cBhvr>
                                      <p:to>
                                        <p:strVal val="visible"/>
                                      </p:to>
                                    </p:set>
                                    <p:animEffect transition="in" filter="barn(outHorizontal)">
                                      <p:cBhvr>
                                        <p:cTn id="7" dur="500"/>
                                        <p:tgtEl>
                                          <p:spTgt spid="937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90" grpId="0" animBg="1" autoUpdateAnimBg="0"/>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40035"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0036"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0037"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b="1"/>
              <a:t>         </a:t>
            </a:r>
            <a:r>
              <a:rPr lang="en-US" altLang="zh-CN" sz="1800" b="1">
                <a:solidFill>
                  <a:srgbClr val="0000CC"/>
                </a:solidFill>
              </a:rPr>
              <a:t>outf.write((char*)&amp;stu, sizeof(student));	</a:t>
            </a:r>
            <a:r>
              <a:rPr lang="en-US" altLang="zh-CN" sz="1800" b="1"/>
              <a:t>	</a:t>
            </a:r>
            <a:r>
              <a:rPr lang="en-US" altLang="zh-CN" sz="1800" b="1" i="1">
                <a:solidFill>
                  <a:srgbClr val="006600"/>
                </a:solidFill>
              </a:rPr>
              <a:t>//</a:t>
            </a:r>
            <a:r>
              <a:rPr lang="zh-CN" altLang="en-US" sz="1800" b="1"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40038" name="AutoShape 6"/>
          <p:cNvSpPr>
            <a:spLocks/>
          </p:cNvSpPr>
          <p:nvPr/>
        </p:nvSpPr>
        <p:spPr bwMode="auto">
          <a:xfrm>
            <a:off x="684213" y="2781300"/>
            <a:ext cx="2881312" cy="1008063"/>
          </a:xfrm>
          <a:prstGeom prst="borderCallout2">
            <a:avLst>
              <a:gd name="adj1" fmla="val 11338"/>
              <a:gd name="adj2" fmla="val 102644"/>
              <a:gd name="adj3" fmla="val 11338"/>
              <a:gd name="adj4" fmla="val 106060"/>
              <a:gd name="adj5" fmla="val 196065"/>
              <a:gd name="adj6" fmla="val 11696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把记录变量 </a:t>
            </a:r>
            <a:r>
              <a:rPr lang="en-US" altLang="zh-CN" sz="1800" b="1"/>
              <a:t>stu</a:t>
            </a:r>
            <a:r>
              <a:rPr lang="zh-CN" altLang="en-US" sz="1800" b="1"/>
              <a:t>的值</a:t>
            </a:r>
          </a:p>
          <a:p>
            <a:pPr>
              <a:lnSpc>
                <a:spcPct val="150000"/>
              </a:lnSpc>
            </a:pPr>
            <a:r>
              <a:rPr lang="zh-CN" altLang="en-US" sz="1800" b="1"/>
              <a:t>写入二进制文件流</a:t>
            </a:r>
          </a:p>
        </p:txBody>
      </p:sp>
      <p:pic>
        <p:nvPicPr>
          <p:cNvPr id="940039"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0038"/>
                                        </p:tgtEl>
                                        <p:attrNameLst>
                                          <p:attrName>style.visibility</p:attrName>
                                        </p:attrNameLst>
                                      </p:cBhvr>
                                      <p:to>
                                        <p:strVal val="visible"/>
                                      </p:to>
                                    </p:set>
                                    <p:animEffect transition="in" filter="barn(outHorizontal)">
                                      <p:cBhvr>
                                        <p:cTn id="7" dur="500"/>
                                        <p:tgtEl>
                                          <p:spTgt spid="94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3755" name="Picture 11" descr="face2"/>
          <p:cNvPicPr>
            <a:picLocks noChangeAspect="1" noChangeArrowheads="1"/>
          </p:cNvPicPr>
          <p:nvPr/>
        </p:nvPicPr>
        <p:blipFill>
          <a:blip r:embed="rId4">
            <a:lum bright="42000" contrast="-42000"/>
          </a:blip>
          <a:srcRect/>
          <a:stretch>
            <a:fillRect/>
          </a:stretch>
        </p:blipFill>
        <p:spPr bwMode="auto">
          <a:xfrm>
            <a:off x="0" y="0"/>
            <a:ext cx="9144000" cy="6858000"/>
          </a:xfrm>
          <a:prstGeom prst="rect">
            <a:avLst/>
          </a:prstGeom>
          <a:noFill/>
        </p:spPr>
      </p:pic>
      <p:sp>
        <p:nvSpPr>
          <p:cNvPr id="543756" name="Rectangle 12"/>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a:solidFill>
                  <a:srgbClr val="CC3300"/>
                </a:solidFill>
                <a:latin typeface="隶书" pitchFamily="49" charset="-122"/>
                <a:ea typeface="隶书" pitchFamily="49" charset="-122"/>
              </a:rPr>
              <a:t>第</a:t>
            </a:r>
            <a:r>
              <a:rPr lang="en-US" altLang="zh-CN" sz="4000" b="1">
                <a:solidFill>
                  <a:srgbClr val="CC3300"/>
                </a:solidFill>
                <a:latin typeface="隶书" pitchFamily="49" charset="-122"/>
                <a:ea typeface="隶书" pitchFamily="49" charset="-122"/>
              </a:rPr>
              <a:t>11</a:t>
            </a:r>
            <a:r>
              <a:rPr lang="zh-CN" altLang="en-US" sz="4000" b="1">
                <a:solidFill>
                  <a:srgbClr val="CC3300"/>
                </a:solidFill>
                <a:latin typeface="隶书" pitchFamily="49" charset="-122"/>
                <a:ea typeface="隶书" pitchFamily="49" charset="-122"/>
              </a:rPr>
              <a:t>章  输入</a:t>
            </a:r>
            <a:r>
              <a:rPr lang="en-US" altLang="zh-CN" sz="4000" b="1">
                <a:solidFill>
                  <a:srgbClr val="CC3300"/>
                </a:solidFill>
                <a:latin typeface="隶书" pitchFamily="49" charset="-122"/>
                <a:ea typeface="隶书" pitchFamily="49" charset="-122"/>
              </a:rPr>
              <a:t>/</a:t>
            </a:r>
            <a:r>
              <a:rPr lang="zh-CN" altLang="en-US" sz="4000" b="1">
                <a:solidFill>
                  <a:srgbClr val="CC3300"/>
                </a:solidFill>
                <a:latin typeface="隶书" pitchFamily="49" charset="-122"/>
                <a:ea typeface="隶书" pitchFamily="49" charset="-122"/>
              </a:rPr>
              <a:t>输出流</a:t>
            </a:r>
          </a:p>
        </p:txBody>
      </p:sp>
      <p:grpSp>
        <p:nvGrpSpPr>
          <p:cNvPr id="543765" name="Group 21"/>
          <p:cNvGrpSpPr>
            <a:grpSpLocks/>
          </p:cNvGrpSpPr>
          <p:nvPr/>
        </p:nvGrpSpPr>
        <p:grpSpPr bwMode="auto">
          <a:xfrm>
            <a:off x="1295400" y="2651125"/>
            <a:ext cx="6705600" cy="468313"/>
            <a:chOff x="816" y="1670"/>
            <a:chExt cx="4224" cy="295"/>
          </a:xfrm>
        </p:grpSpPr>
        <p:sp>
          <p:nvSpPr>
            <p:cNvPr id="543749" name="Rectangle 5">
              <a:hlinkClick r:id="rId5" action="ppaction://hlinksldjump"/>
            </p:cNvPr>
            <p:cNvSpPr>
              <a:spLocks noChangeArrowheads="1"/>
            </p:cNvSpPr>
            <p:nvPr/>
          </p:nvSpPr>
          <p:spPr bwMode="auto">
            <a:xfrm>
              <a:off x="816" y="1670"/>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5" action="ppaction://hlinksldjump"/>
                </a:rPr>
                <a:t>11.1  </a:t>
              </a:r>
              <a:r>
                <a:rPr lang="zh-CN" altLang="en-US" sz="2000" b="1">
                  <a:solidFill>
                    <a:srgbClr val="FFFFFF"/>
                  </a:solidFill>
                  <a:ea typeface="Arial Unicode MS" pitchFamily="34" charset="-122"/>
                  <a:cs typeface="Arial Unicode MS" pitchFamily="34" charset="-122"/>
                  <a:hlinkClick r:id="rId5" action="ppaction://hlinksldjump"/>
                </a:rPr>
                <a:t>流类和流对象</a:t>
              </a:r>
              <a:endParaRPr lang="zh-CN" altLang="en-US" sz="2000" b="1">
                <a:solidFill>
                  <a:srgbClr val="FFFFFF"/>
                </a:solidFill>
                <a:ea typeface="Arial Unicode MS" pitchFamily="34" charset="-122"/>
                <a:cs typeface="Arial Unicode MS" pitchFamily="34" charset="-122"/>
              </a:endParaRPr>
            </a:p>
          </p:txBody>
        </p:sp>
        <p:graphicFrame>
          <p:nvGraphicFramePr>
            <p:cNvPr id="543759" name="Object 15"/>
            <p:cNvGraphicFramePr>
              <a:graphicFrameLocks noChangeAspect="1"/>
            </p:cNvGraphicFramePr>
            <p:nvPr/>
          </p:nvGraphicFramePr>
          <p:xfrm>
            <a:off x="1597" y="1703"/>
            <a:ext cx="227" cy="229"/>
          </p:xfrm>
          <a:graphic>
            <a:graphicData uri="http://schemas.openxmlformats.org/presentationml/2006/ole">
              <mc:AlternateContent xmlns:mc="http://schemas.openxmlformats.org/markup-compatibility/2006">
                <mc:Choice xmlns:v="urn:schemas-microsoft-com:vml" Requires="v">
                  <p:oleObj spid="_x0000_s543765" name="BMP 图象" r:id="rId6" imgW="1276190" imgH="1286055" progId="PBrush">
                    <p:embed/>
                  </p:oleObj>
                </mc:Choice>
                <mc:Fallback>
                  <p:oleObj name="BMP 图象" r:id="rId6" imgW="1276190" imgH="1286055" progId="PBrush">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7" y="1703"/>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43766" name="Group 22"/>
          <p:cNvGrpSpPr>
            <a:grpSpLocks/>
          </p:cNvGrpSpPr>
          <p:nvPr/>
        </p:nvGrpSpPr>
        <p:grpSpPr bwMode="auto">
          <a:xfrm>
            <a:off x="1295400" y="3184525"/>
            <a:ext cx="6705600" cy="468313"/>
            <a:chOff x="816" y="2006"/>
            <a:chExt cx="4224" cy="295"/>
          </a:xfrm>
        </p:grpSpPr>
        <p:sp>
          <p:nvSpPr>
            <p:cNvPr id="543750" name="Rectangle 6">
              <a:hlinkClick r:id="rId8" action="ppaction://hlinkpres?slideindex=1&amp;slidetitle=10.2  标准流和流操作"/>
            </p:cNvPr>
            <p:cNvSpPr>
              <a:spLocks noChangeArrowheads="1"/>
            </p:cNvSpPr>
            <p:nvPr/>
          </p:nvSpPr>
          <p:spPr bwMode="auto">
            <a:xfrm>
              <a:off x="816" y="2006"/>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4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9" action="ppaction://hlinksldjump"/>
                </a:rPr>
                <a:t>11.2  </a:t>
              </a:r>
              <a:r>
                <a:rPr lang="zh-CN" altLang="en-US" sz="2000" b="1">
                  <a:solidFill>
                    <a:srgbClr val="FFFFFF"/>
                  </a:solidFill>
                  <a:ea typeface="Arial Unicode MS" pitchFamily="34" charset="-122"/>
                  <a:cs typeface="Arial Unicode MS" pitchFamily="34" charset="-122"/>
                  <a:hlinkClick r:id="rId9" action="ppaction://hlinksldjump"/>
                </a:rPr>
                <a:t>标准流和流对象</a:t>
              </a:r>
              <a:endParaRPr lang="zh-CN" altLang="en-US" sz="2000" b="1">
                <a:solidFill>
                  <a:srgbClr val="FFFFFF"/>
                </a:solidFill>
                <a:ea typeface="Arial Unicode MS" pitchFamily="34" charset="-122"/>
                <a:cs typeface="Arial Unicode MS" pitchFamily="34" charset="-122"/>
              </a:endParaRPr>
            </a:p>
          </p:txBody>
        </p:sp>
        <p:graphicFrame>
          <p:nvGraphicFramePr>
            <p:cNvPr id="543760" name="Object 16"/>
            <p:cNvGraphicFramePr>
              <a:graphicFrameLocks noChangeAspect="1"/>
            </p:cNvGraphicFramePr>
            <p:nvPr/>
          </p:nvGraphicFramePr>
          <p:xfrm>
            <a:off x="1597" y="2039"/>
            <a:ext cx="227" cy="229"/>
          </p:xfrm>
          <a:graphic>
            <a:graphicData uri="http://schemas.openxmlformats.org/presentationml/2006/ole">
              <mc:AlternateContent xmlns:mc="http://schemas.openxmlformats.org/markup-compatibility/2006">
                <mc:Choice xmlns:v="urn:schemas-microsoft-com:vml" Requires="v">
                  <p:oleObj spid="_x0000_s543766" name="BMP 图象" r:id="rId10" imgW="1276190" imgH="1286055" progId="PBrush">
                    <p:embed/>
                  </p:oleObj>
                </mc:Choice>
                <mc:Fallback>
                  <p:oleObj name="BMP 图象" r:id="rId10" imgW="1276190" imgH="1286055" progId="PBrush">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7" y="2039"/>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43767" name="Group 23"/>
          <p:cNvGrpSpPr>
            <a:grpSpLocks/>
          </p:cNvGrpSpPr>
          <p:nvPr/>
        </p:nvGrpSpPr>
        <p:grpSpPr bwMode="auto">
          <a:xfrm>
            <a:off x="1295400" y="3719513"/>
            <a:ext cx="6705600" cy="468312"/>
            <a:chOff x="816" y="2343"/>
            <a:chExt cx="4224" cy="295"/>
          </a:xfrm>
        </p:grpSpPr>
        <p:sp>
          <p:nvSpPr>
            <p:cNvPr id="543751" name="Rectangle 7">
              <a:hlinkClick r:id="rId11" action="ppaction://hlinkpres?slideindex=1&amp;slidetitle=10.3  格式控制"/>
            </p:cNvPr>
            <p:cNvSpPr>
              <a:spLocks noChangeArrowheads="1"/>
            </p:cNvSpPr>
            <p:nvPr/>
          </p:nvSpPr>
          <p:spPr bwMode="auto">
            <a:xfrm>
              <a:off x="816" y="2343"/>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2" action="ppaction://hlinksldjump"/>
                </a:rPr>
                <a:t>11.3  </a:t>
              </a:r>
              <a:r>
                <a:rPr lang="zh-CN" altLang="en-US" sz="2000" b="1">
                  <a:solidFill>
                    <a:srgbClr val="FFFFFF"/>
                  </a:solidFill>
                  <a:ea typeface="Arial Unicode MS" pitchFamily="34" charset="-122"/>
                  <a:cs typeface="Arial Unicode MS" pitchFamily="34" charset="-122"/>
                  <a:hlinkClick r:id="rId12" action="ppaction://hlinksldjump"/>
                </a:rPr>
                <a:t>格式控制</a:t>
              </a:r>
              <a:endParaRPr lang="zh-CN" altLang="en-US" sz="2000" b="1">
                <a:solidFill>
                  <a:srgbClr val="FFFFFF"/>
                </a:solidFill>
                <a:ea typeface="Arial Unicode MS" pitchFamily="34" charset="-122"/>
                <a:cs typeface="Arial Unicode MS" pitchFamily="34" charset="-122"/>
              </a:endParaRPr>
            </a:p>
          </p:txBody>
        </p:sp>
        <p:graphicFrame>
          <p:nvGraphicFramePr>
            <p:cNvPr id="543761" name="Object 17"/>
            <p:cNvGraphicFramePr>
              <a:graphicFrameLocks noChangeAspect="1"/>
            </p:cNvGraphicFramePr>
            <p:nvPr/>
          </p:nvGraphicFramePr>
          <p:xfrm>
            <a:off x="1597" y="2376"/>
            <a:ext cx="227" cy="229"/>
          </p:xfrm>
          <a:graphic>
            <a:graphicData uri="http://schemas.openxmlformats.org/presentationml/2006/ole">
              <mc:AlternateContent xmlns:mc="http://schemas.openxmlformats.org/markup-compatibility/2006">
                <mc:Choice xmlns:v="urn:schemas-microsoft-com:vml" Requires="v">
                  <p:oleObj spid="_x0000_s543767" name="BMP 图象" r:id="rId13" imgW="1276190" imgH="1286055" progId="PBrush">
                    <p:embed/>
                  </p:oleObj>
                </mc:Choice>
                <mc:Fallback>
                  <p:oleObj name="BMP 图象" r:id="rId13" imgW="1276190" imgH="1286055" progId="PBrush">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7" y="2376"/>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43768" name="Group 24"/>
          <p:cNvGrpSpPr>
            <a:grpSpLocks/>
          </p:cNvGrpSpPr>
          <p:nvPr/>
        </p:nvGrpSpPr>
        <p:grpSpPr bwMode="auto">
          <a:xfrm>
            <a:off x="1295400" y="4252913"/>
            <a:ext cx="6705600" cy="468312"/>
            <a:chOff x="816" y="2679"/>
            <a:chExt cx="4224" cy="295"/>
          </a:xfrm>
        </p:grpSpPr>
        <p:sp>
          <p:nvSpPr>
            <p:cNvPr id="543752" name="Rectangle 8">
              <a:hlinkClick r:id="rId14" action="ppaction://hlinkpres?slideindex=1&amp;slidetitle=10.4  串流"/>
            </p:cNvPr>
            <p:cNvSpPr>
              <a:spLocks noChangeArrowheads="1"/>
            </p:cNvSpPr>
            <p:nvPr/>
          </p:nvSpPr>
          <p:spPr bwMode="auto">
            <a:xfrm>
              <a:off x="816" y="2679"/>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5" action="ppaction://hlinksldjump"/>
                </a:rPr>
                <a:t>11.4  </a:t>
              </a:r>
              <a:r>
                <a:rPr lang="zh-CN" altLang="en-US" sz="2000" b="1">
                  <a:solidFill>
                    <a:srgbClr val="FFFFFF"/>
                  </a:solidFill>
                  <a:ea typeface="Arial Unicode MS" pitchFamily="34" charset="-122"/>
                  <a:cs typeface="Arial Unicode MS" pitchFamily="34" charset="-122"/>
                  <a:hlinkClick r:id="rId15" action="ppaction://hlinksldjump"/>
                </a:rPr>
                <a:t>串流</a:t>
              </a:r>
              <a:endParaRPr lang="zh-CN" altLang="en-US" sz="2000" b="1">
                <a:solidFill>
                  <a:srgbClr val="FFFFFF"/>
                </a:solidFill>
                <a:ea typeface="Arial Unicode MS" pitchFamily="34" charset="-122"/>
                <a:cs typeface="Arial Unicode MS" pitchFamily="34" charset="-122"/>
              </a:endParaRPr>
            </a:p>
          </p:txBody>
        </p:sp>
        <p:graphicFrame>
          <p:nvGraphicFramePr>
            <p:cNvPr id="543762" name="Object 18"/>
            <p:cNvGraphicFramePr>
              <a:graphicFrameLocks noChangeAspect="1"/>
            </p:cNvGraphicFramePr>
            <p:nvPr/>
          </p:nvGraphicFramePr>
          <p:xfrm>
            <a:off x="1597" y="2712"/>
            <a:ext cx="227" cy="229"/>
          </p:xfrm>
          <a:graphic>
            <a:graphicData uri="http://schemas.openxmlformats.org/presentationml/2006/ole">
              <mc:AlternateContent xmlns:mc="http://schemas.openxmlformats.org/markup-compatibility/2006">
                <mc:Choice xmlns:v="urn:schemas-microsoft-com:vml" Requires="v">
                  <p:oleObj spid="_x0000_s543768" name="BMP 图象" r:id="rId16" imgW="1276190" imgH="1286055" progId="PBrush">
                    <p:embed/>
                  </p:oleObj>
                </mc:Choice>
                <mc:Fallback>
                  <p:oleObj name="BMP 图象" r:id="rId16" imgW="1276190" imgH="1286055" progId="PBrush">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7" y="2712"/>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43769" name="Group 25"/>
          <p:cNvGrpSpPr>
            <a:grpSpLocks/>
          </p:cNvGrpSpPr>
          <p:nvPr/>
        </p:nvGrpSpPr>
        <p:grpSpPr bwMode="auto">
          <a:xfrm>
            <a:off x="1295400" y="4787900"/>
            <a:ext cx="6705600" cy="468313"/>
            <a:chOff x="816" y="3016"/>
            <a:chExt cx="4224" cy="295"/>
          </a:xfrm>
        </p:grpSpPr>
        <p:sp>
          <p:nvSpPr>
            <p:cNvPr id="543753" name="Rectangle 9">
              <a:hlinkClick r:id="rId17" action="ppaction://hlinkpres?slideindex=1&amp;slidetitle=10.5  文件处理"/>
            </p:cNvPr>
            <p:cNvSpPr>
              <a:spLocks noChangeArrowheads="1"/>
            </p:cNvSpPr>
            <p:nvPr/>
          </p:nvSpPr>
          <p:spPr bwMode="auto">
            <a:xfrm>
              <a:off x="816" y="3016"/>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6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8" action="ppaction://hlinksldjump"/>
                </a:rPr>
                <a:t>11.5  </a:t>
              </a:r>
              <a:r>
                <a:rPr lang="zh-CN" altLang="en-US" sz="2000" b="1">
                  <a:solidFill>
                    <a:srgbClr val="FFFFFF"/>
                  </a:solidFill>
                  <a:ea typeface="Arial Unicode MS" pitchFamily="34" charset="-122"/>
                  <a:cs typeface="Arial Unicode MS" pitchFamily="34" charset="-122"/>
                  <a:hlinkClick r:id="rId18" action="ppaction://hlinksldjump"/>
                </a:rPr>
                <a:t>文件处理</a:t>
              </a:r>
              <a:endParaRPr lang="zh-CN" altLang="en-US" sz="2000" b="1">
                <a:solidFill>
                  <a:srgbClr val="FFFFFF"/>
                </a:solidFill>
                <a:ea typeface="Arial Unicode MS" pitchFamily="34" charset="-122"/>
                <a:cs typeface="Arial Unicode MS" pitchFamily="34" charset="-122"/>
              </a:endParaRPr>
            </a:p>
          </p:txBody>
        </p:sp>
        <p:graphicFrame>
          <p:nvGraphicFramePr>
            <p:cNvPr id="543763" name="Object 19"/>
            <p:cNvGraphicFramePr>
              <a:graphicFrameLocks noChangeAspect="1"/>
            </p:cNvGraphicFramePr>
            <p:nvPr/>
          </p:nvGraphicFramePr>
          <p:xfrm>
            <a:off x="1597" y="3049"/>
            <a:ext cx="227" cy="229"/>
          </p:xfrm>
          <a:graphic>
            <a:graphicData uri="http://schemas.openxmlformats.org/presentationml/2006/ole">
              <mc:AlternateContent xmlns:mc="http://schemas.openxmlformats.org/markup-compatibility/2006">
                <mc:Choice xmlns:v="urn:schemas-microsoft-com:vml" Requires="v">
                  <p:oleObj spid="_x0000_s543769" name="BMP 图象" r:id="rId19" imgW="1276190" imgH="1286055" progId="PBrush">
                    <p:embed/>
                  </p:oleObj>
                </mc:Choice>
                <mc:Fallback>
                  <p:oleObj name="BMP 图象" r:id="rId19" imgW="1276190" imgH="1286055" progId="PBrush">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7" y="3049"/>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43770" name="Group 26"/>
          <p:cNvGrpSpPr>
            <a:grpSpLocks/>
          </p:cNvGrpSpPr>
          <p:nvPr/>
        </p:nvGrpSpPr>
        <p:grpSpPr bwMode="auto">
          <a:xfrm>
            <a:off x="1295400" y="5322888"/>
            <a:ext cx="6705600" cy="468312"/>
            <a:chOff x="816" y="3353"/>
            <a:chExt cx="4224" cy="295"/>
          </a:xfrm>
        </p:grpSpPr>
        <p:sp>
          <p:nvSpPr>
            <p:cNvPr id="543757" name="Rectangle 13">
              <a:hlinkClick r:id="rId20" action="ppaction://hlinkpres?slideindex=1&amp;slidetitle=PowerPoint 演示文稿"/>
            </p:cNvPr>
            <p:cNvSpPr>
              <a:spLocks noChangeArrowheads="1"/>
            </p:cNvSpPr>
            <p:nvPr/>
          </p:nvSpPr>
          <p:spPr bwMode="auto">
            <a:xfrm>
              <a:off x="816" y="3353"/>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ea typeface="Arial Unicode MS" pitchFamily="34" charset="-122"/>
                  <a:cs typeface="Arial Unicode MS" pitchFamily="34" charset="-122"/>
                </a:rPr>
                <a:t>		</a:t>
              </a:r>
              <a:r>
                <a:rPr lang="zh-CN" altLang="en-US" sz="2000" b="1">
                  <a:solidFill>
                    <a:srgbClr val="FFFFFF"/>
                  </a:solidFill>
                  <a:ea typeface="Arial Unicode MS" pitchFamily="34" charset="-122"/>
                  <a:cs typeface="Arial Unicode MS" pitchFamily="34" charset="-122"/>
                  <a:hlinkClick r:id="rId21" action="ppaction://hlinksldjump"/>
                </a:rPr>
                <a:t>小结</a:t>
              </a:r>
              <a:endParaRPr lang="zh-CN" altLang="en-US" sz="2000" b="1">
                <a:solidFill>
                  <a:srgbClr val="FFFFFF"/>
                </a:solidFill>
                <a:ea typeface="Arial Unicode MS" pitchFamily="34" charset="-122"/>
                <a:cs typeface="Arial Unicode MS" pitchFamily="34" charset="-122"/>
              </a:endParaRPr>
            </a:p>
          </p:txBody>
        </p:sp>
        <p:graphicFrame>
          <p:nvGraphicFramePr>
            <p:cNvPr id="543764" name="Object 20"/>
            <p:cNvGraphicFramePr>
              <a:graphicFrameLocks noChangeAspect="1"/>
            </p:cNvGraphicFramePr>
            <p:nvPr/>
          </p:nvGraphicFramePr>
          <p:xfrm>
            <a:off x="1597" y="3386"/>
            <a:ext cx="227" cy="229"/>
          </p:xfrm>
          <a:graphic>
            <a:graphicData uri="http://schemas.openxmlformats.org/presentationml/2006/ole">
              <mc:AlternateContent xmlns:mc="http://schemas.openxmlformats.org/markup-compatibility/2006">
                <mc:Choice xmlns:v="urn:schemas-microsoft-com:vml" Requires="v">
                  <p:oleObj spid="_x0000_s543770" name="BMP 图象" r:id="rId22" imgW="1276190" imgH="1286055" progId="PBrush">
                    <p:embed/>
                  </p:oleObj>
                </mc:Choice>
                <mc:Fallback>
                  <p:oleObj name="BMP 图象" r:id="rId22" imgW="1276190" imgH="1286055" progId="PBrush">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7" y="3386"/>
                          <a:ext cx="227"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43773" name="Picture 29" descr="129">
            <a:hlinkClick r:id="rId23" action="ppaction://hlinkpres?slideindex=1&amp;slidetitle="/>
          </p:cNvPr>
          <p:cNvPicPr>
            <a:picLocks noChangeAspect="1" noChangeArrowheads="1"/>
          </p:cNvPicPr>
          <p:nvPr/>
        </p:nvPicPr>
        <p:blipFill>
          <a:blip r:embed="rId24"/>
          <a:srcRect/>
          <a:stretch>
            <a:fillRect/>
          </a:stretch>
        </p:blipFill>
        <p:spPr bwMode="auto">
          <a:xfrm>
            <a:off x="7951788" y="5735638"/>
            <a:ext cx="1116012" cy="1116012"/>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43765"/>
                                        </p:tgtEl>
                                        <p:attrNameLst>
                                          <p:attrName>style.visibility</p:attrName>
                                        </p:attrNameLst>
                                      </p:cBhvr>
                                      <p:to>
                                        <p:strVal val="visible"/>
                                      </p:to>
                                    </p:set>
                                    <p:animEffect transition="in" filter="slide(fromTop)">
                                      <p:cBhvr>
                                        <p:cTn id="7" dur="1000"/>
                                        <p:tgtEl>
                                          <p:spTgt spid="543765"/>
                                        </p:tgtEl>
                                      </p:cBhvr>
                                    </p:animEffect>
                                  </p:childTnLst>
                                </p:cTn>
                              </p:par>
                            </p:childTnLst>
                          </p:cTn>
                        </p:par>
                        <p:par>
                          <p:cTn id="8" fill="hold">
                            <p:stCondLst>
                              <p:cond delay="1000"/>
                            </p:stCondLst>
                            <p:childTnLst>
                              <p:par>
                                <p:cTn id="9" presetID="12" presetClass="entr" presetSubtype="1" fill="hold" nodeType="afterEffect">
                                  <p:stCondLst>
                                    <p:cond delay="0"/>
                                  </p:stCondLst>
                                  <p:childTnLst>
                                    <p:set>
                                      <p:cBhvr>
                                        <p:cTn id="10" dur="1" fill="hold">
                                          <p:stCondLst>
                                            <p:cond delay="0"/>
                                          </p:stCondLst>
                                        </p:cTn>
                                        <p:tgtEl>
                                          <p:spTgt spid="543766"/>
                                        </p:tgtEl>
                                        <p:attrNameLst>
                                          <p:attrName>style.visibility</p:attrName>
                                        </p:attrNameLst>
                                      </p:cBhvr>
                                      <p:to>
                                        <p:strVal val="visible"/>
                                      </p:to>
                                    </p:set>
                                    <p:animEffect transition="in" filter="slide(fromTop)">
                                      <p:cBhvr>
                                        <p:cTn id="11" dur="1000"/>
                                        <p:tgtEl>
                                          <p:spTgt spid="543766"/>
                                        </p:tgtEl>
                                      </p:cBhvr>
                                    </p:animEffect>
                                  </p:childTnLst>
                                </p:cTn>
                              </p:par>
                            </p:childTnLst>
                          </p:cTn>
                        </p:par>
                        <p:par>
                          <p:cTn id="12" fill="hold">
                            <p:stCondLst>
                              <p:cond delay="2000"/>
                            </p:stCondLst>
                            <p:childTnLst>
                              <p:par>
                                <p:cTn id="13" presetID="12" presetClass="entr" presetSubtype="1" fill="hold" nodeType="afterEffect">
                                  <p:stCondLst>
                                    <p:cond delay="0"/>
                                  </p:stCondLst>
                                  <p:childTnLst>
                                    <p:set>
                                      <p:cBhvr>
                                        <p:cTn id="14" dur="1" fill="hold">
                                          <p:stCondLst>
                                            <p:cond delay="0"/>
                                          </p:stCondLst>
                                        </p:cTn>
                                        <p:tgtEl>
                                          <p:spTgt spid="543767"/>
                                        </p:tgtEl>
                                        <p:attrNameLst>
                                          <p:attrName>style.visibility</p:attrName>
                                        </p:attrNameLst>
                                      </p:cBhvr>
                                      <p:to>
                                        <p:strVal val="visible"/>
                                      </p:to>
                                    </p:set>
                                    <p:animEffect transition="in" filter="slide(fromTop)">
                                      <p:cBhvr>
                                        <p:cTn id="15" dur="1000"/>
                                        <p:tgtEl>
                                          <p:spTgt spid="543767"/>
                                        </p:tgtEl>
                                      </p:cBhvr>
                                    </p:animEffect>
                                  </p:childTnLst>
                                </p:cTn>
                              </p:par>
                            </p:childTnLst>
                          </p:cTn>
                        </p:par>
                        <p:par>
                          <p:cTn id="16" fill="hold">
                            <p:stCondLst>
                              <p:cond delay="3000"/>
                            </p:stCondLst>
                            <p:childTnLst>
                              <p:par>
                                <p:cTn id="17" presetID="12" presetClass="entr" presetSubtype="1" fill="hold" nodeType="afterEffect">
                                  <p:stCondLst>
                                    <p:cond delay="1000"/>
                                  </p:stCondLst>
                                  <p:childTnLst>
                                    <p:set>
                                      <p:cBhvr>
                                        <p:cTn id="18" dur="1" fill="hold">
                                          <p:stCondLst>
                                            <p:cond delay="0"/>
                                          </p:stCondLst>
                                        </p:cTn>
                                        <p:tgtEl>
                                          <p:spTgt spid="543768"/>
                                        </p:tgtEl>
                                        <p:attrNameLst>
                                          <p:attrName>style.visibility</p:attrName>
                                        </p:attrNameLst>
                                      </p:cBhvr>
                                      <p:to>
                                        <p:strVal val="visible"/>
                                      </p:to>
                                    </p:set>
                                    <p:animEffect transition="in" filter="slide(fromTop)">
                                      <p:cBhvr>
                                        <p:cTn id="19" dur="1000"/>
                                        <p:tgtEl>
                                          <p:spTgt spid="543768"/>
                                        </p:tgtEl>
                                      </p:cBhvr>
                                    </p:animEffect>
                                  </p:childTnLst>
                                </p:cTn>
                              </p:par>
                            </p:childTnLst>
                          </p:cTn>
                        </p:par>
                        <p:par>
                          <p:cTn id="20" fill="hold">
                            <p:stCondLst>
                              <p:cond delay="5000"/>
                            </p:stCondLst>
                            <p:childTnLst>
                              <p:par>
                                <p:cTn id="21" presetID="12" presetClass="entr" presetSubtype="1" fill="hold" nodeType="afterEffect">
                                  <p:stCondLst>
                                    <p:cond delay="1000"/>
                                  </p:stCondLst>
                                  <p:childTnLst>
                                    <p:set>
                                      <p:cBhvr>
                                        <p:cTn id="22" dur="1" fill="hold">
                                          <p:stCondLst>
                                            <p:cond delay="0"/>
                                          </p:stCondLst>
                                        </p:cTn>
                                        <p:tgtEl>
                                          <p:spTgt spid="543769"/>
                                        </p:tgtEl>
                                        <p:attrNameLst>
                                          <p:attrName>style.visibility</p:attrName>
                                        </p:attrNameLst>
                                      </p:cBhvr>
                                      <p:to>
                                        <p:strVal val="visible"/>
                                      </p:to>
                                    </p:set>
                                    <p:animEffect transition="in" filter="slide(fromTop)">
                                      <p:cBhvr>
                                        <p:cTn id="23" dur="1000"/>
                                        <p:tgtEl>
                                          <p:spTgt spid="543769"/>
                                        </p:tgtEl>
                                      </p:cBhvr>
                                    </p:animEffect>
                                  </p:childTnLst>
                                </p:cTn>
                              </p:par>
                            </p:childTnLst>
                          </p:cTn>
                        </p:par>
                        <p:par>
                          <p:cTn id="24" fill="hold">
                            <p:stCondLst>
                              <p:cond delay="7000"/>
                            </p:stCondLst>
                            <p:childTnLst>
                              <p:par>
                                <p:cTn id="25" presetID="12" presetClass="entr" presetSubtype="1" fill="hold" nodeType="afterEffect">
                                  <p:stCondLst>
                                    <p:cond delay="1000"/>
                                  </p:stCondLst>
                                  <p:childTnLst>
                                    <p:set>
                                      <p:cBhvr>
                                        <p:cTn id="26" dur="1" fill="hold">
                                          <p:stCondLst>
                                            <p:cond delay="0"/>
                                          </p:stCondLst>
                                        </p:cTn>
                                        <p:tgtEl>
                                          <p:spTgt spid="543770"/>
                                        </p:tgtEl>
                                        <p:attrNameLst>
                                          <p:attrName>style.visibility</p:attrName>
                                        </p:attrNameLst>
                                      </p:cBhvr>
                                      <p:to>
                                        <p:strVal val="visible"/>
                                      </p:to>
                                    </p:set>
                                    <p:animEffect transition="in" filter="slide(fromTop)">
                                      <p:cBhvr>
                                        <p:cTn id="27" dur="1000"/>
                                        <p:tgtEl>
                                          <p:spTgt spid="543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8562"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8563"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8601" name="Rectangle 41"/>
          <p:cNvSpPr>
            <a:spLocks noChangeArrowheads="1"/>
          </p:cNvSpPr>
          <p:nvPr/>
        </p:nvSpPr>
        <p:spPr bwMode="auto">
          <a:xfrm>
            <a:off x="2667000" y="4111625"/>
            <a:ext cx="5410200" cy="91757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50000"/>
              </a:lnSpc>
            </a:pPr>
            <a:r>
              <a:rPr lang="en-US" altLang="zh-CN" sz="1800"/>
              <a:t>istream&amp; seekg( streampos </a:t>
            </a:r>
            <a:r>
              <a:rPr lang="en-US" altLang="zh-CN" sz="1800" i="1"/>
              <a:t>pos </a:t>
            </a:r>
            <a:r>
              <a:rPr lang="en-US" altLang="zh-CN" sz="1800"/>
              <a:t>);</a:t>
            </a:r>
          </a:p>
          <a:p>
            <a:pPr algn="l">
              <a:lnSpc>
                <a:spcPct val="150000"/>
              </a:lnSpc>
            </a:pPr>
            <a:r>
              <a:rPr lang="en-US" altLang="zh-CN" sz="1800"/>
              <a:t>istream&amp; seekg( streamoff </a:t>
            </a:r>
            <a:r>
              <a:rPr lang="en-US" altLang="zh-CN" sz="1800" i="1"/>
              <a:t>off</a:t>
            </a:r>
            <a:r>
              <a:rPr lang="en-US" altLang="zh-CN" sz="1800"/>
              <a:t>, ios::seek_dir </a:t>
            </a:r>
            <a:r>
              <a:rPr lang="en-US" altLang="zh-CN" sz="1800" i="1"/>
              <a:t>dir </a:t>
            </a:r>
            <a:r>
              <a:rPr lang="en-US" altLang="zh-CN" sz="1800"/>
              <a:t>);</a:t>
            </a:r>
          </a:p>
        </p:txBody>
      </p:sp>
      <p:sp>
        <p:nvSpPr>
          <p:cNvPr id="578602"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8601"/>
                                        </p:tgtEl>
                                        <p:attrNameLst>
                                          <p:attrName>style.visibility</p:attrName>
                                        </p:attrNameLst>
                                      </p:cBhvr>
                                      <p:to>
                                        <p:strVal val="visible"/>
                                      </p:to>
                                    </p:set>
                                    <p:anim calcmode="lin" valueType="num">
                                      <p:cBhvr>
                                        <p:cTn id="7" dur="500" fill="hold"/>
                                        <p:tgtEl>
                                          <p:spTgt spid="578601"/>
                                        </p:tgtEl>
                                        <p:attrNameLst>
                                          <p:attrName>ppt_x</p:attrName>
                                        </p:attrNameLst>
                                      </p:cBhvr>
                                      <p:tavLst>
                                        <p:tav tm="0">
                                          <p:val>
                                            <p:strVal val="#ppt_x-#ppt_w/2"/>
                                          </p:val>
                                        </p:tav>
                                        <p:tav tm="100000">
                                          <p:val>
                                            <p:strVal val="#ppt_x"/>
                                          </p:val>
                                        </p:tav>
                                      </p:tavLst>
                                    </p:anim>
                                    <p:anim calcmode="lin" valueType="num">
                                      <p:cBhvr>
                                        <p:cTn id="8" dur="500" fill="hold"/>
                                        <p:tgtEl>
                                          <p:spTgt spid="578601"/>
                                        </p:tgtEl>
                                        <p:attrNameLst>
                                          <p:attrName>ppt_y</p:attrName>
                                        </p:attrNameLst>
                                      </p:cBhvr>
                                      <p:tavLst>
                                        <p:tav tm="0">
                                          <p:val>
                                            <p:strVal val="#ppt_y"/>
                                          </p:val>
                                        </p:tav>
                                        <p:tav tm="100000">
                                          <p:val>
                                            <p:strVal val="#ppt_y"/>
                                          </p:val>
                                        </p:tav>
                                      </p:tavLst>
                                    </p:anim>
                                    <p:anim calcmode="lin" valueType="num">
                                      <p:cBhvr>
                                        <p:cTn id="9" dur="500" fill="hold"/>
                                        <p:tgtEl>
                                          <p:spTgt spid="578601"/>
                                        </p:tgtEl>
                                        <p:attrNameLst>
                                          <p:attrName>ppt_w</p:attrName>
                                        </p:attrNameLst>
                                      </p:cBhvr>
                                      <p:tavLst>
                                        <p:tav tm="0">
                                          <p:val>
                                            <p:fltVal val="0"/>
                                          </p:val>
                                        </p:tav>
                                        <p:tav tm="100000">
                                          <p:val>
                                            <p:strVal val="#ppt_w"/>
                                          </p:val>
                                        </p:tav>
                                      </p:tavLst>
                                    </p:anim>
                                    <p:anim calcmode="lin" valueType="num">
                                      <p:cBhvr>
                                        <p:cTn id="10" dur="500" fill="hold"/>
                                        <p:tgtEl>
                                          <p:spTgt spid="5786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1" grpId="0" animBg="1" autoUpdateAnimBg="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ChangeArrowheads="1"/>
          </p:cNvSpPr>
          <p:nvPr/>
        </p:nvSpPr>
        <p:spPr bwMode="auto">
          <a:xfrm>
            <a:off x="0" y="5373688"/>
            <a:ext cx="9036050" cy="431800"/>
          </a:xfrm>
          <a:prstGeom prst="rect">
            <a:avLst/>
          </a:prstGeom>
          <a:solidFill>
            <a:srgbClr val="FFFFFF"/>
          </a:solidFill>
          <a:ln w="9525">
            <a:noFill/>
            <a:miter lim="800000"/>
            <a:headEnd/>
            <a:tailEnd/>
          </a:ln>
          <a:effectLst/>
        </p:spPr>
        <p:txBody>
          <a:bodyPr wrap="none" anchor="ctr"/>
          <a:lstStyle/>
          <a:p>
            <a:endParaRPr lang="zh-CN" altLang="en-US"/>
          </a:p>
        </p:txBody>
      </p:sp>
      <p:sp>
        <p:nvSpPr>
          <p:cNvPr id="94208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208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208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b="1">
                <a:solidFill>
                  <a:srgbClr val="CC3300"/>
                </a:solidFill>
              </a:rPr>
              <a:t>const student mark = { 0, "nomane\0", 0 };</a:t>
            </a:r>
            <a:r>
              <a:rPr lang="en-US" altLang="zh-CN" sz="1800"/>
              <a:t>	</a:t>
            </a:r>
            <a:r>
              <a:rPr lang="en-US" altLang="zh-CN" sz="1800" b="1" i="1">
                <a:solidFill>
                  <a:srgbClr val="006600"/>
                </a:solidFill>
              </a:rPr>
              <a:t>//</a:t>
            </a:r>
            <a:r>
              <a:rPr lang="zh-CN" altLang="en-US" sz="1800" b="1"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b="1"/>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a:t>
            </a:r>
            <a:r>
              <a:rPr lang="en-US" altLang="zh-CN" sz="1800" b="1">
                <a:solidFill>
                  <a:srgbClr val="0000CC"/>
                </a:solidFill>
              </a:rPr>
              <a:t>outf.write((char*)&amp;</a:t>
            </a:r>
            <a:r>
              <a:rPr lang="en-US" altLang="zh-CN" sz="1800" b="1">
                <a:solidFill>
                  <a:srgbClr val="CC3300"/>
                </a:solidFill>
              </a:rPr>
              <a:t>mark</a:t>
            </a:r>
            <a:r>
              <a:rPr lang="en-US" altLang="zh-CN" sz="1800" b="1">
                <a:solidFill>
                  <a:srgbClr val="0000CC"/>
                </a:solidFill>
              </a:rPr>
              <a:t>, sizeof(student));</a:t>
            </a:r>
            <a:r>
              <a:rPr lang="en-US" altLang="zh-CN" sz="1800" b="1"/>
              <a:t>		</a:t>
            </a:r>
            <a:r>
              <a:rPr lang="en-US" altLang="zh-CN" sz="1800" b="1" i="1">
                <a:solidFill>
                  <a:srgbClr val="006600"/>
                </a:solidFill>
              </a:rPr>
              <a:t>//</a:t>
            </a:r>
            <a:r>
              <a:rPr lang="zh-CN" altLang="en-US" sz="1800" b="1"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pic>
        <p:nvPicPr>
          <p:cNvPr id="942087"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42086" name="AutoShape 6"/>
          <p:cNvSpPr>
            <a:spLocks/>
          </p:cNvSpPr>
          <p:nvPr/>
        </p:nvSpPr>
        <p:spPr bwMode="auto">
          <a:xfrm>
            <a:off x="4648200" y="3068638"/>
            <a:ext cx="3033713" cy="1008062"/>
          </a:xfrm>
          <a:prstGeom prst="borderCallout2">
            <a:avLst>
              <a:gd name="adj1" fmla="val 11338"/>
              <a:gd name="adj2" fmla="val -2514"/>
              <a:gd name="adj3" fmla="val 11338"/>
              <a:gd name="adj4" fmla="val -16481"/>
              <a:gd name="adj5" fmla="val 225829"/>
              <a:gd name="adj6" fmla="val -6221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在二进制文件写入空记录</a:t>
            </a:r>
          </a:p>
          <a:p>
            <a:pPr>
              <a:lnSpc>
                <a:spcPct val="150000"/>
              </a:lnSpc>
            </a:pPr>
            <a:r>
              <a:rPr lang="zh-CN" altLang="en-US" sz="1800" b="1"/>
              <a:t>用做文件结束标志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086"/>
                                        </p:tgtEl>
                                        <p:attrNameLst>
                                          <p:attrName>style.visibility</p:attrName>
                                        </p:attrNameLst>
                                      </p:cBhvr>
                                      <p:to>
                                        <p:strVal val="visible"/>
                                      </p:to>
                                    </p:set>
                                    <p:animEffect transition="in" filter="barn(outHorizontal)">
                                      <p:cBhvr>
                                        <p:cTn id="7" dur="500"/>
                                        <p:tgtEl>
                                          <p:spTgt spid="94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6" grpId="0" animBg="1" autoUpdateAnimBg="0"/>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nvSpPr>
        <p:spPr bwMode="auto">
          <a:xfrm>
            <a:off x="0" y="5734050"/>
            <a:ext cx="9036050" cy="647700"/>
          </a:xfrm>
          <a:prstGeom prst="rect">
            <a:avLst/>
          </a:prstGeom>
          <a:solidFill>
            <a:srgbClr val="FFFFFF"/>
          </a:solidFill>
          <a:ln w="9525">
            <a:noFill/>
            <a:miter lim="800000"/>
            <a:headEnd/>
            <a:tailEnd/>
          </a:ln>
          <a:effectLst/>
        </p:spPr>
        <p:txBody>
          <a:bodyPr wrap="none" anchor="ctr"/>
          <a:lstStyle/>
          <a:p>
            <a:endParaRPr lang="zh-CN" altLang="en-US"/>
          </a:p>
        </p:txBody>
      </p:sp>
      <p:sp>
        <p:nvSpPr>
          <p:cNvPr id="943107"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310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310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b="1"/>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b="1"/>
              <a:t>    </a:t>
            </a:r>
            <a:r>
              <a:rPr lang="en-US" altLang="zh-CN" sz="1800"/>
              <a:t>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b="1"/>
              <a:t>    </a:t>
            </a:r>
            <a:r>
              <a:rPr lang="en-US" altLang="zh-CN" sz="1800" b="1">
                <a:solidFill>
                  <a:srgbClr val="0000CC"/>
                </a:solidFill>
              </a:rPr>
              <a:t>instuf.close() ;</a:t>
            </a:r>
            <a:r>
              <a:rPr lang="en-US" altLang="zh-CN" sz="1800" b="1"/>
              <a:t>				</a:t>
            </a:r>
            <a:r>
              <a:rPr lang="en-US" altLang="zh-CN" sz="1800" b="1" i="1">
                <a:solidFill>
                  <a:srgbClr val="006600"/>
                </a:solidFill>
              </a:rPr>
              <a:t>//</a:t>
            </a:r>
            <a:r>
              <a:rPr lang="zh-CN" altLang="en-US" sz="1800" b="1" i="1">
                <a:solidFill>
                  <a:srgbClr val="006600"/>
                </a:solidFill>
              </a:rPr>
              <a:t>关闭文本文件</a:t>
            </a:r>
          </a:p>
          <a:p>
            <a:pPr algn="l">
              <a:lnSpc>
                <a:spcPct val="110000"/>
              </a:lnSpc>
            </a:pPr>
            <a:r>
              <a:rPr lang="zh-CN" altLang="en-US" sz="1800" b="1">
                <a:solidFill>
                  <a:srgbClr val="0000CC"/>
                </a:solidFill>
              </a:rPr>
              <a:t>    </a:t>
            </a:r>
            <a:r>
              <a:rPr lang="en-US" altLang="zh-CN" sz="1800" b="1">
                <a:solidFill>
                  <a:srgbClr val="0000CC"/>
                </a:solidFill>
              </a:rPr>
              <a:t>outf.close();	</a:t>
            </a:r>
            <a:r>
              <a:rPr lang="en-US" altLang="zh-CN" sz="1800" b="1"/>
              <a:t>			</a:t>
            </a:r>
            <a:r>
              <a:rPr lang="en-US" altLang="zh-CN" sz="1800" b="1" i="1">
                <a:solidFill>
                  <a:srgbClr val="006600"/>
                </a:solidFill>
              </a:rPr>
              <a:t>//</a:t>
            </a:r>
            <a:r>
              <a:rPr lang="zh-CN" altLang="en-US" sz="1800" b="1" i="1">
                <a:solidFill>
                  <a:srgbClr val="006600"/>
                </a:solidFill>
              </a:rPr>
              <a:t>关闭二进制文件</a:t>
            </a:r>
          </a:p>
          <a:p>
            <a:pPr algn="l">
              <a:lnSpc>
                <a:spcPct val="110000"/>
              </a:lnSpc>
            </a:pPr>
            <a:r>
              <a:rPr lang="zh-CN" altLang="en-US" sz="1800"/>
              <a:t> </a:t>
            </a:r>
            <a:r>
              <a:rPr lang="en-US" altLang="zh-CN" sz="1800"/>
              <a:t>}</a:t>
            </a:r>
          </a:p>
        </p:txBody>
      </p:sp>
      <p:pic>
        <p:nvPicPr>
          <p:cNvPr id="943110" name="Picture 6"/>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43111" name="AutoShape 7"/>
          <p:cNvSpPr>
            <a:spLocks/>
          </p:cNvSpPr>
          <p:nvPr/>
        </p:nvSpPr>
        <p:spPr bwMode="auto">
          <a:xfrm>
            <a:off x="4648200" y="3716338"/>
            <a:ext cx="1939925" cy="576262"/>
          </a:xfrm>
          <a:prstGeom prst="borderCallout2">
            <a:avLst>
              <a:gd name="adj1" fmla="val 19833"/>
              <a:gd name="adj2" fmla="val -3926"/>
              <a:gd name="adj3" fmla="val 19833"/>
              <a:gd name="adj4" fmla="val -25778"/>
              <a:gd name="adj5" fmla="val 395042"/>
              <a:gd name="adj6" fmla="val -9730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3111"/>
                                        </p:tgtEl>
                                        <p:attrNameLst>
                                          <p:attrName>style.visibility</p:attrName>
                                        </p:attrNameLst>
                                      </p:cBhvr>
                                      <p:to>
                                        <p:strVal val="visible"/>
                                      </p:to>
                                    </p:set>
                                    <p:animEffect transition="in" filter="barn(outHorizontal)">
                                      <p:cBhvr>
                                        <p:cTn id="7" dur="500"/>
                                        <p:tgtEl>
                                          <p:spTgt spid="94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1" grpId="0" animBg="1" autoUpdateAnimBg="0"/>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Text Box 2"/>
          <p:cNvSpPr txBox="1">
            <a:spLocks noChangeArrowheads="1"/>
          </p:cNvSpPr>
          <p:nvPr/>
        </p:nvSpPr>
        <p:spPr bwMode="auto">
          <a:xfrm>
            <a:off x="950913" y="1519238"/>
            <a:ext cx="7292975" cy="1333500"/>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t> </a:t>
            </a:r>
            <a:r>
              <a:rPr lang="zh-CN" altLang="en-US" b="1"/>
              <a:t>读出文本文件</a:t>
            </a:r>
            <a:r>
              <a:rPr lang="en-US" altLang="zh-CN" b="1"/>
              <a:t>d:\students.txt</a:t>
            </a:r>
            <a:r>
              <a:rPr lang="zh-CN" altLang="en-US" b="1"/>
              <a:t>的学生信息，</a:t>
            </a:r>
          </a:p>
          <a:p>
            <a:pPr algn="l">
              <a:lnSpc>
                <a:spcPct val="170000"/>
              </a:lnSpc>
              <a:buClr>
                <a:srgbClr val="FF3300"/>
              </a:buClr>
              <a:buFont typeface="Wingdings" pitchFamily="2" charset="2"/>
              <a:buChar char="Ø"/>
            </a:pPr>
            <a:r>
              <a:rPr lang="zh-CN" altLang="en-US" b="1"/>
              <a:t> 写入新建立二进制文件</a:t>
            </a:r>
            <a:r>
              <a:rPr lang="en-US" altLang="zh-CN" b="1"/>
              <a:t>d:\students.dat</a:t>
            </a:r>
            <a:r>
              <a:rPr lang="zh-CN" altLang="en-US" b="1"/>
              <a:t>中</a:t>
            </a:r>
            <a:r>
              <a:rPr lang="zh-CN" altLang="en-US"/>
              <a:t>。</a:t>
            </a:r>
          </a:p>
        </p:txBody>
      </p:sp>
      <p:sp>
        <p:nvSpPr>
          <p:cNvPr id="944131"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413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944133" name="Picture 5"/>
          <p:cNvPicPr>
            <a:picLocks noChangeAspect="1" noChangeArrowheads="1"/>
          </p:cNvPicPr>
          <p:nvPr/>
        </p:nvPicPr>
        <p:blipFill>
          <a:blip r:embed="rId2"/>
          <a:srcRect/>
          <a:stretch>
            <a:fillRect/>
          </a:stretch>
        </p:blipFill>
        <p:spPr bwMode="auto">
          <a:xfrm>
            <a:off x="755650" y="3429000"/>
            <a:ext cx="3573463" cy="2311400"/>
          </a:xfrm>
          <a:prstGeom prst="rect">
            <a:avLst/>
          </a:prstGeom>
          <a:noFill/>
        </p:spPr>
      </p:pic>
      <p:pic>
        <p:nvPicPr>
          <p:cNvPr id="944134" name="Picture 6"/>
          <p:cNvPicPr>
            <a:picLocks noChangeAspect="1" noChangeArrowheads="1"/>
          </p:cNvPicPr>
          <p:nvPr/>
        </p:nvPicPr>
        <p:blipFill>
          <a:blip r:embed="rId3"/>
          <a:srcRect/>
          <a:stretch>
            <a:fillRect/>
          </a:stretch>
        </p:blipFill>
        <p:spPr bwMode="auto">
          <a:xfrm>
            <a:off x="2339975" y="3573463"/>
            <a:ext cx="3422650" cy="1984375"/>
          </a:xfrm>
          <a:prstGeom prst="rect">
            <a:avLst/>
          </a:prstGeom>
          <a:noFill/>
        </p:spPr>
      </p:pic>
      <p:pic>
        <p:nvPicPr>
          <p:cNvPr id="944136" name="Picture 8"/>
          <p:cNvPicPr>
            <a:picLocks noChangeAspect="1" noChangeArrowheads="1"/>
          </p:cNvPicPr>
          <p:nvPr/>
        </p:nvPicPr>
        <p:blipFill>
          <a:blip r:embed="rId4"/>
          <a:srcRect/>
          <a:stretch>
            <a:fillRect/>
          </a:stretch>
        </p:blipFill>
        <p:spPr bwMode="auto">
          <a:xfrm>
            <a:off x="3203575" y="3279775"/>
            <a:ext cx="5826125" cy="2454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44134"/>
                                        </p:tgtEl>
                                        <p:attrNameLst>
                                          <p:attrName>style.visibility</p:attrName>
                                        </p:attrNameLst>
                                      </p:cBhvr>
                                      <p:to>
                                        <p:strVal val="visible"/>
                                      </p:to>
                                    </p:set>
                                    <p:anim calcmode="lin" valueType="num">
                                      <p:cBhvr>
                                        <p:cTn id="7" dur="500" fill="hold"/>
                                        <p:tgtEl>
                                          <p:spTgt spid="944134"/>
                                        </p:tgtEl>
                                        <p:attrNameLst>
                                          <p:attrName>ppt_x</p:attrName>
                                        </p:attrNameLst>
                                      </p:cBhvr>
                                      <p:tavLst>
                                        <p:tav tm="0">
                                          <p:val>
                                            <p:strVal val="#ppt_x-#ppt_w/2"/>
                                          </p:val>
                                        </p:tav>
                                        <p:tav tm="100000">
                                          <p:val>
                                            <p:strVal val="#ppt_x"/>
                                          </p:val>
                                        </p:tav>
                                      </p:tavLst>
                                    </p:anim>
                                    <p:anim calcmode="lin" valueType="num">
                                      <p:cBhvr>
                                        <p:cTn id="8" dur="500" fill="hold"/>
                                        <p:tgtEl>
                                          <p:spTgt spid="944134"/>
                                        </p:tgtEl>
                                        <p:attrNameLst>
                                          <p:attrName>ppt_y</p:attrName>
                                        </p:attrNameLst>
                                      </p:cBhvr>
                                      <p:tavLst>
                                        <p:tav tm="0">
                                          <p:val>
                                            <p:strVal val="#ppt_y"/>
                                          </p:val>
                                        </p:tav>
                                        <p:tav tm="100000">
                                          <p:val>
                                            <p:strVal val="#ppt_y"/>
                                          </p:val>
                                        </p:tav>
                                      </p:tavLst>
                                    </p:anim>
                                    <p:anim calcmode="lin" valueType="num">
                                      <p:cBhvr>
                                        <p:cTn id="9" dur="500" fill="hold"/>
                                        <p:tgtEl>
                                          <p:spTgt spid="944134"/>
                                        </p:tgtEl>
                                        <p:attrNameLst>
                                          <p:attrName>ppt_w</p:attrName>
                                        </p:attrNameLst>
                                      </p:cBhvr>
                                      <p:tavLst>
                                        <p:tav tm="0">
                                          <p:val>
                                            <p:fltVal val="0"/>
                                          </p:val>
                                        </p:tav>
                                        <p:tav tm="100000">
                                          <p:val>
                                            <p:strVal val="#ppt_w"/>
                                          </p:val>
                                        </p:tav>
                                      </p:tavLst>
                                    </p:anim>
                                    <p:anim calcmode="lin" valueType="num">
                                      <p:cBhvr>
                                        <p:cTn id="10" dur="500" fill="hold"/>
                                        <p:tgtEl>
                                          <p:spTgt spid="94413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944136"/>
                                        </p:tgtEl>
                                        <p:attrNameLst>
                                          <p:attrName>style.visibility</p:attrName>
                                        </p:attrNameLst>
                                      </p:cBhvr>
                                      <p:to>
                                        <p:strVal val="visible"/>
                                      </p:to>
                                    </p:set>
                                    <p:anim calcmode="lin" valueType="num">
                                      <p:cBhvr>
                                        <p:cTn id="15" dur="500" fill="hold"/>
                                        <p:tgtEl>
                                          <p:spTgt spid="944136"/>
                                        </p:tgtEl>
                                        <p:attrNameLst>
                                          <p:attrName>ppt_x</p:attrName>
                                        </p:attrNameLst>
                                      </p:cBhvr>
                                      <p:tavLst>
                                        <p:tav tm="0">
                                          <p:val>
                                            <p:strVal val="#ppt_x-#ppt_w/2"/>
                                          </p:val>
                                        </p:tav>
                                        <p:tav tm="100000">
                                          <p:val>
                                            <p:strVal val="#ppt_x"/>
                                          </p:val>
                                        </p:tav>
                                      </p:tavLst>
                                    </p:anim>
                                    <p:anim calcmode="lin" valueType="num">
                                      <p:cBhvr>
                                        <p:cTn id="16" dur="500" fill="hold"/>
                                        <p:tgtEl>
                                          <p:spTgt spid="944136"/>
                                        </p:tgtEl>
                                        <p:attrNameLst>
                                          <p:attrName>ppt_y</p:attrName>
                                        </p:attrNameLst>
                                      </p:cBhvr>
                                      <p:tavLst>
                                        <p:tav tm="0">
                                          <p:val>
                                            <p:strVal val="#ppt_y"/>
                                          </p:val>
                                        </p:tav>
                                        <p:tav tm="100000">
                                          <p:val>
                                            <p:strVal val="#ppt_y"/>
                                          </p:val>
                                        </p:tav>
                                      </p:tavLst>
                                    </p:anim>
                                    <p:anim calcmode="lin" valueType="num">
                                      <p:cBhvr>
                                        <p:cTn id="17" dur="500" fill="hold"/>
                                        <p:tgtEl>
                                          <p:spTgt spid="944136"/>
                                        </p:tgtEl>
                                        <p:attrNameLst>
                                          <p:attrName>ppt_w</p:attrName>
                                        </p:attrNameLst>
                                      </p:cBhvr>
                                      <p:tavLst>
                                        <p:tav tm="0">
                                          <p:val>
                                            <p:fltVal val="0"/>
                                          </p:val>
                                        </p:tav>
                                        <p:tav tm="100000">
                                          <p:val>
                                            <p:strVal val="#ppt_w"/>
                                          </p:val>
                                        </p:tav>
                                      </p:tavLst>
                                    </p:anim>
                                    <p:anim calcmode="lin" valueType="num">
                                      <p:cBhvr>
                                        <p:cTn id="18" dur="500" fill="hold"/>
                                        <p:tgtEl>
                                          <p:spTgt spid="9441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1"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8773" name="Text Box 5"/>
          <p:cNvSpPr txBox="1">
            <a:spLocks noChangeArrowheads="1"/>
          </p:cNvSpPr>
          <p:nvPr/>
        </p:nvSpPr>
        <p:spPr bwMode="auto">
          <a:xfrm>
            <a:off x="1093788" y="2060575"/>
            <a:ext cx="7150100" cy="1954213"/>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t> </a:t>
            </a:r>
            <a:r>
              <a:rPr lang="zh-CN" altLang="en-US" b="1"/>
              <a:t>读取二进制文件</a:t>
            </a:r>
            <a:r>
              <a:rPr lang="en-US" altLang="zh-CN" b="1"/>
              <a:t>d:\students.dat</a:t>
            </a:r>
            <a:r>
              <a:rPr lang="zh-CN" altLang="en-US" b="1"/>
              <a:t>，</a:t>
            </a:r>
          </a:p>
          <a:p>
            <a:pPr algn="l">
              <a:lnSpc>
                <a:spcPct val="170000"/>
              </a:lnSpc>
              <a:buClr>
                <a:srgbClr val="FF3300"/>
              </a:buClr>
              <a:buFont typeface="Wingdings" pitchFamily="2" charset="2"/>
              <a:buNone/>
            </a:pPr>
            <a:r>
              <a:rPr lang="zh-CN" altLang="en-US" b="1"/>
              <a:t>在屏幕显示学生记录，以及最高分数、最低分数和平均分数。</a:t>
            </a:r>
            <a:r>
              <a:rPr lang="zh-CN" altLang="en-US"/>
              <a:t> </a:t>
            </a:r>
          </a:p>
        </p:txBody>
      </p:sp>
      <p:sp>
        <p:nvSpPr>
          <p:cNvPr id="928774" name="Rectangle 6"/>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8774"/>
                                        </p:tgtEl>
                                        <p:attrNameLst>
                                          <p:attrName>style.visibility</p:attrName>
                                        </p:attrNameLst>
                                      </p:cBhvr>
                                      <p:to>
                                        <p:strVal val="visible"/>
                                      </p:to>
                                    </p:set>
                                    <p:animEffect transition="in" filter="checkerboard(across)">
                                      <p:cBhvr>
                                        <p:cTn id="7" dur="500"/>
                                        <p:tgtEl>
                                          <p:spTgt spid="9287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8773"/>
                                        </p:tgtEl>
                                        <p:attrNameLst>
                                          <p:attrName>style.visibility</p:attrName>
                                        </p:attrNameLst>
                                      </p:cBhvr>
                                      <p:to>
                                        <p:strVal val="visible"/>
                                      </p:to>
                                    </p:set>
                                    <p:animEffect transition="in" filter="checkerboard(across)">
                                      <p:cBhvr>
                                        <p:cTn id="12" dur="500"/>
                                        <p:tgtEl>
                                          <p:spTgt spid="92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3" grpId="0"/>
      <p:bldP spid="928774"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5155"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5156" name="Text Box 4"/>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b="1"/>
              <a:t>#include&lt;iostream&gt;</a:t>
            </a:r>
          </a:p>
          <a:p>
            <a:pPr algn="l">
              <a:lnSpc>
                <a:spcPct val="105000"/>
              </a:lnSpc>
            </a:pPr>
            <a:r>
              <a:rPr lang="en-US" altLang="zh-CN" sz="1600" b="1"/>
              <a:t>#include&lt;fstream&gt;</a:t>
            </a:r>
          </a:p>
          <a:p>
            <a:pPr algn="l">
              <a:lnSpc>
                <a:spcPct val="105000"/>
              </a:lnSpc>
            </a:pPr>
            <a:r>
              <a:rPr lang="en-US" altLang="zh-CN" sz="1600" b="1"/>
              <a:t>using namespace std;</a:t>
            </a:r>
          </a:p>
          <a:p>
            <a:pPr algn="l">
              <a:lnSpc>
                <a:spcPct val="105000"/>
              </a:lnSpc>
            </a:pPr>
            <a:r>
              <a:rPr lang="en-US" altLang="zh-CN" sz="1600" b="1"/>
              <a:t>struct student { int number ;  char name[30] ;  int score ; } ;	</a:t>
            </a:r>
            <a:r>
              <a:rPr lang="en-US" altLang="zh-CN" sz="1600" b="1" i="1">
                <a:solidFill>
                  <a:srgbClr val="006600"/>
                </a:solidFill>
              </a:rPr>
              <a:t>//</a:t>
            </a:r>
            <a:r>
              <a:rPr lang="zh-CN" altLang="en-US" sz="1600" b="1" i="1">
                <a:solidFill>
                  <a:srgbClr val="006600"/>
                </a:solidFill>
              </a:rPr>
              <a:t>定义记录</a:t>
            </a:r>
          </a:p>
          <a:p>
            <a:pPr algn="l">
              <a:lnSpc>
                <a:spcPct val="105000"/>
              </a:lnSpc>
            </a:pPr>
            <a:r>
              <a:rPr lang="en-US" altLang="zh-CN" sz="1600" b="1"/>
              <a:t>int main()</a:t>
            </a:r>
          </a:p>
          <a:p>
            <a:pPr algn="l">
              <a:lnSpc>
                <a:spcPct val="105000"/>
              </a:lnSpc>
            </a:pPr>
            <a:r>
              <a:rPr lang="en-US" altLang="zh-CN" sz="1600" b="1"/>
              <a:t>{ student stu;  int n = 0, max, min, total = 0 ;  double ave;</a:t>
            </a:r>
          </a:p>
          <a:p>
            <a:pPr algn="l">
              <a:lnSpc>
                <a:spcPct val="105000"/>
              </a:lnSpc>
            </a:pPr>
            <a:r>
              <a:rPr lang="en-US" altLang="zh-CN" sz="1600" b="1"/>
              <a:t>   ifstream instuf( "d:\\students.dat", ios::in ) ;		</a:t>
            </a:r>
            <a:r>
              <a:rPr lang="en-US" altLang="zh-CN" sz="1600" b="1" i="1">
                <a:solidFill>
                  <a:srgbClr val="006600"/>
                </a:solidFill>
              </a:rPr>
              <a:t>//</a:t>
            </a:r>
            <a:r>
              <a:rPr lang="zh-CN" altLang="en-US" sz="1600" b="1" i="1">
                <a:solidFill>
                  <a:srgbClr val="006600"/>
                </a:solidFill>
              </a:rPr>
              <a:t>打开二进制文件</a:t>
            </a:r>
          </a:p>
          <a:p>
            <a:pPr algn="l">
              <a:lnSpc>
                <a:spcPct val="105000"/>
              </a:lnSpc>
            </a:pPr>
            <a:r>
              <a:rPr lang="zh-CN" altLang="en-US" sz="1600" b="1"/>
              <a:t>   </a:t>
            </a:r>
            <a:r>
              <a:rPr lang="en-US" altLang="zh-CN" sz="1600" b="1"/>
              <a:t>if ( !instuf )  { cerr &lt;&lt; "File could not be open." &lt;&lt; endl ;  abort();  }</a:t>
            </a:r>
          </a:p>
          <a:p>
            <a:pPr algn="l">
              <a:lnSpc>
                <a:spcPct val="105000"/>
              </a:lnSpc>
            </a:pPr>
            <a:r>
              <a:rPr lang="en-US" altLang="zh-CN" sz="1600" b="1"/>
              <a:t>   do {  instuf.read( ( char* ) &amp;stu, sizeof( stu ) ) ;	</a:t>
            </a:r>
            <a:r>
              <a:rPr lang="en-US" altLang="zh-CN" sz="1600" b="1" i="1">
                <a:solidFill>
                  <a:srgbClr val="006600"/>
                </a:solidFill>
              </a:rPr>
              <a:t>//</a:t>
            </a:r>
            <a:r>
              <a:rPr lang="zh-CN" altLang="en-US" sz="1600" b="1" i="1">
                <a:solidFill>
                  <a:srgbClr val="006600"/>
                </a:solidFill>
              </a:rPr>
              <a:t>读取一个记录</a:t>
            </a:r>
          </a:p>
          <a:p>
            <a:pPr algn="l">
              <a:lnSpc>
                <a:spcPct val="105000"/>
              </a:lnSpc>
            </a:pPr>
            <a:r>
              <a:rPr lang="zh-CN" altLang="en-US" sz="1600" b="1"/>
              <a:t>            </a:t>
            </a:r>
            <a:r>
              <a:rPr lang="en-US" altLang="zh-CN" sz="1600" b="1"/>
              <a:t>if( stu.number!=0 )</a:t>
            </a:r>
          </a:p>
          <a:p>
            <a:pPr algn="l">
              <a:lnSpc>
                <a:spcPct val="105000"/>
              </a:lnSpc>
            </a:pPr>
            <a:r>
              <a:rPr lang="en-US" altLang="zh-CN" sz="1600" b="1"/>
              <a:t>             { cout&lt;&lt;stu.number&lt;&lt;'\t'&lt;&lt;stu.name&lt;&lt;'\t'&lt;&lt;stu.score&lt;&lt;'\n';</a:t>
            </a:r>
          </a:p>
          <a:p>
            <a:pPr algn="l">
              <a:lnSpc>
                <a:spcPct val="105000"/>
              </a:lnSpc>
            </a:pPr>
            <a:r>
              <a:rPr lang="en-US" altLang="zh-CN" sz="1600" b="1"/>
              <a:t>                if( n==0 ) { max = min = stu.score; }		</a:t>
            </a:r>
            <a:r>
              <a:rPr lang="en-US" altLang="zh-CN" sz="1600" b="1" i="1">
                <a:solidFill>
                  <a:srgbClr val="006600"/>
                </a:solidFill>
              </a:rPr>
              <a:t>//</a:t>
            </a:r>
            <a:r>
              <a:rPr lang="zh-CN" altLang="en-US" sz="1600" b="1" i="1">
                <a:solidFill>
                  <a:srgbClr val="006600"/>
                </a:solidFill>
              </a:rPr>
              <a:t>变量赋初值</a:t>
            </a:r>
          </a:p>
          <a:p>
            <a:pPr algn="l">
              <a:lnSpc>
                <a:spcPct val="105000"/>
              </a:lnSpc>
            </a:pPr>
            <a:r>
              <a:rPr lang="zh-CN" altLang="en-US" sz="1600" b="1"/>
              <a:t>                   </a:t>
            </a:r>
            <a:r>
              <a:rPr lang="en-US" altLang="zh-CN" sz="1600" b="1"/>
              <a:t>else   {  if ( stu.score &gt; max ) max = stu.score ;</a:t>
            </a:r>
          </a:p>
          <a:p>
            <a:pPr algn="l">
              <a:lnSpc>
                <a:spcPct val="105000"/>
              </a:lnSpc>
            </a:pPr>
            <a:r>
              <a:rPr lang="en-US" altLang="zh-CN" sz="1600" b="1"/>
              <a:t>	                if ( stu.score &lt; min ) min = stu.score ;</a:t>
            </a:r>
          </a:p>
          <a:p>
            <a:pPr algn="l">
              <a:lnSpc>
                <a:spcPct val="105000"/>
              </a:lnSpc>
            </a:pPr>
            <a:r>
              <a:rPr lang="en-US" altLang="zh-CN" sz="1600" b="1"/>
              <a:t>                            }</a:t>
            </a:r>
          </a:p>
          <a:p>
            <a:pPr algn="l">
              <a:lnSpc>
                <a:spcPct val="105000"/>
              </a:lnSpc>
            </a:pPr>
            <a:r>
              <a:rPr lang="en-US" altLang="zh-CN" sz="1600" b="1"/>
              <a:t>                total += stu.score;	  n ++; 	</a:t>
            </a:r>
            <a:r>
              <a:rPr lang="en-US" altLang="zh-CN" sz="1600" b="1" i="1">
                <a:solidFill>
                  <a:srgbClr val="006600"/>
                </a:solidFill>
              </a:rPr>
              <a:t>//</a:t>
            </a:r>
            <a:r>
              <a:rPr lang="zh-CN" altLang="en-US" sz="1600" b="1" i="1">
                <a:solidFill>
                  <a:srgbClr val="006600"/>
                </a:solidFill>
              </a:rPr>
              <a:t>累加总分</a:t>
            </a:r>
            <a:r>
              <a:rPr lang="en-US" altLang="zh-CN" sz="1600" b="1" i="1">
                <a:solidFill>
                  <a:srgbClr val="006600"/>
                </a:solidFill>
              </a:rPr>
              <a:t>,</a:t>
            </a:r>
            <a:r>
              <a:rPr lang="zh-CN" altLang="en-US" sz="1600" b="1" i="1">
                <a:solidFill>
                  <a:srgbClr val="006600"/>
                </a:solidFill>
              </a:rPr>
              <a:t>总人数</a:t>
            </a:r>
          </a:p>
          <a:p>
            <a:pPr algn="l">
              <a:lnSpc>
                <a:spcPct val="105000"/>
              </a:lnSpc>
            </a:pPr>
            <a:r>
              <a:rPr lang="zh-CN" altLang="en-US" sz="1600" b="1"/>
              <a:t>             </a:t>
            </a:r>
            <a:r>
              <a:rPr lang="en-US" altLang="zh-CN" sz="1600" b="1"/>
              <a:t>}</a:t>
            </a:r>
          </a:p>
          <a:p>
            <a:pPr algn="l">
              <a:lnSpc>
                <a:spcPct val="105000"/>
              </a:lnSpc>
            </a:pPr>
            <a:r>
              <a:rPr lang="en-US" altLang="zh-CN" sz="1600" b="1"/>
              <a:t>       } while( instuf &amp;&amp; stu.number!=0 );	</a:t>
            </a:r>
            <a:r>
              <a:rPr lang="en-US" altLang="zh-CN" sz="1600" b="1" i="1">
                <a:solidFill>
                  <a:srgbClr val="006600"/>
                </a:solidFill>
              </a:rPr>
              <a:t>//</a:t>
            </a:r>
            <a:r>
              <a:rPr lang="zh-CN" altLang="en-US" sz="1600" b="1" i="1">
                <a:solidFill>
                  <a:srgbClr val="006600"/>
                </a:solidFill>
              </a:rPr>
              <a:t>判断文件结束和记录有效性</a:t>
            </a:r>
          </a:p>
          <a:p>
            <a:pPr algn="l">
              <a:lnSpc>
                <a:spcPct val="105000"/>
              </a:lnSpc>
            </a:pPr>
            <a:r>
              <a:rPr lang="zh-CN" altLang="en-US" sz="1600" b="1"/>
              <a:t>  </a:t>
            </a:r>
            <a:r>
              <a:rPr lang="en-US" altLang="zh-CN" sz="1600" b="1"/>
              <a:t>cout&lt;&lt;"</a:t>
            </a:r>
            <a:r>
              <a:rPr lang="zh-CN" altLang="en-US" sz="1600" b="1"/>
              <a:t>总人数：</a:t>
            </a:r>
            <a:r>
              <a:rPr lang="en-US" altLang="zh-CN" sz="1600" b="1"/>
              <a:t>"&lt;&lt;n&lt;&lt;endl;</a:t>
            </a:r>
          </a:p>
          <a:p>
            <a:pPr algn="l">
              <a:lnSpc>
                <a:spcPct val="105000"/>
              </a:lnSpc>
            </a:pPr>
            <a:r>
              <a:rPr lang="en-US" altLang="zh-CN" sz="1600" b="1"/>
              <a:t>  ave = double(total)/n ;		 </a:t>
            </a:r>
            <a:r>
              <a:rPr lang="en-US" altLang="zh-CN" sz="1600" b="1" i="1">
                <a:solidFill>
                  <a:srgbClr val="006600"/>
                </a:solidFill>
              </a:rPr>
              <a:t>//</a:t>
            </a:r>
            <a:r>
              <a:rPr lang="zh-CN" altLang="en-US" sz="1600" b="1" i="1">
                <a:solidFill>
                  <a:srgbClr val="006600"/>
                </a:solidFill>
              </a:rPr>
              <a:t>计算平均分</a:t>
            </a:r>
            <a:endParaRPr lang="zh-CN" altLang="en-US" sz="1600" b="1"/>
          </a:p>
          <a:p>
            <a:pPr algn="l">
              <a:lnSpc>
                <a:spcPct val="105000"/>
              </a:lnSpc>
            </a:pPr>
            <a:r>
              <a:rPr lang="zh-CN" altLang="en-US" sz="1600" b="1"/>
              <a:t>  </a:t>
            </a:r>
            <a:r>
              <a:rPr lang="en-US" altLang="zh-CN" sz="1600" b="1"/>
              <a:t>cout &lt;&lt; "</a:t>
            </a:r>
            <a:r>
              <a:rPr lang="zh-CN" altLang="en-US" sz="1600" b="1"/>
              <a:t>最高分：</a:t>
            </a:r>
            <a:r>
              <a:rPr lang="en-US" altLang="zh-CN" sz="1600" b="1"/>
              <a:t>" &lt;&lt; max &lt;&lt; endl &lt;&lt; "</a:t>
            </a:r>
            <a:r>
              <a:rPr lang="zh-CN" altLang="en-US" sz="1600" b="1"/>
              <a:t>最低分：</a:t>
            </a:r>
            <a:r>
              <a:rPr lang="en-US" altLang="zh-CN" sz="1600" b="1"/>
              <a:t>" &lt;&lt; min &lt;&lt; endl</a:t>
            </a:r>
          </a:p>
          <a:p>
            <a:pPr algn="l">
              <a:lnSpc>
                <a:spcPct val="105000"/>
              </a:lnSpc>
            </a:pPr>
            <a:r>
              <a:rPr lang="en-US" altLang="zh-CN" sz="1600" b="1"/>
              <a:t>         &lt;&lt;"</a:t>
            </a:r>
            <a:r>
              <a:rPr lang="zh-CN" altLang="en-US" sz="1600" b="1"/>
              <a:t>平均分：</a:t>
            </a:r>
            <a:r>
              <a:rPr lang="en-US" altLang="zh-CN" sz="1600" b="1"/>
              <a:t>"&lt;&lt; ave &lt;&lt; endl; </a:t>
            </a:r>
          </a:p>
          <a:p>
            <a:pPr algn="l">
              <a:lnSpc>
                <a:spcPct val="105000"/>
              </a:lnSpc>
            </a:pPr>
            <a:r>
              <a:rPr lang="en-US" altLang="zh-CN" sz="1600" b="1"/>
              <a:t>  instuf.close() ;			</a:t>
            </a:r>
            <a:r>
              <a:rPr lang="en-US" altLang="zh-CN" sz="1600" b="1" i="1">
                <a:solidFill>
                  <a:srgbClr val="006600"/>
                </a:solidFill>
              </a:rPr>
              <a:t>//</a:t>
            </a:r>
            <a:r>
              <a:rPr lang="zh-CN" altLang="en-US" sz="1600" b="1" i="1">
                <a:solidFill>
                  <a:srgbClr val="006600"/>
                </a:solidFill>
              </a:rPr>
              <a:t>关闭文件</a:t>
            </a:r>
          </a:p>
          <a:p>
            <a:pPr algn="l">
              <a:lnSpc>
                <a:spcPct val="105000"/>
              </a:lnSpc>
            </a:pPr>
            <a:r>
              <a:rPr lang="en-US" altLang="zh-CN" sz="1600" b="1"/>
              <a:t>}</a:t>
            </a:r>
            <a:r>
              <a:rPr lang="en-US" altLang="zh-CN" sz="16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checkerboard(across)">
                                      <p:cBhvr>
                                        <p:cTn id="7" dur="500"/>
                                        <p:tgtEl>
                                          <p:spTgt spid="94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6179"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6180" name="Text Box 4"/>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6181"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46181"/>
                                        </p:tgtEl>
                                        <p:attrNameLst>
                                          <p:attrName>style.visibility</p:attrName>
                                        </p:attrNameLst>
                                      </p:cBhvr>
                                      <p:to>
                                        <p:strVal val="visible"/>
                                      </p:to>
                                    </p:set>
                                    <p:animEffect transition="in" filter="box(out)">
                                      <p:cBhvr>
                                        <p:cTn id="7" dur="500"/>
                                        <p:tgtEl>
                                          <p:spTgt spid="94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1" grpId="0" animBg="1"/>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7"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7202"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7203"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7205"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b="1">
                <a:solidFill>
                  <a:srgbClr val="0000CC"/>
                </a:solidFill>
              </a:rPr>
              <a:t>do</a:t>
            </a:r>
            <a:r>
              <a:rPr lang="en-US" altLang="zh-CN" sz="2000"/>
              <a:t>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a:t>
            </a:r>
            <a:r>
              <a:rPr lang="en-US" altLang="zh-CN" sz="2000" b="1">
                <a:solidFill>
                  <a:srgbClr val="0000CC"/>
                </a:solidFill>
              </a:rPr>
              <a:t>while( instuf &amp;&amp; stu.number!=0 );</a:t>
            </a:r>
            <a:r>
              <a:rPr lang="en-US" altLang="zh-CN" sz="2000"/>
              <a:t>	</a:t>
            </a:r>
            <a:r>
              <a:rPr lang="en-US" altLang="zh-CN" sz="2000" b="1" i="1">
                <a:solidFill>
                  <a:srgbClr val="006600"/>
                </a:solidFill>
              </a:rPr>
              <a:t>//</a:t>
            </a:r>
            <a:r>
              <a:rPr lang="zh-CN" altLang="en-US" sz="2000" b="1" i="1">
                <a:solidFill>
                  <a:srgbClr val="006600"/>
                </a:solidFill>
              </a:rPr>
              <a:t>判断文件结束和记录有效性</a:t>
            </a:r>
            <a:endParaRPr lang="zh-CN" altLang="en-US" sz="2000" b="1"/>
          </a:p>
        </p:txBody>
      </p:sp>
      <p:sp>
        <p:nvSpPr>
          <p:cNvPr id="947206" name="AutoShape 6"/>
          <p:cNvSpPr>
            <a:spLocks/>
          </p:cNvSpPr>
          <p:nvPr/>
        </p:nvSpPr>
        <p:spPr bwMode="auto">
          <a:xfrm>
            <a:off x="5795963" y="2636838"/>
            <a:ext cx="2736850" cy="1008062"/>
          </a:xfrm>
          <a:prstGeom prst="borderCallout2">
            <a:avLst>
              <a:gd name="adj1" fmla="val 11338"/>
              <a:gd name="adj2" fmla="val -2782"/>
              <a:gd name="adj3" fmla="val 11338"/>
              <a:gd name="adj4" fmla="val -22852"/>
              <a:gd name="adj5" fmla="val 271023"/>
              <a:gd name="adj6" fmla="val -88630"/>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根据建立文件时添加的</a:t>
            </a:r>
          </a:p>
          <a:p>
            <a:pPr>
              <a:lnSpc>
                <a:spcPct val="150000"/>
              </a:lnSpc>
            </a:pPr>
            <a:r>
              <a:rPr lang="zh-CN" altLang="en-US" sz="1800" b="1"/>
              <a:t>标志记录判断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7206"/>
                                        </p:tgtEl>
                                        <p:attrNameLst>
                                          <p:attrName>style.visibility</p:attrName>
                                        </p:attrNameLst>
                                      </p:cBhvr>
                                      <p:to>
                                        <p:strVal val="visible"/>
                                      </p:to>
                                    </p:set>
                                    <p:animEffect transition="in" filter="barn(outHorizontal)">
                                      <p:cBhvr>
                                        <p:cTn id="7" dur="500"/>
                                        <p:tgtEl>
                                          <p:spTgt spid="94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6" grpId="0" animBg="1" autoUpdateAnimBg="0"/>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31"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8226"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8227"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8229"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a:t>
            </a:r>
            <a:r>
              <a:rPr lang="en-US" altLang="zh-CN" sz="2000" b="1">
                <a:solidFill>
                  <a:srgbClr val="0000CC"/>
                </a:solidFill>
              </a:rPr>
              <a:t>instuf.read( ( char* ) &amp;stu, sizeof( stu ) ) ;</a:t>
            </a:r>
            <a:r>
              <a:rPr lang="en-US" altLang="zh-CN" sz="2000"/>
              <a:t>	</a:t>
            </a:r>
            <a:r>
              <a:rPr lang="en-US" altLang="zh-CN" sz="2000" b="1" i="1">
                <a:solidFill>
                  <a:srgbClr val="006600"/>
                </a:solidFill>
              </a:rPr>
              <a:t>//</a:t>
            </a:r>
            <a:r>
              <a:rPr lang="zh-CN" altLang="en-US" sz="2000" b="1"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
        <p:nvSpPr>
          <p:cNvPr id="948230" name="AutoShape 6"/>
          <p:cNvSpPr>
            <a:spLocks/>
          </p:cNvSpPr>
          <p:nvPr/>
        </p:nvSpPr>
        <p:spPr bwMode="auto">
          <a:xfrm>
            <a:off x="5724525" y="620713"/>
            <a:ext cx="2736850" cy="1008062"/>
          </a:xfrm>
          <a:prstGeom prst="borderCallout2">
            <a:avLst>
              <a:gd name="adj1" fmla="val 11338"/>
              <a:gd name="adj2" fmla="val -2782"/>
              <a:gd name="adj3" fmla="val 11338"/>
              <a:gd name="adj4" fmla="val -15139"/>
              <a:gd name="adj5" fmla="val 181574"/>
              <a:gd name="adj6" fmla="val -5580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读取指定字节数据</a:t>
            </a:r>
          </a:p>
          <a:p>
            <a:pPr>
              <a:lnSpc>
                <a:spcPct val="150000"/>
              </a:lnSpc>
            </a:pPr>
            <a:r>
              <a:rPr lang="zh-CN" altLang="en-US" sz="1800" b="1"/>
              <a:t>通过结构类型变量解释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8230"/>
                                        </p:tgtEl>
                                        <p:attrNameLst>
                                          <p:attrName>style.visibility</p:attrName>
                                        </p:attrNameLst>
                                      </p:cBhvr>
                                      <p:to>
                                        <p:strVal val="visible"/>
                                      </p:to>
                                    </p:set>
                                    <p:animEffect transition="in" filter="barn(outHorizontal)">
                                      <p:cBhvr>
                                        <p:cTn id="7" dur="500"/>
                                        <p:tgtEl>
                                          <p:spTgt spid="948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0" grpId="0" animBg="1" autoUpdateAnimBg="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5"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9250"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9251"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9253"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a:t>
            </a:r>
            <a:r>
              <a:rPr lang="en-US" altLang="zh-CN" sz="2000" b="1">
                <a:solidFill>
                  <a:srgbClr val="0000CC"/>
                </a:solidFill>
              </a:rPr>
              <a:t>stu.number!=0</a:t>
            </a:r>
            <a:r>
              <a:rPr lang="en-US" altLang="zh-CN" sz="2000"/>
              <a:t>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
        <p:nvSpPr>
          <p:cNvPr id="949254" name="AutoShape 6"/>
          <p:cNvSpPr>
            <a:spLocks/>
          </p:cNvSpPr>
          <p:nvPr/>
        </p:nvSpPr>
        <p:spPr bwMode="auto">
          <a:xfrm>
            <a:off x="4283075" y="981075"/>
            <a:ext cx="1657350" cy="647700"/>
          </a:xfrm>
          <a:prstGeom prst="borderCallout2">
            <a:avLst>
              <a:gd name="adj1" fmla="val 17648"/>
              <a:gd name="adj2" fmla="val -4597"/>
              <a:gd name="adj3" fmla="val 17648"/>
              <a:gd name="adj4" fmla="val -25000"/>
              <a:gd name="adj5" fmla="val 282597"/>
              <a:gd name="adj6" fmla="val -92144"/>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记录有效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9254"/>
                                        </p:tgtEl>
                                        <p:attrNameLst>
                                          <p:attrName>style.visibility</p:attrName>
                                        </p:attrNameLst>
                                      </p:cBhvr>
                                      <p:to>
                                        <p:strVal val="visible"/>
                                      </p:to>
                                    </p:set>
                                    <p:animEffect transition="in" filter="barn(outHorizontal)">
                                      <p:cBhvr>
                                        <p:cTn id="7" dur="500"/>
                                        <p:tgtEl>
                                          <p:spTgt spid="94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4" grpId="0" animBg="1" autoUpdateAnimBg="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9"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0274"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0275"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0277"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a:t>
            </a:r>
            <a:r>
              <a:rPr lang="en-US" altLang="zh-CN" sz="2000" b="1">
                <a:solidFill>
                  <a:srgbClr val="0000CC"/>
                </a:solidFill>
              </a:rPr>
              <a:t>cout&lt;&lt;stu.number&lt;&lt;'\t'&lt;&lt;stu.name&lt;&lt;'\t'&lt;&lt;stu.score&lt;&lt;'\n';</a:t>
            </a:r>
          </a:p>
          <a:p>
            <a:pPr algn="l">
              <a:lnSpc>
                <a:spcPct val="105000"/>
              </a:lnSpc>
            </a:pPr>
            <a:r>
              <a:rPr lang="en-US" altLang="zh-CN" sz="2000" b="1"/>
              <a:t>                </a:t>
            </a:r>
            <a:r>
              <a:rPr lang="en-US" altLang="zh-CN" sz="2000" b="1">
                <a:solidFill>
                  <a:srgbClr val="0000CC"/>
                </a:solidFill>
              </a:rPr>
              <a:t>if( n==0 ) { max = min = stu.score; }		</a:t>
            </a:r>
            <a:r>
              <a:rPr lang="en-US" altLang="zh-CN" sz="2000" b="1" i="1">
                <a:solidFill>
                  <a:srgbClr val="0000CC"/>
                </a:solidFill>
              </a:rPr>
              <a:t>//</a:t>
            </a:r>
            <a:r>
              <a:rPr lang="zh-CN" altLang="en-US" sz="2000" b="1" i="1">
                <a:solidFill>
                  <a:srgbClr val="0000CC"/>
                </a:solidFill>
              </a:rPr>
              <a:t>变量赋初值</a:t>
            </a:r>
          </a:p>
          <a:p>
            <a:pPr algn="l">
              <a:lnSpc>
                <a:spcPct val="105000"/>
              </a:lnSpc>
            </a:pPr>
            <a:r>
              <a:rPr lang="zh-CN" altLang="en-US" sz="2000" b="1">
                <a:solidFill>
                  <a:srgbClr val="0000CC"/>
                </a:solidFill>
              </a:rPr>
              <a:t>                   </a:t>
            </a:r>
            <a:r>
              <a:rPr lang="en-US" altLang="zh-CN" sz="2000" b="1">
                <a:solidFill>
                  <a:srgbClr val="0000CC"/>
                </a:solidFill>
              </a:rPr>
              <a:t>else   {  if ( stu.score &gt; max ) max = stu.score ;</a:t>
            </a:r>
          </a:p>
          <a:p>
            <a:pPr algn="l">
              <a:lnSpc>
                <a:spcPct val="105000"/>
              </a:lnSpc>
            </a:pPr>
            <a:r>
              <a:rPr lang="en-US" altLang="zh-CN" sz="2000" b="1">
                <a:solidFill>
                  <a:srgbClr val="0000CC"/>
                </a:solidFill>
              </a:rPr>
              <a:t>	                if ( stu.score &lt; min ) min = stu.score ;</a:t>
            </a:r>
          </a:p>
          <a:p>
            <a:pPr algn="l">
              <a:lnSpc>
                <a:spcPct val="105000"/>
              </a:lnSpc>
            </a:pPr>
            <a:r>
              <a:rPr lang="en-US" altLang="zh-CN" sz="2000" b="1">
                <a:solidFill>
                  <a:srgbClr val="0000CC"/>
                </a:solidFill>
              </a:rPr>
              <a:t>                            }</a:t>
            </a:r>
          </a:p>
          <a:p>
            <a:pPr algn="l">
              <a:lnSpc>
                <a:spcPct val="105000"/>
              </a:lnSpc>
            </a:pPr>
            <a:r>
              <a:rPr lang="en-US" altLang="zh-CN" sz="2000" b="1">
                <a:solidFill>
                  <a:srgbClr val="0000CC"/>
                </a:solidFill>
              </a:rPr>
              <a:t>                total += stu.score;	  n ++;</a:t>
            </a:r>
            <a:r>
              <a:rPr lang="en-US" altLang="zh-CN" sz="2000" b="1"/>
              <a:t> 	</a:t>
            </a:r>
            <a:r>
              <a:rPr lang="en-US" altLang="zh-CN" sz="2000" b="1" i="1">
                <a:solidFill>
                  <a:srgbClr val="006600"/>
                </a:solidFill>
              </a:rPr>
              <a:t>//</a:t>
            </a:r>
            <a:r>
              <a:rPr lang="zh-CN" altLang="en-US" sz="2000" b="1" i="1">
                <a:solidFill>
                  <a:srgbClr val="006600"/>
                </a:solidFill>
              </a:rPr>
              <a:t>累加总分</a:t>
            </a:r>
            <a:r>
              <a:rPr lang="en-US" altLang="zh-CN" sz="2000" b="1" i="1">
                <a:solidFill>
                  <a:srgbClr val="006600"/>
                </a:solidFill>
              </a:rPr>
              <a:t>,</a:t>
            </a:r>
            <a:r>
              <a:rPr lang="zh-CN" altLang="en-US" sz="2000" b="1"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
        <p:nvSpPr>
          <p:cNvPr id="950278" name="AutoShape 6"/>
          <p:cNvSpPr>
            <a:spLocks/>
          </p:cNvSpPr>
          <p:nvPr/>
        </p:nvSpPr>
        <p:spPr bwMode="auto">
          <a:xfrm>
            <a:off x="5291138" y="1196975"/>
            <a:ext cx="1801812" cy="647700"/>
          </a:xfrm>
          <a:prstGeom prst="borderCallout2">
            <a:avLst>
              <a:gd name="adj1" fmla="val 17648"/>
              <a:gd name="adj2" fmla="val -4227"/>
              <a:gd name="adj3" fmla="val 17648"/>
              <a:gd name="adj4" fmla="val -22995"/>
              <a:gd name="adj5" fmla="val 282597"/>
              <a:gd name="adj6" fmla="val -8475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数据分析统计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50278"/>
                                        </p:tgtEl>
                                        <p:attrNameLst>
                                          <p:attrName>style.visibility</p:attrName>
                                        </p:attrNameLst>
                                      </p:cBhvr>
                                      <p:to>
                                        <p:strVal val="visible"/>
                                      </p:to>
                                    </p:set>
                                    <p:animEffect transition="in" filter="barn(outHorizontal)">
                                      <p:cBhvr>
                                        <p:cTn id="7" dur="500"/>
                                        <p:tgtEl>
                                          <p:spTgt spid="95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9586"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9587" name="Group 3"/>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79625" name="Rectangle 41"/>
          <p:cNvSpPr>
            <a:spLocks noChangeArrowheads="1"/>
          </p:cNvSpPr>
          <p:nvPr/>
        </p:nvSpPr>
        <p:spPr bwMode="auto">
          <a:xfrm>
            <a:off x="2514600" y="4953000"/>
            <a:ext cx="20574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50000"/>
              </a:lnSpc>
            </a:pPr>
            <a:r>
              <a:rPr lang="en-US" altLang="zh-CN" sz="1800"/>
              <a:t>streampos tellg();</a:t>
            </a:r>
          </a:p>
        </p:txBody>
      </p:sp>
      <p:sp>
        <p:nvSpPr>
          <p:cNvPr id="579626" name="Oval 42"/>
          <p:cNvSpPr>
            <a:spLocks noChangeArrowheads="1"/>
          </p:cNvSpPr>
          <p:nvPr/>
        </p:nvSpPr>
        <p:spPr bwMode="auto">
          <a:xfrm>
            <a:off x="2438400" y="5029200"/>
            <a:ext cx="1143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79627" name="AutoShape 43"/>
          <p:cNvSpPr>
            <a:spLocks/>
          </p:cNvSpPr>
          <p:nvPr/>
        </p:nvSpPr>
        <p:spPr bwMode="auto">
          <a:xfrm>
            <a:off x="5105400" y="3657600"/>
            <a:ext cx="1219200" cy="609600"/>
          </a:xfrm>
          <a:prstGeom prst="borderCallout2">
            <a:avLst>
              <a:gd name="adj1" fmla="val 18750"/>
              <a:gd name="adj2" fmla="val -6250"/>
              <a:gd name="adj3" fmla="val 18750"/>
              <a:gd name="adj4" fmla="val -42968"/>
              <a:gd name="adj5" fmla="val 221616"/>
              <a:gd name="adj6" fmla="val -16094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long int</a:t>
            </a:r>
          </a:p>
        </p:txBody>
      </p:sp>
      <p:sp>
        <p:nvSpPr>
          <p:cNvPr id="579628" name="Rectangle 44"/>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9625"/>
                                        </p:tgtEl>
                                        <p:attrNameLst>
                                          <p:attrName>style.visibility</p:attrName>
                                        </p:attrNameLst>
                                      </p:cBhvr>
                                      <p:to>
                                        <p:strVal val="visible"/>
                                      </p:to>
                                    </p:set>
                                    <p:anim calcmode="lin" valueType="num">
                                      <p:cBhvr>
                                        <p:cTn id="7" dur="500" fill="hold"/>
                                        <p:tgtEl>
                                          <p:spTgt spid="579625"/>
                                        </p:tgtEl>
                                        <p:attrNameLst>
                                          <p:attrName>ppt_x</p:attrName>
                                        </p:attrNameLst>
                                      </p:cBhvr>
                                      <p:tavLst>
                                        <p:tav tm="0">
                                          <p:val>
                                            <p:strVal val="#ppt_x-#ppt_w/2"/>
                                          </p:val>
                                        </p:tav>
                                        <p:tav tm="100000">
                                          <p:val>
                                            <p:strVal val="#ppt_x"/>
                                          </p:val>
                                        </p:tav>
                                      </p:tavLst>
                                    </p:anim>
                                    <p:anim calcmode="lin" valueType="num">
                                      <p:cBhvr>
                                        <p:cTn id="8" dur="500" fill="hold"/>
                                        <p:tgtEl>
                                          <p:spTgt spid="579625"/>
                                        </p:tgtEl>
                                        <p:attrNameLst>
                                          <p:attrName>ppt_y</p:attrName>
                                        </p:attrNameLst>
                                      </p:cBhvr>
                                      <p:tavLst>
                                        <p:tav tm="0">
                                          <p:val>
                                            <p:strVal val="#ppt_y"/>
                                          </p:val>
                                        </p:tav>
                                        <p:tav tm="100000">
                                          <p:val>
                                            <p:strVal val="#ppt_y"/>
                                          </p:val>
                                        </p:tav>
                                      </p:tavLst>
                                    </p:anim>
                                    <p:anim calcmode="lin" valueType="num">
                                      <p:cBhvr>
                                        <p:cTn id="9" dur="500" fill="hold"/>
                                        <p:tgtEl>
                                          <p:spTgt spid="579625"/>
                                        </p:tgtEl>
                                        <p:attrNameLst>
                                          <p:attrName>ppt_w</p:attrName>
                                        </p:attrNameLst>
                                      </p:cBhvr>
                                      <p:tavLst>
                                        <p:tav tm="0">
                                          <p:val>
                                            <p:fltVal val="0"/>
                                          </p:val>
                                        </p:tav>
                                        <p:tav tm="100000">
                                          <p:val>
                                            <p:strVal val="#ppt_w"/>
                                          </p:val>
                                        </p:tav>
                                      </p:tavLst>
                                    </p:anim>
                                    <p:anim calcmode="lin" valueType="num">
                                      <p:cBhvr>
                                        <p:cTn id="10" dur="500" fill="hold"/>
                                        <p:tgtEl>
                                          <p:spTgt spid="57962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579626"/>
                                        </p:tgtEl>
                                        <p:attrNameLst>
                                          <p:attrName>style.visibility</p:attrName>
                                        </p:attrNameLst>
                                      </p:cBhvr>
                                      <p:to>
                                        <p:strVal val="visible"/>
                                      </p:to>
                                    </p:set>
                                    <p:animEffect transition="in" filter="box(out)">
                                      <p:cBhvr>
                                        <p:cTn id="15" dur="500"/>
                                        <p:tgtEl>
                                          <p:spTgt spid="5796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579627"/>
                                        </p:tgtEl>
                                        <p:attrNameLst>
                                          <p:attrName>style.visibility</p:attrName>
                                        </p:attrNameLst>
                                      </p:cBhvr>
                                      <p:to>
                                        <p:strVal val="visible"/>
                                      </p:to>
                                    </p:set>
                                    <p:animEffect transition="in" filter="barn(outHorizontal)">
                                      <p:cBhvr>
                                        <p:cTn id="20" dur="500"/>
                                        <p:tgtEl>
                                          <p:spTgt spid="57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25" grpId="0" animBg="1" autoUpdateAnimBg="0"/>
      <p:bldP spid="579626" grpId="0" animBg="1"/>
      <p:bldP spid="579627" grpId="0" animBg="1" autoUpdateAnimBg="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303"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1298"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1299"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1301" name="Text Box 5"/>
          <p:cNvSpPr txBox="1">
            <a:spLocks noChangeArrowheads="1"/>
          </p:cNvSpPr>
          <p:nvPr/>
        </p:nvSpPr>
        <p:spPr bwMode="auto">
          <a:xfrm>
            <a:off x="536575" y="4652963"/>
            <a:ext cx="8139113" cy="161607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r>
              <a:rPr lang="en-US" altLang="zh-CN" sz="2000"/>
              <a:t>  cout&lt;&lt;"</a:t>
            </a:r>
            <a:r>
              <a:rPr lang="zh-CN" altLang="en-US" sz="2000"/>
              <a:t>总人数：</a:t>
            </a:r>
            <a:r>
              <a:rPr lang="en-US" altLang="zh-CN" sz="2000"/>
              <a:t>"&lt;&lt;n&lt;&lt;endl;</a:t>
            </a:r>
          </a:p>
          <a:p>
            <a:pPr algn="l"/>
            <a:r>
              <a:rPr lang="en-US" altLang="zh-CN" sz="2000"/>
              <a:t>  ave = double(total)/n ;		</a:t>
            </a:r>
            <a:r>
              <a:rPr lang="en-US" altLang="zh-CN" sz="2000" i="1">
                <a:solidFill>
                  <a:srgbClr val="006600"/>
                </a:solidFill>
              </a:rPr>
              <a:t>//</a:t>
            </a:r>
            <a:r>
              <a:rPr lang="zh-CN" altLang="en-US" sz="2000" i="1">
                <a:solidFill>
                  <a:srgbClr val="006600"/>
                </a:solidFill>
              </a:rPr>
              <a:t>计算平均分</a:t>
            </a:r>
          </a:p>
          <a:p>
            <a:pPr algn="l"/>
            <a:r>
              <a:rPr lang="zh-CN" altLang="en-US" sz="2000"/>
              <a:t>  </a:t>
            </a:r>
            <a:r>
              <a:rPr lang="en-US" altLang="zh-CN" sz="2000"/>
              <a:t>cout &lt;&lt; "</a:t>
            </a:r>
            <a:r>
              <a:rPr lang="zh-CN" altLang="en-US" sz="2000"/>
              <a:t>最高分：</a:t>
            </a:r>
            <a:r>
              <a:rPr lang="en-US" altLang="zh-CN" sz="2000"/>
              <a:t>" &lt;&lt; max &lt;&lt; endl &lt;&lt; "</a:t>
            </a:r>
            <a:r>
              <a:rPr lang="zh-CN" altLang="en-US" sz="2000"/>
              <a:t>最低分：</a:t>
            </a:r>
            <a:r>
              <a:rPr lang="en-US" altLang="zh-CN" sz="2000"/>
              <a:t>" &lt;&lt; min &lt;&lt; endl</a:t>
            </a:r>
          </a:p>
          <a:p>
            <a:pPr algn="l"/>
            <a:r>
              <a:rPr lang="en-US" altLang="zh-CN" sz="2000"/>
              <a:t>         &lt;&lt;"</a:t>
            </a:r>
            <a:r>
              <a:rPr lang="zh-CN" altLang="en-US" sz="2000"/>
              <a:t>平均分：</a:t>
            </a:r>
            <a:r>
              <a:rPr lang="en-US" altLang="zh-CN" sz="2000"/>
              <a:t>"&lt;&lt; ave &lt;&lt; endl; </a:t>
            </a:r>
          </a:p>
          <a:p>
            <a:pPr algn="l"/>
            <a:r>
              <a:rPr lang="en-US" altLang="zh-CN" sz="2000"/>
              <a:t>  instuf.close() ;			</a:t>
            </a:r>
            <a:r>
              <a:rPr lang="en-US" altLang="zh-CN" sz="2000" i="1">
                <a:solidFill>
                  <a:srgbClr val="006600"/>
                </a:solidFill>
              </a:rPr>
              <a:t>//</a:t>
            </a:r>
            <a:r>
              <a:rPr lang="zh-CN" altLang="en-US" sz="2000" i="1">
                <a:solidFill>
                  <a:srgbClr val="006600"/>
                </a:solidFill>
              </a:rPr>
              <a:t>关闭文件</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1301"/>
                                        </p:tgtEl>
                                        <p:attrNameLst>
                                          <p:attrName>style.visibility</p:attrName>
                                        </p:attrNameLst>
                                      </p:cBhvr>
                                      <p:to>
                                        <p:strVal val="visible"/>
                                      </p:to>
                                    </p:set>
                                    <p:animEffect transition="in" filter="box(in)">
                                      <p:cBhvr>
                                        <p:cTn id="7" dur="500"/>
                                        <p:tgtEl>
                                          <p:spTgt spid="95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1" grpId="0" animBg="1"/>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7"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2322"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2323"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2325" name="Text Box 5"/>
          <p:cNvSpPr txBox="1">
            <a:spLocks noChangeArrowheads="1"/>
          </p:cNvSpPr>
          <p:nvPr/>
        </p:nvSpPr>
        <p:spPr bwMode="auto">
          <a:xfrm>
            <a:off x="536575" y="4652963"/>
            <a:ext cx="8139113" cy="161607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r>
              <a:rPr lang="en-US" altLang="zh-CN" sz="2000" b="1">
                <a:solidFill>
                  <a:srgbClr val="0000CC"/>
                </a:solidFill>
              </a:rPr>
              <a:t>  cout&lt;&lt;"</a:t>
            </a:r>
            <a:r>
              <a:rPr lang="zh-CN" altLang="en-US" sz="2000" b="1">
                <a:solidFill>
                  <a:srgbClr val="0000CC"/>
                </a:solidFill>
              </a:rPr>
              <a:t>总人数：</a:t>
            </a:r>
            <a:r>
              <a:rPr lang="en-US" altLang="zh-CN" sz="2000" b="1">
                <a:solidFill>
                  <a:srgbClr val="0000CC"/>
                </a:solidFill>
              </a:rPr>
              <a:t>"&lt;&lt;n&lt;&lt;endl;</a:t>
            </a:r>
          </a:p>
          <a:p>
            <a:pPr algn="l"/>
            <a:r>
              <a:rPr lang="en-US" altLang="zh-CN" sz="2000" b="1">
                <a:solidFill>
                  <a:srgbClr val="0000CC"/>
                </a:solidFill>
              </a:rPr>
              <a:t>  ave = double(total)/n ;		</a:t>
            </a:r>
            <a:r>
              <a:rPr lang="en-US" altLang="zh-CN" sz="2000" b="1" i="1">
                <a:solidFill>
                  <a:srgbClr val="006600"/>
                </a:solidFill>
              </a:rPr>
              <a:t>//</a:t>
            </a:r>
            <a:r>
              <a:rPr lang="zh-CN" altLang="en-US" sz="2000" b="1" i="1">
                <a:solidFill>
                  <a:srgbClr val="006600"/>
                </a:solidFill>
              </a:rPr>
              <a:t>计算平均分</a:t>
            </a:r>
          </a:p>
          <a:p>
            <a:pPr algn="l"/>
            <a:r>
              <a:rPr lang="zh-CN" altLang="en-US" sz="2000" b="1">
                <a:solidFill>
                  <a:srgbClr val="0000CC"/>
                </a:solidFill>
              </a:rPr>
              <a:t>  </a:t>
            </a:r>
            <a:r>
              <a:rPr lang="en-US" altLang="zh-CN" sz="2000" b="1">
                <a:solidFill>
                  <a:srgbClr val="0000CC"/>
                </a:solidFill>
              </a:rPr>
              <a:t>cout &lt;&lt; "</a:t>
            </a:r>
            <a:r>
              <a:rPr lang="zh-CN" altLang="en-US" sz="2000" b="1">
                <a:solidFill>
                  <a:srgbClr val="0000CC"/>
                </a:solidFill>
              </a:rPr>
              <a:t>最高分：</a:t>
            </a:r>
            <a:r>
              <a:rPr lang="en-US" altLang="zh-CN" sz="2000" b="1">
                <a:solidFill>
                  <a:srgbClr val="0000CC"/>
                </a:solidFill>
              </a:rPr>
              <a:t>" &lt;&lt; max &lt;&lt; endl &lt;&lt; "</a:t>
            </a:r>
            <a:r>
              <a:rPr lang="zh-CN" altLang="en-US" sz="2000" b="1">
                <a:solidFill>
                  <a:srgbClr val="0000CC"/>
                </a:solidFill>
              </a:rPr>
              <a:t>最低分：</a:t>
            </a:r>
            <a:r>
              <a:rPr lang="en-US" altLang="zh-CN" sz="2000" b="1">
                <a:solidFill>
                  <a:srgbClr val="0000CC"/>
                </a:solidFill>
              </a:rPr>
              <a:t>" &lt;&lt; min &lt;&lt; endl</a:t>
            </a:r>
          </a:p>
          <a:p>
            <a:pPr algn="l"/>
            <a:r>
              <a:rPr lang="en-US" altLang="zh-CN" sz="2000" b="1">
                <a:solidFill>
                  <a:srgbClr val="0000CC"/>
                </a:solidFill>
              </a:rPr>
              <a:t>         &lt;&lt;"</a:t>
            </a:r>
            <a:r>
              <a:rPr lang="zh-CN" altLang="en-US" sz="2000" b="1">
                <a:solidFill>
                  <a:srgbClr val="0000CC"/>
                </a:solidFill>
              </a:rPr>
              <a:t>平均分：</a:t>
            </a:r>
            <a:r>
              <a:rPr lang="en-US" altLang="zh-CN" sz="2000" b="1">
                <a:solidFill>
                  <a:srgbClr val="0000CC"/>
                </a:solidFill>
              </a:rPr>
              <a:t>"&lt;&lt; ave &lt;&lt; endl; </a:t>
            </a:r>
          </a:p>
          <a:p>
            <a:pPr algn="l"/>
            <a:r>
              <a:rPr lang="en-US" altLang="zh-CN" sz="2000"/>
              <a:t>  instuf.close() ;			</a:t>
            </a:r>
            <a:r>
              <a:rPr lang="en-US" altLang="zh-CN" sz="2000" i="1">
                <a:solidFill>
                  <a:srgbClr val="006600"/>
                </a:solidFill>
              </a:rPr>
              <a:t>//</a:t>
            </a:r>
            <a:r>
              <a:rPr lang="zh-CN" altLang="en-US" sz="2000" i="1">
                <a:solidFill>
                  <a:srgbClr val="006600"/>
                </a:solidFill>
              </a:rPr>
              <a:t>关闭文件</a:t>
            </a:r>
            <a:endParaRPr lang="zh-CN" altLang="en-US" sz="2000"/>
          </a:p>
        </p:txBody>
      </p:sp>
      <p:sp>
        <p:nvSpPr>
          <p:cNvPr id="952326" name="AutoShape 6"/>
          <p:cNvSpPr>
            <a:spLocks/>
          </p:cNvSpPr>
          <p:nvPr/>
        </p:nvSpPr>
        <p:spPr bwMode="auto">
          <a:xfrm>
            <a:off x="4932363" y="3357563"/>
            <a:ext cx="1801812" cy="647700"/>
          </a:xfrm>
          <a:prstGeom prst="borderCallout2">
            <a:avLst>
              <a:gd name="adj1" fmla="val 17648"/>
              <a:gd name="adj2" fmla="val -4227"/>
              <a:gd name="adj3" fmla="val 17648"/>
              <a:gd name="adj4" fmla="val -22995"/>
              <a:gd name="adj5" fmla="val 282597"/>
              <a:gd name="adj6" fmla="val -8475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计算，输出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52326"/>
                                        </p:tgtEl>
                                        <p:attrNameLst>
                                          <p:attrName>style.visibility</p:attrName>
                                        </p:attrNameLst>
                                      </p:cBhvr>
                                      <p:to>
                                        <p:strVal val="visible"/>
                                      </p:to>
                                    </p:set>
                                    <p:animEffect transition="in" filter="barn(outHorizontal)">
                                      <p:cBhvr>
                                        <p:cTn id="7" dur="500"/>
                                        <p:tgtEl>
                                          <p:spTgt spid="95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6" grpId="0" animBg="1" autoUpdateAnimBg="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Text Box 2"/>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3347" name="Rectangle 3"/>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334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3349" name="Text Box 5"/>
          <p:cNvSpPr txBox="1">
            <a:spLocks noChangeArrowheads="1"/>
          </p:cNvSpPr>
          <p:nvPr/>
        </p:nvSpPr>
        <p:spPr bwMode="auto">
          <a:xfrm>
            <a:off x="536575" y="4652963"/>
            <a:ext cx="8139113" cy="161607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r>
              <a:rPr lang="en-US" altLang="zh-CN" sz="2000">
                <a:solidFill>
                  <a:srgbClr val="0000CC"/>
                </a:solidFill>
              </a:rPr>
              <a:t>  </a:t>
            </a:r>
            <a:r>
              <a:rPr lang="en-US" altLang="zh-CN" sz="2000"/>
              <a:t>cout&lt;&lt;"</a:t>
            </a:r>
            <a:r>
              <a:rPr lang="zh-CN" altLang="en-US" sz="2000"/>
              <a:t>总人数：</a:t>
            </a:r>
            <a:r>
              <a:rPr lang="en-US" altLang="zh-CN" sz="2000"/>
              <a:t>"&lt;&lt;n&lt;&lt;endl;</a:t>
            </a:r>
          </a:p>
          <a:p>
            <a:pPr algn="l"/>
            <a:r>
              <a:rPr lang="en-US" altLang="zh-CN" sz="2000"/>
              <a:t>  ave = double(total)/n ;</a:t>
            </a:r>
            <a:r>
              <a:rPr lang="en-US" altLang="zh-CN" sz="2000">
                <a:solidFill>
                  <a:srgbClr val="0000CC"/>
                </a:solidFill>
              </a:rPr>
              <a:t>		</a:t>
            </a:r>
            <a:r>
              <a:rPr lang="en-US" altLang="zh-CN" sz="2000" i="1">
                <a:solidFill>
                  <a:srgbClr val="006600"/>
                </a:solidFill>
              </a:rPr>
              <a:t>//</a:t>
            </a:r>
            <a:r>
              <a:rPr lang="zh-CN" altLang="en-US" sz="2000" i="1">
                <a:solidFill>
                  <a:srgbClr val="006600"/>
                </a:solidFill>
              </a:rPr>
              <a:t>计算平均分</a:t>
            </a:r>
          </a:p>
          <a:p>
            <a:pPr algn="l"/>
            <a:r>
              <a:rPr lang="zh-CN" altLang="en-US" sz="2000">
                <a:solidFill>
                  <a:srgbClr val="0000CC"/>
                </a:solidFill>
              </a:rPr>
              <a:t>  </a:t>
            </a:r>
            <a:r>
              <a:rPr lang="en-US" altLang="zh-CN" sz="2000"/>
              <a:t>cout &lt;&lt; "</a:t>
            </a:r>
            <a:r>
              <a:rPr lang="zh-CN" altLang="en-US" sz="2000"/>
              <a:t>最高分：</a:t>
            </a:r>
            <a:r>
              <a:rPr lang="en-US" altLang="zh-CN" sz="2000"/>
              <a:t>" &lt;&lt; max &lt;&lt; endl &lt;&lt; "</a:t>
            </a:r>
            <a:r>
              <a:rPr lang="zh-CN" altLang="en-US" sz="2000"/>
              <a:t>最低分：</a:t>
            </a:r>
            <a:r>
              <a:rPr lang="en-US" altLang="zh-CN" sz="2000"/>
              <a:t>" &lt;&lt; min &lt;&lt; endl</a:t>
            </a:r>
          </a:p>
          <a:p>
            <a:pPr algn="l"/>
            <a:r>
              <a:rPr lang="en-US" altLang="zh-CN" sz="2000"/>
              <a:t>         &lt;&lt;"</a:t>
            </a:r>
            <a:r>
              <a:rPr lang="zh-CN" altLang="en-US" sz="2000"/>
              <a:t>平均分：</a:t>
            </a:r>
            <a:r>
              <a:rPr lang="en-US" altLang="zh-CN" sz="2000"/>
              <a:t>"&lt;&lt; ave &lt;&lt; endl;</a:t>
            </a:r>
            <a:r>
              <a:rPr lang="en-US" altLang="zh-CN" sz="2000">
                <a:solidFill>
                  <a:srgbClr val="0000CC"/>
                </a:solidFill>
              </a:rPr>
              <a:t> </a:t>
            </a:r>
          </a:p>
          <a:p>
            <a:pPr algn="l"/>
            <a:r>
              <a:rPr lang="en-US" altLang="zh-CN" sz="2000"/>
              <a:t>  </a:t>
            </a:r>
            <a:r>
              <a:rPr lang="en-US" altLang="zh-CN" sz="2000" b="1">
                <a:solidFill>
                  <a:srgbClr val="0000CC"/>
                </a:solidFill>
              </a:rPr>
              <a:t>instuf.close() ;	</a:t>
            </a:r>
            <a:r>
              <a:rPr lang="en-US" altLang="zh-CN" sz="2000" b="1"/>
              <a:t>		</a:t>
            </a:r>
            <a:r>
              <a:rPr lang="en-US" altLang="zh-CN" sz="2000" b="1" i="1">
                <a:solidFill>
                  <a:srgbClr val="006600"/>
                </a:solidFill>
              </a:rPr>
              <a:t>//</a:t>
            </a:r>
            <a:r>
              <a:rPr lang="zh-CN" altLang="en-US" sz="2000" b="1" i="1">
                <a:solidFill>
                  <a:srgbClr val="006600"/>
                </a:solidFill>
              </a:rPr>
              <a:t>关闭文件</a:t>
            </a:r>
            <a:endParaRPr lang="zh-CN" altLang="en-US" sz="2000" b="1"/>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Text Box 2"/>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4371" name="Rectangle 3"/>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437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954374" name="Picture 6"/>
          <p:cNvPicPr>
            <a:picLocks noChangeAspect="1" noChangeArrowheads="1"/>
          </p:cNvPicPr>
          <p:nvPr/>
        </p:nvPicPr>
        <p:blipFill>
          <a:blip r:embed="rId2"/>
          <a:srcRect/>
          <a:stretch>
            <a:fillRect/>
          </a:stretch>
        </p:blipFill>
        <p:spPr bwMode="auto">
          <a:xfrm>
            <a:off x="4859338" y="3141663"/>
            <a:ext cx="4002087" cy="27511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4374"/>
                                        </p:tgtEl>
                                        <p:attrNameLst>
                                          <p:attrName>style.visibility</p:attrName>
                                        </p:attrNameLst>
                                      </p:cBhvr>
                                      <p:to>
                                        <p:strVal val="visible"/>
                                      </p:to>
                                    </p:set>
                                    <p:animEffect transition="in" filter="blinds(horizontal)">
                                      <p:cBhvr>
                                        <p:cTn id="7" dur="500"/>
                                        <p:tgtEl>
                                          <p:spTgt spid="954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Text Box 2"/>
          <p:cNvSpPr txBox="1">
            <a:spLocks noChangeArrowheads="1"/>
          </p:cNvSpPr>
          <p:nvPr/>
        </p:nvSpPr>
        <p:spPr bwMode="auto">
          <a:xfrm>
            <a:off x="592138" y="2420938"/>
            <a:ext cx="8083550" cy="1333500"/>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ea typeface="Arial Unicode MS" pitchFamily="34" charset="-122"/>
                <a:cs typeface="Arial Unicode MS" pitchFamily="34" charset="-122"/>
              </a:rPr>
              <a:t> </a:t>
            </a:r>
            <a:r>
              <a:rPr lang="zh-CN" altLang="en-US" b="1">
                <a:ea typeface="Arial Unicode MS" pitchFamily="34" charset="-122"/>
                <a:cs typeface="Arial Unicode MS" pitchFamily="34" charset="-122"/>
              </a:rPr>
              <a:t>本程序模拟一个书店的销售账目。程序能够添加、删除书目，根据进货和销售数目更新库存数。</a:t>
            </a:r>
          </a:p>
        </p:txBody>
      </p:sp>
      <p:sp>
        <p:nvSpPr>
          <p:cNvPr id="925699" name="Rectangle 3"/>
          <p:cNvSpPr>
            <a:spLocks noChangeArrowheads="1"/>
          </p:cNvSpPr>
          <p:nvPr/>
        </p:nvSpPr>
        <p:spPr bwMode="auto">
          <a:xfrm>
            <a:off x="5729288" y="333375"/>
            <a:ext cx="3414712"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11-25  </a:t>
            </a:r>
            <a:r>
              <a:rPr lang="zh-CN" altLang="en-US" b="1" i="1">
                <a:solidFill>
                  <a:srgbClr val="008000"/>
                </a:solidFill>
              </a:rPr>
              <a:t>简单事务处理</a:t>
            </a:r>
          </a:p>
        </p:txBody>
      </p:sp>
      <p:sp>
        <p:nvSpPr>
          <p:cNvPr id="92570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5699"/>
                                        </p:tgtEl>
                                        <p:attrNameLst>
                                          <p:attrName>style.visibility</p:attrName>
                                        </p:attrNameLst>
                                      </p:cBhvr>
                                      <p:to>
                                        <p:strVal val="visible"/>
                                      </p:to>
                                    </p:set>
                                    <p:animEffect transition="in" filter="blinds(vertical)">
                                      <p:cBhvr>
                                        <p:cTn id="7" dur="500"/>
                                        <p:tgtEl>
                                          <p:spTgt spid="92569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5698"/>
                                        </p:tgtEl>
                                        <p:attrNameLst>
                                          <p:attrName>style.visibility</p:attrName>
                                        </p:attrNameLst>
                                      </p:cBhvr>
                                      <p:to>
                                        <p:strVal val="visible"/>
                                      </p:to>
                                    </p:set>
                                    <p:animEffect transition="in" filter="checkerboard(across)">
                                      <p:cBhvr>
                                        <p:cTn id="12" dur="500"/>
                                        <p:tgtEl>
                                          <p:spTgt spid="92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8" grpId="0"/>
      <p:bldP spid="925699" grpId="0"/>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Text Box 2"/>
          <p:cNvSpPr txBox="1">
            <a:spLocks noChangeArrowheads="1"/>
          </p:cNvSpPr>
          <p:nvPr/>
        </p:nvSpPr>
        <p:spPr bwMode="auto">
          <a:xfrm>
            <a:off x="606425" y="836613"/>
            <a:ext cx="8083550" cy="5462587"/>
          </a:xfrm>
          <a:prstGeom prst="rect">
            <a:avLst/>
          </a:prstGeom>
          <a:noFill/>
          <a:ln w="19050">
            <a:noFill/>
            <a:miter lim="800000"/>
            <a:headEnd/>
            <a:tailEnd/>
          </a:ln>
          <a:effectLst/>
        </p:spPr>
        <p:txBody>
          <a:bodyPr>
            <a:spAutoFit/>
          </a:bodyPr>
          <a:lstStyle/>
          <a:p>
            <a:pPr algn="l">
              <a:lnSpc>
                <a:spcPct val="115000"/>
              </a:lnSpc>
            </a:pPr>
            <a:r>
              <a:rPr lang="en-US" altLang="zh-CN" sz="1800" b="1"/>
              <a:t>#ifndef EX11_25_H</a:t>
            </a:r>
          </a:p>
          <a:p>
            <a:pPr algn="l">
              <a:lnSpc>
                <a:spcPct val="115000"/>
              </a:lnSpc>
            </a:pPr>
            <a:r>
              <a:rPr lang="en-US" altLang="zh-CN" sz="1800" b="1"/>
              <a:t>#define EX11_25_H</a:t>
            </a:r>
          </a:p>
          <a:p>
            <a:pPr algn="l">
              <a:lnSpc>
                <a:spcPct val="115000"/>
              </a:lnSpc>
            </a:pPr>
            <a:r>
              <a:rPr lang="en-US" altLang="zh-CN" sz="1800" b="1"/>
              <a:t>#include&lt;iostream&gt;</a:t>
            </a:r>
          </a:p>
          <a:p>
            <a:pPr algn="l">
              <a:lnSpc>
                <a:spcPct val="115000"/>
              </a:lnSpc>
            </a:pPr>
            <a:r>
              <a:rPr lang="en-US" altLang="zh-CN" sz="1800" b="1"/>
              <a:t>#include&lt;fstream&gt;</a:t>
            </a:r>
          </a:p>
          <a:p>
            <a:pPr algn="l">
              <a:lnSpc>
                <a:spcPct val="115000"/>
              </a:lnSpc>
            </a:pPr>
            <a:r>
              <a:rPr lang="en-US" altLang="zh-CN" sz="1800" b="1"/>
              <a:t>using namespace std;</a:t>
            </a:r>
          </a:p>
          <a:p>
            <a:pPr algn="l">
              <a:lnSpc>
                <a:spcPct val="115000"/>
              </a:lnSpc>
            </a:pPr>
            <a:r>
              <a:rPr lang="en-US" altLang="zh-CN" sz="1800" b="1"/>
              <a:t>struct bookData			</a:t>
            </a:r>
            <a:r>
              <a:rPr lang="en-US" altLang="zh-CN" sz="1800" b="1" i="1">
                <a:solidFill>
                  <a:srgbClr val="006600"/>
                </a:solidFill>
              </a:rPr>
              <a:t>//</a:t>
            </a:r>
            <a:r>
              <a:rPr lang="zh-CN" altLang="en-US" sz="1800" b="1" i="1">
                <a:solidFill>
                  <a:srgbClr val="006600"/>
                </a:solidFill>
              </a:rPr>
              <a:t>账目结构</a:t>
            </a:r>
          </a:p>
          <a:p>
            <a:pPr algn="l">
              <a:lnSpc>
                <a:spcPct val="115000"/>
              </a:lnSpc>
            </a:pPr>
            <a:r>
              <a:rPr lang="en-US" altLang="zh-CN" sz="1800" b="1"/>
              <a:t>{ int TP ;				</a:t>
            </a:r>
            <a:r>
              <a:rPr lang="en-US" altLang="zh-CN" sz="1800" b="1" i="1">
                <a:solidFill>
                  <a:srgbClr val="006600"/>
                </a:solidFill>
              </a:rPr>
              <a:t>//</a:t>
            </a:r>
            <a:r>
              <a:rPr lang="zh-CN" altLang="en-US" sz="1800" b="1" i="1">
                <a:solidFill>
                  <a:srgbClr val="006600"/>
                </a:solidFill>
              </a:rPr>
              <a:t>书号</a:t>
            </a:r>
          </a:p>
          <a:p>
            <a:pPr algn="l">
              <a:lnSpc>
                <a:spcPct val="115000"/>
              </a:lnSpc>
            </a:pPr>
            <a:r>
              <a:rPr lang="zh-CN" altLang="en-US" sz="1800" b="1"/>
              <a:t>  </a:t>
            </a:r>
            <a:r>
              <a:rPr lang="en-US" altLang="zh-CN" sz="1800" b="1"/>
              <a:t>char bookName[40] ;		</a:t>
            </a:r>
            <a:r>
              <a:rPr lang="en-US" altLang="zh-CN" sz="1800" b="1" i="1">
                <a:solidFill>
                  <a:srgbClr val="006600"/>
                </a:solidFill>
              </a:rPr>
              <a:t>//</a:t>
            </a:r>
            <a:r>
              <a:rPr lang="zh-CN" altLang="en-US" sz="1800" b="1" i="1">
                <a:solidFill>
                  <a:srgbClr val="006600"/>
                </a:solidFill>
              </a:rPr>
              <a:t>书名</a:t>
            </a:r>
          </a:p>
          <a:p>
            <a:pPr algn="l">
              <a:lnSpc>
                <a:spcPct val="115000"/>
              </a:lnSpc>
            </a:pPr>
            <a:r>
              <a:rPr lang="zh-CN" altLang="en-US" sz="1800" b="1"/>
              <a:t>  </a:t>
            </a:r>
            <a:r>
              <a:rPr lang="en-US" altLang="zh-CN" sz="1800" b="1"/>
              <a:t>long balance ;			</a:t>
            </a:r>
            <a:r>
              <a:rPr lang="en-US" altLang="zh-CN" sz="1800" b="1" i="1">
                <a:solidFill>
                  <a:srgbClr val="006600"/>
                </a:solidFill>
              </a:rPr>
              <a:t>//</a:t>
            </a:r>
            <a:r>
              <a:rPr lang="zh-CN" altLang="en-US" sz="1800" b="1" i="1">
                <a:solidFill>
                  <a:srgbClr val="006600"/>
                </a:solidFill>
              </a:rPr>
              <a:t>库存量</a:t>
            </a:r>
          </a:p>
          <a:p>
            <a:pPr algn="l">
              <a:lnSpc>
                <a:spcPct val="115000"/>
              </a:lnSpc>
            </a:pPr>
            <a:r>
              <a:rPr lang="en-US" altLang="zh-CN" sz="1800" b="1"/>
              <a:t>};</a:t>
            </a:r>
          </a:p>
          <a:p>
            <a:pPr algn="l">
              <a:lnSpc>
                <a:spcPct val="115000"/>
              </a:lnSpc>
            </a:pPr>
            <a:r>
              <a:rPr lang="en-US" altLang="zh-CN" sz="1800" b="1"/>
              <a:t>void Initial( const char * fileDat );		</a:t>
            </a:r>
            <a:r>
              <a:rPr lang="en-US" altLang="zh-CN" sz="1800" b="1" i="1">
                <a:solidFill>
                  <a:srgbClr val="006600"/>
                </a:solidFill>
              </a:rPr>
              <a:t>//</a:t>
            </a:r>
            <a:r>
              <a:rPr lang="zh-CN" altLang="en-US" sz="1800" b="1" i="1">
                <a:solidFill>
                  <a:srgbClr val="006600"/>
                </a:solidFill>
              </a:rPr>
              <a:t>账目文件初始化</a:t>
            </a:r>
          </a:p>
          <a:p>
            <a:pPr algn="l">
              <a:lnSpc>
                <a:spcPct val="115000"/>
              </a:lnSpc>
            </a:pPr>
            <a:r>
              <a:rPr lang="en-US" altLang="zh-CN" sz="1800" b="1"/>
              <a:t>void Append( const char * fileDat );		</a:t>
            </a:r>
            <a:r>
              <a:rPr lang="en-US" altLang="zh-CN" sz="1800" b="1" i="1">
                <a:solidFill>
                  <a:srgbClr val="006600"/>
                </a:solidFill>
              </a:rPr>
              <a:t>//</a:t>
            </a:r>
            <a:r>
              <a:rPr lang="zh-CN" altLang="en-US" sz="1800" b="1" i="1">
                <a:solidFill>
                  <a:srgbClr val="006600"/>
                </a:solidFill>
              </a:rPr>
              <a:t>入库</a:t>
            </a:r>
          </a:p>
          <a:p>
            <a:pPr algn="l">
              <a:lnSpc>
                <a:spcPct val="115000"/>
              </a:lnSpc>
            </a:pPr>
            <a:r>
              <a:rPr lang="en-US" altLang="zh-CN" sz="1800" b="1"/>
              <a:t>void Sale( const char * fileDat ) ;		</a:t>
            </a:r>
            <a:r>
              <a:rPr lang="en-US" altLang="zh-CN" sz="1800" b="1" i="1">
                <a:solidFill>
                  <a:srgbClr val="006600"/>
                </a:solidFill>
              </a:rPr>
              <a:t>//</a:t>
            </a:r>
            <a:r>
              <a:rPr lang="zh-CN" altLang="en-US" sz="1800" b="1" i="1">
                <a:solidFill>
                  <a:srgbClr val="006600"/>
                </a:solidFill>
              </a:rPr>
              <a:t>销售</a:t>
            </a:r>
          </a:p>
          <a:p>
            <a:pPr algn="l">
              <a:lnSpc>
                <a:spcPct val="115000"/>
              </a:lnSpc>
            </a:pPr>
            <a:r>
              <a:rPr lang="en-US" altLang="zh-CN" sz="1800" b="1"/>
              <a:t>void Inquire( const char * fileDat) ;		</a:t>
            </a:r>
            <a:r>
              <a:rPr lang="en-US" altLang="zh-CN" sz="1800" b="1" i="1">
                <a:solidFill>
                  <a:srgbClr val="006600"/>
                </a:solidFill>
              </a:rPr>
              <a:t>//</a:t>
            </a:r>
            <a:r>
              <a:rPr lang="zh-CN" altLang="en-US" sz="1800" b="1" i="1">
                <a:solidFill>
                  <a:srgbClr val="006600"/>
                </a:solidFill>
              </a:rPr>
              <a:t>查询</a:t>
            </a:r>
          </a:p>
          <a:p>
            <a:pPr algn="l">
              <a:lnSpc>
                <a:spcPct val="115000"/>
              </a:lnSpc>
            </a:pPr>
            <a:r>
              <a:rPr lang="en-US" altLang="zh-CN" sz="1800" b="1"/>
              <a:t>void CreateTxt( const char * fileDat) ;	</a:t>
            </a:r>
            <a:r>
              <a:rPr lang="en-US" altLang="zh-CN" sz="1800" b="1" i="1">
                <a:solidFill>
                  <a:srgbClr val="006600"/>
                </a:solidFill>
              </a:rPr>
              <a:t>//</a:t>
            </a:r>
            <a:r>
              <a:rPr lang="zh-CN" altLang="en-US" sz="1800" b="1" i="1">
                <a:solidFill>
                  <a:srgbClr val="006600"/>
                </a:solidFill>
              </a:rPr>
              <a:t>建立文本文件</a:t>
            </a:r>
          </a:p>
          <a:p>
            <a:pPr algn="l">
              <a:lnSpc>
                <a:spcPct val="115000"/>
              </a:lnSpc>
            </a:pPr>
            <a:r>
              <a:rPr lang="en-US" altLang="zh-CN" sz="1800" b="1"/>
              <a:t>int endMark( bookData book );	</a:t>
            </a:r>
            <a:r>
              <a:rPr lang="en-US" altLang="zh-CN" sz="1800" b="1" i="1">
                <a:solidFill>
                  <a:srgbClr val="006600"/>
                </a:solidFill>
              </a:rPr>
              <a:t>//</a:t>
            </a:r>
            <a:r>
              <a:rPr lang="zh-CN" altLang="en-US" sz="1800" b="1" i="1">
                <a:solidFill>
                  <a:srgbClr val="006600"/>
                </a:solidFill>
              </a:rPr>
              <a:t>判断空标志记录，即判断文件结束</a:t>
            </a:r>
          </a:p>
          <a:p>
            <a:pPr algn="l">
              <a:lnSpc>
                <a:spcPct val="115000"/>
              </a:lnSpc>
            </a:pPr>
            <a:r>
              <a:rPr lang="en-US" altLang="zh-CN" sz="1800" b="1"/>
              <a:t>#endif</a:t>
            </a:r>
          </a:p>
        </p:txBody>
      </p:sp>
      <p:sp>
        <p:nvSpPr>
          <p:cNvPr id="955395" name="Rectangle 3"/>
          <p:cNvSpPr>
            <a:spLocks noChangeArrowheads="1"/>
          </p:cNvSpPr>
          <p:nvPr/>
        </p:nvSpPr>
        <p:spPr bwMode="auto">
          <a:xfrm>
            <a:off x="5729288" y="333375"/>
            <a:ext cx="3414712"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11-25  </a:t>
            </a:r>
            <a:r>
              <a:rPr lang="zh-CN" altLang="en-US" b="1" i="1">
                <a:solidFill>
                  <a:srgbClr val="008000"/>
                </a:solidFill>
              </a:rPr>
              <a:t>简单事务处理</a:t>
            </a:r>
          </a:p>
        </p:txBody>
      </p:sp>
      <p:sp>
        <p:nvSpPr>
          <p:cNvPr id="955396"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5394"/>
                                        </p:tgtEl>
                                        <p:attrNameLst>
                                          <p:attrName>style.visibility</p:attrName>
                                        </p:attrNameLst>
                                      </p:cBhvr>
                                      <p:to>
                                        <p:strVal val="visible"/>
                                      </p:to>
                                    </p:set>
                                    <p:animEffect transition="in" filter="checkerboard(down)">
                                      <p:cBhvr>
                                        <p:cTn id="7" dur="500"/>
                                        <p:tgtEl>
                                          <p:spTgt spid="955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4" grpId="0"/>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606425" y="549275"/>
            <a:ext cx="8083550" cy="6134100"/>
          </a:xfrm>
          <a:prstGeom prst="rect">
            <a:avLst/>
          </a:prstGeom>
          <a:noFill/>
          <a:ln w="19050">
            <a:noFill/>
            <a:miter lim="800000"/>
            <a:headEnd/>
            <a:tailEnd/>
          </a:ln>
          <a:effectLst/>
        </p:spPr>
        <p:txBody>
          <a:bodyPr>
            <a:spAutoFit/>
          </a:bodyPr>
          <a:lstStyle/>
          <a:p>
            <a:pPr algn="l"/>
            <a:r>
              <a:rPr lang="en-US" altLang="zh-CN" sz="1800" b="1" i="1">
                <a:solidFill>
                  <a:srgbClr val="006600"/>
                </a:solidFill>
              </a:rPr>
              <a:t>//ex11_25.cpp   </a:t>
            </a:r>
            <a:r>
              <a:rPr lang="zh-CN" altLang="en-US" sz="1800" b="1" i="1">
                <a:solidFill>
                  <a:srgbClr val="006600"/>
                </a:solidFill>
              </a:rPr>
              <a:t>建立主菜单，选择操作。</a:t>
            </a:r>
          </a:p>
          <a:p>
            <a:pPr algn="l"/>
            <a:r>
              <a:rPr lang="en-US" altLang="zh-CN" sz="1800" b="1"/>
              <a:t>#include "ex11_25.h"</a:t>
            </a:r>
          </a:p>
          <a:p>
            <a:pPr algn="l"/>
            <a:r>
              <a:rPr lang="en-US" altLang="zh-CN" sz="1800" b="1"/>
              <a:t>const char * fileDat = "d:\\booksFile.dat";	</a:t>
            </a:r>
            <a:r>
              <a:rPr lang="en-US" altLang="zh-CN" sz="1800" b="1" i="1">
                <a:solidFill>
                  <a:srgbClr val="006600"/>
                </a:solidFill>
              </a:rPr>
              <a:t>//</a:t>
            </a:r>
            <a:r>
              <a:rPr lang="zh-CN" altLang="en-US" sz="1800" b="1" i="1">
                <a:solidFill>
                  <a:srgbClr val="006600"/>
                </a:solidFill>
              </a:rPr>
              <a:t>账目数据文件名</a:t>
            </a:r>
          </a:p>
          <a:p>
            <a:pPr algn="l"/>
            <a:r>
              <a:rPr lang="en-US" altLang="zh-CN" sz="1800" b="1"/>
              <a:t>int main()</a:t>
            </a:r>
          </a:p>
          <a:p>
            <a:pPr algn="l"/>
            <a:r>
              <a:rPr lang="en-US" altLang="zh-CN" sz="1800" b="1"/>
              <a:t>{ char choice ;</a:t>
            </a:r>
          </a:p>
          <a:p>
            <a:pPr algn="l"/>
            <a:r>
              <a:rPr lang="en-US" altLang="zh-CN" sz="1800" b="1"/>
              <a:t>   while (1)</a:t>
            </a:r>
          </a:p>
          <a:p>
            <a:pPr algn="l"/>
            <a:r>
              <a:rPr lang="en-US" altLang="zh-CN" sz="1800" b="1"/>
              <a:t>    { cout &lt;&lt; "********** </a:t>
            </a:r>
            <a:r>
              <a:rPr lang="zh-CN" altLang="en-US" sz="1800" b="1"/>
              <a:t>书库管理**********</a:t>
            </a:r>
            <a:r>
              <a:rPr lang="en-US" altLang="zh-CN" sz="1800" b="1"/>
              <a:t>\n</a:t>
            </a:r>
            <a:r>
              <a:rPr lang="zh-CN" altLang="en-US" sz="1800" b="1"/>
              <a:t>请输入操作选择</a:t>
            </a:r>
            <a:r>
              <a:rPr lang="en-US" altLang="zh-CN" sz="1800" b="1"/>
              <a:t>\n"</a:t>
            </a:r>
          </a:p>
          <a:p>
            <a:pPr algn="l"/>
            <a:r>
              <a:rPr lang="en-US" altLang="zh-CN" sz="1800" b="1"/>
              <a:t>           &lt;&lt; "1 </a:t>
            </a:r>
            <a:r>
              <a:rPr lang="zh-CN" altLang="en-US" sz="1800" b="1"/>
              <a:t>：入库</a:t>
            </a:r>
            <a:r>
              <a:rPr lang="en-US" altLang="zh-CN" sz="1800" b="1"/>
              <a:t>\t" &lt;&lt; "2 </a:t>
            </a:r>
            <a:r>
              <a:rPr lang="zh-CN" altLang="en-US" sz="1800" b="1"/>
              <a:t>：售出</a:t>
            </a:r>
            <a:r>
              <a:rPr lang="en-US" altLang="zh-CN" sz="1800" b="1"/>
              <a:t>\t" &lt;&lt; "3 </a:t>
            </a:r>
            <a:r>
              <a:rPr lang="zh-CN" altLang="en-US" sz="1800" b="1"/>
              <a:t>：查询</a:t>
            </a:r>
            <a:r>
              <a:rPr lang="en-US" altLang="zh-CN" sz="1800" b="1"/>
              <a:t>\t" &lt;&lt; "4 </a:t>
            </a:r>
            <a:r>
              <a:rPr lang="zh-CN" altLang="en-US" sz="1800" b="1"/>
              <a:t>：建立文本</a:t>
            </a:r>
            <a:r>
              <a:rPr lang="en-US" altLang="zh-CN" sz="1800" b="1"/>
              <a:t>\t "</a:t>
            </a:r>
          </a:p>
          <a:p>
            <a:pPr algn="l"/>
            <a:r>
              <a:rPr lang="en-US" altLang="zh-CN" sz="1800" b="1"/>
              <a:t>           &lt;&lt; "0 </a:t>
            </a:r>
            <a:r>
              <a:rPr lang="zh-CN" altLang="en-US" sz="1800" b="1"/>
              <a:t>：初始化</a:t>
            </a:r>
            <a:r>
              <a:rPr lang="en-US" altLang="zh-CN" sz="1800" b="1"/>
              <a:t>\t" &lt;&lt; "Q </a:t>
            </a:r>
            <a:r>
              <a:rPr lang="zh-CN" altLang="en-US" sz="1800" b="1"/>
              <a:t>：退出</a:t>
            </a:r>
            <a:r>
              <a:rPr lang="en-US" altLang="zh-CN" sz="1800" b="1"/>
              <a:t>\n" ;</a:t>
            </a:r>
          </a:p>
          <a:p>
            <a:pPr algn="l"/>
            <a:r>
              <a:rPr lang="en-US" altLang="zh-CN" sz="1800" b="1"/>
              <a:t>      cin &gt;&gt; choice ;</a:t>
            </a:r>
          </a:p>
          <a:p>
            <a:pPr algn="l"/>
            <a:r>
              <a:rPr lang="en-US" altLang="zh-CN" sz="1800" b="1"/>
              <a:t>      switch ( choice )</a:t>
            </a:r>
          </a:p>
          <a:p>
            <a:pPr algn="l"/>
            <a:r>
              <a:rPr lang="en-US" altLang="zh-CN" sz="1800" b="1"/>
              <a:t>         { case '1' : Append(fileDat) ; break ;</a:t>
            </a:r>
          </a:p>
          <a:p>
            <a:pPr algn="l"/>
            <a:r>
              <a:rPr lang="en-US" altLang="zh-CN" sz="1800" b="1"/>
              <a:t>           case '2' : Sale(fileDat) ; break ;</a:t>
            </a:r>
          </a:p>
          <a:p>
            <a:pPr algn="l"/>
            <a:r>
              <a:rPr lang="en-US" altLang="zh-CN" sz="1800" b="1"/>
              <a:t>           case '3' : Inquire(fileDat) ; break;</a:t>
            </a:r>
          </a:p>
          <a:p>
            <a:pPr algn="l"/>
            <a:r>
              <a:rPr lang="en-US" altLang="zh-CN" sz="1800" b="1"/>
              <a:t>           case '4' : CreateTxt(fileDat) ; break ;</a:t>
            </a:r>
          </a:p>
          <a:p>
            <a:pPr algn="l"/>
            <a:r>
              <a:rPr lang="en-US" altLang="zh-CN" sz="1800" b="1"/>
              <a:t>           case '0' : Initial(fileDat) ; break ;</a:t>
            </a:r>
          </a:p>
          <a:p>
            <a:pPr algn="l"/>
            <a:r>
              <a:rPr lang="en-US" altLang="zh-CN" sz="1800" b="1"/>
              <a:t>           case 'q':</a:t>
            </a:r>
          </a:p>
          <a:p>
            <a:pPr algn="l"/>
            <a:r>
              <a:rPr lang="en-US" altLang="zh-CN" sz="1800" b="1"/>
              <a:t>           case 'Q': cout &lt;&lt; " </a:t>
            </a:r>
            <a:r>
              <a:rPr lang="zh-CN" altLang="en-US" sz="1800" b="1"/>
              <a:t>退出系统</a:t>
            </a:r>
            <a:r>
              <a:rPr lang="en-US" altLang="zh-CN" sz="1800" b="1"/>
              <a:t>\n" ; return 0;</a:t>
            </a:r>
          </a:p>
          <a:p>
            <a:pPr algn="l"/>
            <a:r>
              <a:rPr lang="en-US" altLang="zh-CN" sz="1800" b="1"/>
              <a:t>           default : cout &lt;&lt; "</a:t>
            </a:r>
            <a:r>
              <a:rPr lang="zh-CN" altLang="en-US" sz="1800" b="1"/>
              <a:t>输入错误，请再输入</a:t>
            </a:r>
            <a:r>
              <a:rPr lang="en-US" altLang="zh-CN" sz="1800" b="1"/>
              <a:t>\n" ;</a:t>
            </a:r>
          </a:p>
          <a:p>
            <a:pPr algn="l"/>
            <a:r>
              <a:rPr lang="en-US" altLang="zh-CN" sz="1800" b="1"/>
              <a:t>        }</a:t>
            </a:r>
          </a:p>
          <a:p>
            <a:pPr algn="l"/>
            <a:r>
              <a:rPr lang="en-US" altLang="zh-CN" sz="1800" b="1"/>
              <a:t>    }</a:t>
            </a:r>
          </a:p>
          <a:p>
            <a:pPr algn="l"/>
            <a:r>
              <a:rPr lang="en-US" altLang="zh-CN" sz="1800" b="1"/>
              <a:t>}</a:t>
            </a:r>
            <a:r>
              <a:rPr lang="en-US" altLang="zh-CN" sz="1800"/>
              <a:t> </a:t>
            </a:r>
          </a:p>
        </p:txBody>
      </p:sp>
      <p:sp>
        <p:nvSpPr>
          <p:cNvPr id="956419" name="Rectangle 3"/>
          <p:cNvSpPr>
            <a:spLocks noChangeArrowheads="1"/>
          </p:cNvSpPr>
          <p:nvPr/>
        </p:nvSpPr>
        <p:spPr bwMode="auto">
          <a:xfrm>
            <a:off x="5724525" y="333375"/>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11-25  </a:t>
            </a:r>
            <a:r>
              <a:rPr lang="zh-CN" altLang="en-US" b="1" i="1">
                <a:solidFill>
                  <a:srgbClr val="008000"/>
                </a:solidFill>
              </a:rPr>
              <a:t>简单事务处理</a:t>
            </a: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6421" name="Text Box 5"/>
          <p:cNvSpPr txBox="1">
            <a:spLocks noChangeArrowheads="1"/>
          </p:cNvSpPr>
          <p:nvPr/>
        </p:nvSpPr>
        <p:spPr bwMode="auto">
          <a:xfrm>
            <a:off x="7092950" y="5589588"/>
            <a:ext cx="1223963" cy="396875"/>
          </a:xfrm>
          <a:prstGeom prst="rect">
            <a:avLst/>
          </a:prstGeom>
          <a:noFill/>
          <a:ln w="9525">
            <a:noFill/>
            <a:miter lim="800000"/>
            <a:headEnd/>
            <a:tailEnd/>
          </a:ln>
          <a:effectLst/>
        </p:spPr>
        <p:txBody>
          <a:bodyPr>
            <a:spAutoFit/>
          </a:bodyPr>
          <a:lstStyle/>
          <a:p>
            <a:pPr>
              <a:spcBef>
                <a:spcPct val="50000"/>
              </a:spcBef>
            </a:pPr>
            <a:r>
              <a:rPr lang="zh-CN" altLang="en-US" sz="2000" b="1" i="1">
                <a:solidFill>
                  <a:srgbClr val="0000CC"/>
                </a:solidFill>
                <a:hlinkClick r:id="rId2" action="ppaction://hlinkfile"/>
              </a:rPr>
              <a:t>源程序</a:t>
            </a:r>
            <a:endParaRPr lang="zh-CN" altLang="en-US" sz="2000" b="1" i="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56421"/>
                                        </p:tgtEl>
                                        <p:attrNameLst>
                                          <p:attrName>style.visibility</p:attrName>
                                        </p:attrNameLst>
                                      </p:cBhvr>
                                      <p:to>
                                        <p:strVal val="visible"/>
                                      </p:to>
                                    </p:set>
                                    <p:animEffect transition="in" filter="checkerboard(across)">
                                      <p:cBhvr>
                                        <p:cTn id="12" dur="500"/>
                                        <p:tgtEl>
                                          <p:spTgt spid="95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P spid="956421" grpId="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1142976" y="2192246"/>
            <a:ext cx="7429552" cy="2308324"/>
          </a:xfrm>
          <a:prstGeom prst="rect">
            <a:avLst/>
          </a:prstGeom>
          <a:noFill/>
          <a:ln w="19050">
            <a:noFill/>
            <a:miter lim="800000"/>
            <a:headEnd/>
            <a:tailEnd/>
          </a:ln>
          <a:effectLst/>
        </p:spPr>
        <p:txBody>
          <a:bodyPr wrap="square">
            <a:spAutoFit/>
          </a:bodyPr>
          <a:lstStyle/>
          <a:p>
            <a:pPr algn="l">
              <a:lnSpc>
                <a:spcPct val="200000"/>
              </a:lnSpc>
            </a:pPr>
            <a:r>
              <a:rPr lang="zh-CN" altLang="en-US" b="1" dirty="0" smtClean="0"/>
              <a:t>不论什么类型的文件都是由二进制字节序列组成</a:t>
            </a:r>
            <a:endParaRPr lang="en-US" altLang="zh-CN" b="1" dirty="0" smtClean="0"/>
          </a:p>
          <a:p>
            <a:pPr algn="l">
              <a:lnSpc>
                <a:spcPct val="200000"/>
              </a:lnSpc>
            </a:pPr>
            <a:r>
              <a:rPr lang="zh-CN" altLang="en-US" b="1" dirty="0" smtClean="0"/>
              <a:t>不同的文件都可以用</a:t>
            </a:r>
            <a:r>
              <a:rPr lang="en-US" altLang="zh-CN" b="1" dirty="0" smtClean="0"/>
              <a:t>C++</a:t>
            </a:r>
            <a:r>
              <a:rPr lang="zh-CN" altLang="en-US" b="1" dirty="0" smtClean="0"/>
              <a:t>的二进制文件方式打开</a:t>
            </a:r>
            <a:endParaRPr lang="en-US" altLang="zh-CN" b="1" dirty="0" smtClean="0"/>
          </a:p>
          <a:p>
            <a:pPr algn="l">
              <a:lnSpc>
                <a:spcPct val="200000"/>
              </a:lnSpc>
            </a:pPr>
            <a:r>
              <a:rPr lang="zh-CN" altLang="en-US" b="1" dirty="0" smtClean="0"/>
              <a:t>基于这种思路，编写一般文件的简单加密</a:t>
            </a:r>
            <a:r>
              <a:rPr lang="en-US" altLang="zh-CN" b="1" dirty="0" smtClean="0"/>
              <a:t>/</a:t>
            </a:r>
            <a:r>
              <a:rPr lang="zh-CN" altLang="en-US" b="1" dirty="0" smtClean="0"/>
              <a:t>解密程序</a:t>
            </a:r>
            <a:endParaRPr lang="en-US" altLang="zh-CN" b="1" dirty="0"/>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56419"/>
                                        </p:tgtEl>
                                        <p:attrNameLst>
                                          <p:attrName>style.visibility</p:attrName>
                                        </p:attrNameLst>
                                      </p:cBhvr>
                                      <p:to>
                                        <p:strVal val="visible"/>
                                      </p:to>
                                    </p:set>
                                    <p:animEffect transition="in" filter="blinds(vertical)">
                                      <p:cBhvr>
                                        <p:cTn id="7" dur="500"/>
                                        <p:tgtEl>
                                          <p:spTgt spid="9564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56418"/>
                                        </p:tgtEl>
                                        <p:attrNameLst>
                                          <p:attrName>style.visibility</p:attrName>
                                        </p:attrNameLst>
                                      </p:cBhvr>
                                      <p:to>
                                        <p:strVal val="visible"/>
                                      </p:to>
                                    </p:set>
                                    <p:animEffect transition="in" filter="checkerboard(down)">
                                      <p:cBhvr>
                                        <p:cTn id="12" dur="500"/>
                                        <p:tgtEl>
                                          <p:spTgt spid="9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P spid="956419" grpId="0"/>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428628" y="901560"/>
            <a:ext cx="8429652" cy="5170646"/>
          </a:xfrm>
          <a:prstGeom prst="rect">
            <a:avLst/>
          </a:prstGeom>
          <a:noFill/>
          <a:ln w="19050">
            <a:noFill/>
            <a:miter lim="800000"/>
            <a:headEnd/>
            <a:tailEnd/>
          </a:ln>
          <a:effectLst/>
        </p:spPr>
        <p:txBody>
          <a:bodyPr wrap="square">
            <a:spAutoFit/>
          </a:bodyPr>
          <a:lstStyle/>
          <a:p>
            <a:pPr algn="l">
              <a:lnSpc>
                <a:spcPct val="150000"/>
              </a:lnSpc>
            </a:pPr>
            <a:r>
              <a:rPr lang="en-US" sz="2000" b="1" dirty="0" smtClean="0"/>
              <a:t>#include &lt;</a:t>
            </a:r>
            <a:r>
              <a:rPr lang="en-US" sz="2000" b="1" dirty="0" err="1" smtClean="0"/>
              <a:t>fstream</a:t>
            </a:r>
            <a:r>
              <a:rPr lang="en-US" sz="2000" b="1" dirty="0" smtClean="0"/>
              <a:t>&gt;</a:t>
            </a:r>
            <a:endParaRPr lang="zh-CN" altLang="en-US" sz="2000" dirty="0" smtClean="0"/>
          </a:p>
          <a:p>
            <a:pPr algn="l">
              <a:lnSpc>
                <a:spcPct val="150000"/>
              </a:lnSpc>
            </a:pPr>
            <a:r>
              <a:rPr lang="en-US" sz="2000" b="1" dirty="0" smtClean="0"/>
              <a:t>#include&lt;</a:t>
            </a:r>
            <a:r>
              <a:rPr lang="en-US" sz="2000" b="1" dirty="0" err="1" smtClean="0"/>
              <a:t>iostream</a:t>
            </a:r>
            <a:r>
              <a:rPr lang="en-US" sz="2000" b="1" dirty="0" smtClean="0"/>
              <a:t>&gt;</a:t>
            </a:r>
            <a:endParaRPr lang="zh-CN" altLang="en-US" sz="2000" dirty="0" smtClean="0"/>
          </a:p>
          <a:p>
            <a:pPr algn="l">
              <a:lnSpc>
                <a:spcPct val="150000"/>
              </a:lnSpc>
            </a:pPr>
            <a:r>
              <a:rPr lang="en-US" sz="2000" b="1" dirty="0" smtClean="0"/>
              <a:t>using namespace std;</a:t>
            </a:r>
            <a:endParaRPr lang="zh-CN" altLang="en-US" sz="2000" dirty="0" smtClean="0"/>
          </a:p>
          <a:p>
            <a:pPr algn="l">
              <a:lnSpc>
                <a:spcPct val="150000"/>
              </a:lnSpc>
            </a:pPr>
            <a:r>
              <a:rPr lang="en-US" sz="2000" b="1" dirty="0" smtClean="0"/>
              <a:t> </a:t>
            </a:r>
            <a:r>
              <a:rPr lang="en-US" sz="2000" b="1" dirty="0" err="1" smtClean="0"/>
              <a:t>int</a:t>
            </a:r>
            <a:r>
              <a:rPr lang="en-US" sz="2000" b="1" dirty="0" smtClean="0"/>
              <a:t> main( </a:t>
            </a:r>
            <a:r>
              <a:rPr lang="en-US" sz="2000" b="1" dirty="0" err="1" smtClean="0"/>
              <a:t>int</a:t>
            </a:r>
            <a:r>
              <a:rPr lang="en-US" sz="2000" b="1" dirty="0" smtClean="0"/>
              <a:t> </a:t>
            </a:r>
            <a:r>
              <a:rPr lang="en-US" sz="2000" b="1" dirty="0" err="1" smtClean="0"/>
              <a:t>argc</a:t>
            </a:r>
            <a:r>
              <a:rPr lang="en-US" sz="2000" b="1" dirty="0" smtClean="0"/>
              <a:t>, char* </a:t>
            </a:r>
            <a:r>
              <a:rPr lang="en-US" sz="2000" b="1" dirty="0" err="1" smtClean="0"/>
              <a:t>argv</a:t>
            </a:r>
            <a:r>
              <a:rPr lang="en-US" sz="2000" b="1" dirty="0" smtClean="0"/>
              <a:t>[] )		</a:t>
            </a:r>
            <a:r>
              <a:rPr lang="en-US" sz="2000" b="1" i="1" dirty="0" smtClean="0">
                <a:solidFill>
                  <a:srgbClr val="006600"/>
                </a:solidFill>
              </a:rPr>
              <a:t>//</a:t>
            </a:r>
            <a:r>
              <a:rPr lang="zh-CN" altLang="en-US" sz="2000" b="1" i="1" dirty="0" smtClean="0">
                <a:solidFill>
                  <a:srgbClr val="006600"/>
                </a:solidFill>
              </a:rPr>
              <a:t>主函数的命令行参数</a:t>
            </a:r>
            <a:endParaRPr lang="zh-CN" altLang="en-US" sz="2000" i="1" dirty="0" smtClean="0">
              <a:solidFill>
                <a:srgbClr val="006600"/>
              </a:solidFill>
            </a:endParaRPr>
          </a:p>
          <a:p>
            <a:pPr algn="l">
              <a:lnSpc>
                <a:spcPct val="150000"/>
              </a:lnSpc>
            </a:pPr>
            <a:r>
              <a:rPr lang="en-US" sz="2000" b="1" dirty="0" smtClean="0"/>
              <a:t>{    </a:t>
            </a:r>
            <a:r>
              <a:rPr lang="en-US" sz="2000" b="1" dirty="0" err="1" smtClean="0"/>
              <a:t>int</a:t>
            </a:r>
            <a:r>
              <a:rPr lang="en-US" sz="2000" b="1" dirty="0" smtClean="0"/>
              <a:t> </a:t>
            </a:r>
            <a:r>
              <a:rPr lang="en-US" sz="2000" b="1" dirty="0" err="1" smtClean="0"/>
              <a:t>i</a:t>
            </a:r>
            <a:r>
              <a:rPr lang="en-US" sz="2000" b="1" dirty="0" smtClean="0"/>
              <a:t>, r=13;</a:t>
            </a:r>
            <a:endParaRPr lang="zh-CN" altLang="en-US" sz="2000" dirty="0" smtClean="0"/>
          </a:p>
          <a:p>
            <a:pPr algn="l">
              <a:lnSpc>
                <a:spcPct val="150000"/>
              </a:lnSpc>
            </a:pPr>
            <a:r>
              <a:rPr lang="en-US" sz="2000" b="1" dirty="0" smtClean="0"/>
              <a:t>    unsigned char j ;</a:t>
            </a:r>
            <a:endParaRPr lang="zh-CN" altLang="en-US" sz="2000" dirty="0" smtClean="0"/>
          </a:p>
          <a:p>
            <a:pPr algn="l">
              <a:lnSpc>
                <a:spcPct val="150000"/>
              </a:lnSpc>
            </a:pPr>
            <a:r>
              <a:rPr lang="en-US" sz="2000" b="1" dirty="0" smtClean="0"/>
              <a:t>    </a:t>
            </a:r>
            <a:r>
              <a:rPr lang="en-US" sz="2000" b="1" dirty="0" err="1" smtClean="0"/>
              <a:t>fstream</a:t>
            </a:r>
            <a:r>
              <a:rPr lang="en-US" sz="2000" b="1" dirty="0" smtClean="0"/>
              <a:t> f ;					</a:t>
            </a:r>
            <a:r>
              <a:rPr lang="en-US" sz="2000" b="1" i="1" dirty="0" smtClean="0">
                <a:solidFill>
                  <a:srgbClr val="006600"/>
                </a:solidFill>
              </a:rPr>
              <a:t>//</a:t>
            </a:r>
            <a:r>
              <a:rPr lang="zh-CN" altLang="en-US" sz="2000" b="1" i="1" dirty="0" smtClean="0">
                <a:solidFill>
                  <a:srgbClr val="006600"/>
                </a:solidFill>
              </a:rPr>
              <a:t>说明文件流对象</a:t>
            </a:r>
            <a:endParaRPr lang="zh-CN" altLang="en-US" sz="2000" i="1" dirty="0" smtClean="0">
              <a:solidFill>
                <a:srgbClr val="006600"/>
              </a:solidFill>
            </a:endParaRPr>
          </a:p>
          <a:p>
            <a:pPr algn="l">
              <a:lnSpc>
                <a:spcPct val="150000"/>
              </a:lnSpc>
            </a:pPr>
            <a:r>
              <a:rPr lang="en-US" sz="2000" b="1" i="1" dirty="0" smtClean="0"/>
              <a:t>   </a:t>
            </a:r>
            <a:r>
              <a:rPr lang="en-US" sz="2000" b="1" i="1" dirty="0" smtClean="0">
                <a:solidFill>
                  <a:srgbClr val="006600"/>
                </a:solidFill>
              </a:rPr>
              <a:t> //</a:t>
            </a:r>
            <a:r>
              <a:rPr lang="zh-CN" altLang="en-US" sz="2000" b="1" i="1" dirty="0" smtClean="0">
                <a:solidFill>
                  <a:srgbClr val="006600"/>
                </a:solidFill>
              </a:rPr>
              <a:t>修改文件</a:t>
            </a:r>
            <a:endParaRPr lang="zh-CN" altLang="en-US" sz="2000" i="1" dirty="0" smtClean="0">
              <a:solidFill>
                <a:srgbClr val="006600"/>
              </a:solidFill>
            </a:endParaRPr>
          </a:p>
          <a:p>
            <a:pPr algn="l">
              <a:lnSpc>
                <a:spcPct val="150000"/>
              </a:lnSpc>
            </a:pPr>
            <a:r>
              <a:rPr lang="en-US" sz="2000" b="1" dirty="0" smtClean="0"/>
              <a:t>    </a:t>
            </a:r>
            <a:r>
              <a:rPr lang="en-US" sz="2000" b="1" dirty="0" err="1" smtClean="0"/>
              <a:t>f.open</a:t>
            </a:r>
            <a:r>
              <a:rPr lang="en-US" sz="2000" b="1" dirty="0" smtClean="0"/>
              <a:t>( </a:t>
            </a:r>
            <a:r>
              <a:rPr lang="en-US" sz="2000" b="1" dirty="0" err="1" smtClean="0"/>
              <a:t>argv</a:t>
            </a:r>
            <a:r>
              <a:rPr lang="en-US" sz="2000" b="1" dirty="0" smtClean="0"/>
              <a:t>[1] , </a:t>
            </a:r>
            <a:r>
              <a:rPr lang="en-US" sz="2000" b="1" dirty="0" err="1" smtClean="0"/>
              <a:t>ios</a:t>
            </a:r>
            <a:r>
              <a:rPr lang="en-US" sz="2000" b="1" dirty="0" smtClean="0"/>
              <a:t>::</a:t>
            </a:r>
            <a:r>
              <a:rPr lang="en-US" sz="2000" b="1" dirty="0" err="1" smtClean="0"/>
              <a:t>in|ios</a:t>
            </a:r>
            <a:r>
              <a:rPr lang="en-US" sz="2000" b="1" dirty="0" smtClean="0"/>
              <a:t>::</a:t>
            </a:r>
            <a:r>
              <a:rPr lang="en-US" sz="2000" b="1" dirty="0" err="1" smtClean="0"/>
              <a:t>out|ios</a:t>
            </a:r>
            <a:r>
              <a:rPr lang="en-US" sz="2000" b="1" dirty="0" smtClean="0"/>
              <a:t>::binary ) ;	</a:t>
            </a:r>
            <a:r>
              <a:rPr lang="en-US" sz="2000" b="1" i="1" dirty="0" smtClean="0">
                <a:solidFill>
                  <a:srgbClr val="006600"/>
                </a:solidFill>
              </a:rPr>
              <a:t>//</a:t>
            </a:r>
            <a:r>
              <a:rPr lang="zh-CN" altLang="en-US" sz="2000" b="1" i="1" dirty="0" smtClean="0">
                <a:solidFill>
                  <a:srgbClr val="006600"/>
                </a:solidFill>
              </a:rPr>
              <a:t>读写方式打开文件</a:t>
            </a:r>
            <a:endParaRPr lang="zh-CN" altLang="en-US" sz="2000" i="1" dirty="0" smtClean="0">
              <a:solidFill>
                <a:srgbClr val="006600"/>
              </a:solidFill>
            </a:endParaRPr>
          </a:p>
          <a:p>
            <a:pPr algn="l">
              <a:lnSpc>
                <a:spcPct val="150000"/>
              </a:lnSpc>
            </a:pPr>
            <a:r>
              <a:rPr lang="en-US" sz="2000" b="1" dirty="0" smtClean="0"/>
              <a:t>    j=r;</a:t>
            </a:r>
            <a:endParaRPr lang="zh-CN" altLang="en-US" sz="2000" dirty="0" smtClean="0"/>
          </a:p>
          <a:p>
            <a:pPr algn="l">
              <a:lnSpc>
                <a:spcPct val="150000"/>
              </a:lnSpc>
            </a:pPr>
            <a:r>
              <a:rPr lang="en-US" sz="2000" b="1" dirty="0" smtClean="0"/>
              <a:t>    </a:t>
            </a:r>
            <a:r>
              <a:rPr lang="en-US" sz="2000" b="1" dirty="0" err="1" smtClean="0"/>
              <a:t>f.seekp</a:t>
            </a:r>
            <a:r>
              <a:rPr lang="en-US" sz="2000" b="1" dirty="0" smtClean="0"/>
              <a:t>( 0, </a:t>
            </a:r>
            <a:r>
              <a:rPr lang="en-US" sz="2000" b="1" dirty="0" err="1" smtClean="0"/>
              <a:t>ios</a:t>
            </a:r>
            <a:r>
              <a:rPr lang="en-US" sz="2000" b="1" dirty="0" smtClean="0"/>
              <a:t>::beg);				</a:t>
            </a:r>
            <a:r>
              <a:rPr lang="en-US" sz="2000" b="1" i="1" dirty="0" smtClean="0">
                <a:solidFill>
                  <a:srgbClr val="006600"/>
                </a:solidFill>
              </a:rPr>
              <a:t>//</a:t>
            </a:r>
            <a:r>
              <a:rPr lang="zh-CN" altLang="en-US" sz="2000" b="1" i="1" dirty="0" smtClean="0">
                <a:solidFill>
                  <a:srgbClr val="006600"/>
                </a:solidFill>
              </a:rPr>
              <a:t>文件指针置文件头</a:t>
            </a:r>
            <a:r>
              <a:rPr lang="en-US" sz="2000" b="1" i="1" dirty="0" smtClean="0">
                <a:solidFill>
                  <a:srgbClr val="006600"/>
                </a:solidFill>
              </a:rPr>
              <a:t> </a:t>
            </a:r>
            <a:endParaRPr lang="zh-CN" altLang="en-US" sz="2000" i="1" dirty="0">
              <a:solidFill>
                <a:srgbClr val="006600"/>
              </a:solidFill>
            </a:endParaRPr>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39961"/>
            <a:ext cx="8429652" cy="5632311"/>
          </a:xfrm>
          <a:prstGeom prst="rect">
            <a:avLst/>
          </a:prstGeom>
          <a:noFill/>
          <a:ln w="19050">
            <a:noFill/>
            <a:miter lim="800000"/>
            <a:headEnd/>
            <a:tailEnd/>
          </a:ln>
          <a:effectLst/>
        </p:spPr>
        <p:txBody>
          <a:bodyPr wrap="square">
            <a:spAutoFit/>
          </a:bodyPr>
          <a:lstStyle/>
          <a:p>
            <a:pPr algn="l">
              <a:lnSpc>
                <a:spcPct val="150000"/>
              </a:lnSpc>
            </a:pPr>
            <a:r>
              <a:rPr lang="en-US" sz="2000" b="1" dirty="0" smtClean="0"/>
              <a:t>for( </a:t>
            </a:r>
            <a:r>
              <a:rPr lang="en-US" sz="2000" b="1" dirty="0" err="1" smtClean="0"/>
              <a:t>i</a:t>
            </a:r>
            <a:r>
              <a:rPr lang="en-US" sz="2000" b="1" dirty="0" smtClean="0"/>
              <a:t> = 0; </a:t>
            </a:r>
            <a:r>
              <a:rPr lang="en-US" sz="2000" b="1" dirty="0" err="1" smtClean="0"/>
              <a:t>i</a:t>
            </a:r>
            <a:r>
              <a:rPr lang="en-US" sz="2000" b="1" dirty="0" smtClean="0"/>
              <a:t>&lt;1000 ; </a:t>
            </a:r>
            <a:r>
              <a:rPr lang="en-US" sz="2000" b="1" dirty="0" err="1" smtClean="0"/>
              <a:t>i</a:t>
            </a:r>
            <a:r>
              <a:rPr lang="en-US" sz="2000" b="1" dirty="0" smtClean="0"/>
              <a:t> ++ )			</a:t>
            </a:r>
            <a:r>
              <a:rPr lang="en-US" sz="2000" b="1" i="1" dirty="0" smtClean="0">
                <a:solidFill>
                  <a:srgbClr val="006600"/>
                </a:solidFill>
              </a:rPr>
              <a:t>//</a:t>
            </a:r>
            <a:r>
              <a:rPr lang="zh-CN" altLang="en-US" sz="2000" b="1" i="1" dirty="0" smtClean="0">
                <a:solidFill>
                  <a:srgbClr val="006600"/>
                </a:solidFill>
              </a:rPr>
              <a:t>遍历文件中的前</a:t>
            </a:r>
            <a:r>
              <a:rPr lang="en-US" sz="2000" b="1" i="1" dirty="0" smtClean="0">
                <a:solidFill>
                  <a:srgbClr val="006600"/>
                </a:solidFill>
              </a:rPr>
              <a:t>1K</a:t>
            </a:r>
            <a:r>
              <a:rPr lang="zh-CN" altLang="en-US" sz="2000" b="1" i="1" dirty="0" smtClean="0">
                <a:solidFill>
                  <a:srgbClr val="006600"/>
                </a:solidFill>
              </a:rPr>
              <a:t>字节数据</a:t>
            </a:r>
            <a:endParaRPr lang="zh-CN" altLang="en-US" sz="2000" i="1" dirty="0" smtClean="0">
              <a:solidFill>
                <a:srgbClr val="006600"/>
              </a:solidFill>
            </a:endParaRPr>
          </a:p>
          <a:p>
            <a:pPr algn="l">
              <a:lnSpc>
                <a:spcPct val="150000"/>
              </a:lnSpc>
            </a:pPr>
            <a:r>
              <a:rPr lang="en-US" sz="2000" b="1" dirty="0" smtClean="0"/>
              <a:t>     {  </a:t>
            </a:r>
          </a:p>
          <a:p>
            <a:pPr algn="l">
              <a:lnSpc>
                <a:spcPct val="150000"/>
              </a:lnSpc>
            </a:pPr>
            <a:r>
              <a:rPr lang="en-US" sz="2000" b="1" dirty="0" smtClean="0"/>
              <a:t>         r=(25171*r+13859)%127;		</a:t>
            </a:r>
            <a:r>
              <a:rPr lang="en-US" sz="2000" b="1" i="1" dirty="0" smtClean="0">
                <a:solidFill>
                  <a:srgbClr val="006600"/>
                </a:solidFill>
              </a:rPr>
              <a:t>//</a:t>
            </a:r>
            <a:r>
              <a:rPr lang="zh-CN" altLang="en-US" sz="2000" b="1" i="1" dirty="0" smtClean="0">
                <a:solidFill>
                  <a:srgbClr val="006600"/>
                </a:solidFill>
              </a:rPr>
              <a:t>生成伪随机数</a:t>
            </a:r>
            <a:endParaRPr lang="zh-CN" altLang="en-US" sz="2000" i="1" dirty="0" smtClean="0">
              <a:solidFill>
                <a:srgbClr val="006600"/>
              </a:solidFill>
            </a:endParaRPr>
          </a:p>
          <a:p>
            <a:pPr algn="l">
              <a:lnSpc>
                <a:spcPct val="150000"/>
              </a:lnSpc>
            </a:pPr>
            <a:r>
              <a:rPr lang="en-US" sz="2000" b="1" dirty="0" smtClean="0"/>
              <a:t>         </a:t>
            </a:r>
            <a:r>
              <a:rPr lang="en-US" sz="2000" b="1" dirty="0" err="1" smtClean="0"/>
              <a:t>f.seekg</a:t>
            </a:r>
            <a:r>
              <a:rPr lang="en-US" sz="2000" b="1" dirty="0" smtClean="0"/>
              <a:t>( long( </a:t>
            </a:r>
            <a:r>
              <a:rPr lang="en-US" sz="2000" b="1" dirty="0" err="1" smtClean="0"/>
              <a:t>sizeof</a:t>
            </a:r>
            <a:r>
              <a:rPr lang="en-US" sz="2000" b="1" dirty="0" smtClean="0"/>
              <a:t>( char ) * </a:t>
            </a:r>
            <a:r>
              <a:rPr lang="en-US" sz="2000" b="1" dirty="0" err="1" smtClean="0"/>
              <a:t>i</a:t>
            </a:r>
            <a:r>
              <a:rPr lang="en-US" sz="2000" b="1" dirty="0" smtClean="0"/>
              <a:t> ) );	</a:t>
            </a:r>
            <a:r>
              <a:rPr lang="en-US" sz="2000" b="1" i="1" dirty="0" smtClean="0">
                <a:solidFill>
                  <a:srgbClr val="006600"/>
                </a:solidFill>
              </a:rPr>
              <a:t>//</a:t>
            </a:r>
            <a:r>
              <a:rPr lang="zh-CN" altLang="en-US" sz="2000" b="1" i="1" dirty="0" smtClean="0">
                <a:solidFill>
                  <a:srgbClr val="006600"/>
                </a:solidFill>
              </a:rPr>
              <a:t>移动流指针</a:t>
            </a:r>
            <a:endParaRPr lang="zh-CN" altLang="en-US" sz="2000" i="1" dirty="0" smtClean="0">
              <a:solidFill>
                <a:srgbClr val="006600"/>
              </a:solidFill>
            </a:endParaRPr>
          </a:p>
          <a:p>
            <a:pPr algn="l">
              <a:lnSpc>
                <a:spcPct val="150000"/>
              </a:lnSpc>
            </a:pPr>
            <a:r>
              <a:rPr lang="en-US" sz="2000" b="1" dirty="0" smtClean="0"/>
              <a:t>         </a:t>
            </a:r>
            <a:r>
              <a:rPr lang="en-US" sz="2000" b="1" dirty="0" err="1" smtClean="0"/>
              <a:t>f.read</a:t>
            </a:r>
            <a:r>
              <a:rPr lang="en-US" sz="2000" b="1" dirty="0" smtClean="0"/>
              <a:t>( ( char* ) &amp;j, </a:t>
            </a:r>
            <a:r>
              <a:rPr lang="en-US" sz="2000" b="1" dirty="0" err="1" smtClean="0"/>
              <a:t>sizeof</a:t>
            </a:r>
            <a:r>
              <a:rPr lang="en-US" sz="2000" b="1" dirty="0" smtClean="0"/>
              <a:t>( char ) );	</a:t>
            </a:r>
            <a:r>
              <a:rPr lang="en-US" sz="2000" b="1" i="1" dirty="0" smtClean="0">
                <a:solidFill>
                  <a:srgbClr val="006600"/>
                </a:solidFill>
              </a:rPr>
              <a:t>//</a:t>
            </a:r>
            <a:r>
              <a:rPr lang="zh-CN" altLang="en-US" sz="2000" b="1" i="1" dirty="0" smtClean="0">
                <a:solidFill>
                  <a:srgbClr val="006600"/>
                </a:solidFill>
              </a:rPr>
              <a:t>读出指针所指数据，写入变量</a:t>
            </a:r>
            <a:r>
              <a:rPr lang="en-US" sz="2000" b="1" i="1" dirty="0" smtClean="0">
                <a:solidFill>
                  <a:srgbClr val="006600"/>
                </a:solidFill>
              </a:rPr>
              <a:t>j</a:t>
            </a:r>
            <a:endParaRPr lang="zh-CN" altLang="en-US" sz="2000" i="1" dirty="0" smtClean="0">
              <a:solidFill>
                <a:srgbClr val="006600"/>
              </a:solidFill>
            </a:endParaRPr>
          </a:p>
          <a:p>
            <a:pPr algn="l">
              <a:lnSpc>
                <a:spcPct val="150000"/>
              </a:lnSpc>
            </a:pPr>
            <a:r>
              <a:rPr lang="en-US" sz="2000" b="1" dirty="0" smtClean="0"/>
              <a:t>         j ^= r;				</a:t>
            </a:r>
            <a:r>
              <a:rPr lang="en-US" sz="2000" b="1" i="1" dirty="0" smtClean="0">
                <a:solidFill>
                  <a:srgbClr val="006600"/>
                </a:solidFill>
              </a:rPr>
              <a:t>//</a:t>
            </a:r>
            <a:r>
              <a:rPr lang="zh-CN" altLang="en-US" sz="2000" b="1" i="1" dirty="0" smtClean="0">
                <a:solidFill>
                  <a:srgbClr val="006600"/>
                </a:solidFill>
              </a:rPr>
              <a:t>按位异或，修改</a:t>
            </a:r>
            <a:r>
              <a:rPr lang="en-US" sz="2000" b="1" i="1" dirty="0" smtClean="0">
                <a:solidFill>
                  <a:srgbClr val="006600"/>
                </a:solidFill>
              </a:rPr>
              <a:t>j</a:t>
            </a:r>
            <a:r>
              <a:rPr lang="zh-CN" altLang="en-US" sz="2000" b="1" i="1" dirty="0" smtClean="0">
                <a:solidFill>
                  <a:srgbClr val="006600"/>
                </a:solidFill>
              </a:rPr>
              <a:t>的值</a:t>
            </a:r>
            <a:endParaRPr lang="zh-CN" altLang="en-US" sz="2000" i="1" dirty="0" smtClean="0">
              <a:solidFill>
                <a:srgbClr val="006600"/>
              </a:solidFill>
            </a:endParaRPr>
          </a:p>
          <a:p>
            <a:pPr algn="l">
              <a:lnSpc>
                <a:spcPct val="150000"/>
              </a:lnSpc>
            </a:pPr>
            <a:r>
              <a:rPr lang="en-US" sz="2000" b="1" dirty="0" smtClean="0"/>
              <a:t>        </a:t>
            </a:r>
            <a:r>
              <a:rPr lang="en-US" sz="2000" b="1" dirty="0" err="1" smtClean="0"/>
              <a:t>f.seekp</a:t>
            </a:r>
            <a:r>
              <a:rPr lang="en-US" sz="2000" b="1" dirty="0" smtClean="0"/>
              <a:t>( -long(</a:t>
            </a:r>
            <a:r>
              <a:rPr lang="en-US" sz="2000" b="1" dirty="0" err="1" smtClean="0"/>
              <a:t>sizeof</a:t>
            </a:r>
            <a:r>
              <a:rPr lang="en-US" sz="2000" b="1" dirty="0" smtClean="0"/>
              <a:t>(char)), </a:t>
            </a:r>
            <a:r>
              <a:rPr lang="en-US" sz="2000" b="1" dirty="0" err="1" smtClean="0"/>
              <a:t>ios</a:t>
            </a:r>
            <a:r>
              <a:rPr lang="en-US" sz="2000" b="1" dirty="0" smtClean="0"/>
              <a:t>::cur);		</a:t>
            </a:r>
            <a:r>
              <a:rPr lang="en-US" sz="2000" b="1" i="1" dirty="0" smtClean="0">
                <a:solidFill>
                  <a:srgbClr val="006600"/>
                </a:solidFill>
              </a:rPr>
              <a:t>//</a:t>
            </a:r>
            <a:r>
              <a:rPr lang="zh-CN" altLang="en-US" sz="2000" b="1" i="1" dirty="0" smtClean="0">
                <a:solidFill>
                  <a:srgbClr val="006600"/>
                </a:solidFill>
              </a:rPr>
              <a:t>流指针指示写位置</a:t>
            </a:r>
            <a:endParaRPr lang="zh-CN" altLang="en-US" sz="2000" i="1" dirty="0" smtClean="0">
              <a:solidFill>
                <a:srgbClr val="006600"/>
              </a:solidFill>
            </a:endParaRPr>
          </a:p>
          <a:p>
            <a:pPr algn="l">
              <a:lnSpc>
                <a:spcPct val="150000"/>
              </a:lnSpc>
            </a:pPr>
            <a:r>
              <a:rPr lang="en-US" sz="2000" b="1" dirty="0" smtClean="0"/>
              <a:t>        </a:t>
            </a:r>
            <a:r>
              <a:rPr lang="en-US" sz="2000" b="1" dirty="0" err="1" smtClean="0"/>
              <a:t>f.write</a:t>
            </a:r>
            <a:r>
              <a:rPr lang="en-US" sz="2000" b="1" dirty="0" smtClean="0"/>
              <a:t>((char *)&amp;j, </a:t>
            </a:r>
            <a:r>
              <a:rPr lang="en-US" sz="2000" b="1" dirty="0" err="1" smtClean="0"/>
              <a:t>sizeof</a:t>
            </a:r>
            <a:r>
              <a:rPr lang="en-US" sz="2000" b="1" dirty="0" smtClean="0"/>
              <a:t>(char) ) ;		</a:t>
            </a:r>
            <a:r>
              <a:rPr lang="en-US" sz="2000" b="1" i="1" dirty="0" smtClean="0">
                <a:solidFill>
                  <a:srgbClr val="006600"/>
                </a:solidFill>
              </a:rPr>
              <a:t>//</a:t>
            </a:r>
            <a:r>
              <a:rPr lang="zh-CN" altLang="en-US" sz="2000" b="1" i="1" dirty="0" smtClean="0">
                <a:solidFill>
                  <a:srgbClr val="006600"/>
                </a:solidFill>
              </a:rPr>
              <a:t>写入修改后的数据</a:t>
            </a:r>
            <a:endParaRPr lang="zh-CN" altLang="en-US" sz="2000" i="1" dirty="0" smtClean="0">
              <a:solidFill>
                <a:srgbClr val="006600"/>
              </a:solidFill>
            </a:endParaRPr>
          </a:p>
          <a:p>
            <a:pPr algn="l">
              <a:lnSpc>
                <a:spcPct val="150000"/>
              </a:lnSpc>
            </a:pPr>
            <a:r>
              <a:rPr lang="en-US" sz="2000" b="1" dirty="0" smtClean="0"/>
              <a:t>     }</a:t>
            </a:r>
            <a:endParaRPr lang="zh-CN" altLang="en-US" sz="2000" dirty="0" smtClean="0"/>
          </a:p>
          <a:p>
            <a:pPr algn="l">
              <a:lnSpc>
                <a:spcPct val="150000"/>
              </a:lnSpc>
            </a:pPr>
            <a:r>
              <a:rPr lang="en-US" sz="2000" b="1" dirty="0" smtClean="0"/>
              <a:t>  </a:t>
            </a:r>
            <a:r>
              <a:rPr lang="en-US" sz="2000" b="1" dirty="0" err="1" smtClean="0"/>
              <a:t>f.close</a:t>
            </a:r>
            <a:r>
              <a:rPr lang="en-US" sz="2000" b="1" dirty="0" smtClean="0"/>
              <a:t>();</a:t>
            </a:r>
            <a:endParaRPr lang="zh-CN" altLang="en-US" sz="2000" dirty="0" smtClean="0"/>
          </a:p>
          <a:p>
            <a:pPr algn="l">
              <a:lnSpc>
                <a:spcPct val="150000"/>
              </a:lnSpc>
            </a:pPr>
            <a:r>
              <a:rPr lang="en-US" sz="2000" b="1" dirty="0" smtClean="0"/>
              <a:t>  return 0;</a:t>
            </a:r>
            <a:endParaRPr lang="zh-CN" altLang="en-US" sz="2000" dirty="0" smtClean="0"/>
          </a:p>
          <a:p>
            <a:pPr algn="l">
              <a:lnSpc>
                <a:spcPct val="150000"/>
              </a:lnSpc>
            </a:pPr>
            <a:r>
              <a:rPr lang="en-US" sz="2000" b="1" dirty="0" smtClean="0"/>
              <a:t>}</a:t>
            </a:r>
            <a:endParaRPr lang="zh-CN" altLang="en-US" sz="2000" dirty="0"/>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80611" name="Rectangle 3"/>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80612" name="Group 4"/>
          <p:cNvGraphicFramePr>
            <a:graphicFrameLocks noGrp="1"/>
          </p:cNvGraphicFramePr>
          <p:nvPr/>
        </p:nvGraphicFramePr>
        <p:xfrm>
          <a:off x="1524000" y="1447800"/>
          <a:ext cx="6096000" cy="4928616"/>
        </p:xfrm>
        <a:graphic>
          <a:graphicData uri="http://schemas.openxmlformats.org/drawingml/2006/table">
            <a:tbl>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80650" name="Rectangle 42"/>
          <p:cNvSpPr>
            <a:spLocks noChangeArrowheads="1"/>
          </p:cNvSpPr>
          <p:nvPr/>
        </p:nvSpPr>
        <p:spPr bwMode="auto">
          <a:xfrm>
            <a:off x="1524000" y="457200"/>
            <a:ext cx="7162800" cy="5449888"/>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30000"/>
              </a:lnSpc>
            </a:pPr>
            <a:r>
              <a:rPr lang="en-US" altLang="zh-CN" sz="1800"/>
              <a:t>basic_istream&amp; </a:t>
            </a:r>
            <a:r>
              <a:rPr lang="en-US" altLang="zh-CN" sz="1800" b="1"/>
              <a:t>operator&gt;&gt;</a:t>
            </a:r>
            <a:r>
              <a:rPr lang="en-US" altLang="zh-CN" sz="1800"/>
              <a:t>( basic_istream&amp; (*pf)(basic_istream&amp;)); </a:t>
            </a:r>
          </a:p>
          <a:p>
            <a:pPr algn="l">
              <a:lnSpc>
                <a:spcPct val="130000"/>
              </a:lnSpc>
            </a:pPr>
            <a:r>
              <a:rPr lang="en-US" altLang="zh-CN" sz="1800"/>
              <a:t>basic_istream&amp; </a:t>
            </a:r>
            <a:r>
              <a:rPr lang="en-US" altLang="zh-CN" sz="1800" b="1"/>
              <a:t>operator&gt;&gt;</a:t>
            </a:r>
            <a:r>
              <a:rPr lang="en-US" altLang="zh-CN" sz="1800"/>
              <a:t>( basic_ios&lt;E, T&gt;&amp; (*pf)(basic_ios&lt;E, T&gt;&amp;));</a:t>
            </a:r>
          </a:p>
          <a:p>
            <a:pPr algn="l">
              <a:lnSpc>
                <a:spcPct val="130000"/>
              </a:lnSpc>
            </a:pPr>
            <a:r>
              <a:rPr lang="en-US" altLang="zh-CN" sz="1800"/>
              <a:t>basic_istream&amp; </a:t>
            </a:r>
            <a:r>
              <a:rPr lang="en-US" altLang="zh-CN" sz="1800" b="1"/>
              <a:t>operator&gt;&gt;</a:t>
            </a:r>
            <a:r>
              <a:rPr lang="en-US" altLang="zh-CN" sz="1800"/>
              <a:t>( ios_base&lt;E, T&gt;&amp; (*pf)(ios_base&lt;E, T&gt;&amp;)); </a:t>
            </a:r>
          </a:p>
          <a:p>
            <a:pPr algn="l">
              <a:lnSpc>
                <a:spcPct val="130000"/>
              </a:lnSpc>
            </a:pPr>
            <a:r>
              <a:rPr lang="en-US" altLang="zh-CN" sz="1800"/>
              <a:t>basic_istream&amp; </a:t>
            </a:r>
            <a:r>
              <a:rPr lang="en-US" altLang="zh-CN" sz="1800" b="1"/>
              <a:t>operator&gt;&gt;</a:t>
            </a:r>
            <a:r>
              <a:rPr lang="en-US" altLang="zh-CN" sz="1800"/>
              <a:t>( basic_streambuf&lt;E, T&gt; *sb);</a:t>
            </a:r>
          </a:p>
          <a:p>
            <a:pPr algn="l">
              <a:lnSpc>
                <a:spcPct val="130000"/>
              </a:lnSpc>
            </a:pPr>
            <a:r>
              <a:rPr lang="en-US" altLang="zh-CN" sz="1800"/>
              <a:t>basic_istream&amp; </a:t>
            </a:r>
            <a:r>
              <a:rPr lang="en-US" altLang="zh-CN" sz="1800" b="1"/>
              <a:t>operator&gt;&gt;</a:t>
            </a:r>
            <a:r>
              <a:rPr lang="en-US" altLang="zh-CN" sz="1800"/>
              <a:t>(bool&amp; n); </a:t>
            </a:r>
          </a:p>
          <a:p>
            <a:pPr algn="l">
              <a:lnSpc>
                <a:spcPct val="130000"/>
              </a:lnSpc>
            </a:pPr>
            <a:r>
              <a:rPr lang="en-US" altLang="zh-CN" sz="1800"/>
              <a:t>basic_istream&amp; </a:t>
            </a:r>
            <a:r>
              <a:rPr lang="en-US" altLang="zh-CN" sz="1800" b="1"/>
              <a:t>operator&gt;&gt;</a:t>
            </a:r>
            <a:r>
              <a:rPr lang="en-US" altLang="zh-CN" sz="1800"/>
              <a:t>(short&amp; n); </a:t>
            </a:r>
          </a:p>
          <a:p>
            <a:pPr algn="l">
              <a:lnSpc>
                <a:spcPct val="130000"/>
              </a:lnSpc>
            </a:pPr>
            <a:r>
              <a:rPr lang="en-US" altLang="zh-CN" sz="1800"/>
              <a:t>basic_istream&amp; </a:t>
            </a:r>
            <a:r>
              <a:rPr lang="en-US" altLang="zh-CN" sz="1800" b="1"/>
              <a:t>operator&gt;&gt;</a:t>
            </a:r>
            <a:r>
              <a:rPr lang="en-US" altLang="zh-CN" sz="1800"/>
              <a:t>(unsigned short&amp; n); </a:t>
            </a:r>
          </a:p>
          <a:p>
            <a:pPr algn="l">
              <a:lnSpc>
                <a:spcPct val="130000"/>
              </a:lnSpc>
            </a:pPr>
            <a:r>
              <a:rPr lang="en-US" altLang="zh-CN" sz="1800"/>
              <a:t>basic_istream&amp; </a:t>
            </a:r>
            <a:r>
              <a:rPr lang="en-US" altLang="zh-CN" sz="1800" b="1"/>
              <a:t>operator&gt;&gt;</a:t>
            </a:r>
            <a:r>
              <a:rPr lang="en-US" altLang="zh-CN" sz="1800"/>
              <a:t>(int&amp; n); </a:t>
            </a:r>
          </a:p>
          <a:p>
            <a:pPr algn="l">
              <a:lnSpc>
                <a:spcPct val="130000"/>
              </a:lnSpc>
            </a:pPr>
            <a:r>
              <a:rPr lang="en-US" altLang="zh-CN" sz="1800"/>
              <a:t>basic_istream&amp; </a:t>
            </a:r>
            <a:r>
              <a:rPr lang="en-US" altLang="zh-CN" sz="1800" b="1"/>
              <a:t>operator&gt;&gt;</a:t>
            </a:r>
            <a:r>
              <a:rPr lang="en-US" altLang="zh-CN" sz="1800"/>
              <a:t>(unsigned int&amp; n); </a:t>
            </a:r>
          </a:p>
          <a:p>
            <a:pPr algn="l">
              <a:lnSpc>
                <a:spcPct val="130000"/>
              </a:lnSpc>
            </a:pPr>
            <a:r>
              <a:rPr lang="en-US" altLang="zh-CN" sz="1800"/>
              <a:t>basic_istream&amp; </a:t>
            </a:r>
            <a:r>
              <a:rPr lang="en-US" altLang="zh-CN" sz="1800" b="1"/>
              <a:t>operator&gt;&gt;</a:t>
            </a:r>
            <a:r>
              <a:rPr lang="en-US" altLang="zh-CN" sz="1800"/>
              <a:t>(long&amp; n); </a:t>
            </a:r>
          </a:p>
          <a:p>
            <a:pPr algn="l">
              <a:lnSpc>
                <a:spcPct val="130000"/>
              </a:lnSpc>
            </a:pPr>
            <a:r>
              <a:rPr lang="en-US" altLang="zh-CN" sz="1800"/>
              <a:t>basic_istream&amp; </a:t>
            </a:r>
            <a:r>
              <a:rPr lang="en-US" altLang="zh-CN" sz="1800" b="1"/>
              <a:t>operator&gt;&gt;</a:t>
            </a:r>
            <a:r>
              <a:rPr lang="en-US" altLang="zh-CN" sz="1800"/>
              <a:t>(unsigned long&amp; n); </a:t>
            </a:r>
          </a:p>
          <a:p>
            <a:pPr algn="l">
              <a:lnSpc>
                <a:spcPct val="130000"/>
              </a:lnSpc>
            </a:pPr>
            <a:r>
              <a:rPr lang="en-US" altLang="zh-CN" sz="1800"/>
              <a:t>basic_istream&amp; </a:t>
            </a:r>
            <a:r>
              <a:rPr lang="en-US" altLang="zh-CN" sz="1800" b="1"/>
              <a:t>operator&gt;&gt;</a:t>
            </a:r>
            <a:r>
              <a:rPr lang="en-US" altLang="zh-CN" sz="1800"/>
              <a:t>(void *&amp; n); </a:t>
            </a:r>
          </a:p>
          <a:p>
            <a:pPr algn="l">
              <a:lnSpc>
                <a:spcPct val="130000"/>
              </a:lnSpc>
            </a:pPr>
            <a:r>
              <a:rPr lang="en-US" altLang="zh-CN" sz="1800"/>
              <a:t>basic_istream&amp; </a:t>
            </a:r>
            <a:r>
              <a:rPr lang="en-US" altLang="zh-CN" sz="1800" b="1"/>
              <a:t>operator&gt;&gt;</a:t>
            </a:r>
            <a:r>
              <a:rPr lang="en-US" altLang="zh-CN" sz="1800"/>
              <a:t>(float&amp; n); </a:t>
            </a:r>
          </a:p>
          <a:p>
            <a:pPr algn="l">
              <a:lnSpc>
                <a:spcPct val="130000"/>
              </a:lnSpc>
            </a:pPr>
            <a:r>
              <a:rPr lang="en-US" altLang="zh-CN" sz="1800"/>
              <a:t>basic_istream&amp; </a:t>
            </a:r>
            <a:r>
              <a:rPr lang="en-US" altLang="zh-CN" sz="1800" b="1"/>
              <a:t>operator&gt;&gt;</a:t>
            </a:r>
            <a:r>
              <a:rPr lang="en-US" altLang="zh-CN" sz="1800"/>
              <a:t>(double&amp; n); </a:t>
            </a:r>
          </a:p>
          <a:p>
            <a:pPr algn="l">
              <a:lnSpc>
                <a:spcPct val="130000"/>
              </a:lnSpc>
            </a:pPr>
            <a:r>
              <a:rPr lang="en-US" altLang="zh-CN" sz="1800"/>
              <a:t>basic_istream&amp; </a:t>
            </a:r>
            <a:r>
              <a:rPr lang="en-US" altLang="zh-CN" sz="1800" b="1"/>
              <a:t>operator&gt;&gt;</a:t>
            </a:r>
            <a:r>
              <a:rPr lang="en-US" altLang="zh-CN" sz="1800"/>
              <a:t>(long double&amp;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0650"/>
                                        </p:tgtEl>
                                        <p:attrNameLst>
                                          <p:attrName>style.visibility</p:attrName>
                                        </p:attrNameLst>
                                      </p:cBhvr>
                                      <p:to>
                                        <p:strVal val="visible"/>
                                      </p:to>
                                    </p:set>
                                    <p:animEffect transition="in" filter="box(out)">
                                      <p:cBhvr>
                                        <p:cTn id="7" dur="500"/>
                                        <p:tgtEl>
                                          <p:spTgt spid="580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0" grpId="0" animBg="1" autoUpdateAnimBg="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28670"/>
            <a:ext cx="8429652" cy="495585"/>
          </a:xfrm>
          <a:prstGeom prst="rect">
            <a:avLst/>
          </a:prstGeom>
          <a:noFill/>
          <a:ln w="19050">
            <a:noFill/>
            <a:miter lim="800000"/>
            <a:headEnd/>
            <a:tailEnd/>
          </a:ln>
          <a:effectLst/>
        </p:spPr>
        <p:txBody>
          <a:bodyPr wrap="square">
            <a:spAutoFit/>
          </a:bodyPr>
          <a:lstStyle/>
          <a:p>
            <a:pPr algn="l">
              <a:lnSpc>
                <a:spcPct val="150000"/>
              </a:lnSpc>
            </a:pPr>
            <a:r>
              <a:rPr lang="zh-CN" altLang="en-US" sz="2000" b="1" dirty="0" smtClean="0"/>
              <a:t>生成</a:t>
            </a:r>
            <a:r>
              <a:rPr lang="en-US" sz="2000" b="1" dirty="0" smtClean="0"/>
              <a:t>exe</a:t>
            </a:r>
            <a:r>
              <a:rPr lang="zh-CN" altLang="en-US" sz="2000" b="1" dirty="0" smtClean="0"/>
              <a:t>文件后用命令行方式执行</a:t>
            </a:r>
            <a:endParaRPr lang="zh-CN" altLang="en-US" sz="2000" dirty="0"/>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5" name="图片 4"/>
          <p:cNvPicPr/>
          <p:nvPr/>
        </p:nvPicPr>
        <p:blipFill>
          <a:blip r:embed="rId2"/>
          <a:srcRect/>
          <a:stretch>
            <a:fillRect/>
          </a:stretch>
        </p:blipFill>
        <p:spPr bwMode="auto">
          <a:xfrm>
            <a:off x="1071538" y="1714488"/>
            <a:ext cx="3107055" cy="2040255"/>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5143504" y="1743063"/>
            <a:ext cx="2566035" cy="2011680"/>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071538" y="4071942"/>
            <a:ext cx="3107055" cy="2040255"/>
          </a:xfrm>
          <a:prstGeom prst="rect">
            <a:avLst/>
          </a:prstGeom>
          <a:noFill/>
          <a:ln w="9525">
            <a:noFill/>
            <a:miter lim="800000"/>
            <a:headEnd/>
            <a:tailEnd/>
          </a:ln>
        </p:spPr>
      </p:pic>
      <p:pic>
        <p:nvPicPr>
          <p:cNvPr id="8" name="图片 7"/>
          <p:cNvPicPr/>
          <p:nvPr/>
        </p:nvPicPr>
        <p:blipFill>
          <a:blip r:embed="rId5"/>
          <a:srcRect/>
          <a:stretch>
            <a:fillRect/>
          </a:stretch>
        </p:blipFill>
        <p:spPr bwMode="auto">
          <a:xfrm>
            <a:off x="5143504" y="4100517"/>
            <a:ext cx="2566035" cy="20116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28670"/>
            <a:ext cx="8429652" cy="1446550"/>
          </a:xfrm>
          <a:prstGeom prst="rect">
            <a:avLst/>
          </a:prstGeom>
          <a:noFill/>
          <a:ln w="19050">
            <a:noFill/>
            <a:miter lim="800000"/>
            <a:headEnd/>
            <a:tailEnd/>
          </a:ln>
          <a:effectLst/>
        </p:spPr>
        <p:txBody>
          <a:bodyPr wrap="square">
            <a:spAutoFit/>
          </a:bodyPr>
          <a:lstStyle/>
          <a:p>
            <a:pPr algn="l">
              <a:lnSpc>
                <a:spcPct val="200000"/>
              </a:lnSpc>
            </a:pPr>
            <a:r>
              <a:rPr lang="en-US" sz="2000" b="1" dirty="0" smtClean="0"/>
              <a:t>C++</a:t>
            </a:r>
            <a:r>
              <a:rPr lang="zh-CN" altLang="en-US" sz="2000" b="1" dirty="0" smtClean="0"/>
              <a:t>程序的</a:t>
            </a:r>
            <a:r>
              <a:rPr lang="en-US" sz="2000" b="1" dirty="0" smtClean="0"/>
              <a:t>main</a:t>
            </a:r>
            <a:r>
              <a:rPr lang="zh-CN" altLang="en-US" sz="2000" b="1" dirty="0" smtClean="0"/>
              <a:t>函数可以添加参数，即</a:t>
            </a:r>
            <a:r>
              <a:rPr lang="en-US" sz="2000" b="1" dirty="0" smtClean="0"/>
              <a:t>main</a:t>
            </a:r>
            <a:r>
              <a:rPr lang="zh-CN" altLang="en-US" sz="2000" b="1" dirty="0" smtClean="0"/>
              <a:t>函数的原型为：</a:t>
            </a:r>
            <a:endParaRPr lang="zh-CN" altLang="en-US" sz="2000" dirty="0" smtClean="0"/>
          </a:p>
          <a:p>
            <a:pPr>
              <a:lnSpc>
                <a:spcPct val="200000"/>
              </a:lnSpc>
            </a:pPr>
            <a:r>
              <a:rPr lang="en-US" b="1" dirty="0" err="1" smtClean="0"/>
              <a:t>int</a:t>
            </a:r>
            <a:r>
              <a:rPr lang="en-US" b="1" dirty="0" smtClean="0"/>
              <a:t> main(</a:t>
            </a:r>
            <a:r>
              <a:rPr lang="en-US" b="1" dirty="0" err="1" smtClean="0"/>
              <a:t>int</a:t>
            </a:r>
            <a:r>
              <a:rPr lang="en-US" b="1" dirty="0" smtClean="0"/>
              <a:t> </a:t>
            </a:r>
            <a:r>
              <a:rPr lang="en-US" b="1" dirty="0" err="1" smtClean="0"/>
              <a:t>argc</a:t>
            </a:r>
            <a:r>
              <a:rPr lang="en-US" b="1" dirty="0" smtClean="0"/>
              <a:t>, char* </a:t>
            </a:r>
            <a:r>
              <a:rPr lang="en-US" b="1" dirty="0" err="1" smtClean="0"/>
              <a:t>argv</a:t>
            </a:r>
            <a:r>
              <a:rPr lang="en-US" b="1" dirty="0" smtClean="0"/>
              <a:t>[]);</a:t>
            </a:r>
            <a:endParaRPr lang="zh-CN" altLang="en-US" dirty="0"/>
          </a:p>
        </p:txBody>
      </p:sp>
      <p:sp>
        <p:nvSpPr>
          <p:cNvPr id="956419" name="Rectangle 3"/>
          <p:cNvSpPr>
            <a:spLocks noChangeArrowheads="1"/>
          </p:cNvSpPr>
          <p:nvPr/>
        </p:nvSpPr>
        <p:spPr bwMode="auto">
          <a:xfrm>
            <a:off x="571472" y="428604"/>
            <a:ext cx="2848003" cy="457200"/>
          </a:xfrm>
          <a:prstGeom prst="rect">
            <a:avLst/>
          </a:prstGeom>
          <a:noFill/>
          <a:ln w="19050">
            <a:noFill/>
            <a:miter lim="800000"/>
            <a:headEnd/>
            <a:tailEnd/>
          </a:ln>
          <a:effectLst/>
        </p:spPr>
        <p:txBody>
          <a:bodyPr wrap="square">
            <a:spAutoFit/>
          </a:bodyPr>
          <a:lstStyle/>
          <a:p>
            <a:pPr algn="l"/>
            <a:r>
              <a:rPr lang="zh-CN" altLang="en-US" b="1" i="1" dirty="0" smtClean="0">
                <a:solidFill>
                  <a:srgbClr val="008000"/>
                </a:solidFill>
              </a:rPr>
              <a:t>命令行参数</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10" name="AutoShape 6"/>
          <p:cNvSpPr>
            <a:spLocks/>
          </p:cNvSpPr>
          <p:nvPr/>
        </p:nvSpPr>
        <p:spPr bwMode="auto">
          <a:xfrm>
            <a:off x="6121430" y="3214686"/>
            <a:ext cx="2736850" cy="1008062"/>
          </a:xfrm>
          <a:prstGeom prst="borderCallout2">
            <a:avLst>
              <a:gd name="adj1" fmla="val 51653"/>
              <a:gd name="adj2" fmla="val -1191"/>
              <a:gd name="adj3" fmla="val 50215"/>
              <a:gd name="adj4" fmla="val -10124"/>
              <a:gd name="adj5" fmla="val -83172"/>
              <a:gd name="adj6" fmla="val -2552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接受程序作为命令行执行时输入的字符串</a:t>
            </a:r>
            <a:endParaRPr lang="zh-CN" altLang="en-US" sz="1800" b="1" dirty="0"/>
          </a:p>
        </p:txBody>
      </p:sp>
      <p:sp>
        <p:nvSpPr>
          <p:cNvPr id="11" name="AutoShape 6"/>
          <p:cNvSpPr>
            <a:spLocks/>
          </p:cNvSpPr>
          <p:nvPr/>
        </p:nvSpPr>
        <p:spPr bwMode="auto">
          <a:xfrm>
            <a:off x="857224" y="3286124"/>
            <a:ext cx="2736850" cy="571504"/>
          </a:xfrm>
          <a:prstGeom prst="borderCallout2">
            <a:avLst>
              <a:gd name="adj1" fmla="val 48773"/>
              <a:gd name="adj2" fmla="val 100632"/>
              <a:gd name="adj3" fmla="val 48776"/>
              <a:gd name="adj4" fmla="val 110261"/>
              <a:gd name="adj5" fmla="val -147264"/>
              <a:gd name="adj6" fmla="val 12827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接受字符串的个数</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6419"/>
                                        </p:tgtEl>
                                        <p:attrNameLst>
                                          <p:attrName>style.visibility</p:attrName>
                                        </p:attrNameLst>
                                      </p:cBhvr>
                                      <p:to>
                                        <p:strVal val="visible"/>
                                      </p:to>
                                    </p:set>
                                    <p:animEffect transition="in" filter="blinds(horizontal)">
                                      <p:cBhvr>
                                        <p:cTn id="7" dur="500"/>
                                        <p:tgtEl>
                                          <p:spTgt spid="9564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56418"/>
                                        </p:tgtEl>
                                        <p:attrNameLst>
                                          <p:attrName>style.visibility</p:attrName>
                                        </p:attrNameLst>
                                      </p:cBhvr>
                                      <p:to>
                                        <p:strVal val="visible"/>
                                      </p:to>
                                    </p:set>
                                    <p:animEffect transition="in" filter="checkerboard(down)">
                                      <p:cBhvr>
                                        <p:cTn id="12" dur="500"/>
                                        <p:tgtEl>
                                          <p:spTgt spid="9564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out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P spid="956419" grpId="0"/>
      <p:bldP spid="10" grpId="0" animBg="1" autoUpdateAnimBg="0"/>
      <p:bldP spid="11" grpId="0" animBg="1" autoUpdateAnimBg="0"/>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28670"/>
            <a:ext cx="8429652" cy="1446550"/>
          </a:xfrm>
          <a:prstGeom prst="rect">
            <a:avLst/>
          </a:prstGeom>
          <a:noFill/>
          <a:ln w="19050">
            <a:noFill/>
            <a:miter lim="800000"/>
            <a:headEnd/>
            <a:tailEnd/>
          </a:ln>
          <a:effectLst/>
        </p:spPr>
        <p:txBody>
          <a:bodyPr wrap="square">
            <a:spAutoFit/>
          </a:bodyPr>
          <a:lstStyle/>
          <a:p>
            <a:pPr algn="l">
              <a:lnSpc>
                <a:spcPct val="200000"/>
              </a:lnSpc>
            </a:pPr>
            <a:r>
              <a:rPr lang="en-US" sz="2000" b="1" dirty="0" smtClean="0"/>
              <a:t>C++</a:t>
            </a:r>
            <a:r>
              <a:rPr lang="zh-CN" altLang="en-US" sz="2000" b="1" dirty="0" smtClean="0"/>
              <a:t>程序的</a:t>
            </a:r>
            <a:r>
              <a:rPr lang="en-US" sz="2000" b="1" dirty="0" smtClean="0"/>
              <a:t>main</a:t>
            </a:r>
            <a:r>
              <a:rPr lang="zh-CN" altLang="en-US" sz="2000" b="1" dirty="0" smtClean="0"/>
              <a:t>函数可以添加参数，即</a:t>
            </a:r>
            <a:r>
              <a:rPr lang="en-US" sz="2000" b="1" dirty="0" smtClean="0"/>
              <a:t>main</a:t>
            </a:r>
            <a:r>
              <a:rPr lang="zh-CN" altLang="en-US" sz="2000" b="1" dirty="0" smtClean="0"/>
              <a:t>函数的原型为：</a:t>
            </a:r>
            <a:endParaRPr lang="zh-CN" altLang="en-US" sz="2000" dirty="0" smtClean="0"/>
          </a:p>
          <a:p>
            <a:pPr>
              <a:lnSpc>
                <a:spcPct val="200000"/>
              </a:lnSpc>
            </a:pPr>
            <a:r>
              <a:rPr lang="en-US" b="1" dirty="0" err="1" smtClean="0"/>
              <a:t>int</a:t>
            </a:r>
            <a:r>
              <a:rPr lang="en-US" b="1" dirty="0" smtClean="0"/>
              <a:t> main(</a:t>
            </a:r>
            <a:r>
              <a:rPr lang="en-US" b="1" dirty="0" err="1" smtClean="0"/>
              <a:t>int</a:t>
            </a:r>
            <a:r>
              <a:rPr lang="en-US" b="1" dirty="0" smtClean="0"/>
              <a:t> </a:t>
            </a:r>
            <a:r>
              <a:rPr lang="en-US" b="1" dirty="0" err="1" smtClean="0"/>
              <a:t>argc</a:t>
            </a:r>
            <a:r>
              <a:rPr lang="en-US" b="1" dirty="0" smtClean="0"/>
              <a:t>, char* </a:t>
            </a:r>
            <a:r>
              <a:rPr lang="en-US" b="1" dirty="0" err="1" smtClean="0"/>
              <a:t>argv</a:t>
            </a:r>
            <a:r>
              <a:rPr lang="en-US" b="1" dirty="0" smtClean="0"/>
              <a:t>[]);</a:t>
            </a:r>
            <a:endParaRPr lang="zh-CN" altLang="en-US" dirty="0"/>
          </a:p>
        </p:txBody>
      </p:sp>
      <p:sp>
        <p:nvSpPr>
          <p:cNvPr id="956419" name="Rectangle 3"/>
          <p:cNvSpPr>
            <a:spLocks noChangeArrowheads="1"/>
          </p:cNvSpPr>
          <p:nvPr/>
        </p:nvSpPr>
        <p:spPr bwMode="auto">
          <a:xfrm>
            <a:off x="571472" y="428604"/>
            <a:ext cx="2848003" cy="457200"/>
          </a:xfrm>
          <a:prstGeom prst="rect">
            <a:avLst/>
          </a:prstGeom>
          <a:noFill/>
          <a:ln w="19050">
            <a:noFill/>
            <a:miter lim="800000"/>
            <a:headEnd/>
            <a:tailEnd/>
          </a:ln>
          <a:effectLst/>
        </p:spPr>
        <p:txBody>
          <a:bodyPr wrap="square">
            <a:spAutoFit/>
          </a:bodyPr>
          <a:lstStyle/>
          <a:p>
            <a:pPr algn="l"/>
            <a:r>
              <a:rPr lang="zh-CN" altLang="en-US" b="1" i="1" dirty="0" smtClean="0">
                <a:solidFill>
                  <a:srgbClr val="008000"/>
                </a:solidFill>
              </a:rPr>
              <a:t>命令行参数</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 name="Text Box 2"/>
          <p:cNvSpPr txBox="1">
            <a:spLocks noChangeArrowheads="1"/>
          </p:cNvSpPr>
          <p:nvPr/>
        </p:nvSpPr>
        <p:spPr bwMode="auto">
          <a:xfrm>
            <a:off x="571472" y="2584448"/>
            <a:ext cx="7143768" cy="3416320"/>
          </a:xfrm>
          <a:prstGeom prst="rect">
            <a:avLst/>
          </a:prstGeom>
          <a:noFill/>
          <a:ln w="19050">
            <a:noFill/>
            <a:miter lim="800000"/>
            <a:headEnd/>
            <a:tailEnd/>
          </a:ln>
          <a:effectLst/>
        </p:spPr>
        <p:txBody>
          <a:bodyPr wrap="square">
            <a:spAutoFit/>
          </a:bodyPr>
          <a:lstStyle/>
          <a:p>
            <a:pPr algn="l">
              <a:lnSpc>
                <a:spcPct val="150000"/>
              </a:lnSpc>
            </a:pPr>
            <a:r>
              <a:rPr lang="zh-CN" altLang="en-US" sz="2000" b="1" i="1" dirty="0" smtClean="0">
                <a:solidFill>
                  <a:srgbClr val="006600"/>
                </a:solidFill>
              </a:rPr>
              <a:t>例如</a:t>
            </a:r>
            <a:r>
              <a:rPr lang="zh-CN" altLang="en-US" sz="2000" b="1" dirty="0" smtClean="0"/>
              <a:t>，若</a:t>
            </a:r>
            <a:r>
              <a:rPr lang="en-US" sz="2000" b="1" dirty="0" smtClean="0"/>
              <a:t>exe</a:t>
            </a:r>
            <a:r>
              <a:rPr lang="zh-CN" altLang="en-US" sz="2000" b="1" dirty="0" smtClean="0"/>
              <a:t>文件名为</a:t>
            </a:r>
            <a:r>
              <a:rPr lang="en-US" sz="2000" b="1" dirty="0" err="1" smtClean="0"/>
              <a:t>testmain</a:t>
            </a:r>
            <a:r>
              <a:rPr lang="zh-CN" altLang="en-US" sz="2000" b="1" dirty="0" smtClean="0"/>
              <a:t>，在命令窗口输入：</a:t>
            </a:r>
            <a:endParaRPr lang="zh-CN" altLang="en-US" sz="2000" dirty="0" smtClean="0"/>
          </a:p>
          <a:p>
            <a:pPr algn="l">
              <a:lnSpc>
                <a:spcPct val="150000"/>
              </a:lnSpc>
            </a:pPr>
            <a:r>
              <a:rPr lang="en-US" b="1" dirty="0" err="1" smtClean="0">
                <a:solidFill>
                  <a:srgbClr val="0000CC"/>
                </a:solidFill>
              </a:rPr>
              <a:t>testmain</a:t>
            </a:r>
            <a:r>
              <a:rPr lang="en-US" b="1" dirty="0" smtClean="0">
                <a:solidFill>
                  <a:srgbClr val="0000CC"/>
                </a:solidFill>
              </a:rPr>
              <a:t> </a:t>
            </a:r>
            <a:r>
              <a:rPr lang="en-US" b="1" dirty="0" err="1" smtClean="0">
                <a:solidFill>
                  <a:srgbClr val="0000CC"/>
                </a:solidFill>
              </a:rPr>
              <a:t>aaa</a:t>
            </a:r>
            <a:r>
              <a:rPr lang="en-US" b="1" dirty="0" smtClean="0">
                <a:solidFill>
                  <a:srgbClr val="0000CC"/>
                </a:solidFill>
              </a:rPr>
              <a:t> </a:t>
            </a:r>
            <a:r>
              <a:rPr lang="en-US" b="1" dirty="0" err="1" smtClean="0">
                <a:solidFill>
                  <a:srgbClr val="0000CC"/>
                </a:solidFill>
              </a:rPr>
              <a:t>bbb</a:t>
            </a:r>
            <a:r>
              <a:rPr lang="en-US" b="1" dirty="0" smtClean="0">
                <a:solidFill>
                  <a:srgbClr val="0000CC"/>
                </a:solidFill>
              </a:rPr>
              <a:t> </a:t>
            </a:r>
            <a:r>
              <a:rPr lang="en-US" b="1" dirty="0" err="1" smtClean="0">
                <a:solidFill>
                  <a:srgbClr val="0000CC"/>
                </a:solidFill>
              </a:rPr>
              <a:t>ccc</a:t>
            </a:r>
            <a:endParaRPr lang="zh-CN" altLang="en-US" dirty="0" smtClean="0">
              <a:solidFill>
                <a:srgbClr val="0000CC"/>
              </a:solidFill>
            </a:endParaRPr>
          </a:p>
          <a:p>
            <a:pPr algn="l">
              <a:lnSpc>
                <a:spcPct val="150000"/>
              </a:lnSpc>
            </a:pPr>
            <a:r>
              <a:rPr lang="zh-CN" altLang="en-US" sz="2000" b="1" dirty="0" smtClean="0"/>
              <a:t>则有：</a:t>
            </a:r>
            <a:r>
              <a:rPr lang="en-US" sz="2000" b="1" dirty="0" smtClean="0"/>
              <a:t>	</a:t>
            </a:r>
            <a:r>
              <a:rPr lang="en-US" sz="2000" b="1" dirty="0" err="1" smtClean="0"/>
              <a:t>argv</a:t>
            </a:r>
            <a:r>
              <a:rPr lang="en-US" sz="2000" b="1" dirty="0" smtClean="0"/>
              <a:t>[0]	</a:t>
            </a:r>
            <a:r>
              <a:rPr lang="zh-CN" altLang="en-US" sz="2000" b="1" dirty="0" smtClean="0"/>
              <a:t>为</a:t>
            </a:r>
            <a:r>
              <a:rPr lang="en-US" sz="2000" b="1" dirty="0" smtClean="0"/>
              <a:t>	“</a:t>
            </a:r>
            <a:r>
              <a:rPr lang="en-US" sz="2000" b="1" dirty="0" err="1" smtClean="0"/>
              <a:t>testmain</a:t>
            </a:r>
            <a:r>
              <a:rPr lang="en-US" sz="2000" b="1" dirty="0" smtClean="0"/>
              <a:t>”</a:t>
            </a:r>
            <a:endParaRPr lang="zh-CN" altLang="en-US" sz="2000" dirty="0" smtClean="0"/>
          </a:p>
          <a:p>
            <a:pPr algn="l">
              <a:lnSpc>
                <a:spcPct val="150000"/>
              </a:lnSpc>
            </a:pPr>
            <a:r>
              <a:rPr lang="en-US" sz="2000" b="1" dirty="0" smtClean="0"/>
              <a:t>	</a:t>
            </a:r>
            <a:r>
              <a:rPr lang="en-US" sz="2000" b="1" dirty="0" err="1" smtClean="0"/>
              <a:t>argv</a:t>
            </a:r>
            <a:r>
              <a:rPr lang="en-US" sz="2000" b="1" dirty="0" smtClean="0"/>
              <a:t>[1]	</a:t>
            </a:r>
            <a:r>
              <a:rPr lang="zh-CN" altLang="en-US" sz="2000" b="1" dirty="0" smtClean="0"/>
              <a:t>为</a:t>
            </a:r>
            <a:r>
              <a:rPr lang="en-US" sz="2000" b="1" dirty="0" smtClean="0"/>
              <a:t>	“</a:t>
            </a:r>
            <a:r>
              <a:rPr lang="en-US" sz="2000" b="1" dirty="0" err="1" smtClean="0"/>
              <a:t>aaa</a:t>
            </a:r>
            <a:r>
              <a:rPr lang="en-US" sz="2000" b="1" dirty="0" smtClean="0"/>
              <a:t>”</a:t>
            </a:r>
            <a:endParaRPr lang="zh-CN" altLang="en-US" sz="2000" dirty="0" smtClean="0"/>
          </a:p>
          <a:p>
            <a:pPr algn="l">
              <a:lnSpc>
                <a:spcPct val="150000"/>
              </a:lnSpc>
            </a:pPr>
            <a:r>
              <a:rPr lang="en-US" sz="2000" b="1" dirty="0" smtClean="0"/>
              <a:t>	</a:t>
            </a:r>
            <a:r>
              <a:rPr lang="en-US" sz="2000" b="1" dirty="0" err="1" smtClean="0"/>
              <a:t>argv</a:t>
            </a:r>
            <a:r>
              <a:rPr lang="en-US" sz="2000" b="1" dirty="0" smtClean="0"/>
              <a:t>[2]	</a:t>
            </a:r>
            <a:r>
              <a:rPr lang="zh-CN" altLang="en-US" sz="2000" b="1" dirty="0" smtClean="0"/>
              <a:t>为</a:t>
            </a:r>
            <a:r>
              <a:rPr lang="en-US" sz="2000" b="1" dirty="0" smtClean="0"/>
              <a:t>	“</a:t>
            </a:r>
            <a:r>
              <a:rPr lang="en-US" sz="2000" b="1" dirty="0" err="1" smtClean="0"/>
              <a:t>bbb</a:t>
            </a:r>
            <a:r>
              <a:rPr lang="en-US" sz="2000" b="1" dirty="0" smtClean="0"/>
              <a:t>”</a:t>
            </a:r>
            <a:endParaRPr lang="zh-CN" altLang="en-US" sz="2000" dirty="0" smtClean="0"/>
          </a:p>
          <a:p>
            <a:pPr algn="l">
              <a:lnSpc>
                <a:spcPct val="150000"/>
              </a:lnSpc>
            </a:pPr>
            <a:r>
              <a:rPr lang="en-US" sz="2000" b="1" dirty="0" smtClean="0"/>
              <a:t>	</a:t>
            </a:r>
            <a:r>
              <a:rPr lang="en-US" sz="2000" b="1" dirty="0" err="1" smtClean="0"/>
              <a:t>argv</a:t>
            </a:r>
            <a:r>
              <a:rPr lang="en-US" sz="2000" b="1" dirty="0" smtClean="0"/>
              <a:t>[3]	</a:t>
            </a:r>
            <a:r>
              <a:rPr lang="zh-CN" altLang="en-US" sz="2000" b="1" dirty="0" smtClean="0"/>
              <a:t>为</a:t>
            </a:r>
            <a:r>
              <a:rPr lang="en-US" sz="2000" b="1" dirty="0" smtClean="0"/>
              <a:t>	“</a:t>
            </a:r>
            <a:r>
              <a:rPr lang="en-US" sz="2000" b="1" dirty="0" err="1" smtClean="0"/>
              <a:t>ccc</a:t>
            </a:r>
            <a:r>
              <a:rPr lang="en-US" sz="2000" b="1" dirty="0" smtClean="0"/>
              <a:t>”</a:t>
            </a:r>
            <a:endParaRPr lang="zh-CN" altLang="en-US" sz="2000" dirty="0" smtClean="0"/>
          </a:p>
          <a:p>
            <a:pPr algn="l">
              <a:lnSpc>
                <a:spcPct val="150000"/>
              </a:lnSpc>
            </a:pPr>
            <a:r>
              <a:rPr lang="en-US" sz="2000" b="1" dirty="0" smtClean="0"/>
              <a:t>              </a:t>
            </a:r>
            <a:r>
              <a:rPr lang="en-US" sz="2000" b="1" dirty="0" err="1" smtClean="0"/>
              <a:t>argc</a:t>
            </a:r>
            <a:r>
              <a:rPr lang="en-US" sz="2000" b="1" dirty="0" smtClean="0"/>
              <a:t>    </a:t>
            </a:r>
            <a:r>
              <a:rPr lang="zh-CN" altLang="en-US" sz="2000" b="1" dirty="0" smtClean="0"/>
              <a:t>   为          </a:t>
            </a:r>
            <a:r>
              <a:rPr lang="en-US" sz="2000" b="1" dirty="0" smtClean="0"/>
              <a:t>4</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 name="Text Box 2"/>
          <p:cNvSpPr txBox="1">
            <a:spLocks noChangeArrowheads="1"/>
          </p:cNvSpPr>
          <p:nvPr/>
        </p:nvSpPr>
        <p:spPr bwMode="auto">
          <a:xfrm>
            <a:off x="571472" y="857232"/>
            <a:ext cx="8072494" cy="5632311"/>
          </a:xfrm>
          <a:prstGeom prst="rect">
            <a:avLst/>
          </a:prstGeom>
          <a:noFill/>
          <a:ln w="19050">
            <a:noFill/>
            <a:miter lim="800000"/>
            <a:headEnd/>
            <a:tailEnd/>
          </a:ln>
          <a:effectLst/>
        </p:spPr>
        <p:txBody>
          <a:bodyPr wrap="square">
            <a:spAutoFit/>
          </a:bodyPr>
          <a:lstStyle/>
          <a:p>
            <a:pPr algn="l">
              <a:lnSpc>
                <a:spcPct val="150000"/>
              </a:lnSpc>
            </a:pPr>
            <a:r>
              <a:rPr lang="en-US" altLang="zh-CN" sz="2000" b="1" i="1" dirty="0" smtClean="0">
                <a:solidFill>
                  <a:srgbClr val="006600"/>
                </a:solidFill>
              </a:rPr>
              <a:t>//</a:t>
            </a:r>
            <a:r>
              <a:rPr lang="zh-CN" altLang="en-US" sz="2000" b="1" i="1" dirty="0" smtClean="0">
                <a:solidFill>
                  <a:srgbClr val="006600"/>
                </a:solidFill>
              </a:rPr>
              <a:t>建立一个</a:t>
            </a:r>
            <a:r>
              <a:rPr lang="en-US" sz="2000" b="1" i="1" dirty="0" smtClean="0">
                <a:solidFill>
                  <a:srgbClr val="006600"/>
                </a:solidFill>
              </a:rPr>
              <a:t>Win32</a:t>
            </a:r>
            <a:r>
              <a:rPr lang="zh-CN" altLang="en-US" sz="2000" b="1" i="1" dirty="0" smtClean="0">
                <a:solidFill>
                  <a:srgbClr val="006600"/>
                </a:solidFill>
              </a:rPr>
              <a:t>控制台程序，生成</a:t>
            </a:r>
            <a:r>
              <a:rPr lang="en-US" sz="2000" b="1" i="1" dirty="0" smtClean="0">
                <a:solidFill>
                  <a:srgbClr val="006600"/>
                </a:solidFill>
              </a:rPr>
              <a:t>exe</a:t>
            </a:r>
            <a:r>
              <a:rPr lang="zh-CN" altLang="en-US" sz="2000" b="1" i="1" dirty="0" smtClean="0">
                <a:solidFill>
                  <a:srgbClr val="006600"/>
                </a:solidFill>
              </a:rPr>
              <a:t>文件名为</a:t>
            </a:r>
            <a:r>
              <a:rPr lang="en-US" sz="2000" b="1" i="1" dirty="0" smtClean="0">
                <a:solidFill>
                  <a:srgbClr val="006600"/>
                </a:solidFill>
              </a:rPr>
              <a:t>testmain.exe</a:t>
            </a:r>
            <a:r>
              <a:rPr lang="zh-CN" altLang="en-US" sz="2000" b="1" i="1" dirty="0" smtClean="0">
                <a:solidFill>
                  <a:srgbClr val="006600"/>
                </a:solidFill>
              </a:rPr>
              <a:t>，</a:t>
            </a:r>
            <a:endParaRPr lang="en-US" altLang="zh-CN" sz="2000" b="1" i="1" dirty="0" smtClean="0">
              <a:solidFill>
                <a:srgbClr val="006600"/>
              </a:solidFill>
            </a:endParaRPr>
          </a:p>
          <a:p>
            <a:pPr algn="l">
              <a:lnSpc>
                <a:spcPct val="150000"/>
              </a:lnSpc>
            </a:pPr>
            <a:r>
              <a:rPr lang="en-US" altLang="zh-CN" sz="2000" b="1" i="1" dirty="0" smtClean="0">
                <a:solidFill>
                  <a:srgbClr val="006600"/>
                </a:solidFill>
              </a:rPr>
              <a:t>//</a:t>
            </a:r>
            <a:r>
              <a:rPr lang="zh-CN" altLang="en-US" sz="2000" b="1" i="1" dirty="0" smtClean="0">
                <a:solidFill>
                  <a:srgbClr val="006600"/>
                </a:solidFill>
              </a:rPr>
              <a:t>放到</a:t>
            </a:r>
            <a:r>
              <a:rPr lang="en-US" sz="2000" b="1" i="1" dirty="0" smtClean="0">
                <a:solidFill>
                  <a:srgbClr val="006600"/>
                </a:solidFill>
              </a:rPr>
              <a:t>D:\</a:t>
            </a:r>
            <a:r>
              <a:rPr lang="zh-CN" altLang="en-US" sz="2000" b="1" i="1" dirty="0" smtClean="0">
                <a:solidFill>
                  <a:srgbClr val="006600"/>
                </a:solidFill>
              </a:rPr>
              <a:t>盘上，用命令行方式执行</a:t>
            </a:r>
            <a:endParaRPr lang="zh-CN" altLang="en-US" sz="2000" i="1" dirty="0" smtClean="0">
              <a:solidFill>
                <a:srgbClr val="006600"/>
              </a:solidFill>
            </a:endParaRPr>
          </a:p>
          <a:p>
            <a:pPr algn="l">
              <a:lnSpc>
                <a:spcPct val="150000"/>
              </a:lnSpc>
            </a:pPr>
            <a:r>
              <a:rPr lang="en-US" sz="2000" b="1" dirty="0" smtClean="0"/>
              <a:t>#include&lt;</a:t>
            </a:r>
            <a:r>
              <a:rPr lang="en-US" sz="2000" b="1" dirty="0" err="1" smtClean="0"/>
              <a:t>iostream</a:t>
            </a:r>
            <a:r>
              <a:rPr lang="en-US" sz="2000" b="1" dirty="0" smtClean="0"/>
              <a:t>&gt;</a:t>
            </a:r>
            <a:endParaRPr lang="zh-CN" altLang="en-US" sz="2000" dirty="0" smtClean="0"/>
          </a:p>
          <a:p>
            <a:pPr algn="l">
              <a:lnSpc>
                <a:spcPct val="150000"/>
              </a:lnSpc>
            </a:pPr>
            <a:r>
              <a:rPr lang="en-US" sz="2000" b="1" dirty="0" smtClean="0"/>
              <a:t>using namespace std;</a:t>
            </a:r>
            <a:endParaRPr lang="zh-CN" altLang="en-US" sz="2000" dirty="0" smtClean="0"/>
          </a:p>
          <a:p>
            <a:pPr algn="l">
              <a:lnSpc>
                <a:spcPct val="150000"/>
              </a:lnSpc>
            </a:pPr>
            <a:r>
              <a:rPr lang="en-US" sz="2000" b="1" dirty="0" err="1" smtClean="0"/>
              <a:t>int</a:t>
            </a:r>
            <a:r>
              <a:rPr lang="en-US" sz="2000" b="1" dirty="0" smtClean="0"/>
              <a:t> main(</a:t>
            </a:r>
            <a:r>
              <a:rPr lang="en-US" sz="2000" b="1" dirty="0" err="1" smtClean="0"/>
              <a:t>int</a:t>
            </a:r>
            <a:r>
              <a:rPr lang="en-US" sz="2000" b="1" dirty="0" smtClean="0"/>
              <a:t> </a:t>
            </a:r>
            <a:r>
              <a:rPr lang="en-US" sz="2000" b="1" dirty="0" err="1" smtClean="0"/>
              <a:t>argc</a:t>
            </a:r>
            <a:r>
              <a:rPr lang="en-US" sz="2000" b="1" dirty="0" smtClean="0"/>
              <a:t>, char* </a:t>
            </a:r>
            <a:r>
              <a:rPr lang="en-US" sz="2000" b="1" dirty="0" err="1" smtClean="0"/>
              <a:t>argv</a:t>
            </a:r>
            <a:r>
              <a:rPr lang="en-US" sz="2000" b="1" dirty="0" smtClean="0"/>
              <a:t>[])</a:t>
            </a:r>
            <a:endParaRPr lang="zh-CN" altLang="en-US" sz="2000" dirty="0" smtClean="0"/>
          </a:p>
          <a:p>
            <a:pPr algn="l">
              <a:lnSpc>
                <a:spcPct val="150000"/>
              </a:lnSpc>
            </a:pPr>
            <a:r>
              <a:rPr lang="en-US" sz="2000" b="1" dirty="0" smtClean="0"/>
              <a:t>{   </a:t>
            </a:r>
            <a:endParaRPr lang="zh-CN" altLang="en-US" sz="2000" dirty="0" smtClean="0"/>
          </a:p>
          <a:p>
            <a:pPr algn="l">
              <a:lnSpc>
                <a:spcPct val="150000"/>
              </a:lnSpc>
            </a:pPr>
            <a:r>
              <a:rPr lang="en-US" sz="2000" b="1" dirty="0" smtClean="0"/>
              <a:t>    </a:t>
            </a:r>
            <a:r>
              <a:rPr lang="en-US" sz="2000" b="1" dirty="0" err="1" smtClean="0"/>
              <a:t>int</a:t>
            </a:r>
            <a:r>
              <a:rPr lang="en-US" sz="2000" b="1" dirty="0" smtClean="0"/>
              <a:t> </a:t>
            </a:r>
            <a:r>
              <a:rPr lang="en-US" sz="2000" b="1" dirty="0" err="1" smtClean="0"/>
              <a:t>i</a:t>
            </a:r>
            <a:r>
              <a:rPr lang="en-US" sz="2000" b="1" dirty="0" smtClean="0"/>
              <a:t>; </a:t>
            </a:r>
            <a:endParaRPr lang="zh-CN" altLang="en-US" sz="2000" dirty="0" smtClean="0"/>
          </a:p>
          <a:p>
            <a:pPr algn="l">
              <a:lnSpc>
                <a:spcPct val="150000"/>
              </a:lnSpc>
            </a:pPr>
            <a:r>
              <a:rPr lang="en-US" sz="2000" b="1" dirty="0" smtClean="0"/>
              <a:t>    </a:t>
            </a:r>
            <a:r>
              <a:rPr lang="en-US" sz="2000" b="1" dirty="0" err="1" smtClean="0"/>
              <a:t>cout</a:t>
            </a:r>
            <a:r>
              <a:rPr lang="en-US" sz="2000" b="1" dirty="0" smtClean="0"/>
              <a:t>&lt;&lt;"</a:t>
            </a:r>
            <a:r>
              <a:rPr lang="en-US" sz="2000" b="1" dirty="0" err="1" smtClean="0"/>
              <a:t>argc</a:t>
            </a:r>
            <a:r>
              <a:rPr lang="en-US" sz="2000" b="1" dirty="0" smtClean="0"/>
              <a:t>="&lt;&lt;</a:t>
            </a:r>
            <a:r>
              <a:rPr lang="en-US" sz="2000" b="1" dirty="0" err="1" smtClean="0"/>
              <a:t>argc</a:t>
            </a:r>
            <a:r>
              <a:rPr lang="en-US" sz="2000" b="1" dirty="0" smtClean="0"/>
              <a:t>&lt;&lt;</a:t>
            </a:r>
            <a:r>
              <a:rPr lang="en-US" sz="2000" b="1" dirty="0" err="1" smtClean="0"/>
              <a:t>endl</a:t>
            </a:r>
            <a:r>
              <a:rPr lang="en-US" sz="2000" b="1" dirty="0" smtClean="0"/>
              <a:t>;</a:t>
            </a:r>
            <a:endParaRPr lang="zh-CN" altLang="en-US" sz="2000" dirty="0" smtClean="0"/>
          </a:p>
          <a:p>
            <a:pPr algn="l">
              <a:lnSpc>
                <a:spcPct val="150000"/>
              </a:lnSpc>
            </a:pPr>
            <a:r>
              <a:rPr lang="en-US" sz="2000" b="1" dirty="0" smtClean="0"/>
              <a:t>    for(</a:t>
            </a:r>
            <a:r>
              <a:rPr lang="en-US" sz="2000" b="1" dirty="0" err="1" smtClean="0"/>
              <a:t>i</a:t>
            </a:r>
            <a:r>
              <a:rPr lang="en-US" sz="2000" b="1" dirty="0" smtClean="0"/>
              <a:t>=0; </a:t>
            </a:r>
            <a:r>
              <a:rPr lang="en-US" sz="2000" b="1" dirty="0" err="1" smtClean="0"/>
              <a:t>i</a:t>
            </a:r>
            <a:r>
              <a:rPr lang="en-US" sz="2000" b="1" dirty="0" smtClean="0"/>
              <a:t>&lt;</a:t>
            </a:r>
            <a:r>
              <a:rPr lang="en-US" sz="2000" b="1" dirty="0" err="1" smtClean="0"/>
              <a:t>argc</a:t>
            </a:r>
            <a:r>
              <a:rPr lang="en-US" sz="2000" b="1" dirty="0" smtClean="0"/>
              <a:t>; </a:t>
            </a:r>
            <a:r>
              <a:rPr lang="en-US" sz="2000" b="1" dirty="0" err="1" smtClean="0"/>
              <a:t>i</a:t>
            </a:r>
            <a:r>
              <a:rPr lang="en-US" sz="2000" b="1" dirty="0" smtClean="0"/>
              <a:t>++)</a:t>
            </a:r>
            <a:endParaRPr lang="zh-CN" altLang="en-US" sz="2000" dirty="0" smtClean="0"/>
          </a:p>
          <a:p>
            <a:pPr algn="l">
              <a:lnSpc>
                <a:spcPct val="150000"/>
              </a:lnSpc>
            </a:pPr>
            <a:r>
              <a:rPr lang="en-US" sz="2000" b="1" dirty="0" smtClean="0"/>
              <a:t>         </a:t>
            </a:r>
            <a:r>
              <a:rPr lang="en-US" sz="2000" b="1" dirty="0" err="1" smtClean="0"/>
              <a:t>cout</a:t>
            </a:r>
            <a:r>
              <a:rPr lang="en-US" sz="2000" b="1" dirty="0" smtClean="0"/>
              <a:t>&lt;&lt;</a:t>
            </a:r>
            <a:r>
              <a:rPr lang="en-US" sz="2000" b="1" dirty="0" err="1" smtClean="0"/>
              <a:t>argv</a:t>
            </a:r>
            <a:r>
              <a:rPr lang="en-US" sz="2000" b="1" dirty="0" smtClean="0"/>
              <a:t>[</a:t>
            </a:r>
            <a:r>
              <a:rPr lang="en-US" sz="2000" b="1" dirty="0" err="1" smtClean="0"/>
              <a:t>i</a:t>
            </a:r>
            <a:r>
              <a:rPr lang="en-US" sz="2000" b="1" dirty="0" smtClean="0"/>
              <a:t>]&lt;&lt;</a:t>
            </a:r>
            <a:r>
              <a:rPr lang="en-US" sz="2000" b="1" dirty="0" err="1" smtClean="0"/>
              <a:t>endl</a:t>
            </a:r>
            <a:r>
              <a:rPr lang="en-US" sz="2000" b="1" dirty="0" smtClean="0"/>
              <a:t>;</a:t>
            </a:r>
            <a:endParaRPr lang="zh-CN" altLang="en-US" sz="2000" dirty="0" smtClean="0"/>
          </a:p>
          <a:p>
            <a:pPr algn="l">
              <a:lnSpc>
                <a:spcPct val="150000"/>
              </a:lnSpc>
            </a:pPr>
            <a:r>
              <a:rPr lang="en-US" sz="2000" b="1" dirty="0" smtClean="0"/>
              <a:t>    return 0;</a:t>
            </a:r>
            <a:endParaRPr lang="zh-CN" altLang="en-US" sz="2000" dirty="0" smtClean="0"/>
          </a:p>
          <a:p>
            <a:pPr algn="l">
              <a:lnSpc>
                <a:spcPct val="150000"/>
              </a:lnSpc>
            </a:pPr>
            <a:r>
              <a:rPr lang="en-US" sz="2000" b="1" dirty="0" smtClean="0"/>
              <a:t>}</a:t>
            </a:r>
            <a:endParaRPr lang="zh-CN" altLang="en-US" sz="2000" dirty="0"/>
          </a:p>
        </p:txBody>
      </p:sp>
      <p:sp>
        <p:nvSpPr>
          <p:cNvPr id="6" name="Rectangle 3"/>
          <p:cNvSpPr>
            <a:spLocks noChangeArrowheads="1"/>
          </p:cNvSpPr>
          <p:nvPr/>
        </p:nvSpPr>
        <p:spPr bwMode="auto">
          <a:xfrm>
            <a:off x="5357818" y="333375"/>
            <a:ext cx="3571901" cy="461665"/>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11-27  </a:t>
            </a:r>
            <a:r>
              <a:rPr lang="zh-CN" altLang="en-US" b="1" i="1" dirty="0" smtClean="0">
                <a:solidFill>
                  <a:srgbClr val="008000"/>
                </a:solidFill>
              </a:rPr>
              <a:t>命令行参数测试</a:t>
            </a:r>
            <a:endParaRPr lang="zh-CN" altLang="en-US" b="1" i="1" dirty="0">
              <a:solidFill>
                <a:srgbClr val="008000"/>
              </a:solidFill>
            </a:endParaRPr>
          </a:p>
        </p:txBody>
      </p:sp>
      <p:pic>
        <p:nvPicPr>
          <p:cNvPr id="8" name="图片 7"/>
          <p:cNvPicPr/>
          <p:nvPr/>
        </p:nvPicPr>
        <p:blipFill>
          <a:blip r:embed="rId2"/>
          <a:srcRect/>
          <a:stretch>
            <a:fillRect/>
          </a:stretch>
        </p:blipFill>
        <p:spPr bwMode="auto">
          <a:xfrm>
            <a:off x="3500430" y="2928934"/>
            <a:ext cx="7600950" cy="3400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24.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4322" name="Text Box 2"/>
          <p:cNvSpPr txBox="1">
            <a:spLocks noChangeArrowheads="1"/>
          </p:cNvSpPr>
          <p:nvPr/>
        </p:nvSpPr>
        <p:spPr bwMode="auto">
          <a:xfrm>
            <a:off x="533400" y="1341438"/>
            <a:ext cx="8229600" cy="4535487"/>
          </a:xfrm>
          <a:prstGeom prst="rect">
            <a:avLst/>
          </a:prstGeom>
          <a:noFill/>
          <a:ln w="9525">
            <a:noFill/>
            <a:miter lim="800000"/>
            <a:headEnd/>
            <a:tailEnd/>
          </a:ln>
          <a:effectLst/>
        </p:spPr>
        <p:txBody>
          <a:bodyPr>
            <a:spAutoFit/>
          </a:bodyPr>
          <a:lstStyle/>
          <a:p>
            <a:pPr algn="just">
              <a:lnSpc>
                <a:spcPct val="180000"/>
              </a:lnSpc>
              <a:buClr>
                <a:srgbClr val="FF3300"/>
              </a:buClr>
              <a:buFont typeface="Wingdings" pitchFamily="2" charset="2"/>
              <a:buChar char="Ø"/>
            </a:pPr>
            <a:r>
              <a:rPr lang="en-US" altLang="zh-CN" sz="1800" b="1" dirty="0">
                <a:latin typeface="宋体" pitchFamily="2" charset="-122"/>
                <a:ea typeface="Arial Unicode MS" pitchFamily="34" charset="-122"/>
                <a:cs typeface="Arial Unicode MS" pitchFamily="34" charset="-122"/>
              </a:rPr>
              <a:t> </a:t>
            </a:r>
            <a:r>
              <a:rPr lang="zh-CN" altLang="en-US" sz="1800" b="1" dirty="0">
                <a:latin typeface="宋体" pitchFamily="2" charset="-122"/>
                <a:ea typeface="Arial Unicode MS" pitchFamily="34" charset="-122"/>
                <a:cs typeface="Arial Unicode MS" pitchFamily="34" charset="-122"/>
              </a:rPr>
              <a:t>流对象是内存与文件（或字符串）之间数据传输的信道。</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数据流本身没有逻辑格式。数据的解释方式由应用程序的操作决定。流类库</a:t>
            </a:r>
          </a:p>
          <a:p>
            <a:pPr algn="just">
              <a:lnSpc>
                <a:spcPct val="180000"/>
              </a:lnSpc>
              <a:buClr>
                <a:srgbClr val="FF3300"/>
              </a:buClr>
              <a:buFont typeface="Wingdings" pitchFamily="2" charset="2"/>
              <a:buNone/>
            </a:pPr>
            <a:r>
              <a:rPr lang="zh-CN" altLang="en-US" sz="1800" b="1" dirty="0">
                <a:latin typeface="宋体" pitchFamily="2" charset="-122"/>
                <a:ea typeface="Arial Unicode MS" pitchFamily="34" charset="-122"/>
                <a:cs typeface="Arial Unicode MS" pitchFamily="34" charset="-122"/>
              </a:rPr>
              <a:t>   提供了格式化和非格式化的</a:t>
            </a:r>
            <a:r>
              <a:rPr lang="en-US" altLang="zh-CN" sz="1800" b="1" dirty="0">
                <a:latin typeface="宋体" pitchFamily="2" charset="-122"/>
                <a:ea typeface="Arial Unicode MS" pitchFamily="34" charset="-122"/>
                <a:cs typeface="Arial Unicode MS" pitchFamily="34" charset="-122"/>
              </a:rPr>
              <a:t>I/O</a:t>
            </a:r>
            <a:r>
              <a:rPr lang="zh-CN" altLang="en-US" sz="1800" b="1" dirty="0">
                <a:latin typeface="宋体" pitchFamily="2" charset="-122"/>
                <a:ea typeface="Arial Unicode MS" pitchFamily="34" charset="-122"/>
                <a:cs typeface="Arial Unicode MS" pitchFamily="34" charset="-122"/>
              </a:rPr>
              <a:t>功能。</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文本流</a:t>
            </a:r>
            <a:r>
              <a:rPr lang="en-US" altLang="zh-CN" sz="1800" b="1" dirty="0">
                <a:latin typeface="宋体" pitchFamily="2" charset="-122"/>
                <a:ea typeface="Arial Unicode MS" pitchFamily="34" charset="-122"/>
                <a:cs typeface="Arial Unicode MS" pitchFamily="34" charset="-122"/>
              </a:rPr>
              <a:t>I/O</a:t>
            </a:r>
            <a:r>
              <a:rPr lang="zh-CN" altLang="en-US" sz="1800" b="1" dirty="0">
                <a:latin typeface="宋体" pitchFamily="2" charset="-122"/>
                <a:ea typeface="Arial Unicode MS" pitchFamily="34" charset="-122"/>
                <a:cs typeface="Arial Unicode MS" pitchFamily="34" charset="-122"/>
              </a:rPr>
              <a:t>提供内存基本类型数据与文本之间的格式转换。</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处理用户定义的文件</a:t>
            </a:r>
            <a:r>
              <a:rPr lang="en-US" altLang="zh-CN" sz="1800" b="1" dirty="0">
                <a:latin typeface="宋体" pitchFamily="2" charset="-122"/>
                <a:ea typeface="Arial Unicode MS" pitchFamily="34" charset="-122"/>
                <a:cs typeface="Arial Unicode MS" pitchFamily="34" charset="-122"/>
              </a:rPr>
              <a:t>I/O</a:t>
            </a:r>
            <a:r>
              <a:rPr lang="zh-CN" altLang="en-US" sz="1800" b="1" dirty="0">
                <a:latin typeface="宋体" pitchFamily="2" charset="-122"/>
                <a:ea typeface="Arial Unicode MS" pitchFamily="34" charset="-122"/>
                <a:cs typeface="Arial Unicode MS" pitchFamily="34" charset="-122"/>
              </a:rPr>
              <a:t>要用文件流对象。根据代码方式分为文本文件和二进</a:t>
            </a:r>
          </a:p>
          <a:p>
            <a:pPr algn="just">
              <a:lnSpc>
                <a:spcPct val="180000"/>
              </a:lnSpc>
              <a:buClr>
                <a:srgbClr val="FF3300"/>
              </a:buClr>
              <a:buFont typeface="Wingdings" pitchFamily="2" charset="2"/>
              <a:buNone/>
            </a:pPr>
            <a:r>
              <a:rPr lang="zh-CN" altLang="en-US" sz="1800" b="1" dirty="0">
                <a:latin typeface="宋体" pitchFamily="2" charset="-122"/>
                <a:ea typeface="Arial Unicode MS" pitchFamily="34" charset="-122"/>
                <a:cs typeface="Arial Unicode MS" pitchFamily="34" charset="-122"/>
              </a:rPr>
              <a:t>   制文件，根据数据存取方式分为顺序存取文件和随机存取文件。</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文件操作的三个主要步骤是：打开文件；读</a:t>
            </a:r>
            <a:r>
              <a:rPr lang="en-US" altLang="zh-CN" sz="1800" b="1" dirty="0">
                <a:latin typeface="宋体" pitchFamily="2" charset="-122"/>
                <a:ea typeface="Arial Unicode MS" pitchFamily="34" charset="-122"/>
                <a:cs typeface="Arial Unicode MS" pitchFamily="34" charset="-122"/>
              </a:rPr>
              <a:t>/</a:t>
            </a:r>
            <a:r>
              <a:rPr lang="zh-CN" altLang="en-US" sz="1800" b="1" dirty="0">
                <a:latin typeface="宋体" pitchFamily="2" charset="-122"/>
                <a:ea typeface="Arial Unicode MS" pitchFamily="34" charset="-122"/>
                <a:cs typeface="Arial Unicode MS" pitchFamily="34" charset="-122"/>
              </a:rPr>
              <a:t>写文件；关闭</a:t>
            </a:r>
            <a:r>
              <a:rPr lang="zh-CN" altLang="en-US" sz="1800" b="1" dirty="0" smtClean="0">
                <a:latin typeface="宋体" pitchFamily="2" charset="-122"/>
                <a:ea typeface="Arial Unicode MS" pitchFamily="34" charset="-122"/>
                <a:cs typeface="Arial Unicode MS" pitchFamily="34" charset="-122"/>
              </a:rPr>
              <a:t>文件。</a:t>
            </a:r>
            <a:endParaRPr lang="zh-CN" altLang="en-US" sz="1800" b="1" dirty="0">
              <a:latin typeface="宋体" pitchFamily="2" charset="-122"/>
              <a:ea typeface="Arial Unicode MS" pitchFamily="34" charset="-122"/>
              <a:cs typeface="Arial Unicode MS" pitchFamily="34" charset="-122"/>
            </a:endParaRPr>
          </a:p>
          <a:p>
            <a:pPr algn="l">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文件的性质由打开文件的方式决定。移动流指针，可以对文件的任意位置进</a:t>
            </a:r>
          </a:p>
          <a:p>
            <a:pPr algn="l">
              <a:lnSpc>
                <a:spcPct val="180000"/>
              </a:lnSpc>
              <a:buClr>
                <a:srgbClr val="FF3300"/>
              </a:buClr>
              <a:buFont typeface="Wingdings" pitchFamily="2" charset="2"/>
              <a:buNone/>
            </a:pPr>
            <a:r>
              <a:rPr lang="zh-CN" altLang="en-US" sz="1800" b="1" dirty="0">
                <a:latin typeface="宋体" pitchFamily="2" charset="-122"/>
                <a:ea typeface="Arial Unicode MS" pitchFamily="34" charset="-122"/>
                <a:cs typeface="Arial Unicode MS" pitchFamily="34" charset="-122"/>
              </a:rPr>
              <a:t>   行读</a:t>
            </a:r>
            <a:r>
              <a:rPr lang="en-US" altLang="zh-CN" sz="1800" b="1" dirty="0">
                <a:latin typeface="宋体" pitchFamily="2" charset="-122"/>
                <a:ea typeface="Arial Unicode MS" pitchFamily="34" charset="-122"/>
                <a:cs typeface="Arial Unicode MS" pitchFamily="34" charset="-122"/>
              </a:rPr>
              <a:t>/</a:t>
            </a:r>
            <a:r>
              <a:rPr lang="zh-CN" altLang="en-US" sz="1800" b="1" dirty="0">
                <a:latin typeface="宋体" pitchFamily="2" charset="-122"/>
                <a:ea typeface="Arial Unicode MS" pitchFamily="34" charset="-122"/>
                <a:cs typeface="Arial Unicode MS" pitchFamily="34" charset="-122"/>
              </a:rPr>
              <a:t>写操作。  </a:t>
            </a:r>
          </a:p>
        </p:txBody>
      </p:sp>
      <p:sp>
        <p:nvSpPr>
          <p:cNvPr id="824323" name="Rectangle 3"/>
          <p:cNvSpPr>
            <a:spLocks noGrp="1" noChangeArrowheads="1"/>
          </p:cNvSpPr>
          <p:nvPr>
            <p:ph type="title" idx="4294967295"/>
          </p:nvPr>
        </p:nvSpPr>
        <p:spPr>
          <a:xfrm>
            <a:off x="609600" y="457200"/>
            <a:ext cx="1219200" cy="533400"/>
          </a:xfrm>
          <a:prstGeom prst="rect">
            <a:avLst/>
          </a:prstGeom>
          <a:noFill/>
          <a:ln/>
        </p:spPr>
        <p:txBody>
          <a:bodyPr/>
          <a:lstStyle/>
          <a:p>
            <a:pPr algn="l"/>
            <a:r>
              <a:rPr lang="zh-CN" altLang="en-US" sz="2800" b="1">
                <a:solidFill>
                  <a:srgbClr val="CC3300"/>
                </a:solidFill>
                <a:effectLst>
                  <a:outerShdw blurRad="38100" dist="38100" dir="2700000" algn="tl">
                    <a:srgbClr val="000000"/>
                  </a:outerShdw>
                </a:effectLst>
                <a:ea typeface="隶书" pitchFamily="49"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4323"/>
                                        </p:tgtEl>
                                        <p:attrNameLst>
                                          <p:attrName>style.visibility</p:attrName>
                                        </p:attrNameLst>
                                      </p:cBhvr>
                                      <p:to>
                                        <p:strVal val="visible"/>
                                      </p:to>
                                    </p:set>
                                    <p:animEffect transition="in" filter="checkerboard(across)">
                                      <p:cBhvr>
                                        <p:cTn id="7" dur="500"/>
                                        <p:tgtEl>
                                          <p:spTgt spid="824323"/>
                                        </p:tgtEl>
                                      </p:cBhvr>
                                    </p:animEffect>
                                  </p:childTnLst>
                                </p:cTn>
                              </p:par>
                            </p:childTnLst>
                          </p:cTn>
                        </p:par>
                        <p:par>
                          <p:cTn id="8" fill="hold">
                            <p:stCondLst>
                              <p:cond delay="500"/>
                            </p:stCondLst>
                            <p:childTnLst>
                              <p:par>
                                <p:cTn id="9" presetID="5" presetClass="entr" presetSubtype="5" fill="hold" grpId="0" nodeType="afterEffect">
                                  <p:stCondLst>
                                    <p:cond delay="2000"/>
                                  </p:stCondLst>
                                  <p:childTnLst>
                                    <p:set>
                                      <p:cBhvr>
                                        <p:cTn id="10" dur="1" fill="hold">
                                          <p:stCondLst>
                                            <p:cond delay="0"/>
                                          </p:stCondLst>
                                        </p:cTn>
                                        <p:tgtEl>
                                          <p:spTgt spid="824322"/>
                                        </p:tgtEl>
                                        <p:attrNameLst>
                                          <p:attrName>style.visibility</p:attrName>
                                        </p:attrNameLst>
                                      </p:cBhvr>
                                      <p:to>
                                        <p:strVal val="visible"/>
                                      </p:to>
                                    </p:set>
                                    <p:animEffect transition="in" filter="checkerboard(down)">
                                      <p:cBhvr>
                                        <p:cTn id="11" dur="500"/>
                                        <p:tgtEl>
                                          <p:spTgt spid="82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autoUpdateAnimBg="0"/>
      <p:bldP spid="824323" grpId="0" animBg="1" autoUpdateAnimBg="0"/>
    </p:bldLst>
  </p:timing>
</p:sld>
</file>

<file path=ppt/slides/slide326.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a:t>
            </a:r>
            <a:r>
              <a:rPr lang="zh-CN" altLang="en-US" sz="1800" b="1"/>
              <a:t> </a:t>
            </a:r>
          </a:p>
          <a:p>
            <a:pPr algn="l">
              <a:lnSpc>
                <a:spcPct val="120000"/>
              </a:lnSpc>
            </a:pPr>
            <a:r>
              <a:rPr lang="en-US" altLang="zh-CN" sz="1800" b="1"/>
              <a:t>#include&lt;iostream&gt;</a:t>
            </a:r>
          </a:p>
          <a:p>
            <a:pPr algn="l">
              <a:lnSpc>
                <a:spcPct val="120000"/>
              </a:lnSpc>
            </a:pPr>
            <a:r>
              <a:rPr lang="en-US" altLang="zh-CN" sz="1800" b="1"/>
              <a:t>using namespace std;</a:t>
            </a:r>
          </a:p>
          <a:p>
            <a:pPr algn="l">
              <a:lnSpc>
                <a:spcPct val="120000"/>
              </a:lnSpc>
            </a:pPr>
            <a:r>
              <a:rPr lang="en-US" altLang="zh-CN" sz="1800" b="1"/>
              <a:t>int main()</a:t>
            </a:r>
          </a:p>
          <a:p>
            <a:pPr algn="l">
              <a:lnSpc>
                <a:spcPct val="120000"/>
              </a:lnSpc>
            </a:pPr>
            <a:r>
              <a:rPr lang="en-US" altLang="zh-CN" sz="1800" b="1"/>
              <a:t>{ char c;</a:t>
            </a:r>
          </a:p>
          <a:p>
            <a:pPr algn="l">
              <a:lnSpc>
                <a:spcPct val="120000"/>
              </a:lnSpc>
            </a:pPr>
            <a:r>
              <a:rPr lang="en-US" altLang="zh-CN" sz="1800" b="1"/>
              <a:t>  cout &lt;&lt; "Enter first sentence followed by Enter\n" ;</a:t>
            </a:r>
          </a:p>
          <a:p>
            <a:pPr algn="l">
              <a:lnSpc>
                <a:spcPct val="120000"/>
              </a:lnSpc>
            </a:pPr>
            <a:r>
              <a:rPr lang="en-US" altLang="zh-CN" sz="1800" b="1"/>
              <a:t>  while ( (c = cin.get()) != '\n' )  cout.put(c);</a:t>
            </a:r>
          </a:p>
          <a:p>
            <a:pPr algn="l">
              <a:lnSpc>
                <a:spcPct val="120000"/>
              </a:lnSpc>
            </a:pPr>
            <a:r>
              <a:rPr lang="en-US" altLang="zh-CN" sz="1800" b="1"/>
              <a:t>  cout &lt;&lt; endl ;</a:t>
            </a:r>
          </a:p>
          <a:p>
            <a:pPr algn="l">
              <a:lnSpc>
                <a:spcPct val="120000"/>
              </a:lnSpc>
            </a:pPr>
            <a:r>
              <a:rPr lang="en-US" altLang="zh-CN" sz="1800" b="1"/>
              <a:t>  cout &lt;&lt; "Enter second sentence followed by Enter\n" ;</a:t>
            </a:r>
          </a:p>
          <a:p>
            <a:pPr algn="l">
              <a:lnSpc>
                <a:spcPct val="120000"/>
              </a:lnSpc>
            </a:pPr>
            <a:r>
              <a:rPr lang="en-US" altLang="zh-CN" sz="1800" b="1"/>
              <a:t>  while ( cin.get(c) )</a:t>
            </a:r>
          </a:p>
          <a:p>
            <a:pPr algn="l">
              <a:lnSpc>
                <a:spcPct val="120000"/>
              </a:lnSpc>
            </a:pPr>
            <a:r>
              <a:rPr lang="en-US" altLang="zh-CN" sz="1800" b="1"/>
              <a:t>      { if ( c=='\n' ) break;  cout.put(c); }</a:t>
            </a:r>
          </a:p>
          <a:p>
            <a:pPr algn="l">
              <a:lnSpc>
                <a:spcPct val="120000"/>
              </a:lnSpc>
            </a:pPr>
            <a:r>
              <a:rPr lang="en-US" altLang="zh-CN" sz="1800" b="1"/>
              <a:t>  cout &lt;&lt; endl ;</a:t>
            </a:r>
          </a:p>
          <a:p>
            <a:pPr algn="l">
              <a:lnSpc>
                <a:spcPct val="120000"/>
              </a:lnSpc>
            </a:pPr>
            <a:r>
              <a:rPr lang="en-US" altLang="zh-CN" sz="1800" b="1"/>
              <a:t>  cout &lt;&lt; "Enter third sentence followed by Enter\n" ;</a:t>
            </a:r>
          </a:p>
          <a:p>
            <a:pPr algn="l">
              <a:lnSpc>
                <a:spcPct val="120000"/>
              </a:lnSpc>
            </a:pPr>
            <a:r>
              <a:rPr lang="en-US" altLang="zh-CN" sz="1800" b="1"/>
              <a:t>  char s[ 80 ] ;</a:t>
            </a:r>
          </a:p>
          <a:p>
            <a:pPr algn="l">
              <a:lnSpc>
                <a:spcPct val="120000"/>
              </a:lnSpc>
            </a:pPr>
            <a:r>
              <a:rPr lang="en-US" altLang="zh-CN" sz="1800" b="1"/>
              <a:t>  cin.get ( s, 10 ) ;</a:t>
            </a:r>
          </a:p>
          <a:p>
            <a:pPr algn="l">
              <a:lnSpc>
                <a:spcPct val="120000"/>
              </a:lnSpc>
            </a:pPr>
            <a:r>
              <a:rPr lang="en-US" altLang="zh-CN" sz="1800" b="1"/>
              <a:t>  cout &lt;&lt; s &lt;&lt; endl ;</a:t>
            </a:r>
          </a:p>
          <a:p>
            <a:pPr algn="l">
              <a:lnSpc>
                <a:spcPct val="120000"/>
              </a:lnSpc>
            </a:pPr>
            <a:r>
              <a:rPr lang="en-US" altLang="zh-CN" sz="1800" b="1"/>
              <a:t>}</a:t>
            </a:r>
          </a:p>
        </p:txBody>
      </p:sp>
      <p:sp>
        <p:nvSpPr>
          <p:cNvPr id="581636"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1638" name="Picture 6"/>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4"/>
                                        </p:tgtEl>
                                        <p:attrNameLst>
                                          <p:attrName>style.visibility</p:attrName>
                                        </p:attrNameLst>
                                      </p:cBhvr>
                                      <p:to>
                                        <p:strVal val="visible"/>
                                      </p:to>
                                    </p:set>
                                    <p:animEffect transition="in" filter="blinds(horizontal)">
                                      <p:cBhvr>
                                        <p:cTn id="7" dur="500"/>
                                        <p:tgtEl>
                                          <p:spTgt spid="5816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81638"/>
                                        </p:tgtEl>
                                        <p:attrNameLst>
                                          <p:attrName>style.visibility</p:attrName>
                                        </p:attrNameLst>
                                      </p:cBhvr>
                                      <p:to>
                                        <p:strVal val="visible"/>
                                      </p:to>
                                    </p:set>
                                    <p:animEffect transition="in" filter="checkerboard(down)">
                                      <p:cBhvr>
                                        <p:cTn id="12" dur="500"/>
                                        <p:tgtEl>
                                          <p:spTgt spid="581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a:t>
            </a:r>
            <a:r>
              <a:rPr lang="en-US" altLang="zh-CN" sz="1800" b="1">
                <a:solidFill>
                  <a:srgbClr val="0000FF"/>
                </a:solidFill>
              </a:rPr>
              <a:t>c =</a:t>
            </a:r>
            <a:r>
              <a:rPr lang="en-US" altLang="zh-CN" sz="1800"/>
              <a:t> </a:t>
            </a:r>
            <a:r>
              <a:rPr lang="en-US" altLang="zh-CN" sz="1800" b="1">
                <a:solidFill>
                  <a:srgbClr val="0000FF"/>
                </a:solidFill>
              </a:rPr>
              <a:t>cin.get()</a:t>
            </a:r>
            <a:r>
              <a:rPr lang="en-US" altLang="zh-CN" sz="1800"/>
              <a:t>) != '\n' )  </a:t>
            </a:r>
            <a:r>
              <a:rPr lang="en-US" altLang="zh-CN" sz="1800" b="1" i="1">
                <a:solidFill>
                  <a:srgbClr val="0000FF"/>
                </a:solidFill>
              </a:rPr>
              <a:t>cout.put(c)</a:t>
            </a:r>
            <a:r>
              <a:rPr lang="en-US" altLang="zh-CN" sz="1800"/>
              <a:t>;</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cin.get ( s, 10 ) ;</a:t>
            </a:r>
          </a:p>
          <a:p>
            <a:pPr algn="l">
              <a:lnSpc>
                <a:spcPct val="120000"/>
              </a:lnSpc>
            </a:pPr>
            <a:r>
              <a:rPr lang="en-US" altLang="zh-CN" sz="1800"/>
              <a:t>  cout &lt;&lt; s &lt;&lt; endl ;</a:t>
            </a:r>
          </a:p>
          <a:p>
            <a:pPr algn="l">
              <a:lnSpc>
                <a:spcPct val="120000"/>
              </a:lnSpc>
            </a:pPr>
            <a:r>
              <a:rPr lang="en-US" altLang="zh-CN" sz="1800"/>
              <a:t>}</a:t>
            </a:r>
          </a:p>
        </p:txBody>
      </p:sp>
      <p:sp>
        <p:nvSpPr>
          <p:cNvPr id="582662"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2664" name="Picture 8"/>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2660" name="Oval 4"/>
          <p:cNvSpPr>
            <a:spLocks noChangeArrowheads="1"/>
          </p:cNvSpPr>
          <p:nvPr/>
        </p:nvSpPr>
        <p:spPr bwMode="auto">
          <a:xfrm>
            <a:off x="4191000" y="3881438"/>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2661" name="AutoShape 5"/>
          <p:cNvSpPr>
            <a:spLocks/>
          </p:cNvSpPr>
          <p:nvPr/>
        </p:nvSpPr>
        <p:spPr bwMode="auto">
          <a:xfrm>
            <a:off x="6553200" y="2205038"/>
            <a:ext cx="914400" cy="533400"/>
          </a:xfrm>
          <a:prstGeom prst="borderCallout2">
            <a:avLst>
              <a:gd name="adj1" fmla="val 21431"/>
              <a:gd name="adj2" fmla="val -8333"/>
              <a:gd name="adj3" fmla="val 21431"/>
              <a:gd name="adj4" fmla="val -52083"/>
              <a:gd name="adj5" fmla="val 301486"/>
              <a:gd name="adj6" fmla="val -19288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box(out)">
                                      <p:cBhvr>
                                        <p:cTn id="7" dur="500"/>
                                        <p:tgtEl>
                                          <p:spTgt spid="58266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2661"/>
                                        </p:tgtEl>
                                        <p:attrNameLst>
                                          <p:attrName>style.visibility</p:attrName>
                                        </p:attrNameLst>
                                      </p:cBhvr>
                                      <p:to>
                                        <p:strVal val="visible"/>
                                      </p:to>
                                    </p:set>
                                    <p:animEffect transition="in" filter="barn(outHorizontal)">
                                      <p:cBhvr>
                                        <p:cTn id="12"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nimBg="1"/>
      <p:bldP spid="58266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a:t>
            </a:r>
            <a:r>
              <a:rPr lang="en-US" altLang="zh-CN" sz="1800" b="1">
                <a:solidFill>
                  <a:srgbClr val="0000FF"/>
                </a:solidFill>
              </a:rPr>
              <a:t>c =</a:t>
            </a:r>
            <a:r>
              <a:rPr lang="en-US" altLang="zh-CN" sz="1800"/>
              <a:t> </a:t>
            </a:r>
            <a:r>
              <a:rPr lang="en-US" altLang="zh-CN" sz="1800" b="1">
                <a:solidFill>
                  <a:srgbClr val="0000FF"/>
                </a:solidFill>
              </a:rPr>
              <a:t>cin.get()</a:t>
            </a:r>
            <a:r>
              <a:rPr lang="en-US" altLang="zh-CN" sz="1800"/>
              <a:t>) != '\n' )  </a:t>
            </a:r>
            <a:r>
              <a:rPr lang="en-US" altLang="zh-CN" sz="1800" b="1" i="1">
                <a:solidFill>
                  <a:srgbClr val="0000FF"/>
                </a:solidFill>
              </a:rPr>
              <a:t>cout.put(c)</a:t>
            </a:r>
            <a:r>
              <a:rPr lang="en-US" altLang="zh-CN" sz="1800"/>
              <a:t>;</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cin.get ( s, 10 ) ;</a:t>
            </a:r>
          </a:p>
          <a:p>
            <a:pPr algn="l">
              <a:lnSpc>
                <a:spcPct val="120000"/>
              </a:lnSpc>
            </a:pPr>
            <a:r>
              <a:rPr lang="en-US" altLang="zh-CN" sz="1800"/>
              <a:t>  cout &lt;&lt; s &lt;&lt; endl ;</a:t>
            </a:r>
          </a:p>
          <a:p>
            <a:pPr algn="l">
              <a:lnSpc>
                <a:spcPct val="120000"/>
              </a:lnSpc>
            </a:pPr>
            <a:r>
              <a:rPr lang="en-US" altLang="zh-CN" sz="1800"/>
              <a:t>}</a:t>
            </a:r>
          </a:p>
        </p:txBody>
      </p:sp>
      <p:sp>
        <p:nvSpPr>
          <p:cNvPr id="583686"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3688" name="Picture 8"/>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3684" name="Oval 4"/>
          <p:cNvSpPr>
            <a:spLocks noChangeArrowheads="1"/>
          </p:cNvSpPr>
          <p:nvPr/>
        </p:nvSpPr>
        <p:spPr bwMode="auto">
          <a:xfrm>
            <a:off x="4191000" y="406082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3685" name="AutoShape 5"/>
          <p:cNvSpPr>
            <a:spLocks/>
          </p:cNvSpPr>
          <p:nvPr/>
        </p:nvSpPr>
        <p:spPr bwMode="auto">
          <a:xfrm>
            <a:off x="6858000" y="2384425"/>
            <a:ext cx="914400" cy="533400"/>
          </a:xfrm>
          <a:prstGeom prst="borderCallout2">
            <a:avLst>
              <a:gd name="adj1" fmla="val 21431"/>
              <a:gd name="adj2" fmla="val -8333"/>
              <a:gd name="adj3" fmla="val 21431"/>
              <a:gd name="adj4" fmla="val -52083"/>
              <a:gd name="adj5" fmla="val 301486"/>
              <a:gd name="adj6" fmla="val -19288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Effect transition="in" filter="box(out)">
                                      <p:cBhvr>
                                        <p:cTn id="7" dur="500"/>
                                        <p:tgtEl>
                                          <p:spTgt spid="5836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arn(outHorizontal)">
                                      <p:cBhvr>
                                        <p:cTn id="12"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p:bldP spid="58368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(c = cin.get()) != '\n' )  cout.put(c);</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a:t>
            </a:r>
            <a:r>
              <a:rPr lang="en-US" altLang="zh-CN" sz="1800" b="1">
                <a:solidFill>
                  <a:srgbClr val="0000FF"/>
                </a:solidFill>
              </a:rPr>
              <a:t>cin.get(c)</a:t>
            </a:r>
            <a:r>
              <a:rPr lang="en-US" altLang="zh-CN" sz="1800"/>
              <a:t> )</a:t>
            </a:r>
          </a:p>
          <a:p>
            <a:pPr algn="l">
              <a:lnSpc>
                <a:spcPct val="120000"/>
              </a:lnSpc>
            </a:pPr>
            <a:r>
              <a:rPr lang="en-US" altLang="zh-CN" sz="1800"/>
              <a:t>      { if ( c=='\n' ) break;  </a:t>
            </a:r>
            <a:r>
              <a:rPr lang="en-US" altLang="zh-CN" sz="1800" b="1" i="1">
                <a:solidFill>
                  <a:srgbClr val="0000FF"/>
                </a:solidFill>
              </a:rPr>
              <a:t>cout.put(c)</a:t>
            </a:r>
            <a:r>
              <a:rPr lang="en-US" altLang="zh-CN" sz="1800"/>
              <a:t>;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cin.get ( s, 10 ) ;</a:t>
            </a:r>
          </a:p>
          <a:p>
            <a:pPr algn="l">
              <a:lnSpc>
                <a:spcPct val="120000"/>
              </a:lnSpc>
            </a:pPr>
            <a:r>
              <a:rPr lang="en-US" altLang="zh-CN" sz="1800"/>
              <a:t>  cout &lt;&lt; s &lt;&lt; endl ;</a:t>
            </a:r>
          </a:p>
          <a:p>
            <a:pPr algn="l">
              <a:lnSpc>
                <a:spcPct val="120000"/>
              </a:lnSpc>
            </a:pPr>
            <a:r>
              <a:rPr lang="en-US" altLang="zh-CN" sz="1800"/>
              <a:t>}</a:t>
            </a:r>
          </a:p>
        </p:txBody>
      </p:sp>
      <p:sp>
        <p:nvSpPr>
          <p:cNvPr id="584709" name="Rectangle 5"/>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4711" name="Picture 7"/>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4708" name="Oval 4"/>
          <p:cNvSpPr>
            <a:spLocks noChangeArrowheads="1"/>
          </p:cNvSpPr>
          <p:nvPr/>
        </p:nvSpPr>
        <p:spPr bwMode="auto">
          <a:xfrm>
            <a:off x="4098925" y="4479925"/>
            <a:ext cx="2057400" cy="5334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4708"/>
                                        </p:tgtEl>
                                        <p:attrNameLst>
                                          <p:attrName>style.visibility</p:attrName>
                                        </p:attrNameLst>
                                      </p:cBhvr>
                                      <p:to>
                                        <p:strVal val="visible"/>
                                      </p:to>
                                    </p:set>
                                    <p:animEffect transition="in" filter="box(out)">
                                      <p:cBhvr>
                                        <p:cTn id="7" dur="500"/>
                                        <p:tgtEl>
                                          <p:spTgt spid="584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(c = cin.get()) != '\n' )  cout.put(c);</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a:t>
            </a:r>
            <a:r>
              <a:rPr lang="en-US" altLang="zh-CN" sz="1800" b="1">
                <a:solidFill>
                  <a:srgbClr val="0000FF"/>
                </a:solidFill>
              </a:rPr>
              <a:t>cin.get ( s, </a:t>
            </a:r>
            <a:r>
              <a:rPr lang="en-US" altLang="zh-CN" sz="1800" b="1">
                <a:solidFill>
                  <a:schemeClr val="accent2"/>
                </a:solidFill>
              </a:rPr>
              <a:t>10</a:t>
            </a:r>
            <a:r>
              <a:rPr lang="en-US" altLang="zh-CN" sz="1800" b="1">
                <a:solidFill>
                  <a:srgbClr val="0000FF"/>
                </a:solidFill>
              </a:rPr>
              <a:t> ) ;</a:t>
            </a:r>
          </a:p>
          <a:p>
            <a:pPr algn="l">
              <a:lnSpc>
                <a:spcPct val="120000"/>
              </a:lnSpc>
            </a:pPr>
            <a:r>
              <a:rPr lang="en-US" altLang="zh-CN" sz="1800"/>
              <a:t>  cout &lt;&lt; s &lt;&lt; endl ;</a:t>
            </a:r>
          </a:p>
          <a:p>
            <a:pPr algn="l">
              <a:lnSpc>
                <a:spcPct val="120000"/>
              </a:lnSpc>
            </a:pPr>
            <a:r>
              <a:rPr lang="en-US" altLang="zh-CN" sz="1800"/>
              <a:t>}</a:t>
            </a:r>
          </a:p>
        </p:txBody>
      </p:sp>
      <p:sp>
        <p:nvSpPr>
          <p:cNvPr id="585734"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5736" name="Picture 8"/>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5732" name="Oval 4"/>
          <p:cNvSpPr>
            <a:spLocks noChangeArrowheads="1"/>
          </p:cNvSpPr>
          <p:nvPr/>
        </p:nvSpPr>
        <p:spPr bwMode="auto">
          <a:xfrm>
            <a:off x="4114800" y="5130800"/>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5733" name="AutoShape 5"/>
          <p:cNvSpPr>
            <a:spLocks/>
          </p:cNvSpPr>
          <p:nvPr/>
        </p:nvSpPr>
        <p:spPr bwMode="auto">
          <a:xfrm>
            <a:off x="6019800" y="2997200"/>
            <a:ext cx="1981200" cy="533400"/>
          </a:xfrm>
          <a:prstGeom prst="borderCallout2">
            <a:avLst>
              <a:gd name="adj1" fmla="val 21431"/>
              <a:gd name="adj2" fmla="val -3847"/>
              <a:gd name="adj3" fmla="val 21431"/>
              <a:gd name="adj4" fmla="val -19630"/>
              <a:gd name="adj5" fmla="val 384819"/>
              <a:gd name="adj6" fmla="val -7059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指定输入字符数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5732"/>
                                        </p:tgtEl>
                                        <p:attrNameLst>
                                          <p:attrName>style.visibility</p:attrName>
                                        </p:attrNameLst>
                                      </p:cBhvr>
                                      <p:to>
                                        <p:strVal val="visible"/>
                                      </p:to>
                                    </p:set>
                                    <p:animEffect transition="in" filter="box(out)">
                                      <p:cBhvr>
                                        <p:cTn id="7" dur="500"/>
                                        <p:tgtEl>
                                          <p:spTgt spid="5857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5733"/>
                                        </p:tgtEl>
                                        <p:attrNameLst>
                                          <p:attrName>style.visibility</p:attrName>
                                        </p:attrNameLst>
                                      </p:cBhvr>
                                      <p:to>
                                        <p:strVal val="visible"/>
                                      </p:to>
                                    </p:set>
                                    <p:animEffect transition="in" filter="barn(outHorizontal)">
                                      <p:cBhvr>
                                        <p:cTn id="12" dur="500"/>
                                        <p:tgtEl>
                                          <p:spTgt spid="58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2" grpId="0" animBg="1"/>
      <p:bldP spid="58573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(c = cin.get()) != '\n' )  cout.put(c);</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a:t>
            </a:r>
            <a:r>
              <a:rPr lang="en-US" altLang="zh-CN" sz="1800" b="1">
                <a:solidFill>
                  <a:srgbClr val="0000FF"/>
                </a:solidFill>
              </a:rPr>
              <a:t>cin.get ( s, </a:t>
            </a:r>
            <a:r>
              <a:rPr lang="en-US" altLang="zh-CN" sz="1800" b="1">
                <a:solidFill>
                  <a:schemeClr val="accent2"/>
                </a:solidFill>
              </a:rPr>
              <a:t>10</a:t>
            </a:r>
            <a:r>
              <a:rPr lang="en-US" altLang="zh-CN" sz="1800" b="1">
                <a:solidFill>
                  <a:srgbClr val="0000FF"/>
                </a:solidFill>
              </a:rPr>
              <a:t> ) ;</a:t>
            </a:r>
          </a:p>
          <a:p>
            <a:pPr algn="l">
              <a:lnSpc>
                <a:spcPct val="120000"/>
              </a:lnSpc>
            </a:pPr>
            <a:r>
              <a:rPr lang="en-US" altLang="zh-CN" sz="1800"/>
              <a:t>  </a:t>
            </a:r>
            <a:r>
              <a:rPr lang="en-US" altLang="zh-CN" sz="1800" b="1" i="1">
                <a:solidFill>
                  <a:srgbClr val="0000FF"/>
                </a:solidFill>
              </a:rPr>
              <a:t>cout &lt;&lt; s &lt;&lt; endl ;</a:t>
            </a:r>
          </a:p>
          <a:p>
            <a:pPr algn="l">
              <a:lnSpc>
                <a:spcPct val="120000"/>
              </a:lnSpc>
            </a:pPr>
            <a:r>
              <a:rPr lang="en-US" altLang="zh-CN" sz="1800"/>
              <a:t>}</a:t>
            </a:r>
          </a:p>
        </p:txBody>
      </p:sp>
      <p:sp>
        <p:nvSpPr>
          <p:cNvPr id="586758"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6761" name="Picture 9"/>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6756" name="Oval 4"/>
          <p:cNvSpPr>
            <a:spLocks noChangeArrowheads="1"/>
          </p:cNvSpPr>
          <p:nvPr/>
        </p:nvSpPr>
        <p:spPr bwMode="auto">
          <a:xfrm>
            <a:off x="4114800" y="5346700"/>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6757" name="AutoShape 5"/>
          <p:cNvSpPr>
            <a:spLocks/>
          </p:cNvSpPr>
          <p:nvPr/>
        </p:nvSpPr>
        <p:spPr bwMode="auto">
          <a:xfrm>
            <a:off x="6019800" y="3213100"/>
            <a:ext cx="1752600" cy="533400"/>
          </a:xfrm>
          <a:prstGeom prst="borderCallout2">
            <a:avLst>
              <a:gd name="adj1" fmla="val 21431"/>
              <a:gd name="adj2" fmla="val -4347"/>
              <a:gd name="adj3" fmla="val 21431"/>
              <a:gd name="adj4" fmla="val -22190"/>
              <a:gd name="adj5" fmla="val 384819"/>
              <a:gd name="adj6" fmla="val -7980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输出字符串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ox(out)">
                                      <p:cBhvr>
                                        <p:cTn id="7" dur="500"/>
                                        <p:tgtEl>
                                          <p:spTgt spid="5867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6757"/>
                                        </p:tgtEl>
                                        <p:attrNameLst>
                                          <p:attrName>style.visibility</p:attrName>
                                        </p:attrNameLst>
                                      </p:cBhvr>
                                      <p:to>
                                        <p:strVal val="visible"/>
                                      </p:to>
                                    </p:set>
                                    <p:animEffect transition="in" filter="barn(outHorizontal)">
                                      <p:cBhvr>
                                        <p:cTn id="12"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animBg="1"/>
      <p:bldP spid="58675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87810" name="Group 34"/>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191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7804" name="Rectangle 28"/>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87808" name="Rectangle 32"/>
          <p:cNvSpPr>
            <a:spLocks noGrp="1" noChangeArrowheads="1"/>
          </p:cNvSpPr>
          <p:nvPr>
            <p:ph type="subTitle" idx="4294967295"/>
          </p:nvPr>
        </p:nvSpPr>
        <p:spPr>
          <a:xfrm>
            <a:off x="533400" y="533400"/>
            <a:ext cx="3429000" cy="609600"/>
          </a:xfrm>
          <a:prstGeom prst="rect">
            <a:avLst/>
          </a:prstGeom>
          <a:noFill/>
          <a:ln/>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87808">
                                            <p:txEl>
                                              <p:pRg st="0" end="0"/>
                                            </p:txEl>
                                          </p:spTgt>
                                        </p:tgtEl>
                                        <p:attrNameLst>
                                          <p:attrName>style.visibility</p:attrName>
                                        </p:attrNameLst>
                                      </p:cBhvr>
                                      <p:to>
                                        <p:strVal val="visible"/>
                                      </p:to>
                                    </p:set>
                                    <p:animEffect transition="in" filter="checkerboard(across)">
                                      <p:cBhvr>
                                        <p:cTn id="7" dur="500"/>
                                        <p:tgtEl>
                                          <p:spTgt spid="5878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7804"/>
                                        </p:tgtEl>
                                        <p:attrNameLst>
                                          <p:attrName>style.visibility</p:attrName>
                                        </p:attrNameLst>
                                      </p:cBhvr>
                                      <p:to>
                                        <p:strVal val="visible"/>
                                      </p:to>
                                    </p:set>
                                    <p:animEffect transition="in" filter="checkerboard(across)">
                                      <p:cBhvr>
                                        <p:cTn id="12" dur="500"/>
                                        <p:tgtEl>
                                          <p:spTgt spid="5878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7810"/>
                                        </p:tgtEl>
                                        <p:attrNameLst>
                                          <p:attrName>style.visibility</p:attrName>
                                        </p:attrNameLst>
                                      </p:cBhvr>
                                      <p:to>
                                        <p:strVal val="visible"/>
                                      </p:to>
                                    </p:set>
                                    <p:animEffect transition="in" filter="blinds(horizontal)">
                                      <p:cBhvr>
                                        <p:cTn id="17" dur="500"/>
                                        <p:tgtEl>
                                          <p:spTgt spid="587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04" grpId="0" autoUpdateAnimBg="0"/>
      <p:bldP spid="587808"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895350" y="2362200"/>
            <a:ext cx="7639050" cy="2838450"/>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程序中，对数据的输入</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输出是以字节流实现的</a:t>
            </a:r>
          </a:p>
          <a:p>
            <a:pPr algn="just">
              <a:lnSpc>
                <a:spcPct val="18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 应用程序对字节序列作出各种数据解释</a:t>
            </a:r>
          </a:p>
          <a:p>
            <a:pPr algn="just">
              <a:lnSpc>
                <a:spcPct val="18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 </a:t>
            </a:r>
            <a:r>
              <a:rPr lang="en-US" altLang="zh-CN" sz="2000" b="1">
                <a:latin typeface="宋体" pitchFamily="2" charset="-122"/>
                <a:ea typeface="Arial Unicode MS" pitchFamily="34" charset="-122"/>
                <a:cs typeface="Arial Unicode MS" pitchFamily="34" charset="-122"/>
              </a:rPr>
              <a:t>I/O</a:t>
            </a:r>
            <a:r>
              <a:rPr lang="zh-CN" altLang="en-US" sz="2000" b="1">
                <a:latin typeface="宋体" pitchFamily="2" charset="-122"/>
                <a:ea typeface="Arial Unicode MS" pitchFamily="34" charset="-122"/>
                <a:cs typeface="Arial Unicode MS" pitchFamily="34" charset="-122"/>
              </a:rPr>
              <a:t>系统的任务就是在内存和外部设备之间稳定可靠地传输数据</a:t>
            </a:r>
          </a:p>
          <a:p>
            <a:pPr algn="just">
              <a:lnSpc>
                <a:spcPct val="180000"/>
              </a:lnSpc>
              <a:buClr>
                <a:schemeClr val="accent2"/>
              </a:buClr>
              <a:buFont typeface="Wingdings" pitchFamily="2" charset="2"/>
              <a:buNone/>
            </a:pPr>
            <a:r>
              <a:rPr lang="zh-CN" altLang="en-US" sz="2000" b="1">
                <a:latin typeface="宋体" pitchFamily="2" charset="-122"/>
                <a:ea typeface="Arial Unicode MS" pitchFamily="34" charset="-122"/>
                <a:cs typeface="Arial Unicode MS" pitchFamily="34" charset="-122"/>
              </a:rPr>
              <a:t>  和解释数据。</a:t>
            </a:r>
          </a:p>
          <a:p>
            <a:pPr algn="l">
              <a:lnSpc>
                <a:spcPct val="18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 流类对象可以建立和删除，可以从流中获取数据和向流添加数据</a:t>
            </a:r>
          </a:p>
        </p:txBody>
      </p:sp>
      <p:sp>
        <p:nvSpPr>
          <p:cNvPr id="545798" name="Rectangle 6"/>
          <p:cNvSpPr>
            <a:spLocks noGrp="1" noChangeArrowheads="1"/>
          </p:cNvSpPr>
          <p:nvPr>
            <p:ph type="ctrTitle" idx="4294967295"/>
          </p:nvPr>
        </p:nvSpPr>
        <p:spPr>
          <a:xfrm>
            <a:off x="533400" y="762000"/>
            <a:ext cx="5561013"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11.1  </a:t>
            </a:r>
            <a:r>
              <a:rPr lang="zh-CN" altLang="en-US" sz="2800" b="1">
                <a:solidFill>
                  <a:srgbClr val="CC3300"/>
                </a:solidFill>
                <a:latin typeface="楷体_GB2312" pitchFamily="49" charset="-122"/>
                <a:ea typeface="楷体_GB2312" pitchFamily="49" charset="-122"/>
              </a:rPr>
              <a:t>流类和流对象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45798"/>
                                        </p:tgtEl>
                                        <p:attrNameLst>
                                          <p:attrName>style.visibility</p:attrName>
                                        </p:attrNameLst>
                                      </p:cBhvr>
                                      <p:to>
                                        <p:strVal val="visible"/>
                                      </p:to>
                                    </p:set>
                                    <p:animEffect transition="in" filter="blinds(vertical)">
                                      <p:cBhvr>
                                        <p:cTn id="7" dur="500"/>
                                        <p:tgtEl>
                                          <p:spTgt spid="54579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45794"/>
                                        </p:tgtEl>
                                        <p:attrNameLst>
                                          <p:attrName>style.visibility</p:attrName>
                                        </p:attrNameLst>
                                      </p:cBhvr>
                                      <p:to>
                                        <p:strVal val="visible"/>
                                      </p:to>
                                    </p:set>
                                    <p:animEffect transition="in" filter="checkerboard(down)">
                                      <p:cBhvr>
                                        <p:cTn id="12" dur="1000"/>
                                        <p:tgtEl>
                                          <p:spTgt spid="54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autoUpdateAnimBg="0"/>
      <p:bldP spid="54579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2"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88803" name="Group 3"/>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无格式</a:t>
                      </a: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a:t>
                      </a: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8829" name="Rectangle 29"/>
          <p:cNvSpPr>
            <a:spLocks noChangeArrowheads="1"/>
          </p:cNvSpPr>
          <p:nvPr/>
        </p:nvSpPr>
        <p:spPr bwMode="auto">
          <a:xfrm>
            <a:off x="2743200" y="2924175"/>
            <a:ext cx="3962400" cy="5492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ostream&amp; put( char </a:t>
            </a:r>
            <a:r>
              <a:rPr lang="en-US" altLang="zh-CN" sz="2000" i="1"/>
              <a:t>ch</a:t>
            </a:r>
            <a:r>
              <a:rPr lang="en-US" altLang="zh-CN" sz="2000"/>
              <a:t> );</a:t>
            </a:r>
          </a:p>
        </p:txBody>
      </p:sp>
      <p:sp>
        <p:nvSpPr>
          <p:cNvPr id="588830" name="Rectangle 30"/>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88829"/>
                                        </p:tgtEl>
                                        <p:attrNameLst>
                                          <p:attrName>style.visibility</p:attrName>
                                        </p:attrNameLst>
                                      </p:cBhvr>
                                      <p:to>
                                        <p:strVal val="visible"/>
                                      </p:to>
                                    </p:set>
                                    <p:anim calcmode="lin" valueType="num">
                                      <p:cBhvr>
                                        <p:cTn id="7" dur="500" fill="hold"/>
                                        <p:tgtEl>
                                          <p:spTgt spid="588829"/>
                                        </p:tgtEl>
                                        <p:attrNameLst>
                                          <p:attrName>ppt_x</p:attrName>
                                        </p:attrNameLst>
                                      </p:cBhvr>
                                      <p:tavLst>
                                        <p:tav tm="0">
                                          <p:val>
                                            <p:strVal val="#ppt_x-#ppt_w/2"/>
                                          </p:val>
                                        </p:tav>
                                        <p:tav tm="100000">
                                          <p:val>
                                            <p:strVal val="#ppt_x"/>
                                          </p:val>
                                        </p:tav>
                                      </p:tavLst>
                                    </p:anim>
                                    <p:anim calcmode="lin" valueType="num">
                                      <p:cBhvr>
                                        <p:cTn id="8" dur="500" fill="hold"/>
                                        <p:tgtEl>
                                          <p:spTgt spid="588829"/>
                                        </p:tgtEl>
                                        <p:attrNameLst>
                                          <p:attrName>ppt_y</p:attrName>
                                        </p:attrNameLst>
                                      </p:cBhvr>
                                      <p:tavLst>
                                        <p:tav tm="0">
                                          <p:val>
                                            <p:strVal val="#ppt_y"/>
                                          </p:val>
                                        </p:tav>
                                        <p:tav tm="100000">
                                          <p:val>
                                            <p:strVal val="#ppt_y"/>
                                          </p:val>
                                        </p:tav>
                                      </p:tavLst>
                                    </p:anim>
                                    <p:anim calcmode="lin" valueType="num">
                                      <p:cBhvr>
                                        <p:cTn id="9" dur="500" fill="hold"/>
                                        <p:tgtEl>
                                          <p:spTgt spid="588829"/>
                                        </p:tgtEl>
                                        <p:attrNameLst>
                                          <p:attrName>ppt_w</p:attrName>
                                        </p:attrNameLst>
                                      </p:cBhvr>
                                      <p:tavLst>
                                        <p:tav tm="0">
                                          <p:val>
                                            <p:fltVal val="0"/>
                                          </p:val>
                                        </p:tav>
                                        <p:tav tm="100000">
                                          <p:val>
                                            <p:strVal val="#ppt_w"/>
                                          </p:val>
                                        </p:tav>
                                      </p:tavLst>
                                    </p:anim>
                                    <p:anim calcmode="lin" valueType="num">
                                      <p:cBhvr>
                                        <p:cTn id="10" dur="500" fill="hold"/>
                                        <p:tgtEl>
                                          <p:spTgt spid="5888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2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6"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89827" name="Group 3"/>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从无格式</a:t>
                      </a: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a:t>
                      </a: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9853"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89854" name="Rectangle 30"/>
          <p:cNvSpPr>
            <a:spLocks noChangeArrowheads="1"/>
          </p:cNvSpPr>
          <p:nvPr/>
        </p:nvSpPr>
        <p:spPr bwMode="auto">
          <a:xfrm>
            <a:off x="2590800" y="3429000"/>
            <a:ext cx="6248400" cy="14636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ostream&amp; write( const char</a:t>
            </a:r>
            <a:r>
              <a:rPr lang="en-US" altLang="zh-CN" sz="2000" i="1"/>
              <a:t>*</a:t>
            </a:r>
            <a:r>
              <a:rPr lang="en-US" altLang="zh-CN" sz="2000"/>
              <a:t> </a:t>
            </a:r>
            <a:r>
              <a:rPr lang="en-US" altLang="zh-CN" sz="2000" i="1"/>
              <a:t>pch</a:t>
            </a:r>
            <a:r>
              <a:rPr lang="en-US" altLang="zh-CN" sz="2000"/>
              <a:t>, int </a:t>
            </a:r>
            <a:r>
              <a:rPr lang="en-US" altLang="zh-CN" sz="2000" i="1"/>
              <a:t>nCount</a:t>
            </a:r>
            <a:r>
              <a:rPr lang="en-US" altLang="zh-CN" sz="2000"/>
              <a:t> );</a:t>
            </a:r>
          </a:p>
          <a:p>
            <a:pPr algn="l">
              <a:lnSpc>
                <a:spcPct val="150000"/>
              </a:lnSpc>
            </a:pPr>
            <a:r>
              <a:rPr lang="en-US" altLang="zh-CN" sz="2000"/>
              <a:t>ostream&amp; write( const unsigned char</a:t>
            </a:r>
            <a:r>
              <a:rPr lang="en-US" altLang="zh-CN" sz="2000" i="1"/>
              <a:t>*</a:t>
            </a:r>
            <a:r>
              <a:rPr lang="en-US" altLang="zh-CN" sz="2000"/>
              <a:t> </a:t>
            </a:r>
            <a:r>
              <a:rPr lang="en-US" altLang="zh-CN" sz="2000" i="1"/>
              <a:t>puch</a:t>
            </a:r>
            <a:r>
              <a:rPr lang="en-US" altLang="zh-CN" sz="2000"/>
              <a:t>, int </a:t>
            </a:r>
            <a:r>
              <a:rPr lang="en-US" altLang="zh-CN" sz="2000" i="1"/>
              <a:t>nCount</a:t>
            </a:r>
            <a:r>
              <a:rPr lang="en-US" altLang="zh-CN" sz="2000"/>
              <a:t> );</a:t>
            </a:r>
          </a:p>
          <a:p>
            <a:pPr algn="l">
              <a:lnSpc>
                <a:spcPct val="150000"/>
              </a:lnSpc>
            </a:pPr>
            <a:r>
              <a:rPr lang="en-US" altLang="zh-CN" sz="2000"/>
              <a:t>ostream&amp; write( const signed char</a:t>
            </a:r>
            <a:r>
              <a:rPr lang="en-US" altLang="zh-CN" sz="2000" i="1"/>
              <a:t>*</a:t>
            </a:r>
            <a:r>
              <a:rPr lang="en-US" altLang="zh-CN" sz="2000"/>
              <a:t> </a:t>
            </a:r>
            <a:r>
              <a:rPr lang="en-US" altLang="zh-CN" sz="2000" i="1"/>
              <a:t>psch</a:t>
            </a:r>
            <a:r>
              <a:rPr lang="en-US" altLang="zh-CN" sz="2000"/>
              <a:t>, int </a:t>
            </a:r>
            <a:r>
              <a:rPr lang="en-US" altLang="zh-CN" sz="2000" i="1"/>
              <a:t>nCount</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9854"/>
                                        </p:tgtEl>
                                        <p:attrNameLst>
                                          <p:attrName>style.visibility</p:attrName>
                                        </p:attrNameLst>
                                      </p:cBhvr>
                                      <p:to>
                                        <p:strVal val="visible"/>
                                      </p:to>
                                    </p:set>
                                    <p:animEffect transition="in" filter="slide(fromBottom)">
                                      <p:cBhvr>
                                        <p:cTn id="7" dur="500"/>
                                        <p:tgtEl>
                                          <p:spTgt spid="589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5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0850"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0851" name="Group 3"/>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90877"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0878" name="Rectangle 30"/>
          <p:cNvSpPr>
            <a:spLocks noChangeArrowheads="1"/>
          </p:cNvSpPr>
          <p:nvPr/>
        </p:nvSpPr>
        <p:spPr bwMode="auto">
          <a:xfrm>
            <a:off x="2743200" y="3886200"/>
            <a:ext cx="3962400" cy="5492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ostream&amp; flush();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90878"/>
                                        </p:tgtEl>
                                        <p:attrNameLst>
                                          <p:attrName>style.visibility</p:attrName>
                                        </p:attrNameLst>
                                      </p:cBhvr>
                                      <p:to>
                                        <p:strVal val="visible"/>
                                      </p:to>
                                    </p:set>
                                    <p:anim calcmode="lin" valueType="num">
                                      <p:cBhvr>
                                        <p:cTn id="7" dur="500" fill="hold"/>
                                        <p:tgtEl>
                                          <p:spTgt spid="590878"/>
                                        </p:tgtEl>
                                        <p:attrNameLst>
                                          <p:attrName>ppt_x</p:attrName>
                                        </p:attrNameLst>
                                      </p:cBhvr>
                                      <p:tavLst>
                                        <p:tav tm="0">
                                          <p:val>
                                            <p:strVal val="#ppt_x-#ppt_w/2"/>
                                          </p:val>
                                        </p:tav>
                                        <p:tav tm="100000">
                                          <p:val>
                                            <p:strVal val="#ppt_x"/>
                                          </p:val>
                                        </p:tav>
                                      </p:tavLst>
                                    </p:anim>
                                    <p:anim calcmode="lin" valueType="num">
                                      <p:cBhvr>
                                        <p:cTn id="8" dur="500" fill="hold"/>
                                        <p:tgtEl>
                                          <p:spTgt spid="590878"/>
                                        </p:tgtEl>
                                        <p:attrNameLst>
                                          <p:attrName>ppt_y</p:attrName>
                                        </p:attrNameLst>
                                      </p:cBhvr>
                                      <p:tavLst>
                                        <p:tav tm="0">
                                          <p:val>
                                            <p:strVal val="#ppt_y"/>
                                          </p:val>
                                        </p:tav>
                                        <p:tav tm="100000">
                                          <p:val>
                                            <p:strVal val="#ppt_y"/>
                                          </p:val>
                                        </p:tav>
                                      </p:tavLst>
                                    </p:anim>
                                    <p:anim calcmode="lin" valueType="num">
                                      <p:cBhvr>
                                        <p:cTn id="9" dur="500" fill="hold"/>
                                        <p:tgtEl>
                                          <p:spTgt spid="590878"/>
                                        </p:tgtEl>
                                        <p:attrNameLst>
                                          <p:attrName>ppt_w</p:attrName>
                                        </p:attrNameLst>
                                      </p:cBhvr>
                                      <p:tavLst>
                                        <p:tav tm="0">
                                          <p:val>
                                            <p:fltVal val="0"/>
                                          </p:val>
                                        </p:tav>
                                        <p:tav tm="100000">
                                          <p:val>
                                            <p:strVal val="#ppt_w"/>
                                          </p:val>
                                        </p:tav>
                                      </p:tavLst>
                                    </p:anim>
                                    <p:anim calcmode="lin" valueType="num">
                                      <p:cBhvr>
                                        <p:cTn id="10" dur="500" fill="hold"/>
                                        <p:tgtEl>
                                          <p:spTgt spid="5908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7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4"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smtClean="0">
                <a:solidFill>
                  <a:srgbClr val="CC3300"/>
                </a:solidFill>
                <a:latin typeface="宋体" pitchFamily="2" charset="-122"/>
              </a:rPr>
              <a:t>11.</a:t>
            </a:r>
            <a:r>
              <a:rPr lang="en-US" altLang="zh-CN" sz="2400" b="1" dirty="0" smtClean="0">
                <a:solidFill>
                  <a:srgbClr val="CC3300"/>
                </a:solidFill>
                <a:latin typeface="楷体_GB2312" pitchFamily="49" charset="-122"/>
              </a:rPr>
              <a:t>2.3</a:t>
            </a:r>
            <a:r>
              <a:rPr lang="en-US" altLang="zh-CN" sz="2400" b="1" dirty="0" smtClean="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1875" name="Group 3"/>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91901"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1902" name="Rectangle 30"/>
          <p:cNvSpPr>
            <a:spLocks noChangeArrowheads="1"/>
          </p:cNvSpPr>
          <p:nvPr/>
        </p:nvSpPr>
        <p:spPr bwMode="auto">
          <a:xfrm>
            <a:off x="2590800" y="4321175"/>
            <a:ext cx="5562600" cy="946150"/>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40000"/>
              </a:lnSpc>
            </a:pPr>
            <a:r>
              <a:rPr lang="en-US" altLang="zh-CN" sz="2000"/>
              <a:t>ostream&amp; seekp( streampos </a:t>
            </a:r>
            <a:r>
              <a:rPr lang="en-US" altLang="zh-CN" sz="2000" i="1"/>
              <a:t>pos</a:t>
            </a:r>
            <a:r>
              <a:rPr lang="en-US" altLang="zh-CN" sz="2000"/>
              <a:t> );</a:t>
            </a:r>
          </a:p>
          <a:p>
            <a:pPr algn="l">
              <a:lnSpc>
                <a:spcPct val="140000"/>
              </a:lnSpc>
            </a:pPr>
            <a:r>
              <a:rPr lang="en-US" altLang="zh-CN" sz="2000"/>
              <a:t>ostream&amp; seekp( streamoff </a:t>
            </a:r>
            <a:r>
              <a:rPr lang="en-US" altLang="zh-CN" sz="2000" i="1"/>
              <a:t>off</a:t>
            </a:r>
            <a:r>
              <a:rPr lang="en-US" altLang="zh-CN" sz="2000"/>
              <a:t>, ios::seek_dir </a:t>
            </a:r>
            <a:r>
              <a:rPr lang="en-US" altLang="zh-CN" sz="2000" i="1"/>
              <a:t>dir</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91902"/>
                                        </p:tgtEl>
                                        <p:attrNameLst>
                                          <p:attrName>style.visibility</p:attrName>
                                        </p:attrNameLst>
                                      </p:cBhvr>
                                      <p:to>
                                        <p:strVal val="visible"/>
                                      </p:to>
                                    </p:set>
                                    <p:anim calcmode="lin" valueType="num">
                                      <p:cBhvr>
                                        <p:cTn id="7" dur="500" fill="hold"/>
                                        <p:tgtEl>
                                          <p:spTgt spid="591902"/>
                                        </p:tgtEl>
                                        <p:attrNameLst>
                                          <p:attrName>ppt_x</p:attrName>
                                        </p:attrNameLst>
                                      </p:cBhvr>
                                      <p:tavLst>
                                        <p:tav tm="0">
                                          <p:val>
                                            <p:strVal val="#ppt_x-#ppt_w/2"/>
                                          </p:val>
                                        </p:tav>
                                        <p:tav tm="100000">
                                          <p:val>
                                            <p:strVal val="#ppt_x"/>
                                          </p:val>
                                        </p:tav>
                                      </p:tavLst>
                                    </p:anim>
                                    <p:anim calcmode="lin" valueType="num">
                                      <p:cBhvr>
                                        <p:cTn id="8" dur="500" fill="hold"/>
                                        <p:tgtEl>
                                          <p:spTgt spid="591902"/>
                                        </p:tgtEl>
                                        <p:attrNameLst>
                                          <p:attrName>ppt_y</p:attrName>
                                        </p:attrNameLst>
                                      </p:cBhvr>
                                      <p:tavLst>
                                        <p:tav tm="0">
                                          <p:val>
                                            <p:strVal val="#ppt_y"/>
                                          </p:val>
                                        </p:tav>
                                        <p:tav tm="100000">
                                          <p:val>
                                            <p:strVal val="#ppt_y"/>
                                          </p:val>
                                        </p:tav>
                                      </p:tavLst>
                                    </p:anim>
                                    <p:anim calcmode="lin" valueType="num">
                                      <p:cBhvr>
                                        <p:cTn id="9" dur="500" fill="hold"/>
                                        <p:tgtEl>
                                          <p:spTgt spid="591902"/>
                                        </p:tgtEl>
                                        <p:attrNameLst>
                                          <p:attrName>ppt_w</p:attrName>
                                        </p:attrNameLst>
                                      </p:cBhvr>
                                      <p:tavLst>
                                        <p:tav tm="0">
                                          <p:val>
                                            <p:fltVal val="0"/>
                                          </p:val>
                                        </p:tav>
                                        <p:tav tm="100000">
                                          <p:val>
                                            <p:strVal val="#ppt_w"/>
                                          </p:val>
                                        </p:tav>
                                      </p:tavLst>
                                    </p:anim>
                                    <p:anim calcmode="lin" valueType="num">
                                      <p:cBhvr>
                                        <p:cTn id="10" dur="500" fill="hold"/>
                                        <p:tgtEl>
                                          <p:spTgt spid="5919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8"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2899" name="Group 3"/>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92925"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2926" name="Rectangle 30"/>
          <p:cNvSpPr>
            <a:spLocks noChangeArrowheads="1"/>
          </p:cNvSpPr>
          <p:nvPr/>
        </p:nvSpPr>
        <p:spPr bwMode="auto">
          <a:xfrm>
            <a:off x="3200400" y="4724400"/>
            <a:ext cx="3962400" cy="5492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streampos tellp();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92926"/>
                                        </p:tgtEl>
                                        <p:attrNameLst>
                                          <p:attrName>style.visibility</p:attrName>
                                        </p:attrNameLst>
                                      </p:cBhvr>
                                      <p:to>
                                        <p:strVal val="visible"/>
                                      </p:to>
                                    </p:set>
                                    <p:anim calcmode="lin" valueType="num">
                                      <p:cBhvr>
                                        <p:cTn id="7" dur="500" fill="hold"/>
                                        <p:tgtEl>
                                          <p:spTgt spid="592926"/>
                                        </p:tgtEl>
                                        <p:attrNameLst>
                                          <p:attrName>ppt_x</p:attrName>
                                        </p:attrNameLst>
                                      </p:cBhvr>
                                      <p:tavLst>
                                        <p:tav tm="0">
                                          <p:val>
                                            <p:strVal val="#ppt_x-#ppt_w/2"/>
                                          </p:val>
                                        </p:tav>
                                        <p:tav tm="100000">
                                          <p:val>
                                            <p:strVal val="#ppt_x"/>
                                          </p:val>
                                        </p:tav>
                                      </p:tavLst>
                                    </p:anim>
                                    <p:anim calcmode="lin" valueType="num">
                                      <p:cBhvr>
                                        <p:cTn id="8" dur="500" fill="hold"/>
                                        <p:tgtEl>
                                          <p:spTgt spid="592926"/>
                                        </p:tgtEl>
                                        <p:attrNameLst>
                                          <p:attrName>ppt_y</p:attrName>
                                        </p:attrNameLst>
                                      </p:cBhvr>
                                      <p:tavLst>
                                        <p:tav tm="0">
                                          <p:val>
                                            <p:strVal val="#ppt_y"/>
                                          </p:val>
                                        </p:tav>
                                        <p:tav tm="100000">
                                          <p:val>
                                            <p:strVal val="#ppt_y"/>
                                          </p:val>
                                        </p:tav>
                                      </p:tavLst>
                                    </p:anim>
                                    <p:anim calcmode="lin" valueType="num">
                                      <p:cBhvr>
                                        <p:cTn id="9" dur="500" fill="hold"/>
                                        <p:tgtEl>
                                          <p:spTgt spid="592926"/>
                                        </p:tgtEl>
                                        <p:attrNameLst>
                                          <p:attrName>ppt_w</p:attrName>
                                        </p:attrNameLst>
                                      </p:cBhvr>
                                      <p:tavLst>
                                        <p:tav tm="0">
                                          <p:val>
                                            <p:fltVal val="0"/>
                                          </p:val>
                                        </p:tav>
                                        <p:tav tm="100000">
                                          <p:val>
                                            <p:strVal val="#ppt_w"/>
                                          </p:val>
                                        </p:tav>
                                      </p:tavLst>
                                    </p:anim>
                                    <p:anim calcmode="lin" valueType="num">
                                      <p:cBhvr>
                                        <p:cTn id="10" dur="500" fill="hold"/>
                                        <p:tgtEl>
                                          <p:spTgt spid="5929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2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22"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3923" name="Group 3"/>
          <p:cNvGraphicFramePr>
            <a:graphicFrameLocks noGrp="1"/>
          </p:cNvGraphicFramePr>
          <p:nvPr/>
        </p:nvGraphicFramePr>
        <p:xfrm>
          <a:off x="1905000" y="2057400"/>
          <a:ext cx="5257800" cy="3136392"/>
        </p:xfrm>
        <a:graphic>
          <a:graphicData uri="http://schemas.openxmlformats.org/drawingml/2006/table">
            <a:tbl>
              <a:tblPr/>
              <a:tblGrid>
                <a:gridCol w="1600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93949"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3950" name="Rectangle 30"/>
          <p:cNvSpPr>
            <a:spLocks noChangeArrowheads="1"/>
          </p:cNvSpPr>
          <p:nvPr/>
        </p:nvSpPr>
        <p:spPr bwMode="auto">
          <a:xfrm>
            <a:off x="1447800" y="533400"/>
            <a:ext cx="7391400" cy="57054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18900000">
              <a:srgbClr val="99FFCC">
                <a:gamma/>
                <a:shade val="60000"/>
                <a:invGamma/>
              </a:srgbClr>
            </a:prstShdw>
          </a:effectLst>
        </p:spPr>
        <p:txBody>
          <a:bodyPr>
            <a:spAutoFit/>
          </a:bodyPr>
          <a:lstStyle/>
          <a:p>
            <a:pPr algn="l">
              <a:lnSpc>
                <a:spcPct val="120000"/>
              </a:lnSpc>
            </a:pPr>
            <a:r>
              <a:rPr lang="en-US" altLang="zh-CN" sz="1800"/>
              <a:t>basic_ostream&amp; </a:t>
            </a:r>
            <a:r>
              <a:rPr lang="en-US" altLang="zh-CN" sz="1800" b="1"/>
              <a:t>operator&lt;&lt;</a:t>
            </a:r>
            <a:r>
              <a:rPr lang="en-US" altLang="zh-CN" sz="1800"/>
              <a:t>( basic_ostream&amp; (*pf)(basic_ostream&amp;)); </a:t>
            </a:r>
          </a:p>
          <a:p>
            <a:pPr algn="l">
              <a:lnSpc>
                <a:spcPct val="120000"/>
              </a:lnSpc>
            </a:pPr>
            <a:r>
              <a:rPr lang="en-US" altLang="zh-CN" sz="1800"/>
              <a:t>basic_ostream&amp; </a:t>
            </a:r>
            <a:r>
              <a:rPr lang="en-US" altLang="zh-CN" sz="1800" b="1"/>
              <a:t>operator&lt;&lt;</a:t>
            </a:r>
            <a:r>
              <a:rPr lang="en-US" altLang="zh-CN" sz="1800"/>
              <a:t>( basic_ios&lt;E, T&gt;&amp; (*pf)(basic_ios&lt;E, T&gt;&amp;)); basic_ostream&amp; </a:t>
            </a:r>
            <a:r>
              <a:rPr lang="en-US" altLang="zh-CN" sz="1800" b="1"/>
              <a:t>operator&lt;&lt;</a:t>
            </a:r>
            <a:r>
              <a:rPr lang="en-US" altLang="zh-CN" sz="1800"/>
              <a:t>( ios_base&lt;E, T&gt;&amp; (*pf)(ios_base&lt;E, T&gt;&amp;)); basic_ostream&amp; </a:t>
            </a:r>
            <a:r>
              <a:rPr lang="en-US" altLang="zh-CN" sz="1800" b="1"/>
              <a:t>operator&lt;&lt;</a:t>
            </a:r>
            <a:r>
              <a:rPr lang="en-US" altLang="zh-CN" sz="1800"/>
              <a:t>( basic_streambuf&lt;E, T&gt; *sb);</a:t>
            </a:r>
          </a:p>
          <a:p>
            <a:pPr algn="l">
              <a:lnSpc>
                <a:spcPct val="120000"/>
              </a:lnSpc>
            </a:pPr>
            <a:r>
              <a:rPr lang="en-US" altLang="zh-CN" sz="1800"/>
              <a:t>basic_ostream&amp; </a:t>
            </a:r>
            <a:r>
              <a:rPr lang="en-US" altLang="zh-CN" sz="1800" b="1"/>
              <a:t>operator&lt;&lt;</a:t>
            </a:r>
            <a:r>
              <a:rPr lang="en-US" altLang="zh-CN" sz="1800"/>
              <a:t>(const char *s); </a:t>
            </a:r>
          </a:p>
          <a:p>
            <a:pPr algn="l">
              <a:lnSpc>
                <a:spcPct val="120000"/>
              </a:lnSpc>
            </a:pPr>
            <a:r>
              <a:rPr lang="en-US" altLang="zh-CN" sz="1800"/>
              <a:t>basic_ostream&amp; </a:t>
            </a:r>
            <a:r>
              <a:rPr lang="en-US" altLang="zh-CN" sz="1800" b="1"/>
              <a:t>operator&lt;&lt;</a:t>
            </a:r>
            <a:r>
              <a:rPr lang="en-US" altLang="zh-CN" sz="1800"/>
              <a:t>(char c); </a:t>
            </a:r>
          </a:p>
          <a:p>
            <a:pPr algn="l">
              <a:lnSpc>
                <a:spcPct val="120000"/>
              </a:lnSpc>
            </a:pPr>
            <a:r>
              <a:rPr lang="en-US" altLang="zh-CN" sz="1800"/>
              <a:t>basic_ostream&amp; </a:t>
            </a:r>
            <a:r>
              <a:rPr lang="en-US" altLang="zh-CN" sz="1800" b="1"/>
              <a:t>operator&lt;&lt;</a:t>
            </a:r>
            <a:r>
              <a:rPr lang="en-US" altLang="zh-CN" sz="1800"/>
              <a:t>(bool n); </a:t>
            </a:r>
          </a:p>
          <a:p>
            <a:pPr algn="l">
              <a:lnSpc>
                <a:spcPct val="120000"/>
              </a:lnSpc>
            </a:pPr>
            <a:r>
              <a:rPr lang="en-US" altLang="zh-CN" sz="1800"/>
              <a:t>basic_ostream&amp; </a:t>
            </a:r>
            <a:r>
              <a:rPr lang="en-US" altLang="zh-CN" sz="1800" b="1"/>
              <a:t>operator&lt;&lt;</a:t>
            </a:r>
            <a:r>
              <a:rPr lang="en-US" altLang="zh-CN" sz="1800"/>
              <a:t>(short n); </a:t>
            </a:r>
          </a:p>
          <a:p>
            <a:pPr algn="l">
              <a:lnSpc>
                <a:spcPct val="120000"/>
              </a:lnSpc>
            </a:pPr>
            <a:r>
              <a:rPr lang="en-US" altLang="zh-CN" sz="1800"/>
              <a:t>basic_ostream&amp; </a:t>
            </a:r>
            <a:r>
              <a:rPr lang="en-US" altLang="zh-CN" sz="1800" b="1"/>
              <a:t>operator&lt;&lt;</a:t>
            </a:r>
            <a:r>
              <a:rPr lang="en-US" altLang="zh-CN" sz="1800"/>
              <a:t>(unsigned short n); </a:t>
            </a:r>
          </a:p>
          <a:p>
            <a:pPr algn="l">
              <a:lnSpc>
                <a:spcPct val="120000"/>
              </a:lnSpc>
            </a:pPr>
            <a:r>
              <a:rPr lang="en-US" altLang="zh-CN" sz="1800"/>
              <a:t>basic_ostream&amp; </a:t>
            </a:r>
            <a:r>
              <a:rPr lang="en-US" altLang="zh-CN" sz="1800" b="1"/>
              <a:t>operator&lt;&lt;</a:t>
            </a:r>
            <a:r>
              <a:rPr lang="en-US" altLang="zh-CN" sz="1800"/>
              <a:t>(int n); </a:t>
            </a:r>
          </a:p>
          <a:p>
            <a:pPr algn="l">
              <a:lnSpc>
                <a:spcPct val="120000"/>
              </a:lnSpc>
            </a:pPr>
            <a:r>
              <a:rPr lang="en-US" altLang="zh-CN" sz="1800"/>
              <a:t>basic_ostream&amp; </a:t>
            </a:r>
            <a:r>
              <a:rPr lang="en-US" altLang="zh-CN" sz="1800" b="1"/>
              <a:t>operator&lt;&lt;</a:t>
            </a:r>
            <a:r>
              <a:rPr lang="en-US" altLang="zh-CN" sz="1800"/>
              <a:t>(unsigned int n); </a:t>
            </a:r>
          </a:p>
          <a:p>
            <a:pPr algn="l">
              <a:lnSpc>
                <a:spcPct val="120000"/>
              </a:lnSpc>
            </a:pPr>
            <a:r>
              <a:rPr lang="en-US" altLang="zh-CN" sz="1800"/>
              <a:t>basic_ostream&amp; </a:t>
            </a:r>
            <a:r>
              <a:rPr lang="en-US" altLang="zh-CN" sz="1800" b="1"/>
              <a:t>operator&lt;&lt;</a:t>
            </a:r>
            <a:r>
              <a:rPr lang="en-US" altLang="zh-CN" sz="1800"/>
              <a:t>(long n); </a:t>
            </a:r>
          </a:p>
          <a:p>
            <a:pPr algn="l">
              <a:lnSpc>
                <a:spcPct val="120000"/>
              </a:lnSpc>
            </a:pPr>
            <a:r>
              <a:rPr lang="en-US" altLang="zh-CN" sz="1800"/>
              <a:t>basic_ostream&amp; </a:t>
            </a:r>
            <a:r>
              <a:rPr lang="en-US" altLang="zh-CN" sz="1800" b="1"/>
              <a:t>operator&lt;&lt;</a:t>
            </a:r>
            <a:r>
              <a:rPr lang="en-US" altLang="zh-CN" sz="1800"/>
              <a:t>(unsigned long n); </a:t>
            </a:r>
          </a:p>
          <a:p>
            <a:pPr algn="l">
              <a:lnSpc>
                <a:spcPct val="120000"/>
              </a:lnSpc>
            </a:pPr>
            <a:r>
              <a:rPr lang="en-US" altLang="zh-CN" sz="1800"/>
              <a:t>basic_ostream&amp; </a:t>
            </a:r>
            <a:r>
              <a:rPr lang="en-US" altLang="zh-CN" sz="1800" b="1"/>
              <a:t>operator&lt;&lt;</a:t>
            </a:r>
            <a:r>
              <a:rPr lang="en-US" altLang="zh-CN" sz="1800"/>
              <a:t>(float n); </a:t>
            </a:r>
          </a:p>
          <a:p>
            <a:pPr algn="l">
              <a:lnSpc>
                <a:spcPct val="120000"/>
              </a:lnSpc>
            </a:pPr>
            <a:r>
              <a:rPr lang="en-US" altLang="zh-CN" sz="1800"/>
              <a:t>basic_ostream&amp; </a:t>
            </a:r>
            <a:r>
              <a:rPr lang="en-US" altLang="zh-CN" sz="1800" b="1"/>
              <a:t>operator&lt;&lt;</a:t>
            </a:r>
            <a:r>
              <a:rPr lang="en-US" altLang="zh-CN" sz="1800"/>
              <a:t>(double n); </a:t>
            </a:r>
          </a:p>
          <a:p>
            <a:pPr algn="l">
              <a:lnSpc>
                <a:spcPct val="120000"/>
              </a:lnSpc>
            </a:pPr>
            <a:r>
              <a:rPr lang="en-US" altLang="zh-CN" sz="1800"/>
              <a:t>basic_ostream&amp; </a:t>
            </a:r>
            <a:r>
              <a:rPr lang="en-US" altLang="zh-CN" sz="1800" b="1"/>
              <a:t>operator&lt;&lt;</a:t>
            </a:r>
            <a:r>
              <a:rPr lang="en-US" altLang="zh-CN" sz="1800"/>
              <a:t>(long double n); </a:t>
            </a:r>
          </a:p>
          <a:p>
            <a:pPr algn="l">
              <a:lnSpc>
                <a:spcPct val="120000"/>
              </a:lnSpc>
            </a:pPr>
            <a:r>
              <a:rPr lang="en-US" altLang="zh-CN" sz="1800"/>
              <a:t>basic_ostream&amp; </a:t>
            </a:r>
            <a:r>
              <a:rPr lang="en-US" altLang="zh-CN" sz="1800" b="1"/>
              <a:t>operator&lt;&lt;</a:t>
            </a:r>
            <a:r>
              <a:rPr lang="en-US" altLang="zh-CN" sz="1800"/>
              <a:t>(void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3950"/>
                                        </p:tgtEl>
                                        <p:attrNameLst>
                                          <p:attrName>style.visibility</p:attrName>
                                        </p:attrNameLst>
                                      </p:cBhvr>
                                      <p:to>
                                        <p:strVal val="visible"/>
                                      </p:to>
                                    </p:set>
                                    <p:animEffect transition="in" filter="box(out)">
                                      <p:cBhvr>
                                        <p:cTn id="7" dur="500"/>
                                        <p:tgtEl>
                                          <p:spTgt spid="593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sp>
        <p:nvSpPr>
          <p:cNvPr id="594947" name="Text Box 3"/>
          <p:cNvSpPr txBox="1">
            <a:spLocks noChangeArrowheads="1"/>
          </p:cNvSpPr>
          <p:nvPr/>
        </p:nvSpPr>
        <p:spPr bwMode="auto">
          <a:xfrm>
            <a:off x="906463" y="1600200"/>
            <a:ext cx="4808537" cy="3933825"/>
          </a:xfrm>
          <a:prstGeom prst="rect">
            <a:avLst/>
          </a:prstGeom>
          <a:noFill/>
          <a:ln w="9525">
            <a:noFill/>
            <a:miter lim="800000"/>
            <a:headEnd/>
            <a:tailEnd/>
          </a:ln>
          <a:effectLst/>
        </p:spPr>
        <p:txBody>
          <a:bodyPr wrap="none">
            <a:spAutoFit/>
          </a:bodyPr>
          <a:lstStyle/>
          <a:p>
            <a:pPr algn="l">
              <a:lnSpc>
                <a:spcPct val="140000"/>
              </a:lnSpc>
            </a:pPr>
            <a:r>
              <a:rPr lang="en-US" altLang="zh-CN" sz="1800" b="1" i="1" dirty="0">
                <a:solidFill>
                  <a:srgbClr val="008000"/>
                </a:solidFill>
              </a:rPr>
              <a:t>//</a:t>
            </a:r>
            <a:r>
              <a:rPr lang="zh-CN" altLang="en-US" sz="1800" b="1" i="1" dirty="0">
                <a:solidFill>
                  <a:srgbClr val="008000"/>
                </a:solidFill>
              </a:rPr>
              <a:t>例</a:t>
            </a:r>
            <a:r>
              <a:rPr lang="en-US" altLang="zh-CN" sz="1800" b="1" i="1" dirty="0">
                <a:solidFill>
                  <a:srgbClr val="008000"/>
                </a:solidFill>
              </a:rPr>
              <a:t>11-2</a:t>
            </a:r>
          </a:p>
          <a:p>
            <a:pPr algn="l">
              <a:lnSpc>
                <a:spcPct val="140000"/>
              </a:lnSpc>
            </a:pPr>
            <a:r>
              <a:rPr lang="en-US" altLang="zh-CN" sz="1800" dirty="0"/>
              <a:t>#include&lt;</a:t>
            </a:r>
            <a:r>
              <a:rPr lang="en-US" altLang="zh-CN" sz="1800" dirty="0" err="1"/>
              <a:t>iostream</a:t>
            </a:r>
            <a:r>
              <a:rPr lang="en-US" altLang="zh-CN" sz="1800" dirty="0"/>
              <a:t>&gt;</a:t>
            </a:r>
          </a:p>
          <a:p>
            <a:pPr algn="l">
              <a:lnSpc>
                <a:spcPct val="140000"/>
              </a:lnSpc>
            </a:pPr>
            <a:r>
              <a:rPr lang="en-US" altLang="zh-CN" sz="1800" dirty="0"/>
              <a:t>using namespace std;</a:t>
            </a:r>
          </a:p>
          <a:p>
            <a:pPr algn="l">
              <a:lnSpc>
                <a:spcPct val="140000"/>
              </a:lnSpc>
            </a:pPr>
            <a:r>
              <a:rPr lang="en-US" altLang="zh-CN" sz="1800" dirty="0" err="1"/>
              <a:t>int</a:t>
            </a:r>
            <a:r>
              <a:rPr lang="en-US" altLang="zh-CN" sz="1800" dirty="0"/>
              <a:t> main()</a:t>
            </a:r>
          </a:p>
          <a:p>
            <a:pPr algn="l">
              <a:lnSpc>
                <a:spcPct val="140000"/>
              </a:lnSpc>
            </a:pPr>
            <a:r>
              <a:rPr lang="en-US" altLang="zh-CN" sz="1800" dirty="0"/>
              <a:t>{ </a:t>
            </a:r>
            <a:r>
              <a:rPr lang="en-US" altLang="zh-CN" sz="1800" dirty="0" err="1"/>
              <a:t>cout</a:t>
            </a:r>
            <a:r>
              <a:rPr lang="en-US" altLang="zh-CN" sz="1800" dirty="0"/>
              <a:t> &lt;&lt; "Enter a sentence followed by Enter\n" ;</a:t>
            </a:r>
          </a:p>
          <a:p>
            <a:pPr algn="l">
              <a:lnSpc>
                <a:spcPct val="140000"/>
              </a:lnSpc>
            </a:pPr>
            <a:r>
              <a:rPr lang="en-US" altLang="zh-CN" sz="1800" dirty="0"/>
              <a:t>  char s[ 26 ] ;</a:t>
            </a:r>
          </a:p>
          <a:p>
            <a:pPr algn="l">
              <a:lnSpc>
                <a:spcPct val="140000"/>
              </a:lnSpc>
            </a:pPr>
            <a:r>
              <a:rPr lang="en-US" altLang="zh-CN" sz="1800" dirty="0"/>
              <a:t>  </a:t>
            </a:r>
            <a:r>
              <a:rPr lang="en-US" altLang="zh-CN" sz="1800" dirty="0" err="1"/>
              <a:t>cin.getline</a:t>
            </a:r>
            <a:r>
              <a:rPr lang="en-US" altLang="zh-CN" sz="1800" dirty="0"/>
              <a:t> ( s, 26 ) ;</a:t>
            </a:r>
          </a:p>
          <a:p>
            <a:pPr algn="l">
              <a:lnSpc>
                <a:spcPct val="140000"/>
              </a:lnSpc>
            </a:pPr>
            <a:r>
              <a:rPr lang="en-US" altLang="zh-CN" sz="1800" dirty="0"/>
              <a:t>  </a:t>
            </a:r>
            <a:r>
              <a:rPr lang="en-US" altLang="zh-CN" sz="1800" b="1" dirty="0" err="1">
                <a:solidFill>
                  <a:srgbClr val="0000FF"/>
                </a:solidFill>
              </a:rPr>
              <a:t>cout.write</a:t>
            </a:r>
            <a:r>
              <a:rPr lang="en-US" altLang="zh-CN" sz="1800" b="1" dirty="0">
                <a:solidFill>
                  <a:srgbClr val="0000FF"/>
                </a:solidFill>
              </a:rPr>
              <a:t>(s, 26) ;</a:t>
            </a:r>
          </a:p>
          <a:p>
            <a:pPr algn="l">
              <a:lnSpc>
                <a:spcPct val="140000"/>
              </a:lnSpc>
            </a:pPr>
            <a:r>
              <a:rPr lang="en-US" altLang="zh-CN" sz="1800" dirty="0"/>
              <a:t>  </a:t>
            </a:r>
            <a:r>
              <a:rPr lang="en-US" altLang="zh-CN" sz="1800" dirty="0" err="1"/>
              <a:t>cout</a:t>
            </a:r>
            <a:r>
              <a:rPr lang="en-US" altLang="zh-CN" sz="1800" dirty="0"/>
              <a:t>&lt;&lt;</a:t>
            </a:r>
            <a:r>
              <a:rPr lang="en-US" altLang="zh-CN" sz="1800" dirty="0" err="1"/>
              <a:t>endl</a:t>
            </a:r>
            <a:r>
              <a:rPr lang="en-US" altLang="zh-CN" sz="1800" dirty="0"/>
              <a:t>;</a:t>
            </a:r>
          </a:p>
          <a:p>
            <a:pPr algn="l">
              <a:lnSpc>
                <a:spcPct val="140000"/>
              </a:lnSpc>
            </a:pPr>
            <a:r>
              <a:rPr lang="en-US" altLang="zh-CN" sz="1800" dirty="0"/>
              <a:t>}</a:t>
            </a:r>
          </a:p>
        </p:txBody>
      </p:sp>
      <p:pic>
        <p:nvPicPr>
          <p:cNvPr id="848897" name="Picture 1"/>
          <p:cNvPicPr>
            <a:picLocks noChangeAspect="1" noChangeArrowheads="1"/>
          </p:cNvPicPr>
          <p:nvPr/>
        </p:nvPicPr>
        <p:blipFill>
          <a:blip r:embed="rId2"/>
          <a:srcRect/>
          <a:stretch>
            <a:fillRect/>
          </a:stretch>
        </p:blipFill>
        <p:spPr bwMode="auto">
          <a:xfrm>
            <a:off x="3707904" y="4221088"/>
            <a:ext cx="4724400" cy="1733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47"/>
                                        </p:tgtEl>
                                        <p:attrNameLst>
                                          <p:attrName>style.visibility</p:attrName>
                                        </p:attrNameLst>
                                      </p:cBhvr>
                                      <p:to>
                                        <p:strVal val="visible"/>
                                      </p:to>
                                    </p:set>
                                    <p:animEffect transition="in" filter="blinds(horizontal)">
                                      <p:cBhvr>
                                        <p:cTn id="7" dur="500"/>
                                        <p:tgtEl>
                                          <p:spTgt spid="594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8897"/>
                                        </p:tgtEl>
                                        <p:attrNameLst>
                                          <p:attrName>style.visibility</p:attrName>
                                        </p:attrNameLst>
                                      </p:cBhvr>
                                      <p:to>
                                        <p:strVal val="visible"/>
                                      </p:to>
                                    </p:set>
                                    <p:animEffect transition="in" filter="blinds(horizontal)">
                                      <p:cBhvr>
                                        <p:cTn id="12" dur="500"/>
                                        <p:tgtEl>
                                          <p:spTgt spid="84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5970"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2.4</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流错误状态</a:t>
            </a:r>
            <a:endParaRPr lang="zh-CN" altLang="en-US" sz="2400" b="1" dirty="0">
              <a:solidFill>
                <a:srgbClr val="CC3300"/>
              </a:solidFill>
              <a:latin typeface="楷体_GB2312" pitchFamily="49" charset="-122"/>
            </a:endParaRPr>
          </a:p>
        </p:txBody>
      </p:sp>
      <p:sp>
        <p:nvSpPr>
          <p:cNvPr id="595971" name="Text Box 3"/>
          <p:cNvSpPr txBox="1">
            <a:spLocks noChangeArrowheads="1"/>
          </p:cNvSpPr>
          <p:nvPr/>
        </p:nvSpPr>
        <p:spPr bwMode="auto">
          <a:xfrm>
            <a:off x="6013450" y="1787525"/>
            <a:ext cx="1911350" cy="422275"/>
          </a:xfrm>
          <a:prstGeom prst="rect">
            <a:avLst/>
          </a:prstGeom>
          <a:noFill/>
          <a:ln w="9525">
            <a:noFill/>
            <a:miter lim="800000"/>
            <a:headEnd/>
            <a:tailEnd/>
          </a:ln>
          <a:effectLst/>
        </p:spPr>
        <p:txBody>
          <a:bodyPr wrap="none">
            <a:spAutoFit/>
          </a:bodyPr>
          <a:lstStyle/>
          <a:p>
            <a:pPr algn="r">
              <a:lnSpc>
                <a:spcPct val="120000"/>
              </a:lnSpc>
            </a:pPr>
            <a:r>
              <a:rPr lang="zh-CN" altLang="en-US" sz="1800" b="1" i="1">
                <a:solidFill>
                  <a:srgbClr val="008000"/>
                </a:solidFill>
                <a:latin typeface="宋体" pitchFamily="2" charset="-122"/>
              </a:rPr>
              <a:t>错误状态字描述 </a:t>
            </a:r>
          </a:p>
        </p:txBody>
      </p:sp>
      <p:graphicFrame>
        <p:nvGraphicFramePr>
          <p:cNvPr id="595972" name="Group 4"/>
          <p:cNvGraphicFramePr>
            <a:graphicFrameLocks noGrp="1"/>
          </p:cNvGraphicFramePr>
          <p:nvPr/>
        </p:nvGraphicFramePr>
        <p:xfrm>
          <a:off x="1143000" y="2301875"/>
          <a:ext cx="6858000" cy="2921000"/>
        </p:xfrm>
        <a:graphic>
          <a:graphicData uri="http://schemas.openxmlformats.org/drawingml/2006/table">
            <a:tbl>
              <a:tblPr/>
              <a:tblGrid>
                <a:gridCol w="1452563">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4195762">
                  <a:extLst>
                    <a:ext uri="{9D8B030D-6E8A-4147-A177-3AD203B41FA5}">
                      <a16:colId xmlns:a16="http://schemas.microsoft.com/office/drawing/2014/main" val="20002"/>
                    </a:ext>
                  </a:extLst>
                </a:gridCol>
              </a:tblGrid>
              <a:tr h="558800">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096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goodbit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状态正常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6096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eofbit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文件结束符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6096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failbit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操作失败，数据未丢失，可以恢复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5334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badbit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非法操作，数据丢失，不可恢复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bl>
          </a:graphicData>
        </a:graphic>
      </p:graphicFrame>
      <p:grpSp>
        <p:nvGrpSpPr>
          <p:cNvPr id="595998" name="Group 30"/>
          <p:cNvGrpSpPr>
            <a:grpSpLocks/>
          </p:cNvGrpSpPr>
          <p:nvPr/>
        </p:nvGrpSpPr>
        <p:grpSpPr bwMode="auto">
          <a:xfrm>
            <a:off x="3429000" y="3276600"/>
            <a:ext cx="4876800" cy="304800"/>
            <a:chOff x="1920" y="3744"/>
            <a:chExt cx="3072" cy="192"/>
          </a:xfrm>
        </p:grpSpPr>
        <p:sp>
          <p:nvSpPr>
            <p:cNvPr id="595999" name="Rectangle 31"/>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0   0    0   0   0   0    0   0    0   0    0   0   0   0    0   0</a:t>
              </a:r>
            </a:p>
          </p:txBody>
        </p:sp>
        <p:sp>
          <p:nvSpPr>
            <p:cNvPr id="596000" name="Line 32"/>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1" name="Line 33"/>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2" name="Line 34"/>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3" name="Line 35"/>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4" name="Line 36"/>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5" name="Line 37"/>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6" name="Line 38"/>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7" name="Line 39"/>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8" name="Line 40"/>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9" name="Line 41"/>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0" name="Line 42"/>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1" name="Line 43"/>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2" name="Line 44"/>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3" name="Line 45"/>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4" name="Line 46"/>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grpSp>
        <p:nvGrpSpPr>
          <p:cNvPr id="596015" name="Group 47"/>
          <p:cNvGrpSpPr>
            <a:grpSpLocks/>
          </p:cNvGrpSpPr>
          <p:nvPr/>
        </p:nvGrpSpPr>
        <p:grpSpPr bwMode="auto">
          <a:xfrm>
            <a:off x="3429000" y="3886200"/>
            <a:ext cx="4876800" cy="304800"/>
            <a:chOff x="1920" y="3744"/>
            <a:chExt cx="3072" cy="192"/>
          </a:xfrm>
        </p:grpSpPr>
        <p:sp>
          <p:nvSpPr>
            <p:cNvPr id="596016" name="Rectangle 48"/>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0   0    0   0   0   0    0   0    0   0    0   0   0   0    0   </a:t>
              </a:r>
              <a:r>
                <a:rPr lang="en-US" altLang="zh-CN" sz="1800" b="1">
                  <a:solidFill>
                    <a:schemeClr val="accent2"/>
                  </a:solidFill>
                </a:rPr>
                <a:t>1</a:t>
              </a:r>
            </a:p>
          </p:txBody>
        </p:sp>
        <p:sp>
          <p:nvSpPr>
            <p:cNvPr id="596017" name="Line 49"/>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8" name="Line 50"/>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9" name="Line 51"/>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0" name="Line 52"/>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1" name="Line 53"/>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2" name="Line 54"/>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3" name="Line 55"/>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4" name="Line 56"/>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5" name="Line 57"/>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6" name="Line 58"/>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7" name="Line 59"/>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8" name="Line 60"/>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9" name="Line 61"/>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0" name="Line 62"/>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1" name="Line 63"/>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grpSp>
        <p:nvGrpSpPr>
          <p:cNvPr id="596032" name="Group 64"/>
          <p:cNvGrpSpPr>
            <a:grpSpLocks/>
          </p:cNvGrpSpPr>
          <p:nvPr/>
        </p:nvGrpSpPr>
        <p:grpSpPr bwMode="auto">
          <a:xfrm>
            <a:off x="3429000" y="4495800"/>
            <a:ext cx="4876800" cy="304800"/>
            <a:chOff x="1920" y="3744"/>
            <a:chExt cx="3072" cy="192"/>
          </a:xfrm>
        </p:grpSpPr>
        <p:sp>
          <p:nvSpPr>
            <p:cNvPr id="596033" name="Rectangle 65"/>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0   0    0   0   0   0    0   0    0   0    0   0   0   0    </a:t>
              </a:r>
              <a:r>
                <a:rPr lang="en-US" altLang="zh-CN" sz="1800" b="1">
                  <a:solidFill>
                    <a:schemeClr val="accent2"/>
                  </a:solidFill>
                </a:rPr>
                <a:t>1</a:t>
              </a:r>
              <a:r>
                <a:rPr lang="en-US" altLang="zh-CN" sz="1800" b="1"/>
                <a:t>   0</a:t>
              </a:r>
            </a:p>
          </p:txBody>
        </p:sp>
        <p:sp>
          <p:nvSpPr>
            <p:cNvPr id="596034" name="Line 6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5" name="Line 6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6" name="Line 6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7" name="Line 6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8" name="Line 7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9" name="Line 7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0" name="Line 7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1" name="Line 7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2" name="Line 7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3" name="Line 7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4" name="Line 7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5" name="Line 7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6" name="Line 7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7" name="Line 7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8" name="Line 8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grpSp>
        <p:nvGrpSpPr>
          <p:cNvPr id="596049" name="Group 81"/>
          <p:cNvGrpSpPr>
            <a:grpSpLocks/>
          </p:cNvGrpSpPr>
          <p:nvPr/>
        </p:nvGrpSpPr>
        <p:grpSpPr bwMode="auto">
          <a:xfrm>
            <a:off x="3429000" y="5105400"/>
            <a:ext cx="4876800" cy="304800"/>
            <a:chOff x="1920" y="3744"/>
            <a:chExt cx="3072" cy="192"/>
          </a:xfrm>
        </p:grpSpPr>
        <p:sp>
          <p:nvSpPr>
            <p:cNvPr id="596050" name="Rectangle 82"/>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a:t>
              </a:r>
              <a:r>
                <a:rPr lang="en-US" altLang="zh-CN" sz="1800" b="1">
                  <a:solidFill>
                    <a:schemeClr val="accent2"/>
                  </a:solidFill>
                </a:rPr>
                <a:t>1</a:t>
              </a:r>
              <a:r>
                <a:rPr lang="en-US" altLang="zh-CN" sz="1800" b="1"/>
                <a:t>    0   0</a:t>
              </a:r>
            </a:p>
          </p:txBody>
        </p:sp>
        <p:sp>
          <p:nvSpPr>
            <p:cNvPr id="596051" name="Line 83"/>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2" name="Line 84"/>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3" name="Line 85"/>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4" name="Line 86"/>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5" name="Line 87"/>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6" name="Line 88"/>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7" name="Line 89"/>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8" name="Line 90"/>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9" name="Line 91"/>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0" name="Line 92"/>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1" name="Line 93"/>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2" name="Line 94"/>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3" name="Line 95"/>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4" name="Line 96"/>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5" name="Line 97"/>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95970">
                                            <p:txEl>
                                              <p:pRg st="0" end="0"/>
                                            </p:txEl>
                                          </p:spTgt>
                                        </p:tgtEl>
                                        <p:attrNameLst>
                                          <p:attrName>style.visibility</p:attrName>
                                        </p:attrNameLst>
                                      </p:cBhvr>
                                      <p:to>
                                        <p:strVal val="visible"/>
                                      </p:to>
                                    </p:set>
                                    <p:animEffect transition="in" filter="checkerboard(across)">
                                      <p:cBhvr>
                                        <p:cTn id="7" dur="500"/>
                                        <p:tgtEl>
                                          <p:spTgt spid="595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95971"/>
                                        </p:tgtEl>
                                        <p:attrNameLst>
                                          <p:attrName>style.visibility</p:attrName>
                                        </p:attrNameLst>
                                      </p:cBhvr>
                                      <p:to>
                                        <p:strVal val="visible"/>
                                      </p:to>
                                    </p:set>
                                    <p:animEffect transition="in" filter="blinds(vertical)">
                                      <p:cBhvr>
                                        <p:cTn id="12" dur="500"/>
                                        <p:tgtEl>
                                          <p:spTgt spid="5959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595972"/>
                                        </p:tgtEl>
                                        <p:attrNameLst>
                                          <p:attrName>style.visibility</p:attrName>
                                        </p:attrNameLst>
                                      </p:cBhvr>
                                      <p:to>
                                        <p:strVal val="visible"/>
                                      </p:to>
                                    </p:set>
                                    <p:animEffect transition="in" filter="checkerboard(down)">
                                      <p:cBhvr>
                                        <p:cTn id="17" dur="500"/>
                                        <p:tgtEl>
                                          <p:spTgt spid="59597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595998"/>
                                        </p:tgtEl>
                                        <p:attrNameLst>
                                          <p:attrName>style.visibility</p:attrName>
                                        </p:attrNameLst>
                                      </p:cBhvr>
                                      <p:to>
                                        <p:strVal val="visible"/>
                                      </p:to>
                                    </p:set>
                                    <p:anim calcmode="lin" valueType="num">
                                      <p:cBhvr>
                                        <p:cTn id="22" dur="500" fill="hold"/>
                                        <p:tgtEl>
                                          <p:spTgt spid="595998"/>
                                        </p:tgtEl>
                                        <p:attrNameLst>
                                          <p:attrName>ppt_x</p:attrName>
                                        </p:attrNameLst>
                                      </p:cBhvr>
                                      <p:tavLst>
                                        <p:tav tm="0">
                                          <p:val>
                                            <p:strVal val="#ppt_x-#ppt_w/2"/>
                                          </p:val>
                                        </p:tav>
                                        <p:tav tm="100000">
                                          <p:val>
                                            <p:strVal val="#ppt_x"/>
                                          </p:val>
                                        </p:tav>
                                      </p:tavLst>
                                    </p:anim>
                                    <p:anim calcmode="lin" valueType="num">
                                      <p:cBhvr>
                                        <p:cTn id="23" dur="500" fill="hold"/>
                                        <p:tgtEl>
                                          <p:spTgt spid="595998"/>
                                        </p:tgtEl>
                                        <p:attrNameLst>
                                          <p:attrName>ppt_y</p:attrName>
                                        </p:attrNameLst>
                                      </p:cBhvr>
                                      <p:tavLst>
                                        <p:tav tm="0">
                                          <p:val>
                                            <p:strVal val="#ppt_y"/>
                                          </p:val>
                                        </p:tav>
                                        <p:tav tm="100000">
                                          <p:val>
                                            <p:strVal val="#ppt_y"/>
                                          </p:val>
                                        </p:tav>
                                      </p:tavLst>
                                    </p:anim>
                                    <p:anim calcmode="lin" valueType="num">
                                      <p:cBhvr>
                                        <p:cTn id="24" dur="500" fill="hold"/>
                                        <p:tgtEl>
                                          <p:spTgt spid="595998"/>
                                        </p:tgtEl>
                                        <p:attrNameLst>
                                          <p:attrName>ppt_w</p:attrName>
                                        </p:attrNameLst>
                                      </p:cBhvr>
                                      <p:tavLst>
                                        <p:tav tm="0">
                                          <p:val>
                                            <p:fltVal val="0"/>
                                          </p:val>
                                        </p:tav>
                                        <p:tav tm="100000">
                                          <p:val>
                                            <p:strVal val="#ppt_w"/>
                                          </p:val>
                                        </p:tav>
                                      </p:tavLst>
                                    </p:anim>
                                    <p:anim calcmode="lin" valueType="num">
                                      <p:cBhvr>
                                        <p:cTn id="25" dur="500" fill="hold"/>
                                        <p:tgtEl>
                                          <p:spTgt spid="595998"/>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596015"/>
                                        </p:tgtEl>
                                        <p:attrNameLst>
                                          <p:attrName>style.visibility</p:attrName>
                                        </p:attrNameLst>
                                      </p:cBhvr>
                                      <p:to>
                                        <p:strVal val="visible"/>
                                      </p:to>
                                    </p:set>
                                    <p:anim calcmode="lin" valueType="num">
                                      <p:cBhvr>
                                        <p:cTn id="30" dur="500" fill="hold"/>
                                        <p:tgtEl>
                                          <p:spTgt spid="596015"/>
                                        </p:tgtEl>
                                        <p:attrNameLst>
                                          <p:attrName>ppt_x</p:attrName>
                                        </p:attrNameLst>
                                      </p:cBhvr>
                                      <p:tavLst>
                                        <p:tav tm="0">
                                          <p:val>
                                            <p:strVal val="#ppt_x-#ppt_w/2"/>
                                          </p:val>
                                        </p:tav>
                                        <p:tav tm="100000">
                                          <p:val>
                                            <p:strVal val="#ppt_x"/>
                                          </p:val>
                                        </p:tav>
                                      </p:tavLst>
                                    </p:anim>
                                    <p:anim calcmode="lin" valueType="num">
                                      <p:cBhvr>
                                        <p:cTn id="31" dur="500" fill="hold"/>
                                        <p:tgtEl>
                                          <p:spTgt spid="596015"/>
                                        </p:tgtEl>
                                        <p:attrNameLst>
                                          <p:attrName>ppt_y</p:attrName>
                                        </p:attrNameLst>
                                      </p:cBhvr>
                                      <p:tavLst>
                                        <p:tav tm="0">
                                          <p:val>
                                            <p:strVal val="#ppt_y"/>
                                          </p:val>
                                        </p:tav>
                                        <p:tav tm="100000">
                                          <p:val>
                                            <p:strVal val="#ppt_y"/>
                                          </p:val>
                                        </p:tav>
                                      </p:tavLst>
                                    </p:anim>
                                    <p:anim calcmode="lin" valueType="num">
                                      <p:cBhvr>
                                        <p:cTn id="32" dur="500" fill="hold"/>
                                        <p:tgtEl>
                                          <p:spTgt spid="596015"/>
                                        </p:tgtEl>
                                        <p:attrNameLst>
                                          <p:attrName>ppt_w</p:attrName>
                                        </p:attrNameLst>
                                      </p:cBhvr>
                                      <p:tavLst>
                                        <p:tav tm="0">
                                          <p:val>
                                            <p:fltVal val="0"/>
                                          </p:val>
                                        </p:tav>
                                        <p:tav tm="100000">
                                          <p:val>
                                            <p:strVal val="#ppt_w"/>
                                          </p:val>
                                        </p:tav>
                                      </p:tavLst>
                                    </p:anim>
                                    <p:anim calcmode="lin" valueType="num">
                                      <p:cBhvr>
                                        <p:cTn id="33" dur="500" fill="hold"/>
                                        <p:tgtEl>
                                          <p:spTgt spid="59601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596032"/>
                                        </p:tgtEl>
                                        <p:attrNameLst>
                                          <p:attrName>style.visibility</p:attrName>
                                        </p:attrNameLst>
                                      </p:cBhvr>
                                      <p:to>
                                        <p:strVal val="visible"/>
                                      </p:to>
                                    </p:set>
                                    <p:anim calcmode="lin" valueType="num">
                                      <p:cBhvr>
                                        <p:cTn id="38" dur="500" fill="hold"/>
                                        <p:tgtEl>
                                          <p:spTgt spid="596032"/>
                                        </p:tgtEl>
                                        <p:attrNameLst>
                                          <p:attrName>ppt_x</p:attrName>
                                        </p:attrNameLst>
                                      </p:cBhvr>
                                      <p:tavLst>
                                        <p:tav tm="0">
                                          <p:val>
                                            <p:strVal val="#ppt_x-#ppt_w/2"/>
                                          </p:val>
                                        </p:tav>
                                        <p:tav tm="100000">
                                          <p:val>
                                            <p:strVal val="#ppt_x"/>
                                          </p:val>
                                        </p:tav>
                                      </p:tavLst>
                                    </p:anim>
                                    <p:anim calcmode="lin" valueType="num">
                                      <p:cBhvr>
                                        <p:cTn id="39" dur="500" fill="hold"/>
                                        <p:tgtEl>
                                          <p:spTgt spid="596032"/>
                                        </p:tgtEl>
                                        <p:attrNameLst>
                                          <p:attrName>ppt_y</p:attrName>
                                        </p:attrNameLst>
                                      </p:cBhvr>
                                      <p:tavLst>
                                        <p:tav tm="0">
                                          <p:val>
                                            <p:strVal val="#ppt_y"/>
                                          </p:val>
                                        </p:tav>
                                        <p:tav tm="100000">
                                          <p:val>
                                            <p:strVal val="#ppt_y"/>
                                          </p:val>
                                        </p:tav>
                                      </p:tavLst>
                                    </p:anim>
                                    <p:anim calcmode="lin" valueType="num">
                                      <p:cBhvr>
                                        <p:cTn id="40" dur="500" fill="hold"/>
                                        <p:tgtEl>
                                          <p:spTgt spid="596032"/>
                                        </p:tgtEl>
                                        <p:attrNameLst>
                                          <p:attrName>ppt_w</p:attrName>
                                        </p:attrNameLst>
                                      </p:cBhvr>
                                      <p:tavLst>
                                        <p:tav tm="0">
                                          <p:val>
                                            <p:fltVal val="0"/>
                                          </p:val>
                                        </p:tav>
                                        <p:tav tm="100000">
                                          <p:val>
                                            <p:strVal val="#ppt_w"/>
                                          </p:val>
                                        </p:tav>
                                      </p:tavLst>
                                    </p:anim>
                                    <p:anim calcmode="lin" valueType="num">
                                      <p:cBhvr>
                                        <p:cTn id="41" dur="500" fill="hold"/>
                                        <p:tgtEl>
                                          <p:spTgt spid="596032"/>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596049"/>
                                        </p:tgtEl>
                                        <p:attrNameLst>
                                          <p:attrName>style.visibility</p:attrName>
                                        </p:attrNameLst>
                                      </p:cBhvr>
                                      <p:to>
                                        <p:strVal val="visible"/>
                                      </p:to>
                                    </p:set>
                                    <p:anim calcmode="lin" valueType="num">
                                      <p:cBhvr>
                                        <p:cTn id="46" dur="500" fill="hold"/>
                                        <p:tgtEl>
                                          <p:spTgt spid="596049"/>
                                        </p:tgtEl>
                                        <p:attrNameLst>
                                          <p:attrName>ppt_x</p:attrName>
                                        </p:attrNameLst>
                                      </p:cBhvr>
                                      <p:tavLst>
                                        <p:tav tm="0">
                                          <p:val>
                                            <p:strVal val="#ppt_x-#ppt_w/2"/>
                                          </p:val>
                                        </p:tav>
                                        <p:tav tm="100000">
                                          <p:val>
                                            <p:strVal val="#ppt_x"/>
                                          </p:val>
                                        </p:tav>
                                      </p:tavLst>
                                    </p:anim>
                                    <p:anim calcmode="lin" valueType="num">
                                      <p:cBhvr>
                                        <p:cTn id="47" dur="500" fill="hold"/>
                                        <p:tgtEl>
                                          <p:spTgt spid="596049"/>
                                        </p:tgtEl>
                                        <p:attrNameLst>
                                          <p:attrName>ppt_y</p:attrName>
                                        </p:attrNameLst>
                                      </p:cBhvr>
                                      <p:tavLst>
                                        <p:tav tm="0">
                                          <p:val>
                                            <p:strVal val="#ppt_y"/>
                                          </p:val>
                                        </p:tav>
                                        <p:tav tm="100000">
                                          <p:val>
                                            <p:strVal val="#ppt_y"/>
                                          </p:val>
                                        </p:tav>
                                      </p:tavLst>
                                    </p:anim>
                                    <p:anim calcmode="lin" valueType="num">
                                      <p:cBhvr>
                                        <p:cTn id="48" dur="500" fill="hold"/>
                                        <p:tgtEl>
                                          <p:spTgt spid="596049"/>
                                        </p:tgtEl>
                                        <p:attrNameLst>
                                          <p:attrName>ppt_w</p:attrName>
                                        </p:attrNameLst>
                                      </p:cBhvr>
                                      <p:tavLst>
                                        <p:tav tm="0">
                                          <p:val>
                                            <p:fltVal val="0"/>
                                          </p:val>
                                        </p:tav>
                                        <p:tav tm="100000">
                                          <p:val>
                                            <p:strVal val="#ppt_w"/>
                                          </p:val>
                                        </p:tav>
                                      </p:tavLst>
                                    </p:anim>
                                    <p:anim calcmode="lin" valueType="num">
                                      <p:cBhvr>
                                        <p:cTn id="49" dur="500" fill="hold"/>
                                        <p:tgtEl>
                                          <p:spTgt spid="5960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autoUpdateAnimBg="0" advAuto="1000"/>
      <p:bldP spid="59597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2.4</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流错误状态</a:t>
            </a:r>
            <a:endParaRPr lang="zh-CN" altLang="en-US" sz="2400" b="1" dirty="0">
              <a:solidFill>
                <a:srgbClr val="CC3300"/>
              </a:solidFill>
              <a:latin typeface="楷体_GB2312" pitchFamily="49" charset="-122"/>
            </a:endParaRPr>
          </a:p>
        </p:txBody>
      </p:sp>
      <p:sp>
        <p:nvSpPr>
          <p:cNvPr id="596995" name="Text Box 3"/>
          <p:cNvSpPr txBox="1">
            <a:spLocks noChangeArrowheads="1"/>
          </p:cNvSpPr>
          <p:nvPr/>
        </p:nvSpPr>
        <p:spPr bwMode="auto">
          <a:xfrm>
            <a:off x="4548188" y="1482725"/>
            <a:ext cx="3986212" cy="422275"/>
          </a:xfrm>
          <a:prstGeom prst="rect">
            <a:avLst/>
          </a:prstGeom>
          <a:noFill/>
          <a:ln w="9525">
            <a:noFill/>
            <a:miter lim="800000"/>
            <a:headEnd/>
            <a:tailEnd/>
          </a:ln>
          <a:effectLst/>
        </p:spPr>
        <p:txBody>
          <a:bodyPr wrap="none">
            <a:spAutoFit/>
          </a:bodyPr>
          <a:lstStyle/>
          <a:p>
            <a:pPr algn="r">
              <a:lnSpc>
                <a:spcPct val="120000"/>
              </a:lnSpc>
            </a:pPr>
            <a:r>
              <a:rPr lang="en-US" altLang="zh-CN" sz="1800" b="1" i="1">
                <a:solidFill>
                  <a:srgbClr val="008000"/>
                </a:solidFill>
                <a:latin typeface="宋体" pitchFamily="2" charset="-122"/>
              </a:rPr>
              <a:t>ios </a:t>
            </a:r>
            <a:r>
              <a:rPr lang="zh-CN" altLang="en-US" sz="1800" b="1" i="1">
                <a:solidFill>
                  <a:srgbClr val="008000"/>
                </a:solidFill>
                <a:latin typeface="宋体" pitchFamily="2" charset="-122"/>
              </a:rPr>
              <a:t>处理流错误状态的公有成员函数 </a:t>
            </a:r>
          </a:p>
        </p:txBody>
      </p:sp>
      <p:graphicFrame>
        <p:nvGraphicFramePr>
          <p:cNvPr id="597026" name="Group 34"/>
          <p:cNvGraphicFramePr>
            <a:graphicFrameLocks noGrp="1"/>
          </p:cNvGraphicFramePr>
          <p:nvPr/>
        </p:nvGraphicFramePr>
        <p:xfrm>
          <a:off x="395536" y="1981200"/>
          <a:ext cx="8359080" cy="3943350"/>
        </p:xfrm>
        <a:graphic>
          <a:graphicData uri="http://schemas.openxmlformats.org/drawingml/2006/table">
            <a:tbl>
              <a:tblPr/>
              <a:tblGrid>
                <a:gridCol w="2838933">
                  <a:extLst>
                    <a:ext uri="{9D8B030D-6E8A-4147-A177-3AD203B41FA5}">
                      <a16:colId xmlns:a16="http://schemas.microsoft.com/office/drawing/2014/main" val="20000"/>
                    </a:ext>
                  </a:extLst>
                </a:gridCol>
                <a:gridCol w="5520147">
                  <a:extLst>
                    <a:ext uri="{9D8B030D-6E8A-4147-A177-3AD203B41FA5}">
                      <a16:colId xmlns:a16="http://schemas.microsoft.com/office/drawing/2014/main" val="20001"/>
                    </a:ext>
                  </a:extLst>
                </a:gridCol>
              </a:tblGrid>
              <a:tr h="406400">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eof() 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1" lang="en-US" altLang="zh-CN" sz="1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eofbit</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状态值</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文件结束符时返回</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，否则返回</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fail() 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状态值</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2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good() const; </a:t>
                      </a:r>
                    </a:p>
                    <a:p>
                      <a:pPr marL="0" marR="0" lvl="0" indent="0" algn="just" defTabSz="914400" rtl="0" eaLnBrk="1" fontAlgn="base" latinLnBrk="0" hangingPunct="1">
                        <a:lnSpc>
                          <a:spcPct val="7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int operator void *()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都没有被设置，则返回</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47675">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bad() const;</a:t>
                      </a:r>
                    </a:p>
                    <a:p>
                      <a:pPr marL="0" marR="0" lvl="0" indent="0" algn="just" defTabSz="914400" rtl="0" eaLnBrk="1" fontAlgn="base" latinLnBrk="0" hangingPunct="1">
                        <a:lnSpc>
                          <a:spcPct val="6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int operator !()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其中一个被设置，则返回</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rdstate() 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返回状态字</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41325">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void clear( int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nState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恢复或设置状态字</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blinds(vertical)">
                                      <p:cBhvr>
                                        <p:cTn id="7" dur="500"/>
                                        <p:tgtEl>
                                          <p:spTgt spid="5969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7026"/>
                                        </p:tgtEl>
                                        <p:attrNameLst>
                                          <p:attrName>style.visibility</p:attrName>
                                        </p:attrNameLst>
                                      </p:cBhvr>
                                      <p:to>
                                        <p:strVal val="visible"/>
                                      </p:to>
                                    </p:set>
                                    <p:animEffect transition="in" filter="blinds(horizontal)">
                                      <p:cBhvr>
                                        <p:cTn id="12" dur="500"/>
                                        <p:tgtEl>
                                          <p:spTgt spid="597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6821" name="Rectangle 5"/>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6822" name="Text Box 6"/>
          <p:cNvSpPr txBox="1">
            <a:spLocks noChangeArrowheads="1"/>
          </p:cNvSpPr>
          <p:nvPr/>
        </p:nvSpPr>
        <p:spPr bwMode="auto">
          <a:xfrm>
            <a:off x="539750" y="1930400"/>
            <a:ext cx="8202613" cy="3937000"/>
          </a:xfrm>
          <a:prstGeom prst="rect">
            <a:avLst/>
          </a:prstGeom>
          <a:noFill/>
          <a:ln w="9525">
            <a:noFill/>
            <a:miter lim="800000"/>
            <a:headEnd/>
            <a:tailEnd/>
          </a:ln>
          <a:effectLst/>
        </p:spPr>
        <p:txBody>
          <a:bodyPr>
            <a:spAutoFit/>
          </a:bodyPr>
          <a:lstStyle/>
          <a:p>
            <a:pPr algn="l">
              <a:lnSpc>
                <a:spcPct val="18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流库（</a:t>
            </a:r>
            <a:r>
              <a:rPr lang="en-US" altLang="zh-CN" sz="2000" b="1">
                <a:ea typeface="Arial Unicode MS" pitchFamily="34" charset="-122"/>
                <a:cs typeface="Arial Unicode MS" pitchFamily="34" charset="-122"/>
              </a:rPr>
              <a:t>stream library</a:t>
            </a:r>
            <a:r>
              <a:rPr lang="zh-CN" altLang="en-US" sz="2000" b="1">
                <a:ea typeface="Arial Unicode MS" pitchFamily="34" charset="-122"/>
                <a:cs typeface="Arial Unicode MS" pitchFamily="34" charset="-122"/>
              </a:rPr>
              <a:t>）</a:t>
            </a:r>
            <a:r>
              <a:rPr lang="zh-CN" altLang="zh-CN" sz="2000" b="1">
                <a:ea typeface="Arial Unicode MS" pitchFamily="34" charset="-122"/>
                <a:cs typeface="Arial Unicode MS" pitchFamily="34" charset="-122"/>
              </a:rPr>
              <a:t>是用继承方法建立的输入输出类库</a:t>
            </a:r>
          </a:p>
          <a:p>
            <a:pPr algn="l">
              <a:lnSpc>
                <a:spcPct val="180000"/>
              </a:lnSpc>
              <a:buFont typeface="Wingdings" pitchFamily="2" charset="2"/>
              <a:buChar char="Ø"/>
            </a:pPr>
            <a:r>
              <a:rPr lang="zh-CN" altLang="en-US" sz="2000" b="1">
                <a:solidFill>
                  <a:srgbClr val="FF3300"/>
                </a:solidFill>
                <a:ea typeface="Arial Unicode MS" pitchFamily="34" charset="-122"/>
                <a:cs typeface="Arial Unicode MS" pitchFamily="34" charset="-122"/>
                <a:sym typeface="Symbol" pitchFamily="18" charset="2"/>
              </a:rPr>
              <a:t>  </a:t>
            </a:r>
            <a:r>
              <a:rPr lang="zh-CN" altLang="zh-CN" sz="2000" b="1">
                <a:ea typeface="Arial Unicode MS" pitchFamily="34" charset="-122"/>
                <a:cs typeface="Arial Unicode MS" pitchFamily="34" charset="-122"/>
              </a:rPr>
              <a:t>流库具有两个平行的基类：</a:t>
            </a:r>
            <a:r>
              <a:rPr lang="en-US" altLang="zh-CN" sz="2000" b="1">
                <a:ea typeface="Arial Unicode MS" pitchFamily="34" charset="-122"/>
                <a:cs typeface="Arial Unicode MS" pitchFamily="34" charset="-122"/>
              </a:rPr>
              <a:t>streambuf </a:t>
            </a:r>
            <a:r>
              <a:rPr lang="zh-CN" altLang="zh-CN" sz="2000" b="1">
                <a:ea typeface="Arial Unicode MS" pitchFamily="34" charset="-122"/>
                <a:cs typeface="Arial Unicode MS" pitchFamily="34" charset="-122"/>
              </a:rPr>
              <a:t>和 </a:t>
            </a:r>
            <a:r>
              <a:rPr lang="en-US" altLang="zh-CN" sz="2000" b="1">
                <a:ea typeface="Arial Unicode MS" pitchFamily="34" charset="-122"/>
                <a:cs typeface="Arial Unicode MS" pitchFamily="34" charset="-122"/>
              </a:rPr>
              <a:t>ios </a:t>
            </a:r>
            <a:r>
              <a:rPr lang="zh-CN" altLang="en-US" sz="2000" b="1">
                <a:ea typeface="Arial Unicode MS" pitchFamily="34" charset="-122"/>
                <a:cs typeface="Arial Unicode MS" pitchFamily="34" charset="-122"/>
              </a:rPr>
              <a:t>类，所有流类均以两者</a:t>
            </a:r>
          </a:p>
          <a:p>
            <a:pPr algn="l">
              <a:lnSpc>
                <a:spcPct val="180000"/>
              </a:lnSpc>
              <a:buFont typeface="Wingdings" pitchFamily="2" charset="2"/>
              <a:buNone/>
            </a:pPr>
            <a:r>
              <a:rPr lang="zh-CN" altLang="en-US" sz="2000" b="1">
                <a:ea typeface="Arial Unicode MS" pitchFamily="34" charset="-122"/>
                <a:cs typeface="Arial Unicode MS" pitchFamily="34" charset="-122"/>
              </a:rPr>
              <a:t>     之一作为基类</a:t>
            </a:r>
          </a:p>
          <a:p>
            <a:pPr algn="l">
              <a:lnSpc>
                <a:spcPct val="180000"/>
              </a:lnSpc>
              <a:buFont typeface="Wingdings" pitchFamily="2" charset="2"/>
              <a:buChar char="Ø"/>
            </a:pPr>
            <a:r>
              <a:rPr lang="zh-CN" altLang="en-US"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streambuf </a:t>
            </a:r>
            <a:r>
              <a:rPr lang="zh-CN" altLang="en-US" sz="2000" b="1">
                <a:ea typeface="Arial Unicode MS" pitchFamily="34" charset="-122"/>
                <a:cs typeface="Arial Unicode MS" pitchFamily="34" charset="-122"/>
              </a:rPr>
              <a:t>类提供对缓冲区的低级操作</a:t>
            </a:r>
          </a:p>
          <a:p>
            <a:pPr algn="l">
              <a:lnSpc>
                <a:spcPct val="180000"/>
              </a:lnSpc>
              <a:buFont typeface="Wingdings" pitchFamily="2" charset="2"/>
              <a:buNone/>
            </a:pPr>
            <a:r>
              <a:rPr lang="zh-CN" altLang="en-US" sz="2000" b="1">
                <a:ea typeface="Arial Unicode MS" pitchFamily="34" charset="-122"/>
                <a:cs typeface="Arial Unicode MS" pitchFamily="34" charset="-122"/>
              </a:rPr>
              <a:t>	设置缓冲区	对缓冲区指针操作	向缓冲区存</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取字符</a:t>
            </a:r>
          </a:p>
          <a:p>
            <a:pPr algn="l">
              <a:lnSpc>
                <a:spcPct val="180000"/>
              </a:lnSpc>
              <a:buFont typeface="Wingdings" pitchFamily="2" charset="2"/>
              <a:buChar char="Ø"/>
            </a:pPr>
            <a:r>
              <a:rPr lang="zh-CN" altLang="en-US"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ios </a:t>
            </a:r>
            <a:r>
              <a:rPr lang="zh-CN" altLang="zh-CN" sz="2000" b="1">
                <a:ea typeface="Arial Unicode MS" pitchFamily="34" charset="-122"/>
                <a:cs typeface="Arial Unicode MS" pitchFamily="34" charset="-122"/>
              </a:rPr>
              <a:t>类及其派生类提供用户使用流类的接口，支持对</a:t>
            </a:r>
            <a:r>
              <a:rPr lang="en-US" altLang="zh-CN" sz="2000" b="1">
                <a:ea typeface="Arial Unicode MS" pitchFamily="34" charset="-122"/>
                <a:cs typeface="Arial Unicode MS" pitchFamily="34" charset="-122"/>
              </a:rPr>
              <a:t>streambuf </a:t>
            </a:r>
            <a:r>
              <a:rPr lang="zh-CN" altLang="en-US" sz="2000" b="1">
                <a:ea typeface="Arial Unicode MS" pitchFamily="34" charset="-122"/>
                <a:cs typeface="Arial Unicode MS" pitchFamily="34" charset="-122"/>
              </a:rPr>
              <a:t>的缓</a:t>
            </a:r>
          </a:p>
          <a:p>
            <a:pPr algn="l">
              <a:lnSpc>
                <a:spcPct val="180000"/>
              </a:lnSpc>
              <a:buFont typeface="Wingdings" pitchFamily="2" charset="2"/>
              <a:buNone/>
            </a:pPr>
            <a:r>
              <a:rPr lang="zh-CN" altLang="en-US" sz="2000" b="1">
                <a:ea typeface="Arial Unicode MS" pitchFamily="34" charset="-122"/>
                <a:cs typeface="Arial Unicode MS" pitchFamily="34" charset="-122"/>
              </a:rPr>
              <a:t>     冲区输入</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输出的格式化或非格式化转换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546821">
                                            <p:txEl>
                                              <p:pRg st="0" end="0"/>
                                            </p:txEl>
                                          </p:spTgt>
                                        </p:tgtEl>
                                        <p:attrNameLst>
                                          <p:attrName>style.visibility</p:attrName>
                                        </p:attrNameLst>
                                      </p:cBhvr>
                                      <p:to>
                                        <p:strVal val="visible"/>
                                      </p:to>
                                    </p:set>
                                    <p:animEffect transition="in" filter="blinds(vertical)">
                                      <p:cBhvr>
                                        <p:cTn id="7" dur="500"/>
                                        <p:tgtEl>
                                          <p:spTgt spid="546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2"/>
                                        </p:tgtEl>
                                        <p:attrNameLst>
                                          <p:attrName>style.visibility</p:attrName>
                                        </p:attrNameLst>
                                      </p:cBhvr>
                                      <p:to>
                                        <p:strVal val="visible"/>
                                      </p:to>
                                    </p:set>
                                    <p:animEffect transition="in" filter="blinds(horizontal)">
                                      <p:cBhvr>
                                        <p:cTn id="12" dur="1000"/>
                                        <p:tgtEl>
                                          <p:spTgt spid="546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build="p" autoUpdateAnimBg="0" advAuto="1000"/>
      <p:bldP spid="546822"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990600" y="2349500"/>
            <a:ext cx="7162800" cy="2392363"/>
          </a:xfrm>
          <a:prstGeom prst="rect">
            <a:avLst/>
          </a:prstGeom>
          <a:noFill/>
          <a:ln w="9525">
            <a:noFill/>
            <a:miter lim="800000"/>
            <a:headEnd/>
            <a:tailEnd/>
          </a:ln>
          <a:effectLst/>
        </p:spPr>
        <p:txBody>
          <a:bodyPr>
            <a:spAutoFit/>
          </a:bodyPr>
          <a:lstStyle/>
          <a:p>
            <a:pPr algn="l">
              <a:lnSpc>
                <a:spcPct val="210000"/>
              </a:lnSpc>
              <a:buClr>
                <a:schemeClr val="accent2"/>
              </a:buClr>
              <a:buFont typeface="Wingdings" pitchFamily="2" charset="2"/>
              <a:buChar char="Ø"/>
            </a:pPr>
            <a:r>
              <a:rPr lang="en-US" altLang="zh-CN" b="1">
                <a:ea typeface="Arial Unicode MS" pitchFamily="34" charset="-122"/>
                <a:cs typeface="Arial Unicode MS" pitchFamily="34" charset="-122"/>
              </a:rPr>
              <a:t> ios</a:t>
            </a:r>
            <a:r>
              <a:rPr lang="zh-CN" altLang="en-US" b="1">
                <a:ea typeface="Arial Unicode MS" pitchFamily="34" charset="-122"/>
                <a:cs typeface="Arial Unicode MS" pitchFamily="34" charset="-122"/>
              </a:rPr>
              <a:t>提供直接设置标志字的控制格式函数</a:t>
            </a:r>
          </a:p>
          <a:p>
            <a:pPr algn="l">
              <a:lnSpc>
                <a:spcPct val="210000"/>
              </a:lnSpc>
              <a:buClr>
                <a:schemeClr val="accent2"/>
              </a:buClr>
              <a:buFont typeface="Wingdings" pitchFamily="2" charset="2"/>
              <a:buChar char="Ø"/>
            </a:pPr>
            <a:r>
              <a:rPr lang="zh-CN" altLang="en-US" b="1">
                <a:ea typeface="Arial Unicode MS" pitchFamily="34" charset="-122"/>
                <a:cs typeface="Arial Unicode MS" pitchFamily="34" charset="-122"/>
              </a:rPr>
              <a:t> </a:t>
            </a:r>
            <a:r>
              <a:rPr lang="en-US" altLang="zh-CN" b="1">
                <a:ea typeface="Arial Unicode MS" pitchFamily="34" charset="-122"/>
                <a:cs typeface="Arial Unicode MS" pitchFamily="34" charset="-122"/>
              </a:rPr>
              <a:t>iostream</a:t>
            </a:r>
            <a:r>
              <a:rPr lang="zh-CN" altLang="en-US" b="1">
                <a:ea typeface="Arial Unicode MS" pitchFamily="34" charset="-122"/>
                <a:cs typeface="Arial Unicode MS" pitchFamily="34" charset="-122"/>
              </a:rPr>
              <a:t>和</a:t>
            </a:r>
            <a:r>
              <a:rPr lang="en-US" altLang="zh-CN" b="1">
                <a:ea typeface="Arial Unicode MS" pitchFamily="34" charset="-122"/>
                <a:cs typeface="Arial Unicode MS" pitchFamily="34" charset="-122"/>
              </a:rPr>
              <a:t>iomanip</a:t>
            </a:r>
            <a:r>
              <a:rPr lang="zh-CN" altLang="en-US" b="1">
                <a:ea typeface="Arial Unicode MS" pitchFamily="34" charset="-122"/>
                <a:cs typeface="Arial Unicode MS" pitchFamily="34" charset="-122"/>
              </a:rPr>
              <a:t>库还提供了一批控制符简化</a:t>
            </a:r>
            <a:r>
              <a:rPr lang="en-US" altLang="zh-CN" b="1">
                <a:ea typeface="Arial Unicode MS" pitchFamily="34" charset="-122"/>
                <a:cs typeface="Arial Unicode MS" pitchFamily="34" charset="-122"/>
              </a:rPr>
              <a:t>I/O</a:t>
            </a:r>
            <a:r>
              <a:rPr lang="zh-CN" altLang="en-US" b="1">
                <a:ea typeface="Arial Unicode MS" pitchFamily="34" charset="-122"/>
                <a:cs typeface="Arial Unicode MS" pitchFamily="34" charset="-122"/>
              </a:rPr>
              <a:t>格式化操作 </a:t>
            </a:r>
          </a:p>
        </p:txBody>
      </p:sp>
      <p:sp>
        <p:nvSpPr>
          <p:cNvPr id="598019" name="Rectangle 3"/>
          <p:cNvSpPr>
            <a:spLocks noGrp="1" noChangeArrowheads="1"/>
          </p:cNvSpPr>
          <p:nvPr>
            <p:ph type="ctrTitle" idx="4294967295"/>
          </p:nvPr>
        </p:nvSpPr>
        <p:spPr>
          <a:xfrm>
            <a:off x="611188" y="6096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11.3  </a:t>
            </a:r>
            <a:r>
              <a:rPr lang="zh-CN" altLang="en-US" sz="2800" b="1">
                <a:solidFill>
                  <a:srgbClr val="CC3300"/>
                </a:solidFill>
                <a:latin typeface="楷体_GB2312" pitchFamily="49" charset="-122"/>
                <a:ea typeface="楷体_GB2312" pitchFamily="49" charset="-122"/>
              </a:rPr>
              <a:t>格式控制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98019"/>
                                        </p:tgtEl>
                                        <p:attrNameLst>
                                          <p:attrName>style.visibility</p:attrName>
                                        </p:attrNameLst>
                                      </p:cBhvr>
                                      <p:to>
                                        <p:strVal val="visible"/>
                                      </p:to>
                                    </p:set>
                                    <p:animEffect transition="in" filter="blinds(vertical)">
                                      <p:cBhvr>
                                        <p:cTn id="7" dur="500"/>
                                        <p:tgtEl>
                                          <p:spTgt spid="5980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98018"/>
                                        </p:tgtEl>
                                        <p:attrNameLst>
                                          <p:attrName>style.visibility</p:attrName>
                                        </p:attrNameLst>
                                      </p:cBhvr>
                                      <p:to>
                                        <p:strVal val="visible"/>
                                      </p:to>
                                    </p:set>
                                    <p:animEffect transition="in" filter="checkerboard(down)">
                                      <p:cBhvr>
                                        <p:cTn id="12" dur="500"/>
                                        <p:tgtEl>
                                          <p:spTgt spid="598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autoUpdateAnimBg="0"/>
      <p:bldP spid="59801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904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599043" name="Text Box 3"/>
          <p:cNvSpPr txBox="1">
            <a:spLocks noChangeArrowheads="1"/>
          </p:cNvSpPr>
          <p:nvPr/>
        </p:nvSpPr>
        <p:spPr bwMode="auto">
          <a:xfrm>
            <a:off x="683568" y="974725"/>
            <a:ext cx="7834064" cy="5607689"/>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wrap="square">
            <a:spAutoFit/>
          </a:bodyPr>
          <a:lstStyle/>
          <a:p>
            <a:pPr algn="l">
              <a:lnSpc>
                <a:spcPct val="140000"/>
              </a:lnSpc>
            </a:pPr>
            <a:r>
              <a:rPr lang="zh-CN" altLang="en-US" sz="1600" b="1" i="1" dirty="0">
                <a:solidFill>
                  <a:srgbClr val="0000FF"/>
                </a:solidFill>
              </a:rPr>
              <a:t>状态标志            值		   含义		    	         输入</a:t>
            </a:r>
            <a:r>
              <a:rPr lang="en-US" altLang="zh-CN" sz="1600" b="1" i="1" dirty="0">
                <a:solidFill>
                  <a:srgbClr val="0000FF"/>
                </a:solidFill>
              </a:rPr>
              <a:t>/</a:t>
            </a:r>
            <a:r>
              <a:rPr lang="zh-CN" altLang="en-US" sz="1600" b="1" i="1" dirty="0">
                <a:solidFill>
                  <a:srgbClr val="0000FF"/>
                </a:solidFill>
              </a:rPr>
              <a:t>输出</a:t>
            </a:r>
            <a:endParaRPr lang="zh-CN" altLang="en-US" sz="1600" b="1" dirty="0">
              <a:solidFill>
                <a:srgbClr val="0000FF"/>
              </a:solidFill>
            </a:endParaRPr>
          </a:p>
          <a:p>
            <a:pPr algn="l">
              <a:lnSpc>
                <a:spcPct val="140000"/>
              </a:lnSpc>
            </a:pPr>
            <a:r>
              <a:rPr lang="en-US" altLang="zh-CN" sz="1600" b="1" dirty="0" err="1"/>
              <a:t>skipws</a:t>
            </a:r>
            <a:r>
              <a:rPr lang="en-US" altLang="zh-CN" sz="1600" b="1" dirty="0"/>
              <a:t>	      0X0001	</a:t>
            </a:r>
            <a:r>
              <a:rPr lang="zh-CN" altLang="en-US" sz="1600" b="1" dirty="0"/>
              <a:t>跳过输入中的空白			</a:t>
            </a:r>
            <a:r>
              <a:rPr lang="en-US" altLang="zh-CN" sz="1600" b="1" dirty="0"/>
              <a:t>I</a:t>
            </a:r>
          </a:p>
          <a:p>
            <a:pPr algn="l">
              <a:lnSpc>
                <a:spcPct val="140000"/>
              </a:lnSpc>
            </a:pPr>
            <a:r>
              <a:rPr lang="en-US" altLang="zh-CN" sz="1600" b="1" dirty="0"/>
              <a:t>left	      0X0002	</a:t>
            </a:r>
            <a:r>
              <a:rPr lang="zh-CN" altLang="en-US" sz="1600" b="1" dirty="0"/>
              <a:t>左对齐输出			</a:t>
            </a:r>
            <a:r>
              <a:rPr lang="en-US" altLang="zh-CN" sz="1600" b="1" dirty="0"/>
              <a:t>O</a:t>
            </a:r>
          </a:p>
          <a:p>
            <a:pPr algn="l">
              <a:lnSpc>
                <a:spcPct val="140000"/>
              </a:lnSpc>
            </a:pPr>
            <a:r>
              <a:rPr lang="en-US" altLang="zh-CN" sz="1600" b="1" dirty="0"/>
              <a:t>right	      0X0004	</a:t>
            </a:r>
            <a:r>
              <a:rPr lang="zh-CN" altLang="en-US" sz="1600" b="1" dirty="0"/>
              <a:t>右对齐输出			</a:t>
            </a:r>
            <a:r>
              <a:rPr lang="en-US" altLang="zh-CN" sz="1600" b="1" dirty="0"/>
              <a:t>O</a:t>
            </a:r>
          </a:p>
          <a:p>
            <a:pPr algn="l">
              <a:lnSpc>
                <a:spcPct val="140000"/>
              </a:lnSpc>
            </a:pPr>
            <a:r>
              <a:rPr lang="en-US" altLang="zh-CN" sz="1600" b="1" dirty="0"/>
              <a:t>internal	      0X0008	</a:t>
            </a:r>
            <a:r>
              <a:rPr lang="zh-CN" altLang="en-US" sz="1600" b="1" dirty="0"/>
              <a:t>在符号位和基指示符后填入字符	</a:t>
            </a:r>
            <a:r>
              <a:rPr lang="en-US" altLang="zh-CN" sz="1600" b="1" dirty="0"/>
              <a:t>O</a:t>
            </a:r>
          </a:p>
          <a:p>
            <a:pPr algn="l">
              <a:lnSpc>
                <a:spcPct val="140000"/>
              </a:lnSpc>
            </a:pPr>
            <a:r>
              <a:rPr lang="en-US" altLang="zh-CN" sz="1600" b="1" dirty="0" err="1"/>
              <a:t>dec</a:t>
            </a:r>
            <a:r>
              <a:rPr lang="en-US" altLang="zh-CN" sz="1600" b="1" dirty="0"/>
              <a:t>	      0X0010	</a:t>
            </a:r>
            <a:r>
              <a:rPr lang="zh-CN" altLang="en-US" sz="1600" b="1" dirty="0"/>
              <a:t>转换基制为十进制			</a:t>
            </a:r>
            <a:r>
              <a:rPr lang="en-US" altLang="zh-CN" sz="1600" b="1" dirty="0"/>
              <a:t>I/O</a:t>
            </a:r>
          </a:p>
          <a:p>
            <a:pPr algn="l">
              <a:lnSpc>
                <a:spcPct val="140000"/>
              </a:lnSpc>
            </a:pPr>
            <a:r>
              <a:rPr lang="en-US" altLang="zh-CN" sz="1600" b="1" dirty="0" err="1"/>
              <a:t>oct</a:t>
            </a:r>
            <a:r>
              <a:rPr lang="en-US" altLang="zh-CN" sz="1600" b="1" dirty="0"/>
              <a:t>	      0X0020	</a:t>
            </a:r>
            <a:r>
              <a:rPr lang="zh-CN" altLang="en-US" sz="1600" b="1" dirty="0"/>
              <a:t>转换基制为八进制			</a:t>
            </a:r>
            <a:r>
              <a:rPr lang="en-US" altLang="zh-CN" sz="1600" b="1" dirty="0"/>
              <a:t>I/O</a:t>
            </a:r>
          </a:p>
          <a:p>
            <a:pPr algn="l">
              <a:lnSpc>
                <a:spcPct val="140000"/>
              </a:lnSpc>
            </a:pPr>
            <a:r>
              <a:rPr lang="en-US" altLang="zh-CN" sz="1600" b="1" dirty="0"/>
              <a:t>hex	      0X0040	</a:t>
            </a:r>
            <a:r>
              <a:rPr lang="zh-CN" altLang="en-US" sz="1600" b="1" dirty="0"/>
              <a:t>转换基制为十六进制		</a:t>
            </a:r>
            <a:r>
              <a:rPr lang="en-US" altLang="zh-CN" sz="1600" b="1" dirty="0"/>
              <a:t>I/O</a:t>
            </a:r>
          </a:p>
          <a:p>
            <a:pPr algn="l">
              <a:lnSpc>
                <a:spcPct val="140000"/>
              </a:lnSpc>
            </a:pPr>
            <a:r>
              <a:rPr lang="en-US" altLang="zh-CN" sz="1600" b="1" dirty="0" err="1"/>
              <a:t>showbase</a:t>
            </a:r>
            <a:r>
              <a:rPr lang="en-US" altLang="zh-CN" sz="1600" b="1" dirty="0"/>
              <a:t>	      0X0080	</a:t>
            </a:r>
            <a:r>
              <a:rPr lang="zh-CN" altLang="en-US" sz="1600" b="1" dirty="0"/>
              <a:t>在输出中显示基指示符		</a:t>
            </a:r>
            <a:r>
              <a:rPr lang="en-US" altLang="zh-CN" sz="1600" b="1" dirty="0"/>
              <a:t>O</a:t>
            </a:r>
          </a:p>
          <a:p>
            <a:pPr algn="l">
              <a:lnSpc>
                <a:spcPct val="140000"/>
              </a:lnSpc>
            </a:pPr>
            <a:r>
              <a:rPr lang="en-US" altLang="zh-CN" sz="1600" b="1" dirty="0" err="1"/>
              <a:t>showpoint</a:t>
            </a:r>
            <a:r>
              <a:rPr lang="en-US" altLang="zh-CN" sz="1600" b="1" dirty="0"/>
              <a:t>	      0X0100	</a:t>
            </a:r>
            <a:r>
              <a:rPr lang="zh-CN" altLang="en-US" sz="1600" b="1" dirty="0"/>
              <a:t>输出时显示小数点			</a:t>
            </a:r>
            <a:r>
              <a:rPr lang="en-US" altLang="zh-CN" sz="1600" b="1" dirty="0"/>
              <a:t>O</a:t>
            </a:r>
          </a:p>
          <a:p>
            <a:pPr algn="l">
              <a:lnSpc>
                <a:spcPct val="140000"/>
              </a:lnSpc>
            </a:pPr>
            <a:r>
              <a:rPr lang="en-US" altLang="zh-CN" sz="1600" b="1" dirty="0"/>
              <a:t>uppercase	      0X0200	</a:t>
            </a:r>
            <a:r>
              <a:rPr lang="zh-CN" altLang="en-US" sz="1600" b="1" dirty="0"/>
              <a:t>十六进制输出时一律用大写字母	</a:t>
            </a:r>
            <a:r>
              <a:rPr lang="en-US" altLang="zh-CN" sz="1600" b="1" dirty="0"/>
              <a:t>O</a:t>
            </a:r>
          </a:p>
          <a:p>
            <a:pPr algn="l">
              <a:lnSpc>
                <a:spcPct val="140000"/>
              </a:lnSpc>
            </a:pPr>
            <a:r>
              <a:rPr lang="en-US" altLang="zh-CN" sz="1600" b="1" dirty="0" err="1"/>
              <a:t>showpos</a:t>
            </a:r>
            <a:r>
              <a:rPr lang="en-US" altLang="zh-CN" sz="1600" b="1" dirty="0"/>
              <a:t>	      0X0400	</a:t>
            </a:r>
            <a:r>
              <a:rPr lang="zh-CN" altLang="zh-CN" sz="1600" b="1" dirty="0"/>
              <a:t>正</a:t>
            </a:r>
            <a:r>
              <a:rPr lang="zh-CN" altLang="en-US" sz="1600" b="1" dirty="0"/>
              <a:t>整数前加“</a:t>
            </a:r>
            <a:r>
              <a:rPr lang="en-US" altLang="zh-CN" sz="1600" b="1" dirty="0"/>
              <a:t>+”</a:t>
            </a:r>
            <a:r>
              <a:rPr lang="zh-CN" altLang="en-US" sz="1600" b="1" dirty="0"/>
              <a:t>号			</a:t>
            </a:r>
            <a:r>
              <a:rPr lang="en-US" altLang="zh-CN" sz="1600" b="1" dirty="0"/>
              <a:t>O</a:t>
            </a:r>
          </a:p>
          <a:p>
            <a:pPr algn="l">
              <a:lnSpc>
                <a:spcPct val="140000"/>
              </a:lnSpc>
            </a:pPr>
            <a:r>
              <a:rPr lang="en-US" altLang="zh-CN" sz="1600" b="1" dirty="0"/>
              <a:t>scientific	      0X0800	</a:t>
            </a:r>
            <a:r>
              <a:rPr lang="zh-CN" altLang="en-US" sz="1600" b="1" dirty="0"/>
              <a:t>科学示数法显示浮点数		</a:t>
            </a:r>
            <a:r>
              <a:rPr lang="en-US" altLang="zh-CN" sz="1600" b="1" dirty="0"/>
              <a:t>O</a:t>
            </a:r>
          </a:p>
          <a:p>
            <a:pPr algn="l">
              <a:lnSpc>
                <a:spcPct val="140000"/>
              </a:lnSpc>
            </a:pPr>
            <a:r>
              <a:rPr lang="en-US" altLang="zh-CN" sz="1600" b="1" dirty="0"/>
              <a:t>fixed	      0X1000	</a:t>
            </a:r>
            <a:r>
              <a:rPr lang="zh-CN" altLang="en-US" sz="1600" b="1" dirty="0"/>
              <a:t>定点形式显示浮点数		</a:t>
            </a:r>
            <a:r>
              <a:rPr lang="en-US" altLang="zh-CN" sz="1600" b="1" dirty="0"/>
              <a:t>O</a:t>
            </a:r>
          </a:p>
          <a:p>
            <a:pPr algn="l">
              <a:lnSpc>
                <a:spcPct val="140000"/>
              </a:lnSpc>
            </a:pPr>
            <a:r>
              <a:rPr lang="en-US" altLang="zh-CN" sz="1600" b="1" dirty="0" err="1"/>
              <a:t>unitbuf</a:t>
            </a:r>
            <a:r>
              <a:rPr lang="en-US" altLang="zh-CN" sz="1600" b="1" dirty="0"/>
              <a:t>	      0X2000	</a:t>
            </a:r>
            <a:r>
              <a:rPr lang="zh-CN" altLang="en-US" sz="1600" b="1" dirty="0"/>
              <a:t>输出操作后立即刷新流		</a:t>
            </a:r>
            <a:r>
              <a:rPr lang="en-US" altLang="zh-CN" sz="1600" b="1" dirty="0"/>
              <a:t>O</a:t>
            </a:r>
          </a:p>
          <a:p>
            <a:pPr algn="l">
              <a:lnSpc>
                <a:spcPct val="140000"/>
              </a:lnSpc>
            </a:pPr>
            <a:r>
              <a:rPr lang="en-US" altLang="zh-CN" sz="1600" b="1" dirty="0" err="1"/>
              <a:t>stdio</a:t>
            </a:r>
            <a:r>
              <a:rPr lang="en-US" altLang="zh-CN" sz="1600" b="1" dirty="0"/>
              <a:t>	      0X4000	</a:t>
            </a:r>
            <a:r>
              <a:rPr lang="zh-CN" altLang="en-US" sz="1600" b="1" dirty="0"/>
              <a:t>输出操作后刷新</a:t>
            </a:r>
            <a:r>
              <a:rPr lang="en-US" altLang="zh-CN" sz="1600" b="1" dirty="0" err="1"/>
              <a:t>stdout</a:t>
            </a:r>
            <a:r>
              <a:rPr lang="en-US" altLang="zh-CN" sz="1600" b="1" dirty="0"/>
              <a:t> </a:t>
            </a:r>
            <a:r>
              <a:rPr lang="zh-CN" altLang="en-US" sz="1600" b="1" dirty="0"/>
              <a:t>和 </a:t>
            </a:r>
            <a:r>
              <a:rPr lang="en-US" altLang="zh-CN" sz="1600" b="1" dirty="0" err="1"/>
              <a:t>stdree</a:t>
            </a:r>
            <a:r>
              <a:rPr lang="en-US" altLang="zh-CN" sz="1600" b="1" dirty="0"/>
              <a:t>	</a:t>
            </a:r>
            <a:r>
              <a:rPr lang="en-US" altLang="zh-CN" sz="1600" b="1" dirty="0" smtClean="0"/>
              <a:t>O</a:t>
            </a:r>
            <a:endParaRPr lang="en-US" altLang="zh-CN" sz="1600" b="1" dirty="0"/>
          </a:p>
        </p:txBody>
      </p:sp>
      <p:sp>
        <p:nvSpPr>
          <p:cNvPr id="599044" name="Text Box 4"/>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animEffect transition="in" filter="checkerboard(across)">
                                      <p:cBhvr>
                                        <p:cTn id="7" dur="500"/>
                                        <p:tgtEl>
                                          <p:spTgt spid="599044"/>
                                        </p:tgtEl>
                                      </p:cBhvr>
                                    </p:animEffect>
                                  </p:childTnLst>
                                </p:cTn>
                              </p:par>
                            </p:childTnLst>
                          </p:cTn>
                        </p:par>
                        <p:par>
                          <p:cTn id="8" fill="hold">
                            <p:stCondLst>
                              <p:cond delay="500"/>
                            </p:stCondLst>
                            <p:childTnLst>
                              <p:par>
                                <p:cTn id="9" presetID="5" presetClass="entr" presetSubtype="5" fill="hold" grpId="0" nodeType="afterEffect">
                                  <p:stCondLst>
                                    <p:cond delay="1000"/>
                                  </p:stCondLst>
                                  <p:childTnLst>
                                    <p:set>
                                      <p:cBhvr>
                                        <p:cTn id="10" dur="1" fill="hold">
                                          <p:stCondLst>
                                            <p:cond delay="0"/>
                                          </p:stCondLst>
                                        </p:cTn>
                                        <p:tgtEl>
                                          <p:spTgt spid="599043"/>
                                        </p:tgtEl>
                                        <p:attrNameLst>
                                          <p:attrName>style.visibility</p:attrName>
                                        </p:attrNameLst>
                                      </p:cBhvr>
                                      <p:to>
                                        <p:strVal val="visible"/>
                                      </p:to>
                                    </p:set>
                                    <p:animEffect transition="in" filter="checkerboard(down)">
                                      <p:cBhvr>
                                        <p:cTn id="11" dur="500"/>
                                        <p:tgtEl>
                                          <p:spTgt spid="599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animBg="1" autoUpdateAnimBg="0"/>
      <p:bldP spid="59904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6"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0067"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b="1">
                <a:solidFill>
                  <a:schemeClr val="accent2"/>
                </a:solidFill>
                <a:effectLst>
                  <a:outerShdw blurRad="38100" dist="38100" dir="2700000" algn="tl">
                    <a:srgbClr val="000000"/>
                  </a:outerShdw>
                </a:effectLst>
              </a:rPr>
              <a:t>skipws	      0X0001	</a:t>
            </a:r>
            <a:r>
              <a:rPr lang="zh-CN" altLang="en-US" sz="1600" b="1">
                <a:solidFill>
                  <a:schemeClr val="accent2"/>
                </a:solidFill>
                <a:effectLst>
                  <a:outerShdw blurRad="38100" dist="38100" dir="2700000" algn="tl">
                    <a:srgbClr val="000000"/>
                  </a:outerShdw>
                </a:effectLst>
              </a:rPr>
              <a:t>跳过输入中的空白			</a:t>
            </a:r>
            <a:r>
              <a:rPr lang="en-US" altLang="zh-CN" sz="1600" b="1">
                <a:solidFill>
                  <a:schemeClr val="accent2"/>
                </a:solidFill>
                <a:effectLst>
                  <a:outerShdw blurRad="38100" dist="38100" dir="2700000" algn="tl">
                    <a:srgbClr val="000000"/>
                  </a:outerShdw>
                </a:effectLst>
              </a:rPr>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0068" name="Group 4"/>
          <p:cNvGrpSpPr>
            <a:grpSpLocks/>
          </p:cNvGrpSpPr>
          <p:nvPr/>
        </p:nvGrpSpPr>
        <p:grpSpPr bwMode="auto">
          <a:xfrm>
            <a:off x="1828800" y="1752600"/>
            <a:ext cx="4876800" cy="304800"/>
            <a:chOff x="1920" y="3744"/>
            <a:chExt cx="3072" cy="192"/>
          </a:xfrm>
        </p:grpSpPr>
        <p:sp>
          <p:nvSpPr>
            <p:cNvPr id="600069"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0   0    0   0   0   0    0   0    0   0    0   0   0   0    0   </a:t>
              </a:r>
              <a:r>
                <a:rPr lang="en-US" altLang="zh-CN" sz="1800" b="1">
                  <a:solidFill>
                    <a:schemeClr val="accent2"/>
                  </a:solidFill>
                </a:rPr>
                <a:t>1</a:t>
              </a:r>
            </a:p>
          </p:txBody>
        </p:sp>
        <p:sp>
          <p:nvSpPr>
            <p:cNvPr id="600070"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1"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2"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3"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4"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5"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6"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7"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8"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9"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0"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1"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2"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3"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4"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0085"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0068"/>
                                        </p:tgtEl>
                                        <p:attrNameLst>
                                          <p:attrName>style.visibility</p:attrName>
                                        </p:attrNameLst>
                                      </p:cBhvr>
                                      <p:to>
                                        <p:strVal val="visible"/>
                                      </p:to>
                                    </p:set>
                                    <p:anim calcmode="lin" valueType="num">
                                      <p:cBhvr>
                                        <p:cTn id="7" dur="500" fill="hold"/>
                                        <p:tgtEl>
                                          <p:spTgt spid="600068"/>
                                        </p:tgtEl>
                                        <p:attrNameLst>
                                          <p:attrName>ppt_x</p:attrName>
                                        </p:attrNameLst>
                                      </p:cBhvr>
                                      <p:tavLst>
                                        <p:tav tm="0">
                                          <p:val>
                                            <p:strVal val="#ppt_x"/>
                                          </p:val>
                                        </p:tav>
                                        <p:tav tm="100000">
                                          <p:val>
                                            <p:strVal val="#ppt_x"/>
                                          </p:val>
                                        </p:tav>
                                      </p:tavLst>
                                    </p:anim>
                                    <p:anim calcmode="lin" valueType="num">
                                      <p:cBhvr>
                                        <p:cTn id="8" dur="500" fill="hold"/>
                                        <p:tgtEl>
                                          <p:spTgt spid="600068"/>
                                        </p:tgtEl>
                                        <p:attrNameLst>
                                          <p:attrName>ppt_y</p:attrName>
                                        </p:attrNameLst>
                                      </p:cBhvr>
                                      <p:tavLst>
                                        <p:tav tm="0">
                                          <p:val>
                                            <p:strVal val="#ppt_y-#ppt_h/2"/>
                                          </p:val>
                                        </p:tav>
                                        <p:tav tm="100000">
                                          <p:val>
                                            <p:strVal val="#ppt_y"/>
                                          </p:val>
                                        </p:tav>
                                      </p:tavLst>
                                    </p:anim>
                                    <p:anim calcmode="lin" valueType="num">
                                      <p:cBhvr>
                                        <p:cTn id="9" dur="500" fill="hold"/>
                                        <p:tgtEl>
                                          <p:spTgt spid="600068"/>
                                        </p:tgtEl>
                                        <p:attrNameLst>
                                          <p:attrName>ppt_w</p:attrName>
                                        </p:attrNameLst>
                                      </p:cBhvr>
                                      <p:tavLst>
                                        <p:tav tm="0">
                                          <p:val>
                                            <p:strVal val="#ppt_w"/>
                                          </p:val>
                                        </p:tav>
                                        <p:tav tm="100000">
                                          <p:val>
                                            <p:strVal val="#ppt_w"/>
                                          </p:val>
                                        </p:tav>
                                      </p:tavLst>
                                    </p:anim>
                                    <p:anim calcmode="lin" valueType="num">
                                      <p:cBhvr>
                                        <p:cTn id="10" dur="500" fill="hold"/>
                                        <p:tgtEl>
                                          <p:spTgt spid="6000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1090"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1091"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b="1">
                <a:solidFill>
                  <a:schemeClr val="accent2"/>
                </a:solidFill>
                <a:effectLst>
                  <a:outerShdw blurRad="38100" dist="38100" dir="2700000" algn="tl">
                    <a:srgbClr val="000000"/>
                  </a:outerShdw>
                </a:effectLst>
              </a:rPr>
              <a:t>left	      0X0002	</a:t>
            </a:r>
            <a:r>
              <a:rPr lang="zh-CN" altLang="en-US" sz="1600" b="1">
                <a:solidFill>
                  <a:schemeClr val="accent2"/>
                </a:solidFill>
                <a:effectLst>
                  <a:outerShdw blurRad="38100" dist="38100" dir="2700000" algn="tl">
                    <a:srgbClr val="000000"/>
                  </a:outerShdw>
                </a:effectLst>
              </a:rPr>
              <a:t>左对齐输出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1092" name="Group 4"/>
          <p:cNvGrpSpPr>
            <a:grpSpLocks/>
          </p:cNvGrpSpPr>
          <p:nvPr/>
        </p:nvGrpSpPr>
        <p:grpSpPr bwMode="auto">
          <a:xfrm>
            <a:off x="1828800" y="2057400"/>
            <a:ext cx="4876800" cy="304800"/>
            <a:chOff x="1920" y="3744"/>
            <a:chExt cx="3072" cy="192"/>
          </a:xfrm>
        </p:grpSpPr>
        <p:sp>
          <p:nvSpPr>
            <p:cNvPr id="601093"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0   0    0   0   0   0    0   0    0   0    0   0   0   0    </a:t>
              </a:r>
              <a:r>
                <a:rPr lang="en-US" altLang="zh-CN" sz="1800" b="1">
                  <a:solidFill>
                    <a:schemeClr val="accent2"/>
                  </a:solidFill>
                </a:rPr>
                <a:t>1</a:t>
              </a:r>
              <a:r>
                <a:rPr lang="en-US" altLang="zh-CN" sz="1800"/>
                <a:t>   0</a:t>
              </a:r>
            </a:p>
          </p:txBody>
        </p:sp>
        <p:sp>
          <p:nvSpPr>
            <p:cNvPr id="601094"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5"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6"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7"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8"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9"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0"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1"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2"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3"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4"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5"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6"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7"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8"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1109"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1092"/>
                                        </p:tgtEl>
                                        <p:attrNameLst>
                                          <p:attrName>style.visibility</p:attrName>
                                        </p:attrNameLst>
                                      </p:cBhvr>
                                      <p:to>
                                        <p:strVal val="visible"/>
                                      </p:to>
                                    </p:set>
                                    <p:anim calcmode="lin" valueType="num">
                                      <p:cBhvr>
                                        <p:cTn id="7" dur="500" fill="hold"/>
                                        <p:tgtEl>
                                          <p:spTgt spid="601092"/>
                                        </p:tgtEl>
                                        <p:attrNameLst>
                                          <p:attrName>ppt_x</p:attrName>
                                        </p:attrNameLst>
                                      </p:cBhvr>
                                      <p:tavLst>
                                        <p:tav tm="0">
                                          <p:val>
                                            <p:strVal val="#ppt_x"/>
                                          </p:val>
                                        </p:tav>
                                        <p:tav tm="100000">
                                          <p:val>
                                            <p:strVal val="#ppt_x"/>
                                          </p:val>
                                        </p:tav>
                                      </p:tavLst>
                                    </p:anim>
                                    <p:anim calcmode="lin" valueType="num">
                                      <p:cBhvr>
                                        <p:cTn id="8" dur="500" fill="hold"/>
                                        <p:tgtEl>
                                          <p:spTgt spid="601092"/>
                                        </p:tgtEl>
                                        <p:attrNameLst>
                                          <p:attrName>ppt_y</p:attrName>
                                        </p:attrNameLst>
                                      </p:cBhvr>
                                      <p:tavLst>
                                        <p:tav tm="0">
                                          <p:val>
                                            <p:strVal val="#ppt_y-#ppt_h/2"/>
                                          </p:val>
                                        </p:tav>
                                        <p:tav tm="100000">
                                          <p:val>
                                            <p:strVal val="#ppt_y"/>
                                          </p:val>
                                        </p:tav>
                                      </p:tavLst>
                                    </p:anim>
                                    <p:anim calcmode="lin" valueType="num">
                                      <p:cBhvr>
                                        <p:cTn id="9" dur="500" fill="hold"/>
                                        <p:tgtEl>
                                          <p:spTgt spid="601092"/>
                                        </p:tgtEl>
                                        <p:attrNameLst>
                                          <p:attrName>ppt_w</p:attrName>
                                        </p:attrNameLst>
                                      </p:cBhvr>
                                      <p:tavLst>
                                        <p:tav tm="0">
                                          <p:val>
                                            <p:strVal val="#ppt_w"/>
                                          </p:val>
                                        </p:tav>
                                        <p:tav tm="100000">
                                          <p:val>
                                            <p:strVal val="#ppt_w"/>
                                          </p:val>
                                        </p:tav>
                                      </p:tavLst>
                                    </p:anim>
                                    <p:anim calcmode="lin" valueType="num">
                                      <p:cBhvr>
                                        <p:cTn id="10" dur="500" fill="hold"/>
                                        <p:tgtEl>
                                          <p:spTgt spid="6010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2115"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right	      0X0004	</a:t>
            </a:r>
            <a:r>
              <a:rPr lang="zh-CN" altLang="en-US" sz="1600" b="1">
                <a:solidFill>
                  <a:schemeClr val="accent2"/>
                </a:solidFill>
                <a:effectLst>
                  <a:outerShdw blurRad="38100" dist="38100" dir="2700000" algn="tl">
                    <a:srgbClr val="000000"/>
                  </a:outerShdw>
                </a:effectLst>
              </a:rPr>
              <a:t>右对齐输出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2116" name="Group 4"/>
          <p:cNvGrpSpPr>
            <a:grpSpLocks/>
          </p:cNvGrpSpPr>
          <p:nvPr/>
        </p:nvGrpSpPr>
        <p:grpSpPr bwMode="auto">
          <a:xfrm>
            <a:off x="1828800" y="2362200"/>
            <a:ext cx="4876800" cy="304800"/>
            <a:chOff x="1920" y="3744"/>
            <a:chExt cx="3072" cy="192"/>
          </a:xfrm>
        </p:grpSpPr>
        <p:sp>
          <p:nvSpPr>
            <p:cNvPr id="602117"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0   0    0   0   0   0    0   0    0   0    0   0   0   </a:t>
              </a:r>
              <a:r>
                <a:rPr lang="en-US" altLang="zh-CN" sz="1800" b="1">
                  <a:solidFill>
                    <a:schemeClr val="accent2"/>
                  </a:solidFill>
                </a:rPr>
                <a:t>1</a:t>
              </a:r>
              <a:r>
                <a:rPr lang="en-US" altLang="zh-CN" sz="1800"/>
                <a:t>    0   0</a:t>
              </a:r>
            </a:p>
          </p:txBody>
        </p:sp>
        <p:sp>
          <p:nvSpPr>
            <p:cNvPr id="602118"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19"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0"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1"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2"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3"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4"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5"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6"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7"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8"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9"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30"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31"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32"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2133"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2116"/>
                                        </p:tgtEl>
                                        <p:attrNameLst>
                                          <p:attrName>style.visibility</p:attrName>
                                        </p:attrNameLst>
                                      </p:cBhvr>
                                      <p:to>
                                        <p:strVal val="visible"/>
                                      </p:to>
                                    </p:set>
                                    <p:anim calcmode="lin" valueType="num">
                                      <p:cBhvr>
                                        <p:cTn id="7" dur="500" fill="hold"/>
                                        <p:tgtEl>
                                          <p:spTgt spid="602116"/>
                                        </p:tgtEl>
                                        <p:attrNameLst>
                                          <p:attrName>ppt_x</p:attrName>
                                        </p:attrNameLst>
                                      </p:cBhvr>
                                      <p:tavLst>
                                        <p:tav tm="0">
                                          <p:val>
                                            <p:strVal val="#ppt_x"/>
                                          </p:val>
                                        </p:tav>
                                        <p:tav tm="100000">
                                          <p:val>
                                            <p:strVal val="#ppt_x"/>
                                          </p:val>
                                        </p:tav>
                                      </p:tavLst>
                                    </p:anim>
                                    <p:anim calcmode="lin" valueType="num">
                                      <p:cBhvr>
                                        <p:cTn id="8" dur="500" fill="hold"/>
                                        <p:tgtEl>
                                          <p:spTgt spid="602116"/>
                                        </p:tgtEl>
                                        <p:attrNameLst>
                                          <p:attrName>ppt_y</p:attrName>
                                        </p:attrNameLst>
                                      </p:cBhvr>
                                      <p:tavLst>
                                        <p:tav tm="0">
                                          <p:val>
                                            <p:strVal val="#ppt_y-#ppt_h/2"/>
                                          </p:val>
                                        </p:tav>
                                        <p:tav tm="100000">
                                          <p:val>
                                            <p:strVal val="#ppt_y"/>
                                          </p:val>
                                        </p:tav>
                                      </p:tavLst>
                                    </p:anim>
                                    <p:anim calcmode="lin" valueType="num">
                                      <p:cBhvr>
                                        <p:cTn id="9" dur="500" fill="hold"/>
                                        <p:tgtEl>
                                          <p:spTgt spid="602116"/>
                                        </p:tgtEl>
                                        <p:attrNameLst>
                                          <p:attrName>ppt_w</p:attrName>
                                        </p:attrNameLst>
                                      </p:cBhvr>
                                      <p:tavLst>
                                        <p:tav tm="0">
                                          <p:val>
                                            <p:strVal val="#ppt_w"/>
                                          </p:val>
                                        </p:tav>
                                        <p:tav tm="100000">
                                          <p:val>
                                            <p:strVal val="#ppt_w"/>
                                          </p:val>
                                        </p:tav>
                                      </p:tavLst>
                                    </p:anim>
                                    <p:anim calcmode="lin" valueType="num">
                                      <p:cBhvr>
                                        <p:cTn id="10" dur="500" fill="hold"/>
                                        <p:tgtEl>
                                          <p:spTgt spid="6021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3138"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3139"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internal	      0X0008	</a:t>
            </a:r>
            <a:r>
              <a:rPr lang="zh-CN" altLang="en-US" sz="1600" b="1">
                <a:solidFill>
                  <a:schemeClr val="accent2"/>
                </a:solidFill>
                <a:effectLst>
                  <a:outerShdw blurRad="38100" dist="38100" dir="2700000" algn="tl">
                    <a:srgbClr val="000000"/>
                  </a:outerShdw>
                </a:effectLst>
              </a:rPr>
              <a:t>在符号位和基指示符后填入字符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3140" name="Group 4"/>
          <p:cNvGrpSpPr>
            <a:grpSpLocks/>
          </p:cNvGrpSpPr>
          <p:nvPr/>
        </p:nvGrpSpPr>
        <p:grpSpPr bwMode="auto">
          <a:xfrm>
            <a:off x="1828800" y="2743200"/>
            <a:ext cx="4876800" cy="304800"/>
            <a:chOff x="1920" y="3744"/>
            <a:chExt cx="3072" cy="192"/>
          </a:xfrm>
        </p:grpSpPr>
        <p:sp>
          <p:nvSpPr>
            <p:cNvPr id="603141"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a:t>
              </a:r>
              <a:r>
                <a:rPr lang="en-US" altLang="zh-CN" sz="1800" b="1">
                  <a:solidFill>
                    <a:schemeClr val="accent2"/>
                  </a:solidFill>
                </a:rPr>
                <a:t>1</a:t>
              </a:r>
              <a:r>
                <a:rPr lang="en-US" altLang="zh-CN" sz="1800"/>
                <a:t>   0    0   0</a:t>
              </a:r>
            </a:p>
          </p:txBody>
        </p:sp>
        <p:sp>
          <p:nvSpPr>
            <p:cNvPr id="603142"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3"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4"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5"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6"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7"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8"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9"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0"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1"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2"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3"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4"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5"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6"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3157"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3140"/>
                                        </p:tgtEl>
                                        <p:attrNameLst>
                                          <p:attrName>style.visibility</p:attrName>
                                        </p:attrNameLst>
                                      </p:cBhvr>
                                      <p:to>
                                        <p:strVal val="visible"/>
                                      </p:to>
                                    </p:set>
                                    <p:anim calcmode="lin" valueType="num">
                                      <p:cBhvr>
                                        <p:cTn id="7" dur="500" fill="hold"/>
                                        <p:tgtEl>
                                          <p:spTgt spid="603140"/>
                                        </p:tgtEl>
                                        <p:attrNameLst>
                                          <p:attrName>ppt_x</p:attrName>
                                        </p:attrNameLst>
                                      </p:cBhvr>
                                      <p:tavLst>
                                        <p:tav tm="0">
                                          <p:val>
                                            <p:strVal val="#ppt_x"/>
                                          </p:val>
                                        </p:tav>
                                        <p:tav tm="100000">
                                          <p:val>
                                            <p:strVal val="#ppt_x"/>
                                          </p:val>
                                        </p:tav>
                                      </p:tavLst>
                                    </p:anim>
                                    <p:anim calcmode="lin" valueType="num">
                                      <p:cBhvr>
                                        <p:cTn id="8" dur="500" fill="hold"/>
                                        <p:tgtEl>
                                          <p:spTgt spid="603140"/>
                                        </p:tgtEl>
                                        <p:attrNameLst>
                                          <p:attrName>ppt_y</p:attrName>
                                        </p:attrNameLst>
                                      </p:cBhvr>
                                      <p:tavLst>
                                        <p:tav tm="0">
                                          <p:val>
                                            <p:strVal val="#ppt_y-#ppt_h/2"/>
                                          </p:val>
                                        </p:tav>
                                        <p:tav tm="100000">
                                          <p:val>
                                            <p:strVal val="#ppt_y"/>
                                          </p:val>
                                        </p:tav>
                                      </p:tavLst>
                                    </p:anim>
                                    <p:anim calcmode="lin" valueType="num">
                                      <p:cBhvr>
                                        <p:cTn id="9" dur="500" fill="hold"/>
                                        <p:tgtEl>
                                          <p:spTgt spid="603140"/>
                                        </p:tgtEl>
                                        <p:attrNameLst>
                                          <p:attrName>ppt_w</p:attrName>
                                        </p:attrNameLst>
                                      </p:cBhvr>
                                      <p:tavLst>
                                        <p:tav tm="0">
                                          <p:val>
                                            <p:strVal val="#ppt_w"/>
                                          </p:val>
                                        </p:tav>
                                        <p:tav tm="100000">
                                          <p:val>
                                            <p:strVal val="#ppt_w"/>
                                          </p:val>
                                        </p:tav>
                                      </p:tavLst>
                                    </p:anim>
                                    <p:anim calcmode="lin" valueType="num">
                                      <p:cBhvr>
                                        <p:cTn id="10" dur="500" fill="hold"/>
                                        <p:tgtEl>
                                          <p:spTgt spid="603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6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4163"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dec	      0X0010	</a:t>
            </a:r>
            <a:r>
              <a:rPr lang="zh-CN" altLang="en-US" sz="1600" b="1">
                <a:solidFill>
                  <a:schemeClr val="accent2"/>
                </a:solidFill>
                <a:effectLst>
                  <a:outerShdw blurRad="38100" dist="38100" dir="2700000" algn="tl">
                    <a:srgbClr val="000000"/>
                  </a:outerShdw>
                </a:effectLst>
              </a:rPr>
              <a:t>转换基制为十进制			</a:t>
            </a:r>
            <a:r>
              <a:rPr lang="en-US" altLang="zh-CN" sz="1600" b="1">
                <a:solidFill>
                  <a:schemeClr val="accent2"/>
                </a:solidFill>
                <a:effectLst>
                  <a:outerShdw blurRad="38100" dist="38100" dir="2700000" algn="tl">
                    <a:srgbClr val="000000"/>
                  </a:outerShdw>
                </a:effectLst>
              </a:rPr>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4164" name="Group 4"/>
          <p:cNvGrpSpPr>
            <a:grpSpLocks/>
          </p:cNvGrpSpPr>
          <p:nvPr/>
        </p:nvGrpSpPr>
        <p:grpSpPr bwMode="auto">
          <a:xfrm>
            <a:off x="1828800" y="3048000"/>
            <a:ext cx="4876800" cy="304800"/>
            <a:chOff x="1920" y="3744"/>
            <a:chExt cx="3072" cy="192"/>
          </a:xfrm>
        </p:grpSpPr>
        <p:sp>
          <p:nvSpPr>
            <p:cNvPr id="604165"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a:t>
              </a:r>
              <a:r>
                <a:rPr lang="en-US" altLang="zh-CN" sz="1800" b="1">
                  <a:solidFill>
                    <a:schemeClr val="accent2"/>
                  </a:solidFill>
                </a:rPr>
                <a:t>1</a:t>
              </a:r>
              <a:r>
                <a:rPr lang="en-US" altLang="zh-CN" sz="1800"/>
                <a:t>   0    0   0   0</a:t>
              </a:r>
            </a:p>
          </p:txBody>
        </p:sp>
        <p:sp>
          <p:nvSpPr>
            <p:cNvPr id="604166"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67"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68"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69"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0"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1"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2"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3"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4"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5"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6"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7"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8"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9"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80"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4181"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4164"/>
                                        </p:tgtEl>
                                        <p:attrNameLst>
                                          <p:attrName>style.visibility</p:attrName>
                                        </p:attrNameLst>
                                      </p:cBhvr>
                                      <p:to>
                                        <p:strVal val="visible"/>
                                      </p:to>
                                    </p:set>
                                    <p:anim calcmode="lin" valueType="num">
                                      <p:cBhvr>
                                        <p:cTn id="7" dur="500" fill="hold"/>
                                        <p:tgtEl>
                                          <p:spTgt spid="604164"/>
                                        </p:tgtEl>
                                        <p:attrNameLst>
                                          <p:attrName>ppt_x</p:attrName>
                                        </p:attrNameLst>
                                      </p:cBhvr>
                                      <p:tavLst>
                                        <p:tav tm="0">
                                          <p:val>
                                            <p:strVal val="#ppt_x"/>
                                          </p:val>
                                        </p:tav>
                                        <p:tav tm="100000">
                                          <p:val>
                                            <p:strVal val="#ppt_x"/>
                                          </p:val>
                                        </p:tav>
                                      </p:tavLst>
                                    </p:anim>
                                    <p:anim calcmode="lin" valueType="num">
                                      <p:cBhvr>
                                        <p:cTn id="8" dur="500" fill="hold"/>
                                        <p:tgtEl>
                                          <p:spTgt spid="604164"/>
                                        </p:tgtEl>
                                        <p:attrNameLst>
                                          <p:attrName>ppt_y</p:attrName>
                                        </p:attrNameLst>
                                      </p:cBhvr>
                                      <p:tavLst>
                                        <p:tav tm="0">
                                          <p:val>
                                            <p:strVal val="#ppt_y-#ppt_h/2"/>
                                          </p:val>
                                        </p:tav>
                                        <p:tav tm="100000">
                                          <p:val>
                                            <p:strVal val="#ppt_y"/>
                                          </p:val>
                                        </p:tav>
                                      </p:tavLst>
                                    </p:anim>
                                    <p:anim calcmode="lin" valueType="num">
                                      <p:cBhvr>
                                        <p:cTn id="9" dur="500" fill="hold"/>
                                        <p:tgtEl>
                                          <p:spTgt spid="604164"/>
                                        </p:tgtEl>
                                        <p:attrNameLst>
                                          <p:attrName>ppt_w</p:attrName>
                                        </p:attrNameLst>
                                      </p:cBhvr>
                                      <p:tavLst>
                                        <p:tav tm="0">
                                          <p:val>
                                            <p:strVal val="#ppt_w"/>
                                          </p:val>
                                        </p:tav>
                                        <p:tav tm="100000">
                                          <p:val>
                                            <p:strVal val="#ppt_w"/>
                                          </p:val>
                                        </p:tav>
                                      </p:tavLst>
                                    </p:anim>
                                    <p:anim calcmode="lin" valueType="num">
                                      <p:cBhvr>
                                        <p:cTn id="10" dur="500" fill="hold"/>
                                        <p:tgtEl>
                                          <p:spTgt spid="6041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5187"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b="1">
                <a:solidFill>
                  <a:schemeClr val="accent2"/>
                </a:solidFill>
                <a:effectLst>
                  <a:outerShdw blurRad="38100" dist="38100" dir="2700000" algn="tl">
                    <a:srgbClr val="000000"/>
                  </a:outerShdw>
                </a:effectLst>
              </a:rPr>
              <a:t>oct	      0X0020	</a:t>
            </a:r>
            <a:r>
              <a:rPr lang="zh-CN" altLang="en-US" sz="1600" b="1">
                <a:solidFill>
                  <a:schemeClr val="accent2"/>
                </a:solidFill>
                <a:effectLst>
                  <a:outerShdw blurRad="38100" dist="38100" dir="2700000" algn="tl">
                    <a:srgbClr val="000000"/>
                  </a:outerShdw>
                </a:effectLst>
              </a:rPr>
              <a:t>转换基制为八进制			</a:t>
            </a:r>
            <a:r>
              <a:rPr lang="en-US" altLang="zh-CN" sz="1600" b="1">
                <a:solidFill>
                  <a:schemeClr val="accent2"/>
                </a:solidFill>
                <a:effectLst>
                  <a:outerShdw blurRad="38100" dist="38100" dir="2700000" algn="tl">
                    <a:srgbClr val="000000"/>
                  </a:outerShdw>
                </a:effectLst>
              </a:rPr>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5188" name="Group 4"/>
          <p:cNvGrpSpPr>
            <a:grpSpLocks/>
          </p:cNvGrpSpPr>
          <p:nvPr/>
        </p:nvGrpSpPr>
        <p:grpSpPr bwMode="auto">
          <a:xfrm>
            <a:off x="1828800" y="3429000"/>
            <a:ext cx="4876800" cy="304800"/>
            <a:chOff x="1920" y="3744"/>
            <a:chExt cx="3072" cy="192"/>
          </a:xfrm>
        </p:grpSpPr>
        <p:sp>
          <p:nvSpPr>
            <p:cNvPr id="605189"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a:t>
              </a:r>
              <a:r>
                <a:rPr lang="en-US" altLang="zh-CN" sz="1800" b="1">
                  <a:solidFill>
                    <a:schemeClr val="accent2"/>
                  </a:solidFill>
                </a:rPr>
                <a:t>1</a:t>
              </a:r>
              <a:r>
                <a:rPr lang="en-US" altLang="zh-CN" sz="1800"/>
                <a:t>   0   0    0   0   0</a:t>
              </a:r>
            </a:p>
          </p:txBody>
        </p:sp>
        <p:sp>
          <p:nvSpPr>
            <p:cNvPr id="605190"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1"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2"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3"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4"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5"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6"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7"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8"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9"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0"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1"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2"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3"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4"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5205"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5188"/>
                                        </p:tgtEl>
                                        <p:attrNameLst>
                                          <p:attrName>style.visibility</p:attrName>
                                        </p:attrNameLst>
                                      </p:cBhvr>
                                      <p:to>
                                        <p:strVal val="visible"/>
                                      </p:to>
                                    </p:set>
                                    <p:anim calcmode="lin" valueType="num">
                                      <p:cBhvr>
                                        <p:cTn id="7" dur="500" fill="hold"/>
                                        <p:tgtEl>
                                          <p:spTgt spid="605188"/>
                                        </p:tgtEl>
                                        <p:attrNameLst>
                                          <p:attrName>ppt_x</p:attrName>
                                        </p:attrNameLst>
                                      </p:cBhvr>
                                      <p:tavLst>
                                        <p:tav tm="0">
                                          <p:val>
                                            <p:strVal val="#ppt_x"/>
                                          </p:val>
                                        </p:tav>
                                        <p:tav tm="100000">
                                          <p:val>
                                            <p:strVal val="#ppt_x"/>
                                          </p:val>
                                        </p:tav>
                                      </p:tavLst>
                                    </p:anim>
                                    <p:anim calcmode="lin" valueType="num">
                                      <p:cBhvr>
                                        <p:cTn id="8" dur="500" fill="hold"/>
                                        <p:tgtEl>
                                          <p:spTgt spid="605188"/>
                                        </p:tgtEl>
                                        <p:attrNameLst>
                                          <p:attrName>ppt_y</p:attrName>
                                        </p:attrNameLst>
                                      </p:cBhvr>
                                      <p:tavLst>
                                        <p:tav tm="0">
                                          <p:val>
                                            <p:strVal val="#ppt_y-#ppt_h/2"/>
                                          </p:val>
                                        </p:tav>
                                        <p:tav tm="100000">
                                          <p:val>
                                            <p:strVal val="#ppt_y"/>
                                          </p:val>
                                        </p:tav>
                                      </p:tavLst>
                                    </p:anim>
                                    <p:anim calcmode="lin" valueType="num">
                                      <p:cBhvr>
                                        <p:cTn id="9" dur="500" fill="hold"/>
                                        <p:tgtEl>
                                          <p:spTgt spid="605188"/>
                                        </p:tgtEl>
                                        <p:attrNameLst>
                                          <p:attrName>ppt_w</p:attrName>
                                        </p:attrNameLst>
                                      </p:cBhvr>
                                      <p:tavLst>
                                        <p:tav tm="0">
                                          <p:val>
                                            <p:strVal val="#ppt_w"/>
                                          </p:val>
                                        </p:tav>
                                        <p:tav tm="100000">
                                          <p:val>
                                            <p:strVal val="#ppt_w"/>
                                          </p:val>
                                        </p:tav>
                                      </p:tavLst>
                                    </p:anim>
                                    <p:anim calcmode="lin" valueType="num">
                                      <p:cBhvr>
                                        <p:cTn id="10" dur="500" fill="hold"/>
                                        <p:tgtEl>
                                          <p:spTgt spid="6051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6211"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b="1">
                <a:solidFill>
                  <a:schemeClr val="accent2"/>
                </a:solidFill>
                <a:effectLst>
                  <a:outerShdw blurRad="38100" dist="38100" dir="2700000" algn="tl">
                    <a:srgbClr val="000000"/>
                  </a:outerShdw>
                </a:effectLst>
              </a:rPr>
              <a:t>hex	      0X0040	</a:t>
            </a:r>
            <a:r>
              <a:rPr lang="zh-CN" altLang="en-US" sz="1600" b="1">
                <a:solidFill>
                  <a:schemeClr val="accent2"/>
                </a:solidFill>
                <a:effectLst>
                  <a:outerShdw blurRad="38100" dist="38100" dir="2700000" algn="tl">
                    <a:srgbClr val="000000"/>
                  </a:outerShdw>
                </a:effectLst>
              </a:rPr>
              <a:t>转换基制为十六进制		</a:t>
            </a:r>
            <a:r>
              <a:rPr lang="en-US" altLang="zh-CN" sz="1600" b="1">
                <a:solidFill>
                  <a:schemeClr val="accent2"/>
                </a:solidFill>
                <a:effectLst>
                  <a:outerShdw blurRad="38100" dist="38100" dir="2700000" algn="tl">
                    <a:srgbClr val="000000"/>
                  </a:outerShdw>
                </a:effectLst>
              </a:rPr>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6212" name="Group 4"/>
          <p:cNvGrpSpPr>
            <a:grpSpLocks/>
          </p:cNvGrpSpPr>
          <p:nvPr/>
        </p:nvGrpSpPr>
        <p:grpSpPr bwMode="auto">
          <a:xfrm>
            <a:off x="1828800" y="3733800"/>
            <a:ext cx="4876800" cy="304800"/>
            <a:chOff x="1920" y="3744"/>
            <a:chExt cx="3072" cy="192"/>
          </a:xfrm>
        </p:grpSpPr>
        <p:sp>
          <p:nvSpPr>
            <p:cNvPr id="606213"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a:t>
              </a:r>
              <a:r>
                <a:rPr lang="en-US" altLang="zh-CN" sz="1800" b="1">
                  <a:solidFill>
                    <a:schemeClr val="accent2"/>
                  </a:solidFill>
                </a:rPr>
                <a:t>1</a:t>
              </a:r>
              <a:r>
                <a:rPr lang="en-US" altLang="zh-CN" sz="1800"/>
                <a:t>    0   0   0   0    0   0</a:t>
              </a:r>
            </a:p>
          </p:txBody>
        </p:sp>
        <p:sp>
          <p:nvSpPr>
            <p:cNvPr id="606214"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5"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6"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7"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8"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9"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0"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1"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2"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3"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4"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5"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6"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7"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8"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6229"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6212"/>
                                        </p:tgtEl>
                                        <p:attrNameLst>
                                          <p:attrName>style.visibility</p:attrName>
                                        </p:attrNameLst>
                                      </p:cBhvr>
                                      <p:to>
                                        <p:strVal val="visible"/>
                                      </p:to>
                                    </p:set>
                                    <p:anim calcmode="lin" valueType="num">
                                      <p:cBhvr>
                                        <p:cTn id="7" dur="500" fill="hold"/>
                                        <p:tgtEl>
                                          <p:spTgt spid="606212"/>
                                        </p:tgtEl>
                                        <p:attrNameLst>
                                          <p:attrName>ppt_x</p:attrName>
                                        </p:attrNameLst>
                                      </p:cBhvr>
                                      <p:tavLst>
                                        <p:tav tm="0">
                                          <p:val>
                                            <p:strVal val="#ppt_x"/>
                                          </p:val>
                                        </p:tav>
                                        <p:tav tm="100000">
                                          <p:val>
                                            <p:strVal val="#ppt_x"/>
                                          </p:val>
                                        </p:tav>
                                      </p:tavLst>
                                    </p:anim>
                                    <p:anim calcmode="lin" valueType="num">
                                      <p:cBhvr>
                                        <p:cTn id="8" dur="500" fill="hold"/>
                                        <p:tgtEl>
                                          <p:spTgt spid="606212"/>
                                        </p:tgtEl>
                                        <p:attrNameLst>
                                          <p:attrName>ppt_y</p:attrName>
                                        </p:attrNameLst>
                                      </p:cBhvr>
                                      <p:tavLst>
                                        <p:tav tm="0">
                                          <p:val>
                                            <p:strVal val="#ppt_y-#ppt_h/2"/>
                                          </p:val>
                                        </p:tav>
                                        <p:tav tm="100000">
                                          <p:val>
                                            <p:strVal val="#ppt_y"/>
                                          </p:val>
                                        </p:tav>
                                      </p:tavLst>
                                    </p:anim>
                                    <p:anim calcmode="lin" valueType="num">
                                      <p:cBhvr>
                                        <p:cTn id="9" dur="500" fill="hold"/>
                                        <p:tgtEl>
                                          <p:spTgt spid="606212"/>
                                        </p:tgtEl>
                                        <p:attrNameLst>
                                          <p:attrName>ppt_w</p:attrName>
                                        </p:attrNameLst>
                                      </p:cBhvr>
                                      <p:tavLst>
                                        <p:tav tm="0">
                                          <p:val>
                                            <p:strVal val="#ppt_w"/>
                                          </p:val>
                                        </p:tav>
                                        <p:tav tm="100000">
                                          <p:val>
                                            <p:strVal val="#ppt_w"/>
                                          </p:val>
                                        </p:tav>
                                      </p:tavLst>
                                    </p:anim>
                                    <p:anim calcmode="lin" valueType="num">
                                      <p:cBhvr>
                                        <p:cTn id="10" dur="500" fill="hold"/>
                                        <p:tgtEl>
                                          <p:spTgt spid="6062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4"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7235"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b="1">
                <a:solidFill>
                  <a:schemeClr val="accent2"/>
                </a:solidFill>
                <a:effectLst>
                  <a:outerShdw blurRad="38100" dist="38100" dir="2700000" algn="tl">
                    <a:srgbClr val="000000"/>
                  </a:outerShdw>
                </a:effectLst>
              </a:rPr>
              <a:t>showbase	      0X0080	</a:t>
            </a:r>
            <a:r>
              <a:rPr lang="zh-CN" altLang="en-US" sz="1600" b="1">
                <a:solidFill>
                  <a:schemeClr val="accent2"/>
                </a:solidFill>
                <a:effectLst>
                  <a:outerShdw blurRad="38100" dist="38100" dir="2700000" algn="tl">
                    <a:srgbClr val="000000"/>
                  </a:outerShdw>
                </a:effectLst>
              </a:rPr>
              <a:t>在输出中显示基指示符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7236" name="Group 4"/>
          <p:cNvGrpSpPr>
            <a:grpSpLocks/>
          </p:cNvGrpSpPr>
          <p:nvPr/>
        </p:nvGrpSpPr>
        <p:grpSpPr bwMode="auto">
          <a:xfrm>
            <a:off x="1828800" y="4114800"/>
            <a:ext cx="4876800" cy="304800"/>
            <a:chOff x="1920" y="3744"/>
            <a:chExt cx="3072" cy="192"/>
          </a:xfrm>
        </p:grpSpPr>
        <p:sp>
          <p:nvSpPr>
            <p:cNvPr id="607237"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a:t>
              </a:r>
              <a:r>
                <a:rPr lang="en-US" altLang="zh-CN" sz="1800" b="1">
                  <a:solidFill>
                    <a:schemeClr val="accent2"/>
                  </a:solidFill>
                </a:rPr>
                <a:t>1</a:t>
              </a:r>
              <a:r>
                <a:rPr lang="en-US" altLang="zh-CN" sz="1800"/>
                <a:t>   0    0   0   0   0    0   0</a:t>
              </a:r>
            </a:p>
          </p:txBody>
        </p:sp>
        <p:sp>
          <p:nvSpPr>
            <p:cNvPr id="607238"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39"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0"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1"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2"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3"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4"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5"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6"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7"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8"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9"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50"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51"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52"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7253"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 calcmode="lin" valueType="num">
                                      <p:cBhvr>
                                        <p:cTn id="7" dur="500" fill="hold"/>
                                        <p:tgtEl>
                                          <p:spTgt spid="607236"/>
                                        </p:tgtEl>
                                        <p:attrNameLst>
                                          <p:attrName>ppt_x</p:attrName>
                                        </p:attrNameLst>
                                      </p:cBhvr>
                                      <p:tavLst>
                                        <p:tav tm="0">
                                          <p:val>
                                            <p:strVal val="#ppt_x"/>
                                          </p:val>
                                        </p:tav>
                                        <p:tav tm="100000">
                                          <p:val>
                                            <p:strVal val="#ppt_x"/>
                                          </p:val>
                                        </p:tav>
                                      </p:tavLst>
                                    </p:anim>
                                    <p:anim calcmode="lin" valueType="num">
                                      <p:cBhvr>
                                        <p:cTn id="8" dur="500" fill="hold"/>
                                        <p:tgtEl>
                                          <p:spTgt spid="607236"/>
                                        </p:tgtEl>
                                        <p:attrNameLst>
                                          <p:attrName>ppt_y</p:attrName>
                                        </p:attrNameLst>
                                      </p:cBhvr>
                                      <p:tavLst>
                                        <p:tav tm="0">
                                          <p:val>
                                            <p:strVal val="#ppt_y-#ppt_h/2"/>
                                          </p:val>
                                        </p:tav>
                                        <p:tav tm="100000">
                                          <p:val>
                                            <p:strVal val="#ppt_y"/>
                                          </p:val>
                                        </p:tav>
                                      </p:tavLst>
                                    </p:anim>
                                    <p:anim calcmode="lin" valueType="num">
                                      <p:cBhvr>
                                        <p:cTn id="9" dur="500" fill="hold"/>
                                        <p:tgtEl>
                                          <p:spTgt spid="607236"/>
                                        </p:tgtEl>
                                        <p:attrNameLst>
                                          <p:attrName>ppt_w</p:attrName>
                                        </p:attrNameLst>
                                      </p:cBhvr>
                                      <p:tavLst>
                                        <p:tav tm="0">
                                          <p:val>
                                            <p:strVal val="#ppt_w"/>
                                          </p:val>
                                        </p:tav>
                                        <p:tav tm="100000">
                                          <p:val>
                                            <p:strVal val="#ppt_w"/>
                                          </p:val>
                                        </p:tav>
                                      </p:tavLst>
                                    </p:anim>
                                    <p:anim calcmode="lin" valueType="num">
                                      <p:cBhvr>
                                        <p:cTn id="10" dur="500" fill="hold"/>
                                        <p:tgtEl>
                                          <p:spTgt spid="6072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7845"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47846"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47847"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47848" name="Rectangle 8"/>
          <p:cNvSpPr>
            <a:spLocks noGrp="1" noChangeArrowheads="1"/>
          </p:cNvSpPr>
          <p:nvPr>
            <p:ph type="subTitle" idx="4294967295"/>
          </p:nvPr>
        </p:nvSpPr>
        <p:spPr>
          <a:xfrm>
            <a:off x="5286380" y="381000"/>
            <a:ext cx="340042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7849"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47850" name="Group 10"/>
          <p:cNvGrpSpPr>
            <a:grpSpLocks/>
          </p:cNvGrpSpPr>
          <p:nvPr/>
        </p:nvGrpSpPr>
        <p:grpSpPr bwMode="auto">
          <a:xfrm>
            <a:off x="1371600" y="3352800"/>
            <a:ext cx="6629400" cy="457200"/>
            <a:chOff x="864" y="2112"/>
            <a:chExt cx="4176" cy="288"/>
          </a:xfrm>
        </p:grpSpPr>
        <p:sp>
          <p:nvSpPr>
            <p:cNvPr id="547851"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47852"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47853"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stdiobuf</a:t>
              </a:r>
            </a:p>
          </p:txBody>
        </p:sp>
      </p:grpSp>
      <p:grpSp>
        <p:nvGrpSpPr>
          <p:cNvPr id="547854" name="Group 14"/>
          <p:cNvGrpSpPr>
            <a:grpSpLocks/>
          </p:cNvGrpSpPr>
          <p:nvPr/>
        </p:nvGrpSpPr>
        <p:grpSpPr bwMode="auto">
          <a:xfrm>
            <a:off x="2209800" y="2590800"/>
            <a:ext cx="4876800" cy="762000"/>
            <a:chOff x="1392" y="1632"/>
            <a:chExt cx="3072" cy="624"/>
          </a:xfrm>
        </p:grpSpPr>
        <p:sp>
          <p:nvSpPr>
            <p:cNvPr id="547855"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47856"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47857"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47846"/>
                                        </p:tgtEl>
                                        <p:attrNameLst>
                                          <p:attrName>style.visibility</p:attrName>
                                        </p:attrNameLst>
                                      </p:cBhvr>
                                      <p:to>
                                        <p:strVal val="visible"/>
                                      </p:to>
                                    </p:set>
                                    <p:animEffect transition="in" filter="checkerboard(across)">
                                      <p:cBhvr>
                                        <p:cTn id="7" dur="500"/>
                                        <p:tgtEl>
                                          <p:spTgt spid="547846"/>
                                        </p:tgtEl>
                                      </p:cBhvr>
                                    </p:animEffect>
                                  </p:childTnLst>
                                </p:cTn>
                              </p:par>
                            </p:childTnLst>
                          </p:cTn>
                        </p:par>
                        <p:par>
                          <p:cTn id="8" fill="hold">
                            <p:stCondLst>
                              <p:cond delay="500"/>
                            </p:stCondLst>
                            <p:childTnLst>
                              <p:par>
                                <p:cTn id="9" presetID="3" presetClass="entr" presetSubtype="5" fill="hold" grpId="0" nodeType="afterEffect">
                                  <p:stCondLst>
                                    <p:cond delay="2000"/>
                                  </p:stCondLst>
                                  <p:childTnLst>
                                    <p:set>
                                      <p:cBhvr>
                                        <p:cTn id="10" dur="1" fill="hold">
                                          <p:stCondLst>
                                            <p:cond delay="0"/>
                                          </p:stCondLst>
                                        </p:cTn>
                                        <p:tgtEl>
                                          <p:spTgt spid="547847"/>
                                        </p:tgtEl>
                                        <p:attrNameLst>
                                          <p:attrName>style.visibility</p:attrName>
                                        </p:attrNameLst>
                                      </p:cBhvr>
                                      <p:to>
                                        <p:strVal val="visible"/>
                                      </p:to>
                                    </p:set>
                                    <p:animEffect transition="in" filter="blinds(vertical)">
                                      <p:cBhvr>
                                        <p:cTn id="11" dur="500"/>
                                        <p:tgtEl>
                                          <p:spTgt spid="547847"/>
                                        </p:tgtEl>
                                      </p:cBhvr>
                                    </p:animEffect>
                                  </p:childTnLst>
                                </p:cTn>
                              </p:par>
                            </p:childTnLst>
                          </p:cTn>
                        </p:par>
                        <p:par>
                          <p:cTn id="12" fill="hold">
                            <p:stCondLst>
                              <p:cond delay="3000"/>
                            </p:stCondLst>
                            <p:childTnLst>
                              <p:par>
                                <p:cTn id="13" presetID="4" presetClass="entr" presetSubtype="32" fill="hold" grpId="0" nodeType="afterEffect">
                                  <p:stCondLst>
                                    <p:cond delay="2000"/>
                                  </p:stCondLst>
                                  <p:childTnLst>
                                    <p:set>
                                      <p:cBhvr>
                                        <p:cTn id="14" dur="1" fill="hold">
                                          <p:stCondLst>
                                            <p:cond delay="0"/>
                                          </p:stCondLst>
                                        </p:cTn>
                                        <p:tgtEl>
                                          <p:spTgt spid="547845"/>
                                        </p:tgtEl>
                                        <p:attrNameLst>
                                          <p:attrName>style.visibility</p:attrName>
                                        </p:attrNameLst>
                                      </p:cBhvr>
                                      <p:to>
                                        <p:strVal val="visible"/>
                                      </p:to>
                                    </p:set>
                                    <p:animEffect transition="in" filter="box(out)">
                                      <p:cBhvr>
                                        <p:cTn id="15" dur="500"/>
                                        <p:tgtEl>
                                          <p:spTgt spid="547845"/>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547854"/>
                                        </p:tgtEl>
                                        <p:attrNameLst>
                                          <p:attrName>style.visibility</p:attrName>
                                        </p:attrNameLst>
                                      </p:cBhvr>
                                      <p:to>
                                        <p:strVal val="visible"/>
                                      </p:to>
                                    </p:set>
                                    <p:anim calcmode="lin" valueType="num">
                                      <p:cBhvr>
                                        <p:cTn id="20" dur="500" fill="hold"/>
                                        <p:tgtEl>
                                          <p:spTgt spid="547854"/>
                                        </p:tgtEl>
                                        <p:attrNameLst>
                                          <p:attrName>ppt_x</p:attrName>
                                        </p:attrNameLst>
                                      </p:cBhvr>
                                      <p:tavLst>
                                        <p:tav tm="0">
                                          <p:val>
                                            <p:strVal val="#ppt_x"/>
                                          </p:val>
                                        </p:tav>
                                        <p:tav tm="100000">
                                          <p:val>
                                            <p:strVal val="#ppt_x"/>
                                          </p:val>
                                        </p:tav>
                                      </p:tavLst>
                                    </p:anim>
                                    <p:anim calcmode="lin" valueType="num">
                                      <p:cBhvr>
                                        <p:cTn id="21" dur="500" fill="hold"/>
                                        <p:tgtEl>
                                          <p:spTgt spid="547854"/>
                                        </p:tgtEl>
                                        <p:attrNameLst>
                                          <p:attrName>ppt_y</p:attrName>
                                        </p:attrNameLst>
                                      </p:cBhvr>
                                      <p:tavLst>
                                        <p:tav tm="0">
                                          <p:val>
                                            <p:strVal val="#ppt_y-#ppt_h/2"/>
                                          </p:val>
                                        </p:tav>
                                        <p:tav tm="100000">
                                          <p:val>
                                            <p:strVal val="#ppt_y"/>
                                          </p:val>
                                        </p:tav>
                                      </p:tavLst>
                                    </p:anim>
                                    <p:anim calcmode="lin" valueType="num">
                                      <p:cBhvr>
                                        <p:cTn id="22" dur="500" fill="hold"/>
                                        <p:tgtEl>
                                          <p:spTgt spid="547854"/>
                                        </p:tgtEl>
                                        <p:attrNameLst>
                                          <p:attrName>ppt_w</p:attrName>
                                        </p:attrNameLst>
                                      </p:cBhvr>
                                      <p:tavLst>
                                        <p:tav tm="0">
                                          <p:val>
                                            <p:strVal val="#ppt_w"/>
                                          </p:val>
                                        </p:tav>
                                        <p:tav tm="100000">
                                          <p:val>
                                            <p:strVal val="#ppt_w"/>
                                          </p:val>
                                        </p:tav>
                                      </p:tavLst>
                                    </p:anim>
                                    <p:anim calcmode="lin" valueType="num">
                                      <p:cBhvr>
                                        <p:cTn id="23" dur="500" fill="hold"/>
                                        <p:tgtEl>
                                          <p:spTgt spid="54785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47850"/>
                                        </p:tgtEl>
                                        <p:attrNameLst>
                                          <p:attrName>style.visibility</p:attrName>
                                        </p:attrNameLst>
                                      </p:cBhvr>
                                      <p:to>
                                        <p:strVal val="visible"/>
                                      </p:to>
                                    </p:set>
                                    <p:animEffect transition="in" filter="box(out)">
                                      <p:cBhvr>
                                        <p:cTn id="28" dur="500"/>
                                        <p:tgtEl>
                                          <p:spTgt spid="547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autoUpdateAnimBg="0"/>
      <p:bldP spid="547846" grpId="0" autoUpdateAnimBg="0"/>
      <p:bldP spid="54784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8258"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8259"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showpoint	      0X0100	</a:t>
            </a:r>
            <a:r>
              <a:rPr lang="zh-CN" altLang="en-US" sz="1600" b="1">
                <a:solidFill>
                  <a:schemeClr val="accent2"/>
                </a:solidFill>
                <a:effectLst>
                  <a:outerShdw blurRad="38100" dist="38100" dir="2700000" algn="tl">
                    <a:srgbClr val="000000"/>
                  </a:outerShdw>
                </a:effectLst>
              </a:rPr>
              <a:t>输出时显示小数点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8260" name="Group 4"/>
          <p:cNvGrpSpPr>
            <a:grpSpLocks/>
          </p:cNvGrpSpPr>
          <p:nvPr/>
        </p:nvGrpSpPr>
        <p:grpSpPr bwMode="auto">
          <a:xfrm>
            <a:off x="1828800" y="4419600"/>
            <a:ext cx="4876800" cy="304800"/>
            <a:chOff x="1920" y="3744"/>
            <a:chExt cx="3072" cy="192"/>
          </a:xfrm>
        </p:grpSpPr>
        <p:sp>
          <p:nvSpPr>
            <p:cNvPr id="608261"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a:t>
              </a:r>
              <a:r>
                <a:rPr lang="en-US" altLang="zh-CN" sz="1800" b="1">
                  <a:solidFill>
                    <a:schemeClr val="accent2"/>
                  </a:solidFill>
                </a:rPr>
                <a:t>1</a:t>
              </a:r>
              <a:r>
                <a:rPr lang="en-US" altLang="zh-CN" sz="1800"/>
                <a:t>    0   0    0   0   0   0    0   0</a:t>
              </a:r>
            </a:p>
          </p:txBody>
        </p:sp>
        <p:sp>
          <p:nvSpPr>
            <p:cNvPr id="608262"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3"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4"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5"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6"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7"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8"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9"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0"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1"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2"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3"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4"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5"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6"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8277"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8260"/>
                                        </p:tgtEl>
                                        <p:attrNameLst>
                                          <p:attrName>style.visibility</p:attrName>
                                        </p:attrNameLst>
                                      </p:cBhvr>
                                      <p:to>
                                        <p:strVal val="visible"/>
                                      </p:to>
                                    </p:set>
                                    <p:anim calcmode="lin" valueType="num">
                                      <p:cBhvr>
                                        <p:cTn id="7" dur="500" fill="hold"/>
                                        <p:tgtEl>
                                          <p:spTgt spid="608260"/>
                                        </p:tgtEl>
                                        <p:attrNameLst>
                                          <p:attrName>ppt_x</p:attrName>
                                        </p:attrNameLst>
                                      </p:cBhvr>
                                      <p:tavLst>
                                        <p:tav tm="0">
                                          <p:val>
                                            <p:strVal val="#ppt_x"/>
                                          </p:val>
                                        </p:tav>
                                        <p:tav tm="100000">
                                          <p:val>
                                            <p:strVal val="#ppt_x"/>
                                          </p:val>
                                        </p:tav>
                                      </p:tavLst>
                                    </p:anim>
                                    <p:anim calcmode="lin" valueType="num">
                                      <p:cBhvr>
                                        <p:cTn id="8" dur="500" fill="hold"/>
                                        <p:tgtEl>
                                          <p:spTgt spid="608260"/>
                                        </p:tgtEl>
                                        <p:attrNameLst>
                                          <p:attrName>ppt_y</p:attrName>
                                        </p:attrNameLst>
                                      </p:cBhvr>
                                      <p:tavLst>
                                        <p:tav tm="0">
                                          <p:val>
                                            <p:strVal val="#ppt_y-#ppt_h/2"/>
                                          </p:val>
                                        </p:tav>
                                        <p:tav tm="100000">
                                          <p:val>
                                            <p:strVal val="#ppt_y"/>
                                          </p:val>
                                        </p:tav>
                                      </p:tavLst>
                                    </p:anim>
                                    <p:anim calcmode="lin" valueType="num">
                                      <p:cBhvr>
                                        <p:cTn id="9" dur="500" fill="hold"/>
                                        <p:tgtEl>
                                          <p:spTgt spid="608260"/>
                                        </p:tgtEl>
                                        <p:attrNameLst>
                                          <p:attrName>ppt_w</p:attrName>
                                        </p:attrNameLst>
                                      </p:cBhvr>
                                      <p:tavLst>
                                        <p:tav tm="0">
                                          <p:val>
                                            <p:strVal val="#ppt_w"/>
                                          </p:val>
                                        </p:tav>
                                        <p:tav tm="100000">
                                          <p:val>
                                            <p:strVal val="#ppt_w"/>
                                          </p:val>
                                        </p:tav>
                                      </p:tavLst>
                                    </p:anim>
                                    <p:anim calcmode="lin" valueType="num">
                                      <p:cBhvr>
                                        <p:cTn id="10" dur="500" fill="hold"/>
                                        <p:tgtEl>
                                          <p:spTgt spid="6082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9283"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uppercase	      0X0200	</a:t>
            </a:r>
            <a:r>
              <a:rPr lang="zh-CN" altLang="en-US" sz="1600" b="1">
                <a:solidFill>
                  <a:schemeClr val="accent2"/>
                </a:solidFill>
                <a:effectLst>
                  <a:outerShdw blurRad="38100" dist="38100" dir="2700000" algn="tl">
                    <a:srgbClr val="000000"/>
                  </a:outerShdw>
                </a:effectLst>
              </a:rPr>
              <a:t>十六进制输出时一律用大写字母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9284" name="Group 4"/>
          <p:cNvGrpSpPr>
            <a:grpSpLocks/>
          </p:cNvGrpSpPr>
          <p:nvPr/>
        </p:nvGrpSpPr>
        <p:grpSpPr bwMode="auto">
          <a:xfrm>
            <a:off x="1828800" y="4800600"/>
            <a:ext cx="4876800" cy="304800"/>
            <a:chOff x="1920" y="3744"/>
            <a:chExt cx="3072" cy="192"/>
          </a:xfrm>
        </p:grpSpPr>
        <p:sp>
          <p:nvSpPr>
            <p:cNvPr id="609285"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a:t>
              </a:r>
              <a:r>
                <a:rPr lang="en-US" altLang="zh-CN" sz="1800" b="1">
                  <a:solidFill>
                    <a:schemeClr val="accent2"/>
                  </a:solidFill>
                </a:rPr>
                <a:t>1</a:t>
              </a:r>
              <a:r>
                <a:rPr lang="en-US" altLang="zh-CN" sz="1800"/>
                <a:t>    0   0    0   0   0   0    0   0</a:t>
              </a:r>
            </a:p>
          </p:txBody>
        </p:sp>
        <p:sp>
          <p:nvSpPr>
            <p:cNvPr id="609286"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87"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88"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89"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0"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1"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2"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3"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4"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5"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6"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7"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8"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9"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300"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9301"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9284"/>
                                        </p:tgtEl>
                                        <p:attrNameLst>
                                          <p:attrName>style.visibility</p:attrName>
                                        </p:attrNameLst>
                                      </p:cBhvr>
                                      <p:to>
                                        <p:strVal val="visible"/>
                                      </p:to>
                                    </p:set>
                                    <p:anim calcmode="lin" valueType="num">
                                      <p:cBhvr>
                                        <p:cTn id="7" dur="500" fill="hold"/>
                                        <p:tgtEl>
                                          <p:spTgt spid="609284"/>
                                        </p:tgtEl>
                                        <p:attrNameLst>
                                          <p:attrName>ppt_x</p:attrName>
                                        </p:attrNameLst>
                                      </p:cBhvr>
                                      <p:tavLst>
                                        <p:tav tm="0">
                                          <p:val>
                                            <p:strVal val="#ppt_x"/>
                                          </p:val>
                                        </p:tav>
                                        <p:tav tm="100000">
                                          <p:val>
                                            <p:strVal val="#ppt_x"/>
                                          </p:val>
                                        </p:tav>
                                      </p:tavLst>
                                    </p:anim>
                                    <p:anim calcmode="lin" valueType="num">
                                      <p:cBhvr>
                                        <p:cTn id="8" dur="500" fill="hold"/>
                                        <p:tgtEl>
                                          <p:spTgt spid="609284"/>
                                        </p:tgtEl>
                                        <p:attrNameLst>
                                          <p:attrName>ppt_y</p:attrName>
                                        </p:attrNameLst>
                                      </p:cBhvr>
                                      <p:tavLst>
                                        <p:tav tm="0">
                                          <p:val>
                                            <p:strVal val="#ppt_y-#ppt_h/2"/>
                                          </p:val>
                                        </p:tav>
                                        <p:tav tm="100000">
                                          <p:val>
                                            <p:strVal val="#ppt_y"/>
                                          </p:val>
                                        </p:tav>
                                      </p:tavLst>
                                    </p:anim>
                                    <p:anim calcmode="lin" valueType="num">
                                      <p:cBhvr>
                                        <p:cTn id="9" dur="500" fill="hold"/>
                                        <p:tgtEl>
                                          <p:spTgt spid="609284"/>
                                        </p:tgtEl>
                                        <p:attrNameLst>
                                          <p:attrName>ppt_w</p:attrName>
                                        </p:attrNameLst>
                                      </p:cBhvr>
                                      <p:tavLst>
                                        <p:tav tm="0">
                                          <p:val>
                                            <p:strVal val="#ppt_w"/>
                                          </p:val>
                                        </p:tav>
                                        <p:tav tm="100000">
                                          <p:val>
                                            <p:strVal val="#ppt_w"/>
                                          </p:val>
                                        </p:tav>
                                      </p:tavLst>
                                    </p:anim>
                                    <p:anim calcmode="lin" valueType="num">
                                      <p:cBhvr>
                                        <p:cTn id="10" dur="500" fill="hold"/>
                                        <p:tgtEl>
                                          <p:spTgt spid="6092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06"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0307"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showpos	      0X0400	</a:t>
            </a:r>
            <a:r>
              <a:rPr lang="zh-CN" altLang="zh-CN" sz="1600" b="1">
                <a:solidFill>
                  <a:schemeClr val="accent2"/>
                </a:solidFill>
                <a:effectLst>
                  <a:outerShdw blurRad="38100" dist="38100" dir="2700000" algn="tl">
                    <a:srgbClr val="000000"/>
                  </a:outerShdw>
                </a:effectLst>
              </a:rPr>
              <a:t>正</a:t>
            </a:r>
            <a:r>
              <a:rPr lang="zh-CN" altLang="en-US" sz="1600" b="1">
                <a:solidFill>
                  <a:schemeClr val="accent2"/>
                </a:solidFill>
                <a:effectLst>
                  <a:outerShdw blurRad="38100" dist="38100" dir="2700000" algn="tl">
                    <a:srgbClr val="000000"/>
                  </a:outerShdw>
                </a:effectLst>
              </a:rPr>
              <a:t>整数前加“</a:t>
            </a:r>
            <a:r>
              <a:rPr lang="en-US" altLang="zh-CN" sz="1600" b="1">
                <a:solidFill>
                  <a:schemeClr val="accent2"/>
                </a:solidFill>
                <a:effectLst>
                  <a:outerShdw blurRad="38100" dist="38100" dir="2700000" algn="tl">
                    <a:srgbClr val="000000"/>
                  </a:outerShdw>
                </a:effectLst>
              </a:rPr>
              <a:t>+”</a:t>
            </a:r>
            <a:r>
              <a:rPr lang="zh-CN" altLang="en-US" sz="1600" b="1">
                <a:solidFill>
                  <a:schemeClr val="accent2"/>
                </a:solidFill>
                <a:effectLst>
                  <a:outerShdw blurRad="38100" dist="38100" dir="2700000" algn="tl">
                    <a:srgbClr val="000000"/>
                  </a:outerShdw>
                </a:effectLst>
              </a:rPr>
              <a:t>号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0308" name="Group 4"/>
          <p:cNvGrpSpPr>
            <a:grpSpLocks/>
          </p:cNvGrpSpPr>
          <p:nvPr/>
        </p:nvGrpSpPr>
        <p:grpSpPr bwMode="auto">
          <a:xfrm>
            <a:off x="1828800" y="5105400"/>
            <a:ext cx="4876800" cy="304800"/>
            <a:chOff x="1920" y="3744"/>
            <a:chExt cx="3072" cy="192"/>
          </a:xfrm>
        </p:grpSpPr>
        <p:sp>
          <p:nvSpPr>
            <p:cNvPr id="610309"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a:t>
              </a:r>
              <a:r>
                <a:rPr lang="en-US" altLang="zh-CN" sz="1800" b="1">
                  <a:solidFill>
                    <a:schemeClr val="accent2"/>
                  </a:solidFill>
                </a:rPr>
                <a:t>1</a:t>
              </a:r>
              <a:r>
                <a:rPr lang="en-US" altLang="zh-CN" sz="1800"/>
                <a:t>   0   0    0   0    0   0   0   0    0   0</a:t>
              </a:r>
            </a:p>
          </p:txBody>
        </p:sp>
        <p:sp>
          <p:nvSpPr>
            <p:cNvPr id="610310"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1"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2"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3"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4"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5"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6"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7"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8"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9"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0"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1"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2"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3"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4"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0325"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0308"/>
                                        </p:tgtEl>
                                        <p:attrNameLst>
                                          <p:attrName>style.visibility</p:attrName>
                                        </p:attrNameLst>
                                      </p:cBhvr>
                                      <p:to>
                                        <p:strVal val="visible"/>
                                      </p:to>
                                    </p:set>
                                    <p:anim calcmode="lin" valueType="num">
                                      <p:cBhvr>
                                        <p:cTn id="7" dur="500" fill="hold"/>
                                        <p:tgtEl>
                                          <p:spTgt spid="610308"/>
                                        </p:tgtEl>
                                        <p:attrNameLst>
                                          <p:attrName>ppt_x</p:attrName>
                                        </p:attrNameLst>
                                      </p:cBhvr>
                                      <p:tavLst>
                                        <p:tav tm="0">
                                          <p:val>
                                            <p:strVal val="#ppt_x"/>
                                          </p:val>
                                        </p:tav>
                                        <p:tav tm="100000">
                                          <p:val>
                                            <p:strVal val="#ppt_x"/>
                                          </p:val>
                                        </p:tav>
                                      </p:tavLst>
                                    </p:anim>
                                    <p:anim calcmode="lin" valueType="num">
                                      <p:cBhvr>
                                        <p:cTn id="8" dur="500" fill="hold"/>
                                        <p:tgtEl>
                                          <p:spTgt spid="610308"/>
                                        </p:tgtEl>
                                        <p:attrNameLst>
                                          <p:attrName>ppt_y</p:attrName>
                                        </p:attrNameLst>
                                      </p:cBhvr>
                                      <p:tavLst>
                                        <p:tav tm="0">
                                          <p:val>
                                            <p:strVal val="#ppt_y-#ppt_h/2"/>
                                          </p:val>
                                        </p:tav>
                                        <p:tav tm="100000">
                                          <p:val>
                                            <p:strVal val="#ppt_y"/>
                                          </p:val>
                                        </p:tav>
                                      </p:tavLst>
                                    </p:anim>
                                    <p:anim calcmode="lin" valueType="num">
                                      <p:cBhvr>
                                        <p:cTn id="9" dur="500" fill="hold"/>
                                        <p:tgtEl>
                                          <p:spTgt spid="610308"/>
                                        </p:tgtEl>
                                        <p:attrNameLst>
                                          <p:attrName>ppt_w</p:attrName>
                                        </p:attrNameLst>
                                      </p:cBhvr>
                                      <p:tavLst>
                                        <p:tav tm="0">
                                          <p:val>
                                            <p:strVal val="#ppt_w"/>
                                          </p:val>
                                        </p:tav>
                                        <p:tav tm="100000">
                                          <p:val>
                                            <p:strVal val="#ppt_w"/>
                                          </p:val>
                                        </p:tav>
                                      </p:tavLst>
                                    </p:anim>
                                    <p:anim calcmode="lin" valueType="num">
                                      <p:cBhvr>
                                        <p:cTn id="10" dur="500" fill="hold"/>
                                        <p:tgtEl>
                                          <p:spTgt spid="610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1331"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scientific	      0X0800	</a:t>
            </a:r>
            <a:r>
              <a:rPr lang="zh-CN" altLang="en-US" sz="1600" b="1">
                <a:solidFill>
                  <a:schemeClr val="accent2"/>
                </a:solidFill>
                <a:effectLst>
                  <a:outerShdw blurRad="38100" dist="38100" dir="2700000" algn="tl">
                    <a:srgbClr val="000000"/>
                  </a:outerShdw>
                </a:effectLst>
              </a:rPr>
              <a:t>科学示数法显示浮点数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1332" name="Group 4"/>
          <p:cNvGrpSpPr>
            <a:grpSpLocks/>
          </p:cNvGrpSpPr>
          <p:nvPr/>
        </p:nvGrpSpPr>
        <p:grpSpPr bwMode="auto">
          <a:xfrm>
            <a:off x="1828800" y="5486400"/>
            <a:ext cx="4876800" cy="304800"/>
            <a:chOff x="1920" y="3744"/>
            <a:chExt cx="3072" cy="192"/>
          </a:xfrm>
        </p:grpSpPr>
        <p:sp>
          <p:nvSpPr>
            <p:cNvPr id="611333"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a:t>
              </a:r>
              <a:r>
                <a:rPr lang="en-US" altLang="zh-CN" sz="1800" b="1">
                  <a:solidFill>
                    <a:schemeClr val="accent2"/>
                  </a:solidFill>
                </a:rPr>
                <a:t>1</a:t>
              </a:r>
              <a:r>
                <a:rPr lang="en-US" altLang="zh-CN" sz="1800"/>
                <a:t>   0    0   0    0   0    0   0   0   0    0   0</a:t>
              </a:r>
            </a:p>
          </p:txBody>
        </p:sp>
        <p:sp>
          <p:nvSpPr>
            <p:cNvPr id="611334"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5"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6"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7"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8"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9"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0"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1"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2"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3"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4"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5"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6"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7"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8"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1349"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1332"/>
                                        </p:tgtEl>
                                        <p:attrNameLst>
                                          <p:attrName>style.visibility</p:attrName>
                                        </p:attrNameLst>
                                      </p:cBhvr>
                                      <p:to>
                                        <p:strVal val="visible"/>
                                      </p:to>
                                    </p:set>
                                    <p:anim calcmode="lin" valueType="num">
                                      <p:cBhvr>
                                        <p:cTn id="7" dur="500" fill="hold"/>
                                        <p:tgtEl>
                                          <p:spTgt spid="611332"/>
                                        </p:tgtEl>
                                        <p:attrNameLst>
                                          <p:attrName>ppt_x</p:attrName>
                                        </p:attrNameLst>
                                      </p:cBhvr>
                                      <p:tavLst>
                                        <p:tav tm="0">
                                          <p:val>
                                            <p:strVal val="#ppt_x"/>
                                          </p:val>
                                        </p:tav>
                                        <p:tav tm="100000">
                                          <p:val>
                                            <p:strVal val="#ppt_x"/>
                                          </p:val>
                                        </p:tav>
                                      </p:tavLst>
                                    </p:anim>
                                    <p:anim calcmode="lin" valueType="num">
                                      <p:cBhvr>
                                        <p:cTn id="8" dur="500" fill="hold"/>
                                        <p:tgtEl>
                                          <p:spTgt spid="611332"/>
                                        </p:tgtEl>
                                        <p:attrNameLst>
                                          <p:attrName>ppt_y</p:attrName>
                                        </p:attrNameLst>
                                      </p:cBhvr>
                                      <p:tavLst>
                                        <p:tav tm="0">
                                          <p:val>
                                            <p:strVal val="#ppt_y-#ppt_h/2"/>
                                          </p:val>
                                        </p:tav>
                                        <p:tav tm="100000">
                                          <p:val>
                                            <p:strVal val="#ppt_y"/>
                                          </p:val>
                                        </p:tav>
                                      </p:tavLst>
                                    </p:anim>
                                    <p:anim calcmode="lin" valueType="num">
                                      <p:cBhvr>
                                        <p:cTn id="9" dur="500" fill="hold"/>
                                        <p:tgtEl>
                                          <p:spTgt spid="611332"/>
                                        </p:tgtEl>
                                        <p:attrNameLst>
                                          <p:attrName>ppt_w</p:attrName>
                                        </p:attrNameLst>
                                      </p:cBhvr>
                                      <p:tavLst>
                                        <p:tav tm="0">
                                          <p:val>
                                            <p:strVal val="#ppt_w"/>
                                          </p:val>
                                        </p:tav>
                                        <p:tav tm="100000">
                                          <p:val>
                                            <p:strVal val="#ppt_w"/>
                                          </p:val>
                                        </p:tav>
                                      </p:tavLst>
                                    </p:anim>
                                    <p:anim calcmode="lin" valueType="num">
                                      <p:cBhvr>
                                        <p:cTn id="10" dur="500" fill="hold"/>
                                        <p:tgtEl>
                                          <p:spTgt spid="6113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2355"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fixed	      0X1000	</a:t>
            </a:r>
            <a:r>
              <a:rPr lang="zh-CN" altLang="en-US" sz="1600" b="1">
                <a:solidFill>
                  <a:schemeClr val="accent2"/>
                </a:solidFill>
                <a:effectLst>
                  <a:outerShdw blurRad="38100" dist="38100" dir="2700000" algn="tl">
                    <a:srgbClr val="000000"/>
                  </a:outerShdw>
                </a:effectLst>
              </a:rPr>
              <a:t>定点形式显示浮点数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2356" name="Group 4"/>
          <p:cNvGrpSpPr>
            <a:grpSpLocks/>
          </p:cNvGrpSpPr>
          <p:nvPr/>
        </p:nvGrpSpPr>
        <p:grpSpPr bwMode="auto">
          <a:xfrm>
            <a:off x="1828800" y="5791200"/>
            <a:ext cx="4876800" cy="304800"/>
            <a:chOff x="1920" y="3744"/>
            <a:chExt cx="3072" cy="192"/>
          </a:xfrm>
        </p:grpSpPr>
        <p:sp>
          <p:nvSpPr>
            <p:cNvPr id="612357"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a:t>
              </a:r>
              <a:r>
                <a:rPr lang="en-US" altLang="zh-CN" sz="1800" b="1">
                  <a:solidFill>
                    <a:schemeClr val="accent2"/>
                  </a:solidFill>
                </a:rPr>
                <a:t>1</a:t>
              </a:r>
              <a:r>
                <a:rPr lang="en-US" altLang="zh-CN" sz="1800"/>
                <a:t>   0   0    0   0    0   0    0   0   0   0    0   0</a:t>
              </a:r>
            </a:p>
          </p:txBody>
        </p:sp>
        <p:sp>
          <p:nvSpPr>
            <p:cNvPr id="612358"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59"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0"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1"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2"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3"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4"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5"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6"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7"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8"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9"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70"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71"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72"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2373"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2356"/>
                                        </p:tgtEl>
                                        <p:attrNameLst>
                                          <p:attrName>style.visibility</p:attrName>
                                        </p:attrNameLst>
                                      </p:cBhvr>
                                      <p:to>
                                        <p:strVal val="visible"/>
                                      </p:to>
                                    </p:set>
                                    <p:anim calcmode="lin" valueType="num">
                                      <p:cBhvr>
                                        <p:cTn id="7" dur="500" fill="hold"/>
                                        <p:tgtEl>
                                          <p:spTgt spid="612356"/>
                                        </p:tgtEl>
                                        <p:attrNameLst>
                                          <p:attrName>ppt_x</p:attrName>
                                        </p:attrNameLst>
                                      </p:cBhvr>
                                      <p:tavLst>
                                        <p:tav tm="0">
                                          <p:val>
                                            <p:strVal val="#ppt_x"/>
                                          </p:val>
                                        </p:tav>
                                        <p:tav tm="100000">
                                          <p:val>
                                            <p:strVal val="#ppt_x"/>
                                          </p:val>
                                        </p:tav>
                                      </p:tavLst>
                                    </p:anim>
                                    <p:anim calcmode="lin" valueType="num">
                                      <p:cBhvr>
                                        <p:cTn id="8" dur="500" fill="hold"/>
                                        <p:tgtEl>
                                          <p:spTgt spid="612356"/>
                                        </p:tgtEl>
                                        <p:attrNameLst>
                                          <p:attrName>ppt_y</p:attrName>
                                        </p:attrNameLst>
                                      </p:cBhvr>
                                      <p:tavLst>
                                        <p:tav tm="0">
                                          <p:val>
                                            <p:strVal val="#ppt_y-#ppt_h/2"/>
                                          </p:val>
                                        </p:tav>
                                        <p:tav tm="100000">
                                          <p:val>
                                            <p:strVal val="#ppt_y"/>
                                          </p:val>
                                        </p:tav>
                                      </p:tavLst>
                                    </p:anim>
                                    <p:anim calcmode="lin" valueType="num">
                                      <p:cBhvr>
                                        <p:cTn id="9" dur="500" fill="hold"/>
                                        <p:tgtEl>
                                          <p:spTgt spid="612356"/>
                                        </p:tgtEl>
                                        <p:attrNameLst>
                                          <p:attrName>ppt_w</p:attrName>
                                        </p:attrNameLst>
                                      </p:cBhvr>
                                      <p:tavLst>
                                        <p:tav tm="0">
                                          <p:val>
                                            <p:strVal val="#ppt_w"/>
                                          </p:val>
                                        </p:tav>
                                        <p:tav tm="100000">
                                          <p:val>
                                            <p:strVal val="#ppt_w"/>
                                          </p:val>
                                        </p:tav>
                                      </p:tavLst>
                                    </p:anim>
                                    <p:anim calcmode="lin" valueType="num">
                                      <p:cBhvr>
                                        <p:cTn id="10" dur="500" fill="hold"/>
                                        <p:tgtEl>
                                          <p:spTgt spid="6123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8"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3379"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unitbuf	      0X2000	</a:t>
            </a:r>
            <a:r>
              <a:rPr lang="zh-CN" altLang="en-US" sz="1600" b="1">
                <a:solidFill>
                  <a:schemeClr val="accent2"/>
                </a:solidFill>
                <a:effectLst>
                  <a:outerShdw blurRad="38100" dist="38100" dir="2700000" algn="tl">
                    <a:srgbClr val="000000"/>
                  </a:outerShdw>
                </a:effectLst>
              </a:rPr>
              <a:t>输出操作后立即刷新流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3380" name="Group 4"/>
          <p:cNvGrpSpPr>
            <a:grpSpLocks/>
          </p:cNvGrpSpPr>
          <p:nvPr/>
        </p:nvGrpSpPr>
        <p:grpSpPr bwMode="auto">
          <a:xfrm>
            <a:off x="1828800" y="6172200"/>
            <a:ext cx="4876800" cy="304800"/>
            <a:chOff x="1920" y="3744"/>
            <a:chExt cx="3072" cy="192"/>
          </a:xfrm>
        </p:grpSpPr>
        <p:sp>
          <p:nvSpPr>
            <p:cNvPr id="613381"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a:t>
              </a:r>
              <a:r>
                <a:rPr lang="en-US" altLang="zh-CN" sz="1800" b="1">
                  <a:solidFill>
                    <a:schemeClr val="accent2"/>
                  </a:solidFill>
                </a:rPr>
                <a:t>1</a:t>
              </a:r>
              <a:r>
                <a:rPr lang="en-US" altLang="zh-CN" sz="1800"/>
                <a:t>   0   0   0    0   0    0   0    0   0   0   0    0   0</a:t>
              </a:r>
            </a:p>
          </p:txBody>
        </p:sp>
        <p:sp>
          <p:nvSpPr>
            <p:cNvPr id="613382"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3"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4"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5"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6"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7"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8"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9"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0"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1"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2"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3"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4"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5"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6"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3397"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3380"/>
                                        </p:tgtEl>
                                        <p:attrNameLst>
                                          <p:attrName>style.visibility</p:attrName>
                                        </p:attrNameLst>
                                      </p:cBhvr>
                                      <p:to>
                                        <p:strVal val="visible"/>
                                      </p:to>
                                    </p:set>
                                    <p:anim calcmode="lin" valueType="num">
                                      <p:cBhvr>
                                        <p:cTn id="7" dur="500" fill="hold"/>
                                        <p:tgtEl>
                                          <p:spTgt spid="613380"/>
                                        </p:tgtEl>
                                        <p:attrNameLst>
                                          <p:attrName>ppt_x</p:attrName>
                                        </p:attrNameLst>
                                      </p:cBhvr>
                                      <p:tavLst>
                                        <p:tav tm="0">
                                          <p:val>
                                            <p:strVal val="#ppt_x"/>
                                          </p:val>
                                        </p:tav>
                                        <p:tav tm="100000">
                                          <p:val>
                                            <p:strVal val="#ppt_x"/>
                                          </p:val>
                                        </p:tav>
                                      </p:tavLst>
                                    </p:anim>
                                    <p:anim calcmode="lin" valueType="num">
                                      <p:cBhvr>
                                        <p:cTn id="8" dur="500" fill="hold"/>
                                        <p:tgtEl>
                                          <p:spTgt spid="613380"/>
                                        </p:tgtEl>
                                        <p:attrNameLst>
                                          <p:attrName>ppt_y</p:attrName>
                                        </p:attrNameLst>
                                      </p:cBhvr>
                                      <p:tavLst>
                                        <p:tav tm="0">
                                          <p:val>
                                            <p:strVal val="#ppt_y-#ppt_h/2"/>
                                          </p:val>
                                        </p:tav>
                                        <p:tav tm="100000">
                                          <p:val>
                                            <p:strVal val="#ppt_y"/>
                                          </p:val>
                                        </p:tav>
                                      </p:tavLst>
                                    </p:anim>
                                    <p:anim calcmode="lin" valueType="num">
                                      <p:cBhvr>
                                        <p:cTn id="9" dur="500" fill="hold"/>
                                        <p:tgtEl>
                                          <p:spTgt spid="613380"/>
                                        </p:tgtEl>
                                        <p:attrNameLst>
                                          <p:attrName>ppt_w</p:attrName>
                                        </p:attrNameLst>
                                      </p:cBhvr>
                                      <p:tavLst>
                                        <p:tav tm="0">
                                          <p:val>
                                            <p:strVal val="#ppt_w"/>
                                          </p:val>
                                        </p:tav>
                                        <p:tav tm="100000">
                                          <p:val>
                                            <p:strVal val="#ppt_w"/>
                                          </p:val>
                                        </p:tav>
                                      </p:tavLst>
                                    </p:anim>
                                    <p:anim calcmode="lin" valueType="num">
                                      <p:cBhvr>
                                        <p:cTn id="10" dur="500" fill="hold"/>
                                        <p:tgtEl>
                                          <p:spTgt spid="6133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0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4403"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stdio	      0X4000	</a:t>
            </a:r>
            <a:r>
              <a:rPr lang="zh-CN" altLang="en-US" sz="1600" b="1">
                <a:solidFill>
                  <a:schemeClr val="accent2"/>
                </a:solidFill>
                <a:effectLst>
                  <a:outerShdw blurRad="38100" dist="38100" dir="2700000" algn="tl">
                    <a:srgbClr val="000000"/>
                  </a:outerShdw>
                </a:effectLst>
              </a:rPr>
              <a:t>输出操作后刷新</a:t>
            </a:r>
            <a:r>
              <a:rPr lang="en-US" altLang="zh-CN" sz="1600" b="1">
                <a:solidFill>
                  <a:schemeClr val="accent2"/>
                </a:solidFill>
                <a:effectLst>
                  <a:outerShdw blurRad="38100" dist="38100" dir="2700000" algn="tl">
                    <a:srgbClr val="000000"/>
                  </a:outerShdw>
                </a:effectLst>
              </a:rPr>
              <a:t>stdout </a:t>
            </a:r>
            <a:r>
              <a:rPr lang="zh-CN" altLang="en-US" sz="1600" b="1">
                <a:solidFill>
                  <a:schemeClr val="accent2"/>
                </a:solidFill>
                <a:effectLst>
                  <a:outerShdw blurRad="38100" dist="38100" dir="2700000" algn="tl">
                    <a:srgbClr val="000000"/>
                  </a:outerShdw>
                </a:effectLst>
              </a:rPr>
              <a:t>和 </a:t>
            </a:r>
            <a:r>
              <a:rPr lang="en-US" altLang="zh-CN" sz="1600" b="1">
                <a:solidFill>
                  <a:schemeClr val="accent2"/>
                </a:solidFill>
                <a:effectLst>
                  <a:outerShdw blurRad="38100" dist="38100" dir="2700000" algn="tl">
                    <a:srgbClr val="000000"/>
                  </a:outerShdw>
                </a:effectLst>
              </a:rPr>
              <a:t>stdree	O</a:t>
            </a:r>
          </a:p>
        </p:txBody>
      </p:sp>
      <p:grpSp>
        <p:nvGrpSpPr>
          <p:cNvPr id="614404" name="Group 4"/>
          <p:cNvGrpSpPr>
            <a:grpSpLocks/>
          </p:cNvGrpSpPr>
          <p:nvPr/>
        </p:nvGrpSpPr>
        <p:grpSpPr bwMode="auto">
          <a:xfrm>
            <a:off x="1828800" y="6477000"/>
            <a:ext cx="4876800" cy="304800"/>
            <a:chOff x="1920" y="3744"/>
            <a:chExt cx="3072" cy="192"/>
          </a:xfrm>
        </p:grpSpPr>
        <p:sp>
          <p:nvSpPr>
            <p:cNvPr id="614405"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a:t>
              </a:r>
              <a:r>
                <a:rPr lang="en-US" altLang="zh-CN" sz="1800" b="1">
                  <a:solidFill>
                    <a:schemeClr val="accent2"/>
                  </a:solidFill>
                </a:rPr>
                <a:t>1</a:t>
              </a:r>
              <a:r>
                <a:rPr lang="en-US" altLang="zh-CN" sz="1800"/>
                <a:t>    0   0   0   0    0   0    0   0    0   0   0   0    0   0</a:t>
              </a:r>
            </a:p>
          </p:txBody>
        </p:sp>
        <p:sp>
          <p:nvSpPr>
            <p:cNvPr id="614406"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7"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8"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9"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0"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1"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2"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4"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5"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6"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7"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8"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9"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20"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4421"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4404"/>
                                        </p:tgtEl>
                                        <p:attrNameLst>
                                          <p:attrName>style.visibility</p:attrName>
                                        </p:attrNameLst>
                                      </p:cBhvr>
                                      <p:to>
                                        <p:strVal val="visible"/>
                                      </p:to>
                                    </p:set>
                                    <p:anim calcmode="lin" valueType="num">
                                      <p:cBhvr>
                                        <p:cTn id="7" dur="500" fill="hold"/>
                                        <p:tgtEl>
                                          <p:spTgt spid="614404"/>
                                        </p:tgtEl>
                                        <p:attrNameLst>
                                          <p:attrName>ppt_x</p:attrName>
                                        </p:attrNameLst>
                                      </p:cBhvr>
                                      <p:tavLst>
                                        <p:tav tm="0">
                                          <p:val>
                                            <p:strVal val="#ppt_x"/>
                                          </p:val>
                                        </p:tav>
                                        <p:tav tm="100000">
                                          <p:val>
                                            <p:strVal val="#ppt_x"/>
                                          </p:val>
                                        </p:tav>
                                      </p:tavLst>
                                    </p:anim>
                                    <p:anim calcmode="lin" valueType="num">
                                      <p:cBhvr>
                                        <p:cTn id="8" dur="500" fill="hold"/>
                                        <p:tgtEl>
                                          <p:spTgt spid="614404"/>
                                        </p:tgtEl>
                                        <p:attrNameLst>
                                          <p:attrName>ppt_y</p:attrName>
                                        </p:attrNameLst>
                                      </p:cBhvr>
                                      <p:tavLst>
                                        <p:tav tm="0">
                                          <p:val>
                                            <p:strVal val="#ppt_y-#ppt_h/2"/>
                                          </p:val>
                                        </p:tav>
                                        <p:tav tm="100000">
                                          <p:val>
                                            <p:strVal val="#ppt_y"/>
                                          </p:val>
                                        </p:tav>
                                      </p:tavLst>
                                    </p:anim>
                                    <p:anim calcmode="lin" valueType="num">
                                      <p:cBhvr>
                                        <p:cTn id="9" dur="500" fill="hold"/>
                                        <p:tgtEl>
                                          <p:spTgt spid="614404"/>
                                        </p:tgtEl>
                                        <p:attrNameLst>
                                          <p:attrName>ppt_w</p:attrName>
                                        </p:attrNameLst>
                                      </p:cBhvr>
                                      <p:tavLst>
                                        <p:tav tm="0">
                                          <p:val>
                                            <p:strVal val="#ppt_w"/>
                                          </p:val>
                                        </p:tav>
                                        <p:tav tm="100000">
                                          <p:val>
                                            <p:strVal val="#ppt_w"/>
                                          </p:val>
                                        </p:tav>
                                      </p:tavLst>
                                    </p:anim>
                                    <p:anim calcmode="lin" valueType="num">
                                      <p:cBhvr>
                                        <p:cTn id="10" dur="500" fill="hold"/>
                                        <p:tgtEl>
                                          <p:spTgt spid="614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426" name="Rectangle 2"/>
          <p:cNvSpPr>
            <a:spLocks noGrp="1" noChangeArrowheads="1"/>
          </p:cNvSpPr>
          <p:nvPr>
            <p:ph type="subTitle" idx="4294967295"/>
          </p:nvPr>
        </p:nvSpPr>
        <p:spPr>
          <a:xfrm>
            <a:off x="533400" y="5334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5427" name="Text Box 3"/>
          <p:cNvSpPr txBox="1">
            <a:spLocks noChangeArrowheads="1"/>
          </p:cNvSpPr>
          <p:nvPr/>
        </p:nvSpPr>
        <p:spPr bwMode="auto">
          <a:xfrm>
            <a:off x="6400800" y="1447800"/>
            <a:ext cx="2133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控制格式的函数</a:t>
            </a:r>
          </a:p>
        </p:txBody>
      </p:sp>
      <p:graphicFrame>
        <p:nvGraphicFramePr>
          <p:cNvPr id="615428" name="Group 4"/>
          <p:cNvGraphicFramePr>
            <a:graphicFrameLocks noGrp="1"/>
          </p:cNvGraphicFramePr>
          <p:nvPr/>
        </p:nvGraphicFramePr>
        <p:xfrm>
          <a:off x="533400" y="1905000"/>
          <a:ext cx="8077200" cy="3993642"/>
        </p:xfrm>
        <a:graphic>
          <a:graphicData uri="http://schemas.openxmlformats.org/drawingml/2006/table">
            <a:tbl>
              <a:tblPr/>
              <a:tblGrid>
                <a:gridCol w="3200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7825">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06400">
                <a:tc>
                  <a:txBody>
                    <a:bodyPr/>
                    <a:lstStyle/>
                    <a:p>
                      <a:pPr marL="0" marR="0" lvl="0" indent="0" algn="just"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long flags( long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p>
                      <a:pPr marL="0" marR="0" lvl="0" indent="0" algn="just"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long flags() const;</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用参数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更新标志字</a:t>
                      </a:r>
                    </a:p>
                    <a:p>
                      <a:pPr marL="0" marR="0" lvl="0" indent="0" algn="l"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返回标志字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47675">
                <a:tc>
                  <a:txBody>
                    <a:bodyPr/>
                    <a:lstStyle/>
                    <a:p>
                      <a:pPr marL="0" marR="0" lvl="0" indent="0" algn="just"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long setf( long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p>
                      <a:pPr marL="0" marR="0" lvl="0" indent="0" algn="just"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long setf( long </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a:t>
                      </a: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long </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lMask </a:t>
                      </a: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a:t>
                      </a:r>
                    </a:p>
                    <a:p>
                      <a:pPr marL="0" marR="0" lvl="0" indent="0" algn="l"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将</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lMask</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指定的位清</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，然后设置</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long unsetf( long </a:t>
                      </a: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lMask</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将参数</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lMask</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指定的标志位清</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width( int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nw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设置下一个输出项的显示宽度为</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char fill( char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cFill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空白位置以字符参数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cFill</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填充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precision( int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np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用参数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np</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设置数据显示精度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Effect transition="in" filter="checkerboard(across)">
                                      <p:cBhvr>
                                        <p:cTn id="7" dur="500"/>
                                        <p:tgtEl>
                                          <p:spTgt spid="6154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8"/>
                                        </p:tgtEl>
                                        <p:attrNameLst>
                                          <p:attrName>style.visibility</p:attrName>
                                        </p:attrNameLst>
                                      </p:cBhvr>
                                      <p:to>
                                        <p:strVal val="visible"/>
                                      </p:to>
                                    </p:set>
                                    <p:animEffect transition="in" filter="blinds(horizontal)">
                                      <p:cBhvr>
                                        <p:cTn id="12" dur="500"/>
                                        <p:tgtEl>
                                          <p:spTgt spid="615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endParaRPr lang="en-US" altLang="zh-CN" sz="2000" b="1" i="1">
              <a:solidFill>
                <a:srgbClr val="008000"/>
              </a:solidFill>
            </a:endParaRPr>
          </a:p>
          <a:p>
            <a:pPr algn="l">
              <a:lnSpc>
                <a:spcPct val="130000"/>
              </a:lnSpc>
            </a:pPr>
            <a:r>
              <a:rPr lang="en-US" altLang="zh-CN" sz="2000"/>
              <a:t>   cout.width( 10 ) ;		</a:t>
            </a:r>
            <a:endParaRPr lang="en-US" altLang="zh-CN" sz="2000" b="1" i="1">
              <a:solidFill>
                <a:srgbClr val="008000"/>
              </a:solidFill>
            </a:endParaRPr>
          </a:p>
          <a:p>
            <a:pPr algn="l">
              <a:lnSpc>
                <a:spcPct val="130000"/>
              </a:lnSpc>
            </a:pPr>
            <a:r>
              <a:rPr lang="en-US" altLang="zh-CN" sz="2000"/>
              <a:t>   cout.setf(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616452"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16451"/>
                                        </p:tgtEl>
                                        <p:attrNameLst>
                                          <p:attrName>style.visibility</p:attrName>
                                        </p:attrNameLst>
                                      </p:cBhvr>
                                      <p:to>
                                        <p:strVal val="visible"/>
                                      </p:to>
                                    </p:set>
                                    <p:animEffect transition="in" filter="checkerboard(down)">
                                      <p:cBhvr>
                                        <p:cTn id="7" dur="500"/>
                                        <p:tgtEl>
                                          <p:spTgt spid="61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9"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a:t>
            </a:r>
            <a:r>
              <a:rPr lang="en-US" altLang="zh-CN" sz="2000" b="1">
                <a:solidFill>
                  <a:srgbClr val="0000CC"/>
                </a:solidFill>
              </a:rPr>
              <a:t>cout.fill( '*' ) ;</a:t>
            </a:r>
            <a:r>
              <a:rPr lang="en-US" altLang="zh-CN" sz="2000"/>
              <a:t>			</a:t>
            </a:r>
            <a:endParaRPr lang="en-US" altLang="zh-CN" sz="2000" b="1" i="1">
              <a:solidFill>
                <a:srgbClr val="008000"/>
              </a:solidFill>
            </a:endParaRPr>
          </a:p>
          <a:p>
            <a:pPr algn="l">
              <a:lnSpc>
                <a:spcPct val="130000"/>
              </a:lnSpc>
            </a:pPr>
            <a:r>
              <a:rPr lang="en-US" altLang="zh-CN" sz="2000"/>
              <a:t>   cout.width( 10 ) ;		</a:t>
            </a:r>
            <a:endParaRPr lang="en-US" altLang="zh-CN" sz="2000" b="1" i="1">
              <a:solidFill>
                <a:srgbClr val="008000"/>
              </a:solidFill>
            </a:endParaRPr>
          </a:p>
          <a:p>
            <a:pPr algn="l">
              <a:lnSpc>
                <a:spcPct val="130000"/>
              </a:lnSpc>
            </a:pPr>
            <a:r>
              <a:rPr lang="en-US" altLang="zh-CN" sz="2000"/>
              <a:t>   cout.setf(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3780"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3781" name="Rectangle 5"/>
          <p:cNvSpPr>
            <a:spLocks noChangeArrowheads="1"/>
          </p:cNvSpPr>
          <p:nvPr/>
        </p:nvSpPr>
        <p:spPr bwMode="auto">
          <a:xfrm>
            <a:off x="4568825" y="2565400"/>
            <a:ext cx="1409700" cy="396875"/>
          </a:xfrm>
          <a:prstGeom prst="rect">
            <a:avLst/>
          </a:prstGeom>
          <a:noFill/>
          <a:ln w="9525">
            <a:noFill/>
            <a:miter lim="800000"/>
            <a:headEnd/>
            <a:tailEnd/>
          </a:ln>
          <a:effectLst/>
        </p:spPr>
        <p:txBody>
          <a:bodyPr wrap="none">
            <a:spAutoFit/>
          </a:bodyPr>
          <a:lstStyle/>
          <a:p>
            <a:r>
              <a:rPr lang="en-US" altLang="zh-CN" sz="2000" b="1" i="1">
                <a:solidFill>
                  <a:srgbClr val="008000"/>
                </a:solidFill>
              </a:rPr>
              <a:t>// </a:t>
            </a:r>
            <a:r>
              <a:rPr lang="zh-CN" altLang="en-US" sz="2000" b="1" i="1">
                <a:solidFill>
                  <a:srgbClr val="008000"/>
                </a:solidFill>
              </a:rPr>
              <a:t>置填充符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3781"/>
                                        </p:tgtEl>
                                        <p:attrNameLst>
                                          <p:attrName>style.visibility</p:attrName>
                                        </p:attrNameLst>
                                      </p:cBhvr>
                                      <p:to>
                                        <p:strVal val="visible"/>
                                      </p:to>
                                    </p:set>
                                    <p:anim calcmode="lin" valueType="num">
                                      <p:cBhvr>
                                        <p:cTn id="7" dur="500" fill="hold"/>
                                        <p:tgtEl>
                                          <p:spTgt spid="843781"/>
                                        </p:tgtEl>
                                        <p:attrNameLst>
                                          <p:attrName>ppt_x</p:attrName>
                                        </p:attrNameLst>
                                      </p:cBhvr>
                                      <p:tavLst>
                                        <p:tav tm="0">
                                          <p:val>
                                            <p:strVal val="#ppt_x-#ppt_w/2"/>
                                          </p:val>
                                        </p:tav>
                                        <p:tav tm="100000">
                                          <p:val>
                                            <p:strVal val="#ppt_x"/>
                                          </p:val>
                                        </p:tav>
                                      </p:tavLst>
                                    </p:anim>
                                    <p:anim calcmode="lin" valueType="num">
                                      <p:cBhvr>
                                        <p:cTn id="8" dur="500" fill="hold"/>
                                        <p:tgtEl>
                                          <p:spTgt spid="843781"/>
                                        </p:tgtEl>
                                        <p:attrNameLst>
                                          <p:attrName>ppt_y</p:attrName>
                                        </p:attrNameLst>
                                      </p:cBhvr>
                                      <p:tavLst>
                                        <p:tav tm="0">
                                          <p:val>
                                            <p:strVal val="#ppt_y"/>
                                          </p:val>
                                        </p:tav>
                                        <p:tav tm="100000">
                                          <p:val>
                                            <p:strVal val="#ppt_y"/>
                                          </p:val>
                                        </p:tav>
                                      </p:tavLst>
                                    </p:anim>
                                    <p:anim calcmode="lin" valueType="num">
                                      <p:cBhvr>
                                        <p:cTn id="9" dur="500" fill="hold"/>
                                        <p:tgtEl>
                                          <p:spTgt spid="843781"/>
                                        </p:tgtEl>
                                        <p:attrNameLst>
                                          <p:attrName>ppt_w</p:attrName>
                                        </p:attrNameLst>
                                      </p:cBhvr>
                                      <p:tavLst>
                                        <p:tav tm="0">
                                          <p:val>
                                            <p:fltVal val="0"/>
                                          </p:val>
                                        </p:tav>
                                        <p:tav tm="100000">
                                          <p:val>
                                            <p:strVal val="#ppt_w"/>
                                          </p:val>
                                        </p:tav>
                                      </p:tavLst>
                                    </p:anim>
                                    <p:anim calcmode="lin" valueType="num">
                                      <p:cBhvr>
                                        <p:cTn id="10" dur="500" fill="hold"/>
                                        <p:tgtEl>
                                          <p:spTgt spid="8437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8869"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48870"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48871"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48872" name="Rectangle 8"/>
          <p:cNvSpPr>
            <a:spLocks noGrp="1" noChangeArrowheads="1"/>
          </p:cNvSpPr>
          <p:nvPr>
            <p:ph type="subTitle" idx="4294967295"/>
          </p:nvPr>
        </p:nvSpPr>
        <p:spPr>
          <a:xfrm>
            <a:off x="5715008" y="381000"/>
            <a:ext cx="2971792"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8873"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48874" name="Group 10"/>
          <p:cNvGrpSpPr>
            <a:grpSpLocks/>
          </p:cNvGrpSpPr>
          <p:nvPr/>
        </p:nvGrpSpPr>
        <p:grpSpPr bwMode="auto">
          <a:xfrm>
            <a:off x="1371600" y="3352800"/>
            <a:ext cx="6629400" cy="457200"/>
            <a:chOff x="864" y="2112"/>
            <a:chExt cx="4176" cy="288"/>
          </a:xfrm>
        </p:grpSpPr>
        <p:sp>
          <p:nvSpPr>
            <p:cNvPr id="548875"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filebuf</a:t>
              </a:r>
            </a:p>
          </p:txBody>
        </p:sp>
        <p:sp>
          <p:nvSpPr>
            <p:cNvPr id="548876"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48877"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stdiobuf</a:t>
              </a:r>
            </a:p>
          </p:txBody>
        </p:sp>
      </p:grpSp>
      <p:grpSp>
        <p:nvGrpSpPr>
          <p:cNvPr id="548878" name="Group 14"/>
          <p:cNvGrpSpPr>
            <a:grpSpLocks/>
          </p:cNvGrpSpPr>
          <p:nvPr/>
        </p:nvGrpSpPr>
        <p:grpSpPr bwMode="auto">
          <a:xfrm>
            <a:off x="2209800" y="2590800"/>
            <a:ext cx="4876800" cy="762000"/>
            <a:chOff x="1392" y="1632"/>
            <a:chExt cx="3072" cy="624"/>
          </a:xfrm>
        </p:grpSpPr>
        <p:sp>
          <p:nvSpPr>
            <p:cNvPr id="548879"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48880"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48881"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48882" name="AutoShape 18"/>
          <p:cNvSpPr>
            <a:spLocks/>
          </p:cNvSpPr>
          <p:nvPr/>
        </p:nvSpPr>
        <p:spPr bwMode="auto">
          <a:xfrm>
            <a:off x="3486150" y="5029200"/>
            <a:ext cx="2076450" cy="609600"/>
          </a:xfrm>
          <a:prstGeom prst="borderCallout2">
            <a:avLst>
              <a:gd name="adj1" fmla="val 18750"/>
              <a:gd name="adj2" fmla="val -3671"/>
              <a:gd name="adj3" fmla="val 18750"/>
              <a:gd name="adj4" fmla="val -17509"/>
              <a:gd name="adj5" fmla="val -192968"/>
              <a:gd name="adj6" fmla="val -6207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cs typeface="Times New Roman" pitchFamily="18" charset="0"/>
              </a:rPr>
              <a:t>文件缓冲区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8882"/>
                                        </p:tgtEl>
                                        <p:attrNameLst>
                                          <p:attrName>style.visibility</p:attrName>
                                        </p:attrNameLst>
                                      </p:cBhvr>
                                      <p:to>
                                        <p:strVal val="visible"/>
                                      </p:to>
                                    </p:set>
                                    <p:animEffect transition="in" filter="barn(outHorizontal)">
                                      <p:cBhvr>
                                        <p:cTn id="7" dur="500"/>
                                        <p:tgtEl>
                                          <p:spTgt spid="548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82"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3"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b="1">
                <a:solidFill>
                  <a:srgbClr val="0000CC"/>
                </a:solidFill>
              </a:rPr>
              <a:t>cout.width( 10 ) ;</a:t>
            </a:r>
            <a:r>
              <a:rPr lang="en-US" altLang="zh-CN" sz="2000"/>
              <a:t>		</a:t>
            </a:r>
            <a:endParaRPr lang="en-US" altLang="zh-CN" sz="2000" b="1" i="1">
              <a:solidFill>
                <a:srgbClr val="008000"/>
              </a:solidFill>
            </a:endParaRPr>
          </a:p>
          <a:p>
            <a:pPr algn="l">
              <a:lnSpc>
                <a:spcPct val="130000"/>
              </a:lnSpc>
            </a:pPr>
            <a:r>
              <a:rPr lang="en-US" altLang="zh-CN" sz="2000"/>
              <a:t>   cout.setf(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4804"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4806" name="Rectangle 6"/>
          <p:cNvSpPr>
            <a:spLocks noChangeArrowheads="1"/>
          </p:cNvSpPr>
          <p:nvPr/>
        </p:nvSpPr>
        <p:spPr bwMode="auto">
          <a:xfrm>
            <a:off x="4500563" y="2960688"/>
            <a:ext cx="1801812"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置输出宽度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4806"/>
                                        </p:tgtEl>
                                        <p:attrNameLst>
                                          <p:attrName>style.visibility</p:attrName>
                                        </p:attrNameLst>
                                      </p:cBhvr>
                                      <p:to>
                                        <p:strVal val="visible"/>
                                      </p:to>
                                    </p:set>
                                    <p:anim calcmode="lin" valueType="num">
                                      <p:cBhvr>
                                        <p:cTn id="7" dur="500" fill="hold"/>
                                        <p:tgtEl>
                                          <p:spTgt spid="844806"/>
                                        </p:tgtEl>
                                        <p:attrNameLst>
                                          <p:attrName>ppt_x</p:attrName>
                                        </p:attrNameLst>
                                      </p:cBhvr>
                                      <p:tavLst>
                                        <p:tav tm="0">
                                          <p:val>
                                            <p:strVal val="#ppt_x-#ppt_w/2"/>
                                          </p:val>
                                        </p:tav>
                                        <p:tav tm="100000">
                                          <p:val>
                                            <p:strVal val="#ppt_x"/>
                                          </p:val>
                                        </p:tav>
                                      </p:tavLst>
                                    </p:anim>
                                    <p:anim calcmode="lin" valueType="num">
                                      <p:cBhvr>
                                        <p:cTn id="8" dur="500" fill="hold"/>
                                        <p:tgtEl>
                                          <p:spTgt spid="844806"/>
                                        </p:tgtEl>
                                        <p:attrNameLst>
                                          <p:attrName>ppt_y</p:attrName>
                                        </p:attrNameLst>
                                      </p:cBhvr>
                                      <p:tavLst>
                                        <p:tav tm="0">
                                          <p:val>
                                            <p:strVal val="#ppt_y"/>
                                          </p:val>
                                        </p:tav>
                                        <p:tav tm="100000">
                                          <p:val>
                                            <p:strVal val="#ppt_y"/>
                                          </p:val>
                                        </p:tav>
                                      </p:tavLst>
                                    </p:anim>
                                    <p:anim calcmode="lin" valueType="num">
                                      <p:cBhvr>
                                        <p:cTn id="9" dur="500" fill="hold"/>
                                        <p:tgtEl>
                                          <p:spTgt spid="844806"/>
                                        </p:tgtEl>
                                        <p:attrNameLst>
                                          <p:attrName>ppt_w</p:attrName>
                                        </p:attrNameLst>
                                      </p:cBhvr>
                                      <p:tavLst>
                                        <p:tav tm="0">
                                          <p:val>
                                            <p:fltVal val="0"/>
                                          </p:val>
                                        </p:tav>
                                        <p:tav tm="100000">
                                          <p:val>
                                            <p:strVal val="#ppt_w"/>
                                          </p:val>
                                        </p:tav>
                                      </p:tavLst>
                                    </p:anim>
                                    <p:anim calcmode="lin" valueType="num">
                                      <p:cBhvr>
                                        <p:cTn id="10" dur="500" fill="hold"/>
                                        <p:tgtEl>
                                          <p:spTgt spid="8448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7"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b="1">
                <a:solidFill>
                  <a:srgbClr val="0000CC"/>
                </a:solidFill>
              </a:rPr>
              <a:t>cout.setf( ios :: left ) ;</a:t>
            </a:r>
            <a:r>
              <a:rPr lang="en-US" altLang="zh-CN" sz="2000"/>
              <a:t>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5828"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5830" name="Rectangle 6"/>
          <p:cNvSpPr>
            <a:spLocks noChangeArrowheads="1"/>
          </p:cNvSpPr>
          <p:nvPr/>
        </p:nvSpPr>
        <p:spPr bwMode="auto">
          <a:xfrm>
            <a:off x="4500563" y="3319463"/>
            <a:ext cx="1292225"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左对齐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5830"/>
                                        </p:tgtEl>
                                        <p:attrNameLst>
                                          <p:attrName>style.visibility</p:attrName>
                                        </p:attrNameLst>
                                      </p:cBhvr>
                                      <p:to>
                                        <p:strVal val="visible"/>
                                      </p:to>
                                    </p:set>
                                    <p:anim calcmode="lin" valueType="num">
                                      <p:cBhvr>
                                        <p:cTn id="7" dur="500" fill="hold"/>
                                        <p:tgtEl>
                                          <p:spTgt spid="845830"/>
                                        </p:tgtEl>
                                        <p:attrNameLst>
                                          <p:attrName>ppt_x</p:attrName>
                                        </p:attrNameLst>
                                      </p:cBhvr>
                                      <p:tavLst>
                                        <p:tav tm="0">
                                          <p:val>
                                            <p:strVal val="#ppt_x-#ppt_w/2"/>
                                          </p:val>
                                        </p:tav>
                                        <p:tav tm="100000">
                                          <p:val>
                                            <p:strVal val="#ppt_x"/>
                                          </p:val>
                                        </p:tav>
                                      </p:tavLst>
                                    </p:anim>
                                    <p:anim calcmode="lin" valueType="num">
                                      <p:cBhvr>
                                        <p:cTn id="8" dur="500" fill="hold"/>
                                        <p:tgtEl>
                                          <p:spTgt spid="845830"/>
                                        </p:tgtEl>
                                        <p:attrNameLst>
                                          <p:attrName>ppt_y</p:attrName>
                                        </p:attrNameLst>
                                      </p:cBhvr>
                                      <p:tavLst>
                                        <p:tav tm="0">
                                          <p:val>
                                            <p:strVal val="#ppt_y"/>
                                          </p:val>
                                        </p:tav>
                                        <p:tav tm="100000">
                                          <p:val>
                                            <p:strVal val="#ppt_y"/>
                                          </p:val>
                                        </p:tav>
                                      </p:tavLst>
                                    </p:anim>
                                    <p:anim calcmode="lin" valueType="num">
                                      <p:cBhvr>
                                        <p:cTn id="9" dur="500" fill="hold"/>
                                        <p:tgtEl>
                                          <p:spTgt spid="845830"/>
                                        </p:tgtEl>
                                        <p:attrNameLst>
                                          <p:attrName>ppt_w</p:attrName>
                                        </p:attrNameLst>
                                      </p:cBhvr>
                                      <p:tavLst>
                                        <p:tav tm="0">
                                          <p:val>
                                            <p:fltVal val="0"/>
                                          </p:val>
                                        </p:tav>
                                        <p:tav tm="100000">
                                          <p:val>
                                            <p:strVal val="#ppt_w"/>
                                          </p:val>
                                        </p:tav>
                                      </p:tavLst>
                                    </p:anim>
                                    <p:anim calcmode="lin" valueType="num">
                                      <p:cBhvr>
                                        <p:cTn id="10" dur="500" fill="hold"/>
                                        <p:tgtEl>
                                          <p:spTgt spid="8458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1"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left ) ;		</a:t>
            </a:r>
            <a:r>
              <a:rPr lang="en-US" altLang="zh-CN" sz="2000" b="1" i="1">
                <a:solidFill>
                  <a:srgbClr val="008000"/>
                </a:solidFill>
              </a:rPr>
              <a:t>// </a:t>
            </a:r>
            <a:r>
              <a:rPr lang="zh-CN" altLang="en-US" sz="2000" b="1" i="1">
                <a:solidFill>
                  <a:srgbClr val="008000"/>
                </a:solidFill>
              </a:rPr>
              <a:t>左对齐</a:t>
            </a:r>
          </a:p>
          <a:p>
            <a:pPr algn="l">
              <a:lnSpc>
                <a:spcPct val="130000"/>
              </a:lnSpc>
            </a:pPr>
            <a:r>
              <a:rPr lang="zh-CN" altLang="en-US" sz="2000"/>
              <a:t>   </a:t>
            </a:r>
            <a:r>
              <a:rPr lang="en-US" altLang="zh-CN" sz="2000"/>
              <a:t>cout &lt;&lt; s &lt;&lt; endl ;</a:t>
            </a:r>
          </a:p>
          <a:p>
            <a:pPr algn="l">
              <a:lnSpc>
                <a:spcPct val="130000"/>
              </a:lnSpc>
            </a:pPr>
            <a:r>
              <a:rPr lang="en-US" altLang="zh-CN" sz="2000"/>
              <a:t>   </a:t>
            </a:r>
            <a:r>
              <a:rPr lang="en-US" altLang="zh-CN" sz="2000" b="1">
                <a:solidFill>
                  <a:srgbClr val="0000CC"/>
                </a:solidFill>
              </a:rPr>
              <a:t>cout.width( 15 ) ;</a:t>
            </a:r>
            <a:r>
              <a:rPr lang="en-US" altLang="zh-CN" sz="2000"/>
              <a:t>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6852"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6854" name="Rectangle 6"/>
          <p:cNvSpPr>
            <a:spLocks noChangeArrowheads="1"/>
          </p:cNvSpPr>
          <p:nvPr/>
        </p:nvSpPr>
        <p:spPr bwMode="auto">
          <a:xfrm>
            <a:off x="4500563" y="4040188"/>
            <a:ext cx="1873250"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置输出宽度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6854"/>
                                        </p:tgtEl>
                                        <p:attrNameLst>
                                          <p:attrName>style.visibility</p:attrName>
                                        </p:attrNameLst>
                                      </p:cBhvr>
                                      <p:to>
                                        <p:strVal val="visible"/>
                                      </p:to>
                                    </p:set>
                                    <p:anim calcmode="lin" valueType="num">
                                      <p:cBhvr>
                                        <p:cTn id="7" dur="500" fill="hold"/>
                                        <p:tgtEl>
                                          <p:spTgt spid="846854"/>
                                        </p:tgtEl>
                                        <p:attrNameLst>
                                          <p:attrName>ppt_x</p:attrName>
                                        </p:attrNameLst>
                                      </p:cBhvr>
                                      <p:tavLst>
                                        <p:tav tm="0">
                                          <p:val>
                                            <p:strVal val="#ppt_x-#ppt_w/2"/>
                                          </p:val>
                                        </p:tav>
                                        <p:tav tm="100000">
                                          <p:val>
                                            <p:strVal val="#ppt_x"/>
                                          </p:val>
                                        </p:tav>
                                      </p:tavLst>
                                    </p:anim>
                                    <p:anim calcmode="lin" valueType="num">
                                      <p:cBhvr>
                                        <p:cTn id="8" dur="500" fill="hold"/>
                                        <p:tgtEl>
                                          <p:spTgt spid="846854"/>
                                        </p:tgtEl>
                                        <p:attrNameLst>
                                          <p:attrName>ppt_y</p:attrName>
                                        </p:attrNameLst>
                                      </p:cBhvr>
                                      <p:tavLst>
                                        <p:tav tm="0">
                                          <p:val>
                                            <p:strVal val="#ppt_y"/>
                                          </p:val>
                                        </p:tav>
                                        <p:tav tm="100000">
                                          <p:val>
                                            <p:strVal val="#ppt_y"/>
                                          </p:val>
                                        </p:tav>
                                      </p:tavLst>
                                    </p:anim>
                                    <p:anim calcmode="lin" valueType="num">
                                      <p:cBhvr>
                                        <p:cTn id="9" dur="500" fill="hold"/>
                                        <p:tgtEl>
                                          <p:spTgt spid="846854"/>
                                        </p:tgtEl>
                                        <p:attrNameLst>
                                          <p:attrName>ppt_w</p:attrName>
                                        </p:attrNameLst>
                                      </p:cBhvr>
                                      <p:tavLst>
                                        <p:tav tm="0">
                                          <p:val>
                                            <p:fltVal val="0"/>
                                          </p:val>
                                        </p:tav>
                                        <p:tav tm="100000">
                                          <p:val>
                                            <p:strVal val="#ppt_w"/>
                                          </p:val>
                                        </p:tav>
                                      </p:tavLst>
                                    </p:anim>
                                    <p:anim calcmode="lin" valueType="num">
                                      <p:cBhvr>
                                        <p:cTn id="10" dur="500" fill="hold"/>
                                        <p:tgtEl>
                                          <p:spTgt spid="8468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5"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left ) ;		</a:t>
            </a:r>
            <a:r>
              <a:rPr lang="en-US" altLang="zh-CN" sz="2000" b="1" i="1">
                <a:solidFill>
                  <a:srgbClr val="008000"/>
                </a:solidFill>
              </a:rPr>
              <a:t>// </a:t>
            </a:r>
            <a:r>
              <a:rPr lang="zh-CN" altLang="en-US" sz="2000" b="1" i="1">
                <a:solidFill>
                  <a:srgbClr val="008000"/>
                </a:solidFill>
              </a:rPr>
              <a:t>左对齐</a:t>
            </a:r>
          </a:p>
          <a:p>
            <a:pPr algn="l">
              <a:lnSpc>
                <a:spcPct val="130000"/>
              </a:lnSpc>
            </a:pPr>
            <a:r>
              <a:rPr lang="zh-CN" altLang="en-US" sz="2000"/>
              <a:t>   </a:t>
            </a:r>
            <a:r>
              <a:rPr lang="en-US" altLang="zh-CN" sz="2000"/>
              <a:t>cout &lt;&lt; s &lt;&lt; endl ;</a:t>
            </a:r>
          </a:p>
          <a:p>
            <a:pPr algn="l">
              <a:lnSpc>
                <a:spcPct val="130000"/>
              </a:lnSpc>
            </a:pPr>
            <a:r>
              <a:rPr lang="en-US" altLang="zh-CN" sz="2000"/>
              <a:t>   cout.width( 15 )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b="1">
                <a:solidFill>
                  <a:srgbClr val="0000CC"/>
                </a:solidFill>
              </a:rPr>
              <a:t>cout.setf( ios :: right, ios :: left ) ;</a:t>
            </a:r>
            <a:r>
              <a:rPr lang="en-US" altLang="zh-CN" sz="2000"/>
              <a:t>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7876"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7878" name="Rectangle 6"/>
          <p:cNvSpPr>
            <a:spLocks noChangeArrowheads="1"/>
          </p:cNvSpPr>
          <p:nvPr/>
        </p:nvSpPr>
        <p:spPr bwMode="auto">
          <a:xfrm>
            <a:off x="4554538" y="4545013"/>
            <a:ext cx="3905250"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清除左对齐标志位，置右对齐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7878"/>
                                        </p:tgtEl>
                                        <p:attrNameLst>
                                          <p:attrName>style.visibility</p:attrName>
                                        </p:attrNameLst>
                                      </p:cBhvr>
                                      <p:to>
                                        <p:strVal val="visible"/>
                                      </p:to>
                                    </p:set>
                                    <p:anim calcmode="lin" valueType="num">
                                      <p:cBhvr>
                                        <p:cTn id="7" dur="500" fill="hold"/>
                                        <p:tgtEl>
                                          <p:spTgt spid="847878"/>
                                        </p:tgtEl>
                                        <p:attrNameLst>
                                          <p:attrName>ppt_x</p:attrName>
                                        </p:attrNameLst>
                                      </p:cBhvr>
                                      <p:tavLst>
                                        <p:tav tm="0">
                                          <p:val>
                                            <p:strVal val="#ppt_x-#ppt_w/2"/>
                                          </p:val>
                                        </p:tav>
                                        <p:tav tm="100000">
                                          <p:val>
                                            <p:strVal val="#ppt_x"/>
                                          </p:val>
                                        </p:tav>
                                      </p:tavLst>
                                    </p:anim>
                                    <p:anim calcmode="lin" valueType="num">
                                      <p:cBhvr>
                                        <p:cTn id="8" dur="500" fill="hold"/>
                                        <p:tgtEl>
                                          <p:spTgt spid="847878"/>
                                        </p:tgtEl>
                                        <p:attrNameLst>
                                          <p:attrName>ppt_y</p:attrName>
                                        </p:attrNameLst>
                                      </p:cBhvr>
                                      <p:tavLst>
                                        <p:tav tm="0">
                                          <p:val>
                                            <p:strVal val="#ppt_y"/>
                                          </p:val>
                                        </p:tav>
                                        <p:tav tm="100000">
                                          <p:val>
                                            <p:strVal val="#ppt_y"/>
                                          </p:val>
                                        </p:tav>
                                      </p:tavLst>
                                    </p:anim>
                                    <p:anim calcmode="lin" valueType="num">
                                      <p:cBhvr>
                                        <p:cTn id="9" dur="500" fill="hold"/>
                                        <p:tgtEl>
                                          <p:spTgt spid="847878"/>
                                        </p:tgtEl>
                                        <p:attrNameLst>
                                          <p:attrName>ppt_w</p:attrName>
                                        </p:attrNameLst>
                                      </p:cBhvr>
                                      <p:tavLst>
                                        <p:tav tm="0">
                                          <p:val>
                                            <p:fltVal val="0"/>
                                          </p:val>
                                        </p:tav>
                                        <p:tav tm="100000">
                                          <p:val>
                                            <p:strVal val="#ppt_w"/>
                                          </p:val>
                                        </p:tav>
                                      </p:tavLst>
                                    </p:anim>
                                    <p:anim calcmode="lin" valueType="num">
                                      <p:cBhvr>
                                        <p:cTn id="10" dur="500" fill="hold"/>
                                        <p:tgtEl>
                                          <p:spTgt spid="8478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left ) ;		</a:t>
            </a:r>
            <a:r>
              <a:rPr lang="en-US" altLang="zh-CN" sz="2000" b="1" i="1">
                <a:solidFill>
                  <a:srgbClr val="008000"/>
                </a:solidFill>
              </a:rPr>
              <a:t>// </a:t>
            </a:r>
            <a:r>
              <a:rPr lang="zh-CN" altLang="en-US" sz="2000" b="1" i="1">
                <a:solidFill>
                  <a:srgbClr val="008000"/>
                </a:solidFill>
              </a:rPr>
              <a:t>左对齐</a:t>
            </a:r>
          </a:p>
          <a:p>
            <a:pPr algn="l">
              <a:lnSpc>
                <a:spcPct val="130000"/>
              </a:lnSpc>
            </a:pPr>
            <a:r>
              <a:rPr lang="zh-CN" altLang="en-US" sz="2000"/>
              <a:t>   </a:t>
            </a:r>
            <a:r>
              <a:rPr lang="en-US" altLang="zh-CN" sz="2000"/>
              <a:t>cout &lt;&lt; s &lt;&lt; endl ;</a:t>
            </a:r>
          </a:p>
          <a:p>
            <a:pPr algn="l">
              <a:lnSpc>
                <a:spcPct val="130000"/>
              </a:lnSpc>
            </a:pPr>
            <a:r>
              <a:rPr lang="en-US" altLang="zh-CN" sz="2000"/>
              <a:t>   cout.width( 15 )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right, ios :: left ) ;	</a:t>
            </a:r>
            <a:r>
              <a:rPr lang="en-US" altLang="zh-CN" sz="2000" b="1" i="1">
                <a:solidFill>
                  <a:srgbClr val="008000"/>
                </a:solidFill>
              </a:rPr>
              <a:t>// </a:t>
            </a:r>
            <a:r>
              <a:rPr lang="zh-CN" altLang="en-US" sz="2000" b="1" i="1">
                <a:solidFill>
                  <a:srgbClr val="008000"/>
                </a:solidFill>
              </a:rPr>
              <a:t>清除左对齐标志位，置右对齐</a:t>
            </a:r>
          </a:p>
          <a:p>
            <a:pPr algn="l">
              <a:lnSpc>
                <a:spcPct val="130000"/>
              </a:lnSpc>
            </a:pPr>
            <a:r>
              <a:rPr lang="zh-CN" altLang="en-US" sz="2000"/>
              <a:t>   </a:t>
            </a:r>
            <a:r>
              <a:rPr lang="en-US" altLang="zh-CN" sz="2000"/>
              <a:t>cout &lt;&lt; s &lt;&lt; endl ;</a:t>
            </a:r>
          </a:p>
          <a:p>
            <a:pPr algn="l">
              <a:lnSpc>
                <a:spcPct val="130000"/>
              </a:lnSpc>
            </a:pPr>
            <a:r>
              <a:rPr lang="en-US" altLang="zh-CN" sz="2000"/>
              <a:t>} </a:t>
            </a:r>
          </a:p>
        </p:txBody>
      </p:sp>
      <p:sp>
        <p:nvSpPr>
          <p:cNvPr id="848900"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pic>
        <p:nvPicPr>
          <p:cNvPr id="848902" name="Picture 6"/>
          <p:cNvPicPr>
            <a:picLocks noChangeAspect="1" noChangeArrowheads="1"/>
          </p:cNvPicPr>
          <p:nvPr/>
        </p:nvPicPr>
        <p:blipFill>
          <a:blip r:embed="rId2"/>
          <a:srcRect/>
          <a:stretch>
            <a:fillRect/>
          </a:stretch>
        </p:blipFill>
        <p:spPr bwMode="auto">
          <a:xfrm>
            <a:off x="4641850" y="4868863"/>
            <a:ext cx="3098800" cy="15255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48902"/>
                                        </p:tgtEl>
                                        <p:attrNameLst>
                                          <p:attrName>style.visibility</p:attrName>
                                        </p:attrNameLst>
                                      </p:cBhvr>
                                      <p:to>
                                        <p:strVal val="visible"/>
                                      </p:to>
                                    </p:set>
                                    <p:animEffect transition="in" filter="checkerboard(across)">
                                      <p:cBhvr>
                                        <p:cTn id="7" dur="500"/>
                                        <p:tgtEl>
                                          <p:spTgt spid="8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17475" name="Rectangle 3"/>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
        <p:nvSpPr>
          <p:cNvPr id="617476"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checkerboard(across)">
                                      <p:cBhvr>
                                        <p:cTn id="7" dur="500"/>
                                        <p:tgtEl>
                                          <p:spTgt spid="6174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7474"/>
                                        </p:tgtEl>
                                        <p:attrNameLst>
                                          <p:attrName>style.visibility</p:attrName>
                                        </p:attrNameLst>
                                      </p:cBhvr>
                                      <p:to>
                                        <p:strVal val="visible"/>
                                      </p:to>
                                    </p:set>
                                    <p:animEffect transition="in" filter="checkerboard(down)">
                                      <p:cBhvr>
                                        <p:cTn id="12" dur="500"/>
                                        <p:tgtEl>
                                          <p:spTgt spid="6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autoUpdateAnimBg="0"/>
      <p:bldP spid="61747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a:t>
            </a:r>
            <a:r>
              <a:rPr lang="en-US" altLang="zh-CN" sz="1800" b="1">
                <a:solidFill>
                  <a:srgbClr val="0000CC"/>
                </a:solidFill>
              </a:rPr>
              <a:t>cin.setf( ios :: dec , ios :: basefield )</a:t>
            </a:r>
            <a:r>
              <a:rPr lang="en-US" altLang="zh-CN" sz="1800">
                <a:solidFill>
                  <a:srgbClr val="0000CC"/>
                </a:solidFill>
              </a:rPr>
              <a:t> ;</a:t>
            </a:r>
            <a:r>
              <a:rPr lang="en-US" altLang="zh-CN" sz="1800"/>
              <a:t>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18500" name="Rectangle 4"/>
          <p:cNvSpPr>
            <a:spLocks noChangeArrowheads="1"/>
          </p:cNvSpPr>
          <p:nvPr/>
        </p:nvSpPr>
        <p:spPr bwMode="auto">
          <a:xfrm>
            <a:off x="5494338" y="1766888"/>
            <a:ext cx="18859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18501" name="Rectangle 5"/>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18503" name="Rectangle 7"/>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18500"/>
                                        </p:tgtEl>
                                        <p:attrNameLst>
                                          <p:attrName>style.visibility</p:attrName>
                                        </p:attrNameLst>
                                      </p:cBhvr>
                                      <p:to>
                                        <p:strVal val="visible"/>
                                      </p:to>
                                    </p:set>
                                    <p:anim calcmode="lin" valueType="num">
                                      <p:cBhvr>
                                        <p:cTn id="7" dur="500" fill="hold"/>
                                        <p:tgtEl>
                                          <p:spTgt spid="618500"/>
                                        </p:tgtEl>
                                        <p:attrNameLst>
                                          <p:attrName>ppt_x</p:attrName>
                                        </p:attrNameLst>
                                      </p:cBhvr>
                                      <p:tavLst>
                                        <p:tav tm="0">
                                          <p:val>
                                            <p:strVal val="#ppt_x-#ppt_w/2"/>
                                          </p:val>
                                        </p:tav>
                                        <p:tav tm="100000">
                                          <p:val>
                                            <p:strVal val="#ppt_x"/>
                                          </p:val>
                                        </p:tav>
                                      </p:tavLst>
                                    </p:anim>
                                    <p:anim calcmode="lin" valueType="num">
                                      <p:cBhvr>
                                        <p:cTn id="8" dur="500" fill="hold"/>
                                        <p:tgtEl>
                                          <p:spTgt spid="618500"/>
                                        </p:tgtEl>
                                        <p:attrNameLst>
                                          <p:attrName>ppt_y</p:attrName>
                                        </p:attrNameLst>
                                      </p:cBhvr>
                                      <p:tavLst>
                                        <p:tav tm="0">
                                          <p:val>
                                            <p:strVal val="#ppt_y"/>
                                          </p:val>
                                        </p:tav>
                                        <p:tav tm="100000">
                                          <p:val>
                                            <p:strVal val="#ppt_y"/>
                                          </p:val>
                                        </p:tav>
                                      </p:tavLst>
                                    </p:anim>
                                    <p:anim calcmode="lin" valueType="num">
                                      <p:cBhvr>
                                        <p:cTn id="9" dur="500" fill="hold"/>
                                        <p:tgtEl>
                                          <p:spTgt spid="618500"/>
                                        </p:tgtEl>
                                        <p:attrNameLst>
                                          <p:attrName>ppt_w</p:attrName>
                                        </p:attrNameLst>
                                      </p:cBhvr>
                                      <p:tavLst>
                                        <p:tav tm="0">
                                          <p:val>
                                            <p:fltVal val="0"/>
                                          </p:val>
                                        </p:tav>
                                        <p:tav tm="100000">
                                          <p:val>
                                            <p:strVal val="#ppt_w"/>
                                          </p:val>
                                        </p:tav>
                                      </p:tavLst>
                                    </p:anim>
                                    <p:anim calcmode="lin" valueType="num">
                                      <p:cBhvr>
                                        <p:cTn id="10" dur="500" fill="hold"/>
                                        <p:tgtEl>
                                          <p:spTgt spid="6185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a:t>
            </a:r>
            <a:r>
              <a:rPr lang="en-US" altLang="zh-CN" sz="1800" b="1">
                <a:solidFill>
                  <a:srgbClr val="0000CC"/>
                </a:solidFill>
              </a:rPr>
              <a:t>cin.setf( ios :: hex , ios :: basefield ) ;</a:t>
            </a:r>
            <a:r>
              <a:rPr lang="en-US" altLang="zh-CN" sz="1800"/>
              <a:t>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19524" name="Rectangle 4"/>
          <p:cNvSpPr>
            <a:spLocks noChangeArrowheads="1"/>
          </p:cNvSpPr>
          <p:nvPr/>
        </p:nvSpPr>
        <p:spPr bwMode="auto">
          <a:xfrm>
            <a:off x="5494338" y="1766888"/>
            <a:ext cx="19573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19525" name="Rectangle 5"/>
          <p:cNvSpPr>
            <a:spLocks noChangeArrowheads="1"/>
          </p:cNvSpPr>
          <p:nvPr/>
        </p:nvSpPr>
        <p:spPr bwMode="auto">
          <a:xfrm>
            <a:off x="5494338" y="2341563"/>
            <a:ext cx="22463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19526"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19528" name="Rectangle 8"/>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19525"/>
                                        </p:tgtEl>
                                        <p:attrNameLst>
                                          <p:attrName>style.visibility</p:attrName>
                                        </p:attrNameLst>
                                      </p:cBhvr>
                                      <p:to>
                                        <p:strVal val="visible"/>
                                      </p:to>
                                    </p:set>
                                    <p:anim calcmode="lin" valueType="num">
                                      <p:cBhvr>
                                        <p:cTn id="7" dur="500" fill="hold"/>
                                        <p:tgtEl>
                                          <p:spTgt spid="619525"/>
                                        </p:tgtEl>
                                        <p:attrNameLst>
                                          <p:attrName>ppt_x</p:attrName>
                                        </p:attrNameLst>
                                      </p:cBhvr>
                                      <p:tavLst>
                                        <p:tav tm="0">
                                          <p:val>
                                            <p:strVal val="#ppt_x-#ppt_w/2"/>
                                          </p:val>
                                        </p:tav>
                                        <p:tav tm="100000">
                                          <p:val>
                                            <p:strVal val="#ppt_x"/>
                                          </p:val>
                                        </p:tav>
                                      </p:tavLst>
                                    </p:anim>
                                    <p:anim calcmode="lin" valueType="num">
                                      <p:cBhvr>
                                        <p:cTn id="8" dur="500" fill="hold"/>
                                        <p:tgtEl>
                                          <p:spTgt spid="619525"/>
                                        </p:tgtEl>
                                        <p:attrNameLst>
                                          <p:attrName>ppt_y</p:attrName>
                                        </p:attrNameLst>
                                      </p:cBhvr>
                                      <p:tavLst>
                                        <p:tav tm="0">
                                          <p:val>
                                            <p:strVal val="#ppt_y"/>
                                          </p:val>
                                        </p:tav>
                                        <p:tav tm="100000">
                                          <p:val>
                                            <p:strVal val="#ppt_y"/>
                                          </p:val>
                                        </p:tav>
                                      </p:tavLst>
                                    </p:anim>
                                    <p:anim calcmode="lin" valueType="num">
                                      <p:cBhvr>
                                        <p:cTn id="9" dur="500" fill="hold"/>
                                        <p:tgtEl>
                                          <p:spTgt spid="619525"/>
                                        </p:tgtEl>
                                        <p:attrNameLst>
                                          <p:attrName>ppt_w</p:attrName>
                                        </p:attrNameLst>
                                      </p:cBhvr>
                                      <p:tavLst>
                                        <p:tav tm="0">
                                          <p:val>
                                            <p:fltVal val="0"/>
                                          </p:val>
                                        </p:tav>
                                        <p:tav tm="100000">
                                          <p:val>
                                            <p:strVal val="#ppt_w"/>
                                          </p:val>
                                        </p:tav>
                                      </p:tavLst>
                                    </p:anim>
                                    <p:anim calcmode="lin" valueType="num">
                                      <p:cBhvr>
                                        <p:cTn id="10" dur="500" fill="hold"/>
                                        <p:tgtEl>
                                          <p:spTgt spid="6195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a:t>
            </a:r>
            <a:r>
              <a:rPr lang="en-US" altLang="zh-CN" sz="1800" b="1">
                <a:solidFill>
                  <a:srgbClr val="0000CC"/>
                </a:solidFill>
              </a:rPr>
              <a:t>cin.setf( ios :: oct , ios :: basefield ) ;</a:t>
            </a:r>
            <a:r>
              <a:rPr lang="en-US" altLang="zh-CN" sz="1800"/>
              <a:t>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0548" name="Rectangle 4"/>
          <p:cNvSpPr>
            <a:spLocks noChangeArrowheads="1"/>
          </p:cNvSpPr>
          <p:nvPr/>
        </p:nvSpPr>
        <p:spPr bwMode="auto">
          <a:xfrm>
            <a:off x="5494338" y="2990850"/>
            <a:ext cx="1885950"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0549" name="Rectangle 5"/>
          <p:cNvSpPr>
            <a:spLocks noChangeArrowheads="1"/>
          </p:cNvSpPr>
          <p:nvPr/>
        </p:nvSpPr>
        <p:spPr bwMode="auto">
          <a:xfrm>
            <a:off x="5494338" y="1766888"/>
            <a:ext cx="19573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0550" name="Rectangle 6"/>
          <p:cNvSpPr>
            <a:spLocks noChangeArrowheads="1"/>
          </p:cNvSpPr>
          <p:nvPr/>
        </p:nvSpPr>
        <p:spPr bwMode="auto">
          <a:xfrm>
            <a:off x="5494338" y="2341563"/>
            <a:ext cx="20304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0551" name="Rectangle 7"/>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0553" name="Rectangle 9"/>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0548"/>
                                        </p:tgtEl>
                                        <p:attrNameLst>
                                          <p:attrName>style.visibility</p:attrName>
                                        </p:attrNameLst>
                                      </p:cBhvr>
                                      <p:to>
                                        <p:strVal val="visible"/>
                                      </p:to>
                                    </p:set>
                                    <p:anim calcmode="lin" valueType="num">
                                      <p:cBhvr>
                                        <p:cTn id="7" dur="500" fill="hold"/>
                                        <p:tgtEl>
                                          <p:spTgt spid="620548"/>
                                        </p:tgtEl>
                                        <p:attrNameLst>
                                          <p:attrName>ppt_x</p:attrName>
                                        </p:attrNameLst>
                                      </p:cBhvr>
                                      <p:tavLst>
                                        <p:tav tm="0">
                                          <p:val>
                                            <p:strVal val="#ppt_x-#ppt_w/2"/>
                                          </p:val>
                                        </p:tav>
                                        <p:tav tm="100000">
                                          <p:val>
                                            <p:strVal val="#ppt_x"/>
                                          </p:val>
                                        </p:tav>
                                      </p:tavLst>
                                    </p:anim>
                                    <p:anim calcmode="lin" valueType="num">
                                      <p:cBhvr>
                                        <p:cTn id="8" dur="500" fill="hold"/>
                                        <p:tgtEl>
                                          <p:spTgt spid="620548"/>
                                        </p:tgtEl>
                                        <p:attrNameLst>
                                          <p:attrName>ppt_y</p:attrName>
                                        </p:attrNameLst>
                                      </p:cBhvr>
                                      <p:tavLst>
                                        <p:tav tm="0">
                                          <p:val>
                                            <p:strVal val="#ppt_y"/>
                                          </p:val>
                                        </p:tav>
                                        <p:tav tm="100000">
                                          <p:val>
                                            <p:strVal val="#ppt_y"/>
                                          </p:val>
                                        </p:tav>
                                      </p:tavLst>
                                    </p:anim>
                                    <p:anim calcmode="lin" valueType="num">
                                      <p:cBhvr>
                                        <p:cTn id="9" dur="500" fill="hold"/>
                                        <p:tgtEl>
                                          <p:spTgt spid="620548"/>
                                        </p:tgtEl>
                                        <p:attrNameLst>
                                          <p:attrName>ppt_w</p:attrName>
                                        </p:attrNameLst>
                                      </p:cBhvr>
                                      <p:tavLst>
                                        <p:tav tm="0">
                                          <p:val>
                                            <p:fltVal val="0"/>
                                          </p:val>
                                        </p:tav>
                                        <p:tav tm="100000">
                                          <p:val>
                                            <p:strVal val="#ppt_w"/>
                                          </p:val>
                                        </p:tav>
                                      </p:tavLst>
                                    </p:anim>
                                    <p:anim calcmode="lin" valueType="num">
                                      <p:cBhvr>
                                        <p:cTn id="10" dur="500" fill="hold"/>
                                        <p:tgtEl>
                                          <p:spTgt spid="6205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615950" y="115888"/>
            <a:ext cx="63182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a:t>
            </a:r>
            <a:r>
              <a:rPr lang="en-US" altLang="zh-CN" sz="1800" b="1">
                <a:solidFill>
                  <a:srgbClr val="0000CC"/>
                </a:solidFill>
              </a:rPr>
              <a:t>cout.setf( ios :: dec, ios :: basefield );</a:t>
            </a:r>
            <a:r>
              <a:rPr lang="en-US" altLang="zh-CN" sz="1800"/>
              <a:t>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1572" name="Rectangle 4"/>
          <p:cNvSpPr>
            <a:spLocks noChangeArrowheads="1"/>
          </p:cNvSpPr>
          <p:nvPr/>
        </p:nvSpPr>
        <p:spPr bwMode="auto">
          <a:xfrm>
            <a:off x="5494338" y="3638550"/>
            <a:ext cx="21732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1573" name="Rectangle 5"/>
          <p:cNvSpPr>
            <a:spLocks noChangeArrowheads="1"/>
          </p:cNvSpPr>
          <p:nvPr/>
        </p:nvSpPr>
        <p:spPr bwMode="auto">
          <a:xfrm>
            <a:off x="5494338" y="29908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1574" name="Rectangle 6"/>
          <p:cNvSpPr>
            <a:spLocks noChangeArrowheads="1"/>
          </p:cNvSpPr>
          <p:nvPr/>
        </p:nvSpPr>
        <p:spPr bwMode="auto">
          <a:xfrm>
            <a:off x="5494338" y="1766888"/>
            <a:ext cx="19573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1575" name="Rectangle 7"/>
          <p:cNvSpPr>
            <a:spLocks noChangeArrowheads="1"/>
          </p:cNvSpPr>
          <p:nvPr/>
        </p:nvSpPr>
        <p:spPr bwMode="auto">
          <a:xfrm>
            <a:off x="5494338" y="2341563"/>
            <a:ext cx="21732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1576" name="Rectangle 8"/>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1578" name="Rectangle 10"/>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1572"/>
                                        </p:tgtEl>
                                        <p:attrNameLst>
                                          <p:attrName>style.visibility</p:attrName>
                                        </p:attrNameLst>
                                      </p:cBhvr>
                                      <p:to>
                                        <p:strVal val="visible"/>
                                      </p:to>
                                    </p:set>
                                    <p:anim calcmode="lin" valueType="num">
                                      <p:cBhvr>
                                        <p:cTn id="7" dur="500" fill="hold"/>
                                        <p:tgtEl>
                                          <p:spTgt spid="621572"/>
                                        </p:tgtEl>
                                        <p:attrNameLst>
                                          <p:attrName>ppt_x</p:attrName>
                                        </p:attrNameLst>
                                      </p:cBhvr>
                                      <p:tavLst>
                                        <p:tav tm="0">
                                          <p:val>
                                            <p:strVal val="#ppt_x-#ppt_w/2"/>
                                          </p:val>
                                        </p:tav>
                                        <p:tav tm="100000">
                                          <p:val>
                                            <p:strVal val="#ppt_x"/>
                                          </p:val>
                                        </p:tav>
                                      </p:tavLst>
                                    </p:anim>
                                    <p:anim calcmode="lin" valueType="num">
                                      <p:cBhvr>
                                        <p:cTn id="8" dur="500" fill="hold"/>
                                        <p:tgtEl>
                                          <p:spTgt spid="621572"/>
                                        </p:tgtEl>
                                        <p:attrNameLst>
                                          <p:attrName>ppt_y</p:attrName>
                                        </p:attrNameLst>
                                      </p:cBhvr>
                                      <p:tavLst>
                                        <p:tav tm="0">
                                          <p:val>
                                            <p:strVal val="#ppt_y"/>
                                          </p:val>
                                        </p:tav>
                                        <p:tav tm="100000">
                                          <p:val>
                                            <p:strVal val="#ppt_y"/>
                                          </p:val>
                                        </p:tav>
                                      </p:tavLst>
                                    </p:anim>
                                    <p:anim calcmode="lin" valueType="num">
                                      <p:cBhvr>
                                        <p:cTn id="9" dur="500" fill="hold"/>
                                        <p:tgtEl>
                                          <p:spTgt spid="621572"/>
                                        </p:tgtEl>
                                        <p:attrNameLst>
                                          <p:attrName>ppt_w</p:attrName>
                                        </p:attrNameLst>
                                      </p:cBhvr>
                                      <p:tavLst>
                                        <p:tav tm="0">
                                          <p:val>
                                            <p:fltVal val="0"/>
                                          </p:val>
                                        </p:tav>
                                        <p:tav tm="100000">
                                          <p:val>
                                            <p:strVal val="#ppt_w"/>
                                          </p:val>
                                        </p:tav>
                                      </p:tavLst>
                                    </p:anim>
                                    <p:anim calcmode="lin" valueType="num">
                                      <p:cBhvr>
                                        <p:cTn id="10" dur="500" fill="hold"/>
                                        <p:tgtEl>
                                          <p:spTgt spid="6215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9893"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49894"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49895"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49896" name="Rectangle 8"/>
          <p:cNvSpPr>
            <a:spLocks noGrp="1" noChangeArrowheads="1"/>
          </p:cNvSpPr>
          <p:nvPr>
            <p:ph type="subTitle" idx="4294967295"/>
          </p:nvPr>
        </p:nvSpPr>
        <p:spPr>
          <a:xfrm>
            <a:off x="5643570" y="381000"/>
            <a:ext cx="304323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9897"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49898" name="Group 10"/>
          <p:cNvGrpSpPr>
            <a:grpSpLocks/>
          </p:cNvGrpSpPr>
          <p:nvPr/>
        </p:nvGrpSpPr>
        <p:grpSpPr bwMode="auto">
          <a:xfrm>
            <a:off x="1371600" y="3352800"/>
            <a:ext cx="6629400" cy="457200"/>
            <a:chOff x="864" y="2112"/>
            <a:chExt cx="4176" cy="288"/>
          </a:xfrm>
        </p:grpSpPr>
        <p:sp>
          <p:nvSpPr>
            <p:cNvPr id="549899"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49900"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strstreambuf</a:t>
              </a:r>
            </a:p>
          </p:txBody>
        </p:sp>
        <p:sp>
          <p:nvSpPr>
            <p:cNvPr id="549901"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stdiobuf</a:t>
              </a:r>
            </a:p>
          </p:txBody>
        </p:sp>
      </p:grpSp>
      <p:grpSp>
        <p:nvGrpSpPr>
          <p:cNvPr id="549902" name="Group 14"/>
          <p:cNvGrpSpPr>
            <a:grpSpLocks/>
          </p:cNvGrpSpPr>
          <p:nvPr/>
        </p:nvGrpSpPr>
        <p:grpSpPr bwMode="auto">
          <a:xfrm>
            <a:off x="2209800" y="2590800"/>
            <a:ext cx="4876800" cy="762000"/>
            <a:chOff x="1392" y="1632"/>
            <a:chExt cx="3072" cy="624"/>
          </a:xfrm>
        </p:grpSpPr>
        <p:sp>
          <p:nvSpPr>
            <p:cNvPr id="549903"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49904"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49905"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49906" name="AutoShape 18"/>
          <p:cNvSpPr>
            <a:spLocks/>
          </p:cNvSpPr>
          <p:nvPr/>
        </p:nvSpPr>
        <p:spPr bwMode="auto">
          <a:xfrm>
            <a:off x="5829300" y="5029200"/>
            <a:ext cx="2324100" cy="609600"/>
          </a:xfrm>
          <a:prstGeom prst="borderCallout2">
            <a:avLst>
              <a:gd name="adj1" fmla="val 18750"/>
              <a:gd name="adj2" fmla="val -3278"/>
              <a:gd name="adj3" fmla="val 18750"/>
              <a:gd name="adj4" fmla="val -15644"/>
              <a:gd name="adj5" fmla="val -192968"/>
              <a:gd name="adj6" fmla="val -5546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rPr>
              <a:t>字符串</a:t>
            </a:r>
            <a:r>
              <a:rPr lang="zh-CN" altLang="en-US" sz="2000" b="1">
                <a:latin typeface="宋体" pitchFamily="2" charset="-122"/>
                <a:cs typeface="Times New Roman" pitchFamily="18" charset="0"/>
              </a:rPr>
              <a:t>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9906"/>
                                        </p:tgtEl>
                                        <p:attrNameLst>
                                          <p:attrName>style.visibility</p:attrName>
                                        </p:attrNameLst>
                                      </p:cBhvr>
                                      <p:to>
                                        <p:strVal val="visible"/>
                                      </p:to>
                                    </p:set>
                                    <p:animEffect transition="in" filter="barn(outHorizontal)">
                                      <p:cBhvr>
                                        <p:cTn id="7" dur="500"/>
                                        <p:tgtEl>
                                          <p:spTgt spid="54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06"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a:t>
            </a:r>
            <a:r>
              <a:rPr lang="en-US" altLang="zh-CN" sz="1800" b="1">
                <a:solidFill>
                  <a:srgbClr val="0000CC"/>
                </a:solidFill>
              </a:rPr>
              <a:t>cout.setf( ios :: hex , ios :: basefield )</a:t>
            </a:r>
            <a:r>
              <a:rPr lang="en-US" altLang="zh-CN" sz="1800">
                <a:solidFill>
                  <a:srgbClr val="0000CC"/>
                </a:solidFill>
              </a:rPr>
              <a:t> ;</a:t>
            </a:r>
            <a:r>
              <a:rPr lang="en-US" altLang="zh-CN" sz="1800"/>
              <a:t>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2596" name="Rectangle 4"/>
          <p:cNvSpPr>
            <a:spLocks noChangeArrowheads="1"/>
          </p:cNvSpPr>
          <p:nvPr/>
        </p:nvSpPr>
        <p:spPr bwMode="auto">
          <a:xfrm>
            <a:off x="5494338" y="4286250"/>
            <a:ext cx="2246312"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2597" name="Rectangle 5"/>
          <p:cNvSpPr>
            <a:spLocks noChangeArrowheads="1"/>
          </p:cNvSpPr>
          <p:nvPr/>
        </p:nvSpPr>
        <p:spPr bwMode="auto">
          <a:xfrm>
            <a:off x="5494338" y="3638550"/>
            <a:ext cx="2030412"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2598" name="Rectangle 6"/>
          <p:cNvSpPr>
            <a:spLocks noChangeArrowheads="1"/>
          </p:cNvSpPr>
          <p:nvPr/>
        </p:nvSpPr>
        <p:spPr bwMode="auto">
          <a:xfrm>
            <a:off x="5494338" y="2952750"/>
            <a:ext cx="2030412"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2599" name="Rectangle 7"/>
          <p:cNvSpPr>
            <a:spLocks noChangeArrowheads="1"/>
          </p:cNvSpPr>
          <p:nvPr/>
        </p:nvSpPr>
        <p:spPr bwMode="auto">
          <a:xfrm>
            <a:off x="5494338" y="1766888"/>
            <a:ext cx="18859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2600" name="Rectangle 8"/>
          <p:cNvSpPr>
            <a:spLocks noChangeArrowheads="1"/>
          </p:cNvSpPr>
          <p:nvPr/>
        </p:nvSpPr>
        <p:spPr bwMode="auto">
          <a:xfrm>
            <a:off x="5494338" y="2357438"/>
            <a:ext cx="22463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2601" name="Rectangle 9"/>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2603" name="Rectangle 11"/>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2596"/>
                                        </p:tgtEl>
                                        <p:attrNameLst>
                                          <p:attrName>style.visibility</p:attrName>
                                        </p:attrNameLst>
                                      </p:cBhvr>
                                      <p:to>
                                        <p:strVal val="visible"/>
                                      </p:to>
                                    </p:set>
                                    <p:anim calcmode="lin" valueType="num">
                                      <p:cBhvr>
                                        <p:cTn id="7" dur="500" fill="hold"/>
                                        <p:tgtEl>
                                          <p:spTgt spid="622596"/>
                                        </p:tgtEl>
                                        <p:attrNameLst>
                                          <p:attrName>ppt_x</p:attrName>
                                        </p:attrNameLst>
                                      </p:cBhvr>
                                      <p:tavLst>
                                        <p:tav tm="0">
                                          <p:val>
                                            <p:strVal val="#ppt_x-#ppt_w/2"/>
                                          </p:val>
                                        </p:tav>
                                        <p:tav tm="100000">
                                          <p:val>
                                            <p:strVal val="#ppt_x"/>
                                          </p:val>
                                        </p:tav>
                                      </p:tavLst>
                                    </p:anim>
                                    <p:anim calcmode="lin" valueType="num">
                                      <p:cBhvr>
                                        <p:cTn id="8" dur="500" fill="hold"/>
                                        <p:tgtEl>
                                          <p:spTgt spid="622596"/>
                                        </p:tgtEl>
                                        <p:attrNameLst>
                                          <p:attrName>ppt_y</p:attrName>
                                        </p:attrNameLst>
                                      </p:cBhvr>
                                      <p:tavLst>
                                        <p:tav tm="0">
                                          <p:val>
                                            <p:strVal val="#ppt_y"/>
                                          </p:val>
                                        </p:tav>
                                        <p:tav tm="100000">
                                          <p:val>
                                            <p:strVal val="#ppt_y"/>
                                          </p:val>
                                        </p:tav>
                                      </p:tavLst>
                                    </p:anim>
                                    <p:anim calcmode="lin" valueType="num">
                                      <p:cBhvr>
                                        <p:cTn id="9" dur="500" fill="hold"/>
                                        <p:tgtEl>
                                          <p:spTgt spid="622596"/>
                                        </p:tgtEl>
                                        <p:attrNameLst>
                                          <p:attrName>ppt_w</p:attrName>
                                        </p:attrNameLst>
                                      </p:cBhvr>
                                      <p:tavLst>
                                        <p:tav tm="0">
                                          <p:val>
                                            <p:fltVal val="0"/>
                                          </p:val>
                                        </p:tav>
                                        <p:tav tm="100000">
                                          <p:val>
                                            <p:strVal val="#ppt_w"/>
                                          </p:val>
                                        </p:tav>
                                      </p:tavLst>
                                    </p:anim>
                                    <p:anim calcmode="lin" valueType="num">
                                      <p:cBhvr>
                                        <p:cTn id="10" dur="500" fill="hold"/>
                                        <p:tgtEl>
                                          <p:spTgt spid="6225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a:t>
            </a:r>
            <a:r>
              <a:rPr lang="en-US" altLang="zh-CN" sz="1800" b="1">
                <a:solidFill>
                  <a:srgbClr val="0000CC"/>
                </a:solidFill>
              </a:rPr>
              <a:t>cout.setf( ios :: oct , ios :: basefield ) ;</a:t>
            </a:r>
            <a:r>
              <a:rPr lang="en-US" altLang="zh-CN" sz="1800"/>
              <a:t>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3620" name="Rectangle 4"/>
          <p:cNvSpPr>
            <a:spLocks noChangeArrowheads="1"/>
          </p:cNvSpPr>
          <p:nvPr/>
        </p:nvSpPr>
        <p:spPr bwMode="auto">
          <a:xfrm>
            <a:off x="5494338" y="5222875"/>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置八进制输出</a:t>
            </a:r>
          </a:p>
        </p:txBody>
      </p:sp>
      <p:sp>
        <p:nvSpPr>
          <p:cNvPr id="623621" name="Rectangle 5"/>
          <p:cNvSpPr>
            <a:spLocks noChangeArrowheads="1"/>
          </p:cNvSpPr>
          <p:nvPr/>
        </p:nvSpPr>
        <p:spPr bwMode="auto">
          <a:xfrm>
            <a:off x="5494338" y="4292600"/>
            <a:ext cx="21732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3622" name="Rectangle 6"/>
          <p:cNvSpPr>
            <a:spLocks noChangeArrowheads="1"/>
          </p:cNvSpPr>
          <p:nvPr/>
        </p:nvSpPr>
        <p:spPr bwMode="auto">
          <a:xfrm>
            <a:off x="5494338" y="36385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3623" name="Rectangle 7"/>
          <p:cNvSpPr>
            <a:spLocks noChangeArrowheads="1"/>
          </p:cNvSpPr>
          <p:nvPr/>
        </p:nvSpPr>
        <p:spPr bwMode="auto">
          <a:xfrm>
            <a:off x="5494338" y="29527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3624" name="Rectangle 8"/>
          <p:cNvSpPr>
            <a:spLocks noChangeArrowheads="1"/>
          </p:cNvSpPr>
          <p:nvPr/>
        </p:nvSpPr>
        <p:spPr bwMode="auto">
          <a:xfrm>
            <a:off x="5494338" y="1766888"/>
            <a:ext cx="18145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3625" name="Rectangle 9"/>
          <p:cNvSpPr>
            <a:spLocks noChangeArrowheads="1"/>
          </p:cNvSpPr>
          <p:nvPr/>
        </p:nvSpPr>
        <p:spPr bwMode="auto">
          <a:xfrm>
            <a:off x="5494338" y="2357438"/>
            <a:ext cx="21018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3626" name="Rectangle 10"/>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3628" name="Rectangle 12"/>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3620"/>
                                        </p:tgtEl>
                                        <p:attrNameLst>
                                          <p:attrName>style.visibility</p:attrName>
                                        </p:attrNameLst>
                                      </p:cBhvr>
                                      <p:to>
                                        <p:strVal val="visible"/>
                                      </p:to>
                                    </p:set>
                                    <p:anim calcmode="lin" valueType="num">
                                      <p:cBhvr>
                                        <p:cTn id="7" dur="500" fill="hold"/>
                                        <p:tgtEl>
                                          <p:spTgt spid="623620"/>
                                        </p:tgtEl>
                                        <p:attrNameLst>
                                          <p:attrName>ppt_x</p:attrName>
                                        </p:attrNameLst>
                                      </p:cBhvr>
                                      <p:tavLst>
                                        <p:tav tm="0">
                                          <p:val>
                                            <p:strVal val="#ppt_x-#ppt_w/2"/>
                                          </p:val>
                                        </p:tav>
                                        <p:tav tm="100000">
                                          <p:val>
                                            <p:strVal val="#ppt_x"/>
                                          </p:val>
                                        </p:tav>
                                      </p:tavLst>
                                    </p:anim>
                                    <p:anim calcmode="lin" valueType="num">
                                      <p:cBhvr>
                                        <p:cTn id="8" dur="500" fill="hold"/>
                                        <p:tgtEl>
                                          <p:spTgt spid="623620"/>
                                        </p:tgtEl>
                                        <p:attrNameLst>
                                          <p:attrName>ppt_y</p:attrName>
                                        </p:attrNameLst>
                                      </p:cBhvr>
                                      <p:tavLst>
                                        <p:tav tm="0">
                                          <p:val>
                                            <p:strVal val="#ppt_y"/>
                                          </p:val>
                                        </p:tav>
                                        <p:tav tm="100000">
                                          <p:val>
                                            <p:strVal val="#ppt_y"/>
                                          </p:val>
                                        </p:tav>
                                      </p:tavLst>
                                    </p:anim>
                                    <p:anim calcmode="lin" valueType="num">
                                      <p:cBhvr>
                                        <p:cTn id="9" dur="500" fill="hold"/>
                                        <p:tgtEl>
                                          <p:spTgt spid="623620"/>
                                        </p:tgtEl>
                                        <p:attrNameLst>
                                          <p:attrName>ppt_w</p:attrName>
                                        </p:attrNameLst>
                                      </p:cBhvr>
                                      <p:tavLst>
                                        <p:tav tm="0">
                                          <p:val>
                                            <p:fltVal val="0"/>
                                          </p:val>
                                        </p:tav>
                                        <p:tav tm="100000">
                                          <p:val>
                                            <p:strVal val="#ppt_w"/>
                                          </p:val>
                                        </p:tav>
                                      </p:tavLst>
                                    </p:anim>
                                    <p:anim calcmode="lin" valueType="num">
                                      <p:cBhvr>
                                        <p:cTn id="10" dur="500" fill="hold"/>
                                        <p:tgtEl>
                                          <p:spTgt spid="6236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4651" name="Rectangle 11"/>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4653" name="Rectangle 13"/>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
        <p:nvSpPr>
          <p:cNvPr id="624654" name="Rectangle 14"/>
          <p:cNvSpPr>
            <a:spLocks noChangeArrowheads="1"/>
          </p:cNvSpPr>
          <p:nvPr/>
        </p:nvSpPr>
        <p:spPr bwMode="auto">
          <a:xfrm>
            <a:off x="5494338" y="5222875"/>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置八进制输出</a:t>
            </a:r>
          </a:p>
        </p:txBody>
      </p:sp>
      <p:sp>
        <p:nvSpPr>
          <p:cNvPr id="624655" name="Rectangle 15"/>
          <p:cNvSpPr>
            <a:spLocks noChangeArrowheads="1"/>
          </p:cNvSpPr>
          <p:nvPr/>
        </p:nvSpPr>
        <p:spPr bwMode="auto">
          <a:xfrm>
            <a:off x="5494338" y="4292600"/>
            <a:ext cx="21732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4656" name="Rectangle 16"/>
          <p:cNvSpPr>
            <a:spLocks noChangeArrowheads="1"/>
          </p:cNvSpPr>
          <p:nvPr/>
        </p:nvSpPr>
        <p:spPr bwMode="auto">
          <a:xfrm>
            <a:off x="5494338" y="36385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4657" name="Rectangle 17"/>
          <p:cNvSpPr>
            <a:spLocks noChangeArrowheads="1"/>
          </p:cNvSpPr>
          <p:nvPr/>
        </p:nvSpPr>
        <p:spPr bwMode="auto">
          <a:xfrm>
            <a:off x="5494338" y="29527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4658" name="Rectangle 18"/>
          <p:cNvSpPr>
            <a:spLocks noChangeArrowheads="1"/>
          </p:cNvSpPr>
          <p:nvPr/>
        </p:nvSpPr>
        <p:spPr bwMode="auto">
          <a:xfrm>
            <a:off x="5494338" y="1766888"/>
            <a:ext cx="18145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4659" name="Rectangle 19"/>
          <p:cNvSpPr>
            <a:spLocks noChangeArrowheads="1"/>
          </p:cNvSpPr>
          <p:nvPr/>
        </p:nvSpPr>
        <p:spPr bwMode="auto">
          <a:xfrm>
            <a:off x="5494338" y="2357438"/>
            <a:ext cx="21018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pic>
        <p:nvPicPr>
          <p:cNvPr id="624660" name="Picture 20"/>
          <p:cNvPicPr>
            <a:picLocks noChangeAspect="1" noChangeArrowheads="1"/>
          </p:cNvPicPr>
          <p:nvPr/>
        </p:nvPicPr>
        <p:blipFill>
          <a:blip r:embed="rId2"/>
          <a:srcRect/>
          <a:stretch>
            <a:fillRect/>
          </a:stretch>
        </p:blipFill>
        <p:spPr bwMode="auto">
          <a:xfrm>
            <a:off x="4211638" y="2987675"/>
            <a:ext cx="4749800" cy="3178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624660"/>
                                        </p:tgtEl>
                                        <p:attrNameLst>
                                          <p:attrName>style.visibility</p:attrName>
                                        </p:attrNameLst>
                                      </p:cBhvr>
                                      <p:to>
                                        <p:strVal val="visible"/>
                                      </p:to>
                                    </p:set>
                                    <p:animEffect transition="in" filter="checkerboard(down)">
                                      <p:cBhvr>
                                        <p:cTn id="7" dur="500"/>
                                        <p:tgtEl>
                                          <p:spTgt spid="62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914400" y="836613"/>
            <a:ext cx="6970713" cy="5449887"/>
          </a:xfrm>
          <a:prstGeom prst="rect">
            <a:avLst/>
          </a:prstGeom>
          <a:noFill/>
          <a:ln w="9525">
            <a:noFill/>
            <a:miter lim="800000"/>
            <a:headEnd/>
            <a:tailEnd/>
          </a:ln>
          <a:effectLst/>
        </p:spPr>
        <p:txBody>
          <a:bodyPr>
            <a:spAutoFit/>
          </a:bodyPr>
          <a:lstStyle/>
          <a:p>
            <a:pPr algn="just">
              <a:lnSpc>
                <a:spcPct val="130000"/>
              </a:lnSpc>
            </a:pPr>
            <a:r>
              <a:rPr lang="en-US" altLang="zh-CN" sz="1800"/>
              <a:t>#include&lt;iostream&gt;</a:t>
            </a:r>
          </a:p>
          <a:p>
            <a:pPr algn="just">
              <a:lnSpc>
                <a:spcPct val="130000"/>
              </a:lnSpc>
            </a:pPr>
            <a:r>
              <a:rPr lang="en-US" altLang="zh-CN" sz="1800"/>
              <a:t>using namespace std;</a:t>
            </a:r>
          </a:p>
          <a:p>
            <a:pPr algn="just">
              <a:lnSpc>
                <a:spcPct val="130000"/>
              </a:lnSpc>
            </a:pPr>
            <a:r>
              <a:rPr lang="en-US" altLang="zh-CN" sz="1800"/>
              <a:t>int main()</a:t>
            </a:r>
          </a:p>
          <a:p>
            <a:pPr algn="just">
              <a:lnSpc>
                <a:spcPct val="130000"/>
              </a:lnSpc>
            </a:pPr>
            <a:r>
              <a:rPr lang="en-US" altLang="zh-CN" sz="1800"/>
              <a:t>{ double x = 22.0/7 ;</a:t>
            </a:r>
          </a:p>
          <a:p>
            <a:pPr algn="just">
              <a:lnSpc>
                <a:spcPct val="130000"/>
              </a:lnSpc>
            </a:pPr>
            <a:r>
              <a:rPr lang="en-US" altLang="zh-CN" sz="1800"/>
              <a:t>   int i ;</a:t>
            </a:r>
          </a:p>
          <a:p>
            <a:pPr algn="just">
              <a:lnSpc>
                <a:spcPct val="130000"/>
              </a:lnSpc>
            </a:pPr>
            <a:r>
              <a:rPr lang="en-US" altLang="zh-CN" sz="1800"/>
              <a:t>   cout &lt;&lt; "output in fixed :\n" ;</a:t>
            </a:r>
          </a:p>
          <a:p>
            <a:pPr algn="just">
              <a:lnSpc>
                <a:spcPct val="130000"/>
              </a:lnSpc>
            </a:pPr>
            <a:r>
              <a:rPr lang="en-US" altLang="zh-CN" sz="1800"/>
              <a:t>   cout.setf( ios::fixed | ios::showpos ) ; 		</a:t>
            </a:r>
            <a:r>
              <a:rPr lang="en-US" altLang="zh-CN" sz="1800" b="1" i="1">
                <a:solidFill>
                  <a:srgbClr val="008000"/>
                </a:solidFill>
              </a:rPr>
              <a:t>// </a:t>
            </a:r>
            <a:r>
              <a:rPr lang="zh-CN" altLang="en-US" sz="1800" b="1" i="1">
                <a:solidFill>
                  <a:srgbClr val="008000"/>
                </a:solidFill>
              </a:rPr>
              <a:t>定点输出，显示 </a:t>
            </a:r>
            <a:r>
              <a:rPr lang="en-US" altLang="zh-CN" sz="1800" b="1" i="1">
                <a:solidFill>
                  <a:srgbClr val="008000"/>
                </a:solidFill>
              </a:rPr>
              <a:t>+</a:t>
            </a:r>
          </a:p>
          <a:p>
            <a:pPr algn="just">
              <a:lnSpc>
                <a:spcPct val="130000"/>
              </a:lnSpc>
            </a:pPr>
            <a:r>
              <a:rPr lang="en-US" altLang="zh-CN" sz="1800"/>
              <a:t>   for( i=1; i&lt;=5; i++ )</a:t>
            </a:r>
          </a:p>
          <a:p>
            <a:pPr algn="just">
              <a:lnSpc>
                <a:spcPct val="130000"/>
              </a:lnSpc>
            </a:pPr>
            <a:r>
              <a:rPr lang="en-US" altLang="zh-CN" sz="1800"/>
              <a:t>      { cout.precision( i ) ;  cout &lt;&lt; x &lt;&lt; endl ; }</a:t>
            </a:r>
          </a:p>
          <a:p>
            <a:pPr algn="just">
              <a:lnSpc>
                <a:spcPct val="130000"/>
              </a:lnSpc>
            </a:pPr>
            <a:r>
              <a:rPr lang="en-US" altLang="zh-CN" sz="1800"/>
              <a:t>   cout &lt;&lt; "output in scientific :\n" ;</a:t>
            </a:r>
          </a:p>
          <a:p>
            <a:pPr algn="just">
              <a:lnSpc>
                <a:spcPct val="130000"/>
              </a:lnSpc>
            </a:pPr>
            <a:r>
              <a:rPr lang="en-US" altLang="zh-CN" sz="1800" b="1">
                <a:solidFill>
                  <a:srgbClr val="008000"/>
                </a:solidFill>
              </a:rPr>
              <a:t>   </a:t>
            </a:r>
            <a:r>
              <a:rPr lang="en-US" altLang="zh-CN" sz="1800" b="1" i="1">
                <a:solidFill>
                  <a:srgbClr val="008000"/>
                </a:solidFill>
              </a:rPr>
              <a:t>// </a:t>
            </a:r>
            <a:r>
              <a:rPr lang="zh-CN" altLang="en-US" sz="1800" b="1" i="1">
                <a:solidFill>
                  <a:srgbClr val="008000"/>
                </a:solidFill>
              </a:rPr>
              <a:t>清除原有设置，科学示数法输出</a:t>
            </a:r>
          </a:p>
          <a:p>
            <a:pPr algn="just">
              <a:lnSpc>
                <a:spcPct val="130000"/>
              </a:lnSpc>
            </a:pPr>
            <a:r>
              <a:rPr lang="zh-CN" altLang="en-US" sz="1800"/>
              <a:t>   </a:t>
            </a:r>
            <a:r>
              <a:rPr lang="en-US" altLang="zh-CN" sz="1800"/>
              <a:t>cout.setf(ios::scientific, ios::fixed|ios::showpos ) ;	</a:t>
            </a:r>
          </a:p>
          <a:p>
            <a:pPr algn="just">
              <a:lnSpc>
                <a:spcPct val="130000"/>
              </a:lnSpc>
            </a:pPr>
            <a:r>
              <a:rPr lang="en-US" altLang="zh-CN" sz="1800"/>
              <a:t>   for( i=1; i&lt;=5; i++ )</a:t>
            </a:r>
          </a:p>
          <a:p>
            <a:pPr algn="just">
              <a:lnSpc>
                <a:spcPct val="130000"/>
              </a:lnSpc>
            </a:pPr>
            <a:r>
              <a:rPr lang="en-US" altLang="zh-CN" sz="1800"/>
              <a:t>      { cout.precision(i) ;   cout &lt;&lt; x*1e5 &lt;&lt; endl ; }</a:t>
            </a:r>
          </a:p>
          <a:p>
            <a:pPr algn="just">
              <a:lnSpc>
                <a:spcPct val="130000"/>
              </a:lnSpc>
            </a:pPr>
            <a:r>
              <a:rPr lang="en-US" altLang="zh-CN" sz="1800"/>
              <a:t>}</a:t>
            </a:r>
          </a:p>
        </p:txBody>
      </p:sp>
      <p:sp>
        <p:nvSpPr>
          <p:cNvPr id="625667" name="Rectangle 3"/>
          <p:cNvSpPr>
            <a:spLocks noChangeArrowheads="1"/>
          </p:cNvSpPr>
          <p:nvPr/>
        </p:nvSpPr>
        <p:spPr bwMode="auto">
          <a:xfrm>
            <a:off x="5507038" y="685800"/>
            <a:ext cx="3255962"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11-5 </a:t>
            </a:r>
            <a:r>
              <a:rPr lang="zh-CN" altLang="en-US" sz="2000" b="1" i="1">
                <a:solidFill>
                  <a:srgbClr val="008000"/>
                </a:solidFill>
                <a:latin typeface="宋体" pitchFamily="2" charset="-122"/>
                <a:cs typeface="Times New Roman" pitchFamily="18" charset="0"/>
              </a:rPr>
              <a:t>格式化输出浮点数</a:t>
            </a:r>
            <a:r>
              <a:rPr lang="zh-CN" altLang="en-US" sz="2000" b="1" i="1">
                <a:solidFill>
                  <a:srgbClr val="008000"/>
                </a:solidFill>
                <a:latin typeface="宋体" pitchFamily="2" charset="-122"/>
              </a:rPr>
              <a:t> </a:t>
            </a:r>
          </a:p>
        </p:txBody>
      </p:sp>
      <p:sp>
        <p:nvSpPr>
          <p:cNvPr id="625668"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5667"/>
                                        </p:tgtEl>
                                        <p:attrNameLst>
                                          <p:attrName>style.visibility</p:attrName>
                                        </p:attrNameLst>
                                      </p:cBhvr>
                                      <p:to>
                                        <p:strVal val="visible"/>
                                      </p:to>
                                    </p:set>
                                    <p:animEffect transition="in" filter="checkerboard(across)">
                                      <p:cBhvr>
                                        <p:cTn id="7" dur="500"/>
                                        <p:tgtEl>
                                          <p:spTgt spid="6256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5666"/>
                                        </p:tgtEl>
                                        <p:attrNameLst>
                                          <p:attrName>style.visibility</p:attrName>
                                        </p:attrNameLst>
                                      </p:cBhvr>
                                      <p:to>
                                        <p:strVal val="visible"/>
                                      </p:to>
                                    </p:set>
                                    <p:animEffect transition="in" filter="checkerboard(down)">
                                      <p:cBhvr>
                                        <p:cTn id="12"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P spid="62566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914400" y="836613"/>
            <a:ext cx="7162800" cy="5449887"/>
          </a:xfrm>
          <a:prstGeom prst="rect">
            <a:avLst/>
          </a:prstGeom>
          <a:noFill/>
          <a:ln w="9525">
            <a:noFill/>
            <a:miter lim="800000"/>
            <a:headEnd/>
            <a:tailEnd/>
          </a:ln>
          <a:effectLst/>
        </p:spPr>
        <p:txBody>
          <a:bodyPr>
            <a:spAutoFit/>
          </a:bodyPr>
          <a:lstStyle/>
          <a:p>
            <a:pPr algn="just">
              <a:lnSpc>
                <a:spcPct val="130000"/>
              </a:lnSpc>
            </a:pPr>
            <a:r>
              <a:rPr lang="en-US" altLang="zh-CN" sz="1800"/>
              <a:t>#include&lt;iostream&gt;</a:t>
            </a:r>
          </a:p>
          <a:p>
            <a:pPr algn="just">
              <a:lnSpc>
                <a:spcPct val="130000"/>
              </a:lnSpc>
            </a:pPr>
            <a:r>
              <a:rPr lang="en-US" altLang="zh-CN" sz="1800"/>
              <a:t>using namespace std;</a:t>
            </a:r>
          </a:p>
          <a:p>
            <a:pPr algn="just">
              <a:lnSpc>
                <a:spcPct val="130000"/>
              </a:lnSpc>
            </a:pPr>
            <a:r>
              <a:rPr lang="en-US" altLang="zh-CN" sz="1800"/>
              <a:t>int main()</a:t>
            </a:r>
          </a:p>
          <a:p>
            <a:pPr algn="just">
              <a:lnSpc>
                <a:spcPct val="130000"/>
              </a:lnSpc>
            </a:pPr>
            <a:r>
              <a:rPr lang="en-US" altLang="zh-CN" sz="1800"/>
              <a:t>{ double x = 22.0/7 ;</a:t>
            </a:r>
          </a:p>
          <a:p>
            <a:pPr algn="just">
              <a:lnSpc>
                <a:spcPct val="130000"/>
              </a:lnSpc>
            </a:pPr>
            <a:r>
              <a:rPr lang="en-US" altLang="zh-CN" sz="1800"/>
              <a:t>   int i ;</a:t>
            </a:r>
          </a:p>
          <a:p>
            <a:pPr algn="just">
              <a:lnSpc>
                <a:spcPct val="130000"/>
              </a:lnSpc>
            </a:pPr>
            <a:r>
              <a:rPr lang="en-US" altLang="zh-CN" sz="1800"/>
              <a:t>   cout &lt;&lt; "output in fixed :\n" ;</a:t>
            </a:r>
          </a:p>
          <a:p>
            <a:pPr algn="just">
              <a:lnSpc>
                <a:spcPct val="130000"/>
              </a:lnSpc>
            </a:pPr>
            <a:r>
              <a:rPr lang="en-US" altLang="zh-CN" sz="1800"/>
              <a:t>   </a:t>
            </a:r>
            <a:r>
              <a:rPr lang="en-US" altLang="zh-CN" sz="1800" b="1">
                <a:solidFill>
                  <a:srgbClr val="990000"/>
                </a:solidFill>
              </a:rPr>
              <a:t>cout.setf( ios::fixed | ios::showpos ) ;</a:t>
            </a:r>
            <a:r>
              <a:rPr lang="en-US" altLang="zh-CN" sz="1800"/>
              <a:t>	</a:t>
            </a:r>
            <a:r>
              <a:rPr lang="en-US" altLang="zh-CN" sz="1800" b="1" i="1">
                <a:solidFill>
                  <a:srgbClr val="008000"/>
                </a:solidFill>
              </a:rPr>
              <a:t>// </a:t>
            </a:r>
            <a:r>
              <a:rPr lang="zh-CN" altLang="en-US" sz="1800" b="1" i="1">
                <a:solidFill>
                  <a:srgbClr val="008000"/>
                </a:solidFill>
              </a:rPr>
              <a:t>定点输出，显示 </a:t>
            </a:r>
            <a:r>
              <a:rPr lang="en-US" altLang="zh-CN" sz="1800" b="1" i="1">
                <a:solidFill>
                  <a:srgbClr val="008000"/>
                </a:solidFill>
              </a:rPr>
              <a:t>+</a:t>
            </a:r>
          </a:p>
          <a:p>
            <a:pPr algn="just">
              <a:lnSpc>
                <a:spcPct val="130000"/>
              </a:lnSpc>
            </a:pPr>
            <a:r>
              <a:rPr lang="en-US" altLang="zh-CN" sz="1800"/>
              <a:t>   for( i=1; i&lt;=5; i++ )</a:t>
            </a:r>
          </a:p>
          <a:p>
            <a:pPr algn="just">
              <a:lnSpc>
                <a:spcPct val="130000"/>
              </a:lnSpc>
            </a:pPr>
            <a:r>
              <a:rPr lang="en-US" altLang="zh-CN" sz="1800"/>
              <a:t>      { </a:t>
            </a:r>
            <a:r>
              <a:rPr lang="en-US" altLang="zh-CN" sz="1800" b="1">
                <a:solidFill>
                  <a:srgbClr val="0000FF"/>
                </a:solidFill>
              </a:rPr>
              <a:t>cout.precision( i )</a:t>
            </a:r>
            <a:r>
              <a:rPr lang="en-US" altLang="zh-CN" sz="1800"/>
              <a:t> ;  cout &lt;&lt; x &lt;&lt; endl ; }</a:t>
            </a:r>
          </a:p>
          <a:p>
            <a:pPr algn="just">
              <a:lnSpc>
                <a:spcPct val="130000"/>
              </a:lnSpc>
            </a:pPr>
            <a:r>
              <a:rPr lang="en-US" altLang="zh-CN" sz="1800"/>
              <a:t>   cout &lt;&lt; "output in scientific :\n" ;</a:t>
            </a:r>
          </a:p>
          <a:p>
            <a:pPr algn="just">
              <a:lnSpc>
                <a:spcPct val="130000"/>
              </a:lnSpc>
            </a:pPr>
            <a:r>
              <a:rPr lang="en-US" altLang="zh-CN" sz="1800"/>
              <a:t>   </a:t>
            </a:r>
            <a:r>
              <a:rPr lang="en-US" altLang="zh-CN" sz="1800" b="1" i="1">
                <a:solidFill>
                  <a:srgbClr val="008000"/>
                </a:solidFill>
              </a:rPr>
              <a:t>// </a:t>
            </a:r>
            <a:r>
              <a:rPr lang="zh-CN" altLang="en-US" sz="1800" b="1" i="1">
                <a:solidFill>
                  <a:srgbClr val="008000"/>
                </a:solidFill>
              </a:rPr>
              <a:t>清除原有设置，科学示数法输出</a:t>
            </a:r>
          </a:p>
          <a:p>
            <a:pPr algn="just">
              <a:lnSpc>
                <a:spcPct val="130000"/>
              </a:lnSpc>
            </a:pPr>
            <a:r>
              <a:rPr lang="zh-CN" altLang="en-US" sz="1800"/>
              <a:t>   </a:t>
            </a:r>
            <a:r>
              <a:rPr lang="en-US" altLang="zh-CN" sz="1800" b="1">
                <a:solidFill>
                  <a:srgbClr val="990000"/>
                </a:solidFill>
              </a:rPr>
              <a:t>cout.setf(ios::scientific, ios::fixed|ios::showpos ) ;</a:t>
            </a:r>
            <a:r>
              <a:rPr lang="en-US" altLang="zh-CN" sz="1800"/>
              <a:t>	</a:t>
            </a:r>
          </a:p>
          <a:p>
            <a:pPr algn="just">
              <a:lnSpc>
                <a:spcPct val="130000"/>
              </a:lnSpc>
            </a:pPr>
            <a:r>
              <a:rPr lang="en-US" altLang="zh-CN" sz="1800"/>
              <a:t>   for( i=1; i&lt;=5; i++ )</a:t>
            </a:r>
          </a:p>
          <a:p>
            <a:pPr algn="just">
              <a:lnSpc>
                <a:spcPct val="130000"/>
              </a:lnSpc>
            </a:pPr>
            <a:r>
              <a:rPr lang="en-US" altLang="zh-CN" sz="1800"/>
              <a:t>      { </a:t>
            </a:r>
            <a:r>
              <a:rPr lang="en-US" altLang="zh-CN" sz="1800" b="1">
                <a:solidFill>
                  <a:srgbClr val="0000FF"/>
                </a:solidFill>
              </a:rPr>
              <a:t>cout.precision(i)</a:t>
            </a:r>
            <a:r>
              <a:rPr lang="en-US" altLang="zh-CN" sz="1800"/>
              <a:t> ;   cout &lt;&lt; x*1e5 &lt;&lt; endl ; }</a:t>
            </a:r>
          </a:p>
          <a:p>
            <a:pPr algn="just">
              <a:lnSpc>
                <a:spcPct val="130000"/>
              </a:lnSpc>
            </a:pPr>
            <a:r>
              <a:rPr lang="en-US" altLang="zh-CN" sz="1800"/>
              <a:t>}</a:t>
            </a:r>
          </a:p>
        </p:txBody>
      </p:sp>
      <p:sp>
        <p:nvSpPr>
          <p:cNvPr id="626691" name="Rectangle 3"/>
          <p:cNvSpPr>
            <a:spLocks noChangeArrowheads="1"/>
          </p:cNvSpPr>
          <p:nvPr/>
        </p:nvSpPr>
        <p:spPr bwMode="auto">
          <a:xfrm>
            <a:off x="5507038" y="685800"/>
            <a:ext cx="3255962"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11-5 </a:t>
            </a:r>
            <a:r>
              <a:rPr lang="zh-CN" altLang="en-US" sz="2000" b="1" i="1">
                <a:solidFill>
                  <a:srgbClr val="008000"/>
                </a:solidFill>
                <a:latin typeface="宋体" pitchFamily="2" charset="-122"/>
                <a:cs typeface="Times New Roman" pitchFamily="18" charset="0"/>
              </a:rPr>
              <a:t>格式化输出浮点数</a:t>
            </a:r>
            <a:r>
              <a:rPr lang="zh-CN" altLang="en-US" sz="2000" b="1" i="1">
                <a:solidFill>
                  <a:srgbClr val="008000"/>
                </a:solidFill>
                <a:latin typeface="宋体" pitchFamily="2" charset="-122"/>
              </a:rPr>
              <a:t> </a:t>
            </a:r>
          </a:p>
        </p:txBody>
      </p:sp>
      <p:sp>
        <p:nvSpPr>
          <p:cNvPr id="626693" name="Rectangle 5"/>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pic>
        <p:nvPicPr>
          <p:cNvPr id="626695" name="Picture 7"/>
          <p:cNvPicPr>
            <a:picLocks noChangeAspect="1" noChangeArrowheads="1"/>
          </p:cNvPicPr>
          <p:nvPr/>
        </p:nvPicPr>
        <p:blipFill>
          <a:blip r:embed="rId2"/>
          <a:srcRect/>
          <a:stretch>
            <a:fillRect/>
          </a:stretch>
        </p:blipFill>
        <p:spPr bwMode="auto">
          <a:xfrm>
            <a:off x="5380038" y="2117725"/>
            <a:ext cx="3440112" cy="39036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626695"/>
                                        </p:tgtEl>
                                        <p:attrNameLst>
                                          <p:attrName>style.visibility</p:attrName>
                                        </p:attrNameLst>
                                      </p:cBhvr>
                                      <p:to>
                                        <p:strVal val="visible"/>
                                      </p:to>
                                    </p:set>
                                    <p:animEffect transition="in" filter="checkerboard(down)">
                                      <p:cBhvr>
                                        <p:cTn id="7" dur="500"/>
                                        <p:tgtEl>
                                          <p:spTgt spid="626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838200" y="2438400"/>
            <a:ext cx="7405688" cy="1371600"/>
          </a:xfrm>
          <a:prstGeom prst="rect">
            <a:avLst/>
          </a:prstGeom>
          <a:noFill/>
          <a:ln w="9525">
            <a:noFill/>
            <a:miter lim="800000"/>
            <a:headEnd/>
            <a:tailEnd/>
          </a:ln>
          <a:effectLst/>
        </p:spPr>
        <p:txBody>
          <a:bodyPr>
            <a:spAutoFit/>
          </a:bodyPr>
          <a:lstStyle/>
          <a:p>
            <a:pPr algn="l">
              <a:lnSpc>
                <a:spcPct val="21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控制符是</a:t>
            </a:r>
            <a:r>
              <a:rPr lang="en-US" altLang="zh-CN" sz="2000" b="1">
                <a:ea typeface="Arial Unicode MS" pitchFamily="34" charset="-122"/>
                <a:cs typeface="Arial Unicode MS" pitchFamily="34" charset="-122"/>
              </a:rPr>
              <a:t>istream</a:t>
            </a:r>
            <a:r>
              <a:rPr lang="zh-CN" altLang="en-US" sz="2000" b="1">
                <a:ea typeface="Arial Unicode MS" pitchFamily="34" charset="-122"/>
                <a:cs typeface="Arial Unicode MS" pitchFamily="34" charset="-122"/>
              </a:rPr>
              <a:t>和</a:t>
            </a:r>
            <a:r>
              <a:rPr lang="en-US" altLang="zh-CN" sz="2000" b="1">
                <a:ea typeface="Arial Unicode MS" pitchFamily="34" charset="-122"/>
                <a:cs typeface="Arial Unicode MS" pitchFamily="34" charset="-122"/>
              </a:rPr>
              <a:t>ostream</a:t>
            </a:r>
            <a:r>
              <a:rPr lang="zh-CN" altLang="en-US" sz="2000" b="1">
                <a:ea typeface="Arial Unicode MS" pitchFamily="34" charset="-122"/>
                <a:cs typeface="Arial Unicode MS" pitchFamily="34" charset="-122"/>
              </a:rPr>
              <a:t>类定义了一批函数，作为重载插入运算符 </a:t>
            </a:r>
            <a:r>
              <a:rPr lang="en-US" altLang="zh-CN" sz="2000" b="1">
                <a:ea typeface="Arial Unicode MS" pitchFamily="34" charset="-122"/>
                <a:cs typeface="Arial Unicode MS" pitchFamily="34" charset="-122"/>
              </a:rPr>
              <a:t>&lt;&lt; </a:t>
            </a:r>
            <a:r>
              <a:rPr lang="zh-CN" altLang="en-US" sz="2000" b="1">
                <a:ea typeface="Arial Unicode MS" pitchFamily="34" charset="-122"/>
                <a:cs typeface="Arial Unicode MS" pitchFamily="34" charset="-122"/>
              </a:rPr>
              <a:t>或提取运算符 </a:t>
            </a:r>
            <a:r>
              <a:rPr lang="en-US" altLang="zh-CN" sz="2000" b="1">
                <a:ea typeface="Arial Unicode MS" pitchFamily="34" charset="-122"/>
                <a:cs typeface="Arial Unicode MS" pitchFamily="34" charset="-122"/>
              </a:rPr>
              <a:t>&gt;&gt; </a:t>
            </a:r>
            <a:r>
              <a:rPr lang="zh-CN" altLang="en-US" sz="2000" b="1">
                <a:ea typeface="Arial Unicode MS" pitchFamily="34" charset="-122"/>
                <a:cs typeface="Arial Unicode MS" pitchFamily="34" charset="-122"/>
              </a:rPr>
              <a:t>的右操作数控制</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格式</a:t>
            </a:r>
          </a:p>
        </p:txBody>
      </p:sp>
      <p:sp>
        <p:nvSpPr>
          <p:cNvPr id="627715" name="Rectangle 3"/>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宋体" pitchFamily="2" charset="-122"/>
              </a:rPr>
              <a:t>11.3.2  </a:t>
            </a:r>
            <a:r>
              <a:rPr lang="zh-CN" altLang="en-US" sz="2400" b="1" dirty="0">
                <a:solidFill>
                  <a:srgbClr val="CC3300"/>
                </a:solidFill>
                <a:latin typeface="宋体" pitchFamily="2" charset="-122"/>
              </a:rPr>
              <a:t>格式控制符</a:t>
            </a:r>
            <a:r>
              <a:rPr lang="zh-CN" altLang="en-US" sz="2400" b="1" dirty="0">
                <a:solidFill>
                  <a:srgbClr val="CC3300"/>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27715">
                                            <p:txEl>
                                              <p:pRg st="0" end="0"/>
                                            </p:txEl>
                                          </p:spTgt>
                                        </p:tgtEl>
                                        <p:attrNameLst>
                                          <p:attrName>style.visibility</p:attrName>
                                        </p:attrNameLst>
                                      </p:cBhvr>
                                      <p:to>
                                        <p:strVal val="visible"/>
                                      </p:to>
                                    </p:set>
                                    <p:animEffect transition="in" filter="blinds(vertical)">
                                      <p:cBhvr>
                                        <p:cTn id="7" dur="500"/>
                                        <p:tgtEl>
                                          <p:spTgt spid="627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7714"/>
                                        </p:tgtEl>
                                        <p:attrNameLst>
                                          <p:attrName>style.visibility</p:attrName>
                                        </p:attrNameLst>
                                      </p:cBhvr>
                                      <p:to>
                                        <p:strVal val="visible"/>
                                      </p:to>
                                    </p:set>
                                    <p:animEffect transition="in" filter="checkerboard(down)">
                                      <p:cBhvr>
                                        <p:cTn id="12" dur="500"/>
                                        <p:tgtEl>
                                          <p:spTgt spid="62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autoUpdateAnimBg="0"/>
      <p:bldP spid="627715" grpId="0" build="p" autoUpdateAnimBg="0" advAuto="100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宋体" pitchFamily="2" charset="-122"/>
              </a:rPr>
              <a:t>11.3.2  </a:t>
            </a:r>
            <a:r>
              <a:rPr lang="zh-CN" altLang="en-US" sz="2400" b="1" dirty="0">
                <a:solidFill>
                  <a:srgbClr val="CC3300"/>
                </a:solidFill>
                <a:latin typeface="宋体" pitchFamily="2" charset="-122"/>
              </a:rPr>
              <a:t>格式控制符</a:t>
            </a:r>
            <a:r>
              <a:rPr lang="zh-CN" altLang="en-US" sz="2400" b="1" dirty="0">
                <a:solidFill>
                  <a:srgbClr val="CC3300"/>
                </a:solidFill>
                <a:latin typeface="楷体_GB2312" pitchFamily="49" charset="-122"/>
              </a:rPr>
              <a:t> </a:t>
            </a:r>
          </a:p>
        </p:txBody>
      </p:sp>
      <p:graphicFrame>
        <p:nvGraphicFramePr>
          <p:cNvPr id="628739" name="Group 3"/>
          <p:cNvGraphicFramePr>
            <a:graphicFrameLocks noGrp="1"/>
          </p:cNvGraphicFramePr>
          <p:nvPr/>
        </p:nvGraphicFramePr>
        <p:xfrm>
          <a:off x="1143000" y="1727200"/>
          <a:ext cx="6858000" cy="4445000"/>
        </p:xfrm>
        <a:graphic>
          <a:graphicData uri="http://schemas.openxmlformats.org/drawingml/2006/table">
            <a:tbl>
              <a:tblPr/>
              <a:tblGrid>
                <a:gridCol w="1452563">
                  <a:extLst>
                    <a:ext uri="{9D8B030D-6E8A-4147-A177-3AD203B41FA5}">
                      <a16:colId xmlns:a16="http://schemas.microsoft.com/office/drawing/2014/main" val="20000"/>
                    </a:ext>
                  </a:extLst>
                </a:gridCol>
                <a:gridCol w="3729037">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5880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控制符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输入</a:t>
                      </a:r>
                      <a:r>
                        <a:rPr kumimoji="1"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endl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输出一个新行符，并清空流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ends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输出串结束符，并清空流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清空流缓冲区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dec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用十进制表示法输入或输出数值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hex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用十六进制表示法输入或输出数值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用八进制表示法输入或输出数值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提取空白字符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bl>
          </a:graphicData>
        </a:graphic>
      </p:graphicFrame>
      <p:sp>
        <p:nvSpPr>
          <p:cNvPr id="628777" name="Rectangle 41"/>
          <p:cNvSpPr>
            <a:spLocks noChangeArrowheads="1"/>
          </p:cNvSpPr>
          <p:nvPr/>
        </p:nvSpPr>
        <p:spPr bwMode="auto">
          <a:xfrm>
            <a:off x="4572000" y="1270000"/>
            <a:ext cx="3352800" cy="396875"/>
          </a:xfrm>
          <a:prstGeom prst="rect">
            <a:avLst/>
          </a:prstGeom>
          <a:noFill/>
          <a:ln w="9525">
            <a:noFill/>
            <a:miter lim="800000"/>
            <a:headEnd/>
            <a:tailEnd/>
          </a:ln>
          <a:effectLst/>
        </p:spPr>
        <p:txBody>
          <a:bodyPr>
            <a:spAutoFit/>
          </a:bodyPr>
          <a:lstStyle/>
          <a:p>
            <a:pPr algn="r"/>
            <a:r>
              <a:rPr lang="en-US" altLang="zh-CN" sz="2000" b="1" i="1">
                <a:solidFill>
                  <a:srgbClr val="0000FF"/>
                </a:solidFill>
              </a:rPr>
              <a:t>iostream</a:t>
            </a:r>
            <a:r>
              <a:rPr lang="zh-CN" altLang="en-US" sz="2000" b="1" i="1">
                <a:solidFill>
                  <a:srgbClr val="0000FF"/>
                </a:solidFill>
              </a:rPr>
              <a:t>几个常用的控制符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28738">
                                            <p:txEl>
                                              <p:pRg st="0" end="0"/>
                                            </p:txEl>
                                          </p:spTgt>
                                        </p:tgtEl>
                                        <p:attrNameLst>
                                          <p:attrName>style.visibility</p:attrName>
                                        </p:attrNameLst>
                                      </p:cBhvr>
                                      <p:to>
                                        <p:strVal val="visible"/>
                                      </p:to>
                                    </p:set>
                                    <p:animEffect transition="in" filter="checkerboard(across)">
                                      <p:cBhvr>
                                        <p:cTn id="7" dur="500"/>
                                        <p:tgtEl>
                                          <p:spTgt spid="6287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28777"/>
                                        </p:tgtEl>
                                        <p:attrNameLst>
                                          <p:attrName>style.visibility</p:attrName>
                                        </p:attrNameLst>
                                      </p:cBhvr>
                                      <p:to>
                                        <p:strVal val="visible"/>
                                      </p:to>
                                    </p:set>
                                    <p:animEffect transition="in" filter="checkerboard(across)">
                                      <p:cBhvr>
                                        <p:cTn id="12" dur="500"/>
                                        <p:tgtEl>
                                          <p:spTgt spid="62877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628739"/>
                                        </p:tgtEl>
                                        <p:attrNameLst>
                                          <p:attrName>style.visibility</p:attrName>
                                        </p:attrNameLst>
                                      </p:cBhvr>
                                      <p:to>
                                        <p:strVal val="visible"/>
                                      </p:to>
                                    </p:set>
                                    <p:animEffect transition="in" filter="checkerboard(down)">
                                      <p:cBhvr>
                                        <p:cTn id="17" dur="500"/>
                                        <p:tgtEl>
                                          <p:spTgt spid="628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build="p" autoUpdateAnimBg="0" advAuto="1000"/>
      <p:bldP spid="62877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4953000" y="304800"/>
            <a:ext cx="3941763" cy="396875"/>
          </a:xfrm>
          <a:prstGeom prst="rect">
            <a:avLst/>
          </a:prstGeom>
          <a:noFill/>
          <a:ln w="9525">
            <a:noFill/>
            <a:miter lim="800000"/>
            <a:headEnd/>
            <a:tailEnd/>
          </a:ln>
          <a:effectLst/>
        </p:spPr>
        <p:txBody>
          <a:bodyPr>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11-6 </a:t>
            </a:r>
            <a:r>
              <a:rPr lang="zh-CN" altLang="en-US" sz="2000" b="1" i="1">
                <a:solidFill>
                  <a:srgbClr val="008000"/>
                </a:solidFill>
                <a:latin typeface="宋体" pitchFamily="2" charset="-122"/>
              </a:rPr>
              <a:t>不同基数形式的输入输出</a:t>
            </a:r>
          </a:p>
        </p:txBody>
      </p:sp>
      <p:grpSp>
        <p:nvGrpSpPr>
          <p:cNvPr id="629779" name="Group 19"/>
          <p:cNvGrpSpPr>
            <a:grpSpLocks/>
          </p:cNvGrpSpPr>
          <p:nvPr/>
        </p:nvGrpSpPr>
        <p:grpSpPr bwMode="auto">
          <a:xfrm>
            <a:off x="615950" y="379413"/>
            <a:ext cx="6858000" cy="6094412"/>
            <a:chOff x="388" y="239"/>
            <a:chExt cx="4320" cy="3839"/>
          </a:xfrm>
        </p:grpSpPr>
        <p:sp>
          <p:nvSpPr>
            <p:cNvPr id="629764" name="Rectangle 4"/>
            <p:cNvSpPr>
              <a:spLocks noChangeArrowheads="1"/>
            </p:cNvSpPr>
            <p:nvPr/>
          </p:nvSpPr>
          <p:spPr bwMode="auto">
            <a:xfrm>
              <a:off x="3461" y="3177"/>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置八进制输出</a:t>
              </a:r>
            </a:p>
          </p:txBody>
        </p:sp>
        <p:sp>
          <p:nvSpPr>
            <p:cNvPr id="629765" name="Rectangle 5"/>
            <p:cNvSpPr>
              <a:spLocks noChangeArrowheads="1"/>
            </p:cNvSpPr>
            <p:nvPr/>
          </p:nvSpPr>
          <p:spPr bwMode="auto">
            <a:xfrm>
              <a:off x="3461" y="2655"/>
              <a:ext cx="1247"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9766" name="Rectangle 6"/>
            <p:cNvSpPr>
              <a:spLocks noChangeArrowheads="1"/>
            </p:cNvSpPr>
            <p:nvPr/>
          </p:nvSpPr>
          <p:spPr bwMode="auto">
            <a:xfrm>
              <a:off x="3461" y="2292"/>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9767" name="Rectangle 7"/>
            <p:cNvSpPr>
              <a:spLocks noChangeArrowheads="1"/>
            </p:cNvSpPr>
            <p:nvPr/>
          </p:nvSpPr>
          <p:spPr bwMode="auto">
            <a:xfrm>
              <a:off x="3461" y="1842"/>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9768" name="Rectangle 8"/>
            <p:cNvSpPr>
              <a:spLocks noChangeArrowheads="1"/>
            </p:cNvSpPr>
            <p:nvPr/>
          </p:nvSpPr>
          <p:spPr bwMode="auto">
            <a:xfrm>
              <a:off x="3461" y="1067"/>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9769" name="Rectangle 9"/>
            <p:cNvSpPr>
              <a:spLocks noChangeArrowheads="1"/>
            </p:cNvSpPr>
            <p:nvPr/>
          </p:nvSpPr>
          <p:spPr bwMode="auto">
            <a:xfrm>
              <a:off x="3461" y="1475"/>
              <a:ext cx="1247"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9770" name="Text Box 10"/>
            <p:cNvSpPr txBox="1">
              <a:spLocks noChangeArrowheads="1"/>
            </p:cNvSpPr>
            <p:nvPr/>
          </p:nvSpPr>
          <p:spPr bwMode="auto">
            <a:xfrm>
              <a:off x="388" y="239"/>
              <a:ext cx="3932" cy="3839"/>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 cout &lt;&lt; "please input a in decimal: " ;</a:t>
              </a:r>
            </a:p>
            <a:p>
              <a:pPr algn="l">
                <a:lnSpc>
                  <a:spcPct val="115000"/>
                </a:lnSpc>
              </a:pPr>
              <a:r>
                <a:rPr lang="en-US" altLang="zh-CN" sz="1800"/>
                <a:t>   </a:t>
              </a:r>
              <a:r>
                <a:rPr lang="en-US" altLang="zh-CN" sz="1800" b="1" i="1">
                  <a:solidFill>
                    <a:srgbClr val="0000CC"/>
                  </a:solidFill>
                </a:rPr>
                <a:t>cin.setf( ios :: dec , ios :: basefield ) ;   cin &gt;&gt; a ;</a:t>
              </a:r>
              <a:r>
                <a:rPr lang="en-US" altLang="zh-CN" sz="1800"/>
                <a:t>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a:t>
              </a:r>
              <a:r>
                <a:rPr lang="en-US" altLang="zh-CN" sz="1800" b="1" i="1">
                  <a:solidFill>
                    <a:srgbClr val="0000CC"/>
                  </a:solidFill>
                </a:rPr>
                <a:t>cin.setf( ios :: hex , ios :: basefield ) ;   cin &gt;&gt; b ;</a:t>
              </a:r>
              <a:r>
                <a:rPr lang="en-US" altLang="zh-CN" sz="1800"/>
                <a:t>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a:t>
              </a:r>
              <a:r>
                <a:rPr lang="en-US" altLang="zh-CN" sz="1800" b="1" i="1">
                  <a:solidFill>
                    <a:srgbClr val="0000CC"/>
                  </a:solidFill>
                </a:rPr>
                <a:t>cin.setf( ios :: oct , ios :: basefield ) ;    cin &gt;&gt; c ;</a:t>
              </a:r>
              <a:r>
                <a:rPr lang="en-US" altLang="zh-CN" sz="1800"/>
                <a:t>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a:t>
              </a:r>
              <a:r>
                <a:rPr lang="en-US" altLang="zh-CN" sz="1800" b="1" i="1">
                  <a:solidFill>
                    <a:srgbClr val="0000CC"/>
                  </a:solidFill>
                </a:rPr>
                <a:t>cout.setf( ios :: dec, ios :: basefield );			</a:t>
              </a:r>
            </a:p>
            <a:p>
              <a:pPr algn="l">
                <a:lnSpc>
                  <a:spcPct val="115000"/>
                </a:lnSpc>
              </a:pPr>
              <a:r>
                <a:rPr lang="en-US" altLang="zh-CN" sz="1800" b="1" i="1">
                  <a:solidFill>
                    <a:srgbClr val="0000CC"/>
                  </a:solidFill>
                </a:rPr>
                <a:t>   cout &lt;&lt; "a = " &lt;&lt; a &lt;&lt; "  b = " &lt;&lt; b &lt;&lt; "  c = " &lt;&lt; c &lt;&lt; endl</a:t>
              </a:r>
              <a:r>
                <a:rPr lang="en-US" altLang="zh-CN" sz="1800" b="1" i="1"/>
                <a:t>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a:t>
              </a:r>
              <a:r>
                <a:rPr lang="en-US" altLang="zh-CN" sz="1800" b="1" i="1">
                  <a:solidFill>
                    <a:srgbClr val="0000CC"/>
                  </a:solidFill>
                </a:rPr>
                <a:t>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a:t>
              </a:r>
              <a:r>
                <a:rPr lang="en-US" altLang="zh-CN" sz="1800" b="1" i="1">
                  <a:solidFill>
                    <a:srgbClr val="0000CC"/>
                  </a:solidFill>
                </a:rPr>
                <a:t>cout &lt;&lt; "a = " &lt;&lt; a &lt;&lt; "  b = " &lt;&lt; b &lt;&lt; "  c = " &lt;&lt; c &lt;&lt; endl ;</a:t>
              </a:r>
            </a:p>
            <a:p>
              <a:pPr algn="l">
                <a:lnSpc>
                  <a:spcPct val="115000"/>
                </a:lnSpc>
              </a:pPr>
              <a:r>
                <a:rPr lang="en-US" altLang="zh-CN" sz="1800"/>
                <a:t>}</a:t>
              </a:r>
            </a:p>
          </p:txBody>
        </p:sp>
      </p:grpSp>
      <p:sp>
        <p:nvSpPr>
          <p:cNvPr id="629771" name="Rectangle 11"/>
          <p:cNvSpPr>
            <a:spLocks noChangeArrowheads="1"/>
          </p:cNvSpPr>
          <p:nvPr/>
        </p:nvSpPr>
        <p:spPr bwMode="auto">
          <a:xfrm>
            <a:off x="838200" y="1700213"/>
            <a:ext cx="4597400"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cin &gt;&gt; </a:t>
            </a:r>
            <a:r>
              <a:rPr lang="en-US" altLang="zh-CN" sz="2000" b="1">
                <a:solidFill>
                  <a:srgbClr val="0000FF"/>
                </a:solidFill>
                <a:effectLst>
                  <a:outerShdw blurRad="38100" dist="38100" dir="2700000" algn="tl">
                    <a:srgbClr val="000000"/>
                  </a:outerShdw>
                </a:effectLst>
              </a:rPr>
              <a:t>dec</a:t>
            </a:r>
            <a:r>
              <a:rPr lang="en-US" altLang="zh-CN" sz="2000" b="1"/>
              <a:t> &gt;&gt; a ;</a:t>
            </a:r>
          </a:p>
        </p:txBody>
      </p:sp>
      <p:sp>
        <p:nvSpPr>
          <p:cNvPr id="629772" name="Rectangle 12"/>
          <p:cNvSpPr>
            <a:spLocks noChangeArrowheads="1"/>
          </p:cNvSpPr>
          <p:nvPr/>
        </p:nvSpPr>
        <p:spPr bwMode="auto">
          <a:xfrm>
            <a:off x="838200" y="2403475"/>
            <a:ext cx="4560888"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cin &gt;&gt; </a:t>
            </a:r>
            <a:r>
              <a:rPr lang="en-US" altLang="zh-CN" sz="2000" b="1">
                <a:solidFill>
                  <a:srgbClr val="0000FF"/>
                </a:solidFill>
                <a:effectLst>
                  <a:outerShdw blurRad="38100" dist="38100" dir="2700000" algn="tl">
                    <a:srgbClr val="000000"/>
                  </a:outerShdw>
                </a:effectLst>
              </a:rPr>
              <a:t>hex</a:t>
            </a:r>
            <a:r>
              <a:rPr lang="en-US" altLang="zh-CN" sz="2000" b="1"/>
              <a:t> &gt;&gt; b ;</a:t>
            </a:r>
          </a:p>
        </p:txBody>
      </p:sp>
      <p:sp>
        <p:nvSpPr>
          <p:cNvPr id="629773" name="Rectangle 13"/>
          <p:cNvSpPr>
            <a:spLocks noChangeArrowheads="1"/>
          </p:cNvSpPr>
          <p:nvPr/>
        </p:nvSpPr>
        <p:spPr bwMode="auto">
          <a:xfrm>
            <a:off x="838200" y="2997200"/>
            <a:ext cx="4711700"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cin &gt;&gt; </a:t>
            </a:r>
            <a:r>
              <a:rPr lang="en-US" altLang="zh-CN" sz="2000" b="1">
                <a:solidFill>
                  <a:srgbClr val="0000FF"/>
                </a:solidFill>
                <a:effectLst>
                  <a:outerShdw blurRad="38100" dist="38100" dir="2700000" algn="tl">
                    <a:srgbClr val="000000"/>
                  </a:outerShdw>
                </a:effectLst>
              </a:rPr>
              <a:t>oct </a:t>
            </a:r>
            <a:r>
              <a:rPr lang="en-US" altLang="zh-CN" sz="2000" b="1"/>
              <a:t>&gt;&gt; c ;</a:t>
            </a:r>
          </a:p>
        </p:txBody>
      </p:sp>
      <p:sp>
        <p:nvSpPr>
          <p:cNvPr id="629776" name="Rectangle 16"/>
          <p:cNvSpPr>
            <a:spLocks noChangeArrowheads="1"/>
          </p:cNvSpPr>
          <p:nvPr/>
        </p:nvSpPr>
        <p:spPr bwMode="auto">
          <a:xfrm>
            <a:off x="762000" y="5861050"/>
            <a:ext cx="6934200"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cout &lt;&lt;</a:t>
            </a:r>
            <a:r>
              <a:rPr lang="en-US" altLang="zh-CN" sz="2000" b="1">
                <a:solidFill>
                  <a:srgbClr val="0000FF"/>
                </a:solidFill>
                <a:effectLst>
                  <a:outerShdw blurRad="38100" dist="38100" dir="2700000" algn="tl">
                    <a:srgbClr val="000000"/>
                  </a:outerShdw>
                </a:effectLst>
              </a:rPr>
              <a:t>oct</a:t>
            </a:r>
            <a:r>
              <a:rPr lang="en-US" altLang="zh-CN" sz="2000" b="1"/>
              <a:t>&lt;&lt;"a = "&lt;&lt;a&lt;&lt;" b = "&lt;&lt;b&lt;&lt;" c = "&lt;&lt;c&lt;&lt;endl ;</a:t>
            </a:r>
          </a:p>
        </p:txBody>
      </p:sp>
      <p:sp>
        <p:nvSpPr>
          <p:cNvPr id="629777" name="Rectangle 17"/>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sp>
        <p:nvSpPr>
          <p:cNvPr id="629774" name="Rectangle 14"/>
          <p:cNvSpPr>
            <a:spLocks noChangeArrowheads="1"/>
          </p:cNvSpPr>
          <p:nvPr/>
        </p:nvSpPr>
        <p:spPr bwMode="auto">
          <a:xfrm>
            <a:off x="827088" y="3692525"/>
            <a:ext cx="6781800" cy="822325"/>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120000"/>
              </a:lnSpc>
            </a:pPr>
            <a:r>
              <a:rPr lang="en-US" altLang="zh-CN" sz="2000" b="1"/>
              <a:t>cout &lt;&lt;"a = "&lt;&lt;a&lt;&lt;" b = "&lt;&lt;b&lt;&lt;"  c = "&lt;&lt;c&lt;&lt;endl ;</a:t>
            </a:r>
          </a:p>
          <a:p>
            <a:pPr algn="l">
              <a:lnSpc>
                <a:spcPct val="120000"/>
              </a:lnSpc>
            </a:pPr>
            <a:endParaRPr lang="en-US" altLang="zh-CN" sz="2000" b="1"/>
          </a:p>
        </p:txBody>
      </p:sp>
      <p:sp>
        <p:nvSpPr>
          <p:cNvPr id="629775" name="Rectangle 15"/>
          <p:cNvSpPr>
            <a:spLocks noChangeArrowheads="1"/>
          </p:cNvSpPr>
          <p:nvPr/>
        </p:nvSpPr>
        <p:spPr bwMode="auto">
          <a:xfrm>
            <a:off x="838200" y="4941888"/>
            <a:ext cx="6858000" cy="549275"/>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150000"/>
              </a:lnSpc>
            </a:pPr>
            <a:r>
              <a:rPr lang="en-US" altLang="zh-CN" sz="2000" b="1"/>
              <a:t>cout &lt;&lt;</a:t>
            </a:r>
            <a:r>
              <a:rPr lang="en-US" altLang="zh-CN" sz="2000" b="1">
                <a:solidFill>
                  <a:srgbClr val="0000FF"/>
                </a:solidFill>
                <a:effectLst>
                  <a:outerShdw blurRad="38100" dist="38100" dir="2700000" algn="tl">
                    <a:srgbClr val="000000"/>
                  </a:outerShdw>
                </a:effectLst>
              </a:rPr>
              <a:t>hex</a:t>
            </a:r>
            <a:r>
              <a:rPr lang="en-US" altLang="zh-CN" sz="2000" b="1"/>
              <a:t>&lt;&lt;"a = "&lt;&lt;a&lt;&lt;" b = "&lt;&lt;b&lt;&lt;" c = "&lt;&lt;c&lt;&lt;endl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checkerboard(across)">
                                      <p:cBhvr>
                                        <p:cTn id="7" dur="500"/>
                                        <p:tgtEl>
                                          <p:spTgt spid="6297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9779"/>
                                        </p:tgtEl>
                                        <p:attrNameLst>
                                          <p:attrName>style.visibility</p:attrName>
                                        </p:attrNameLst>
                                      </p:cBhvr>
                                      <p:to>
                                        <p:strVal val="visible"/>
                                      </p:to>
                                    </p:set>
                                    <p:animEffect transition="in" filter="blinds(horizontal)">
                                      <p:cBhvr>
                                        <p:cTn id="12" dur="500"/>
                                        <p:tgtEl>
                                          <p:spTgt spid="62977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29771"/>
                                        </p:tgtEl>
                                        <p:attrNameLst>
                                          <p:attrName>style.visibility</p:attrName>
                                        </p:attrNameLst>
                                      </p:cBhvr>
                                      <p:to>
                                        <p:strVal val="visible"/>
                                      </p:to>
                                    </p:set>
                                    <p:animEffect transition="in" filter="box(out)">
                                      <p:cBhvr>
                                        <p:cTn id="17" dur="500"/>
                                        <p:tgtEl>
                                          <p:spTgt spid="62977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29772"/>
                                        </p:tgtEl>
                                        <p:attrNameLst>
                                          <p:attrName>style.visibility</p:attrName>
                                        </p:attrNameLst>
                                      </p:cBhvr>
                                      <p:to>
                                        <p:strVal val="visible"/>
                                      </p:to>
                                    </p:set>
                                    <p:animEffect transition="in" filter="box(out)">
                                      <p:cBhvr>
                                        <p:cTn id="22" dur="500"/>
                                        <p:tgtEl>
                                          <p:spTgt spid="62977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9773"/>
                                        </p:tgtEl>
                                        <p:attrNameLst>
                                          <p:attrName>style.visibility</p:attrName>
                                        </p:attrNameLst>
                                      </p:cBhvr>
                                      <p:to>
                                        <p:strVal val="visible"/>
                                      </p:to>
                                    </p:set>
                                    <p:animEffect transition="in" filter="box(out)">
                                      <p:cBhvr>
                                        <p:cTn id="27" dur="500"/>
                                        <p:tgtEl>
                                          <p:spTgt spid="6297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9774"/>
                                        </p:tgtEl>
                                        <p:attrNameLst>
                                          <p:attrName>style.visibility</p:attrName>
                                        </p:attrNameLst>
                                      </p:cBhvr>
                                      <p:to>
                                        <p:strVal val="visible"/>
                                      </p:to>
                                    </p:set>
                                    <p:animEffect transition="in" filter="box(out)">
                                      <p:cBhvr>
                                        <p:cTn id="32" dur="500"/>
                                        <p:tgtEl>
                                          <p:spTgt spid="62977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29775"/>
                                        </p:tgtEl>
                                        <p:attrNameLst>
                                          <p:attrName>style.visibility</p:attrName>
                                        </p:attrNameLst>
                                      </p:cBhvr>
                                      <p:to>
                                        <p:strVal val="visible"/>
                                      </p:to>
                                    </p:set>
                                    <p:animEffect transition="in" filter="box(out)">
                                      <p:cBhvr>
                                        <p:cTn id="37" dur="500"/>
                                        <p:tgtEl>
                                          <p:spTgt spid="62977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29776"/>
                                        </p:tgtEl>
                                        <p:attrNameLst>
                                          <p:attrName>style.visibility</p:attrName>
                                        </p:attrNameLst>
                                      </p:cBhvr>
                                      <p:to>
                                        <p:strVal val="visible"/>
                                      </p:to>
                                    </p:set>
                                    <p:animEffect transition="in" filter="box(out)">
                                      <p:cBhvr>
                                        <p:cTn id="42" dur="500"/>
                                        <p:tgtEl>
                                          <p:spTgt spid="629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71" grpId="0" animBg="1" autoUpdateAnimBg="0"/>
      <p:bldP spid="629772" grpId="0" animBg="1" autoUpdateAnimBg="0"/>
      <p:bldP spid="629773" grpId="0" animBg="1" autoUpdateAnimBg="0"/>
      <p:bldP spid="629776" grpId="0" animBg="1" autoUpdateAnimBg="0"/>
      <p:bldP spid="629774" grpId="0" animBg="1" autoUpdateAnimBg="0"/>
      <p:bldP spid="629775"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0786" name="Rectangle 2"/>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宋体" pitchFamily="2" charset="-122"/>
              </a:rPr>
              <a:t>11.3.2  </a:t>
            </a:r>
            <a:r>
              <a:rPr lang="zh-CN" altLang="en-US" sz="2400" b="1" dirty="0">
                <a:solidFill>
                  <a:srgbClr val="CC3300"/>
                </a:solidFill>
                <a:latin typeface="宋体" pitchFamily="2" charset="-122"/>
              </a:rPr>
              <a:t>格式控制符</a:t>
            </a:r>
            <a:r>
              <a:rPr lang="zh-CN" altLang="en-US" sz="2400" b="1" dirty="0">
                <a:solidFill>
                  <a:srgbClr val="CC3300"/>
                </a:solidFill>
                <a:latin typeface="楷体_GB2312" pitchFamily="49" charset="-122"/>
              </a:rPr>
              <a:t> </a:t>
            </a:r>
          </a:p>
        </p:txBody>
      </p:sp>
      <p:graphicFrame>
        <p:nvGraphicFramePr>
          <p:cNvPr id="630787" name="Group 3"/>
          <p:cNvGraphicFramePr>
            <a:graphicFrameLocks noGrp="1"/>
          </p:cNvGraphicFramePr>
          <p:nvPr/>
        </p:nvGraphicFramePr>
        <p:xfrm>
          <a:off x="762000" y="1803400"/>
          <a:ext cx="7620000" cy="3911600"/>
        </p:xfrm>
        <a:graphic>
          <a:graphicData uri="http://schemas.openxmlformats.org/drawingml/2006/table">
            <a:tbl>
              <a:tblPr/>
              <a:tblGrid>
                <a:gridCol w="3048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5880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控制符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输入</a:t>
                      </a:r>
                      <a:r>
                        <a:rPr kumimoji="1"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09600">
                <a:tc>
                  <a:txBody>
                    <a:bodyPr/>
                    <a:lstStyle/>
                    <a:p>
                      <a:pPr marL="0" marR="0" lvl="0" indent="0" algn="just"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resetiosflags ( ios::</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清除</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setiosflags ( ios::</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setbase ( int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base</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设置基数，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base</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 8</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10</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setfill ( char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设置填充符</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setprecision ( int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设置浮点数输出精度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setw ( int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设置输出宽度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bl>
          </a:graphicData>
        </a:graphic>
      </p:graphicFrame>
      <p:sp>
        <p:nvSpPr>
          <p:cNvPr id="630821" name="Rectangle 37"/>
          <p:cNvSpPr>
            <a:spLocks noChangeArrowheads="1"/>
          </p:cNvSpPr>
          <p:nvPr/>
        </p:nvSpPr>
        <p:spPr bwMode="auto">
          <a:xfrm>
            <a:off x="4953000" y="1355725"/>
            <a:ext cx="3352800" cy="396875"/>
          </a:xfrm>
          <a:prstGeom prst="rect">
            <a:avLst/>
          </a:prstGeom>
          <a:noFill/>
          <a:ln w="9525">
            <a:noFill/>
            <a:miter lim="800000"/>
            <a:headEnd/>
            <a:tailEnd/>
          </a:ln>
          <a:effectLst/>
        </p:spPr>
        <p:txBody>
          <a:bodyPr>
            <a:spAutoFit/>
          </a:bodyPr>
          <a:lstStyle/>
          <a:p>
            <a:pPr algn="r"/>
            <a:r>
              <a:rPr lang="en-US" altLang="zh-CN" sz="2000" b="1" i="1">
                <a:solidFill>
                  <a:srgbClr val="0000FF"/>
                </a:solidFill>
              </a:rPr>
              <a:t>iomanip</a:t>
            </a:r>
            <a:r>
              <a:rPr lang="zh-CN" altLang="en-US" sz="2000" b="1" i="1">
                <a:solidFill>
                  <a:srgbClr val="0000FF"/>
                </a:solidFill>
              </a:rPr>
              <a:t>的控制符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0821"/>
                                        </p:tgtEl>
                                        <p:attrNameLst>
                                          <p:attrName>style.visibility</p:attrName>
                                        </p:attrNameLst>
                                      </p:cBhvr>
                                      <p:to>
                                        <p:strVal val="visible"/>
                                      </p:to>
                                    </p:set>
                                    <p:animEffect transition="in" filter="checkerboard(across)">
                                      <p:cBhvr>
                                        <p:cTn id="7" dur="500"/>
                                        <p:tgtEl>
                                          <p:spTgt spid="6308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630787"/>
                                        </p:tgtEl>
                                        <p:attrNameLst>
                                          <p:attrName>style.visibility</p:attrName>
                                        </p:attrNameLst>
                                      </p:cBhvr>
                                      <p:to>
                                        <p:strVal val="visible"/>
                                      </p:to>
                                    </p:set>
                                    <p:animEffect transition="in" filter="checkerboard(down)">
                                      <p:cBhvr>
                                        <p:cTn id="12" dur="500"/>
                                        <p:tgtEl>
                                          <p:spTgt spid="630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2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685800" y="890588"/>
            <a:ext cx="8153400" cy="4919662"/>
          </a:xfrm>
          <a:prstGeom prst="rect">
            <a:avLst/>
          </a:prstGeom>
          <a:noFill/>
          <a:ln w="9525">
            <a:noFill/>
            <a:miter lim="800000"/>
            <a:headEnd/>
            <a:tailEnd/>
          </a:ln>
          <a:effectLst/>
        </p:spPr>
        <p:txBody>
          <a:bodyPr bIns="0">
            <a:spAutoFit/>
          </a:bodyPr>
          <a:lstStyle/>
          <a:p>
            <a:pPr algn="just">
              <a:lnSpc>
                <a:spcPct val="16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11-7  </a:t>
            </a:r>
            <a:r>
              <a:rPr lang="zh-CN" altLang="en-US" sz="2000" b="1" i="1">
                <a:solidFill>
                  <a:srgbClr val="008000"/>
                </a:solidFill>
              </a:rPr>
              <a:t>整数的格式化输出</a:t>
            </a:r>
          </a:p>
          <a:p>
            <a:pPr algn="just" eaLnBrk="0" hangingPunct="0">
              <a:lnSpc>
                <a:spcPct val="160000"/>
              </a:lnSpc>
            </a:pPr>
            <a:r>
              <a:rPr lang="en-US" altLang="zh-CN" sz="2000"/>
              <a:t>#include &lt;iostream&gt;</a:t>
            </a:r>
          </a:p>
          <a:p>
            <a:pPr algn="just" eaLnBrk="0" hangingPunct="0">
              <a:lnSpc>
                <a:spcPct val="160000"/>
              </a:lnSpc>
            </a:pPr>
            <a:r>
              <a:rPr lang="en-US" altLang="zh-CN" sz="2000"/>
              <a:t>#include &lt;iomanip&gt;</a:t>
            </a:r>
          </a:p>
          <a:p>
            <a:pPr algn="just" eaLnBrk="0" hangingPunct="0">
              <a:lnSpc>
                <a:spcPct val="160000"/>
              </a:lnSpc>
            </a:pPr>
            <a:r>
              <a:rPr lang="en-US" altLang="zh-CN" sz="2000"/>
              <a:t>using namespace std ;</a:t>
            </a:r>
          </a:p>
          <a:p>
            <a:pPr algn="just" eaLnBrk="0" hangingPunct="0">
              <a:lnSpc>
                <a:spcPct val="160000"/>
              </a:lnSpc>
            </a:pPr>
            <a:r>
              <a:rPr lang="en-US" altLang="zh-CN" sz="2000"/>
              <a:t>int main()</a:t>
            </a:r>
          </a:p>
          <a:p>
            <a:pPr algn="just" eaLnBrk="0" hangingPunct="0">
              <a:lnSpc>
                <a:spcPct val="160000"/>
              </a:lnSpc>
            </a:pPr>
            <a:r>
              <a:rPr lang="en-US" altLang="zh-CN" sz="2000"/>
              <a:t>{ const int k = 618 ;</a:t>
            </a:r>
          </a:p>
          <a:p>
            <a:pPr algn="just" eaLnBrk="0" hangingPunct="0">
              <a:lnSpc>
                <a:spcPct val="160000"/>
              </a:lnSpc>
            </a:pPr>
            <a:r>
              <a:rPr lang="en-US" altLang="zh-CN" sz="2000"/>
              <a:t>   cout &lt;&lt; setw(10) &lt;&lt; setfill('#') &lt;&lt; setiosflags(ios::right) &lt;&lt; k &lt;&lt;endl ;</a:t>
            </a:r>
          </a:p>
          <a:p>
            <a:pPr algn="just" eaLnBrk="0" hangingPunct="0">
              <a:lnSpc>
                <a:spcPct val="160000"/>
              </a:lnSpc>
            </a:pPr>
            <a:r>
              <a:rPr lang="en-US" altLang="zh-CN" sz="2000"/>
              <a:t>   cout &lt;&lt; setw(10) &lt;&lt; setbase(8) &lt;&lt; setfill('*')</a:t>
            </a:r>
          </a:p>
          <a:p>
            <a:pPr algn="just" eaLnBrk="0" hangingPunct="0">
              <a:lnSpc>
                <a:spcPct val="160000"/>
              </a:lnSpc>
            </a:pPr>
            <a:r>
              <a:rPr lang="en-US" altLang="zh-CN" sz="2000"/>
              <a:t>           &lt;&lt; resetiosflags(ios::right) &lt;&lt; setiosflags(ios::left) &lt;&lt; k &lt;&lt; endl ;</a:t>
            </a:r>
          </a:p>
          <a:p>
            <a:pPr algn="l" eaLnBrk="0" hangingPunct="0">
              <a:lnSpc>
                <a:spcPct val="160000"/>
              </a:lnSpc>
            </a:pPr>
            <a:r>
              <a:rPr lang="en-US" altLang="zh-CN" sz="2000"/>
              <a:t>} </a:t>
            </a:r>
          </a:p>
        </p:txBody>
      </p:sp>
      <p:sp>
        <p:nvSpPr>
          <p:cNvPr id="631812" name="Rectangle 4"/>
          <p:cNvSpPr>
            <a:spLocks noGrp="1" noChangeArrowheads="1"/>
          </p:cNvSpPr>
          <p:nvPr>
            <p:ph type="subTitle" idx="4294967295"/>
          </p:nvPr>
        </p:nvSpPr>
        <p:spPr>
          <a:xfrm>
            <a:off x="6629400" y="104775"/>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pic>
        <p:nvPicPr>
          <p:cNvPr id="631815" name="Picture 7"/>
          <p:cNvPicPr>
            <a:picLocks noChangeAspect="1" noChangeArrowheads="1"/>
          </p:cNvPicPr>
          <p:nvPr/>
        </p:nvPicPr>
        <p:blipFill>
          <a:blip r:embed="rId2"/>
          <a:srcRect/>
          <a:stretch>
            <a:fillRect/>
          </a:stretch>
        </p:blipFill>
        <p:spPr bwMode="auto">
          <a:xfrm>
            <a:off x="4951413" y="1651000"/>
            <a:ext cx="3289300" cy="1450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checkerboard(down)">
                                      <p:cBhvr>
                                        <p:cTn id="7" dur="500"/>
                                        <p:tgtEl>
                                          <p:spTgt spid="6318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1815"/>
                                        </p:tgtEl>
                                        <p:attrNameLst>
                                          <p:attrName>style.visibility</p:attrName>
                                        </p:attrNameLst>
                                      </p:cBhvr>
                                      <p:to>
                                        <p:strVal val="visible"/>
                                      </p:to>
                                    </p:set>
                                    <p:animEffect transition="in" filter="blinds(horizontal)">
                                      <p:cBhvr>
                                        <p:cTn id="12" dur="500"/>
                                        <p:tgtEl>
                                          <p:spTgt spid="63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7"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50918"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50919"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50920" name="Rectangle 8"/>
          <p:cNvSpPr>
            <a:spLocks noGrp="1" noChangeArrowheads="1"/>
          </p:cNvSpPr>
          <p:nvPr>
            <p:ph type="subTitle" idx="4294967295"/>
          </p:nvPr>
        </p:nvSpPr>
        <p:spPr>
          <a:xfrm>
            <a:off x="5643570" y="381000"/>
            <a:ext cx="304323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0921"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50922" name="Group 10"/>
          <p:cNvGrpSpPr>
            <a:grpSpLocks/>
          </p:cNvGrpSpPr>
          <p:nvPr/>
        </p:nvGrpSpPr>
        <p:grpSpPr bwMode="auto">
          <a:xfrm>
            <a:off x="1371600" y="3352800"/>
            <a:ext cx="6629400" cy="457200"/>
            <a:chOff x="864" y="2112"/>
            <a:chExt cx="4176" cy="288"/>
          </a:xfrm>
        </p:grpSpPr>
        <p:sp>
          <p:nvSpPr>
            <p:cNvPr id="550923"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50924"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50925"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stdiobuf</a:t>
              </a:r>
            </a:p>
          </p:txBody>
        </p:sp>
      </p:grpSp>
      <p:grpSp>
        <p:nvGrpSpPr>
          <p:cNvPr id="550926" name="Group 14"/>
          <p:cNvGrpSpPr>
            <a:grpSpLocks/>
          </p:cNvGrpSpPr>
          <p:nvPr/>
        </p:nvGrpSpPr>
        <p:grpSpPr bwMode="auto">
          <a:xfrm>
            <a:off x="2209800" y="2590800"/>
            <a:ext cx="4876800" cy="762000"/>
            <a:chOff x="1392" y="1632"/>
            <a:chExt cx="3072" cy="624"/>
          </a:xfrm>
        </p:grpSpPr>
        <p:sp>
          <p:nvSpPr>
            <p:cNvPr id="550927"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50928"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50929"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50930" name="AutoShape 18"/>
          <p:cNvSpPr>
            <a:spLocks/>
          </p:cNvSpPr>
          <p:nvPr/>
        </p:nvSpPr>
        <p:spPr bwMode="auto">
          <a:xfrm>
            <a:off x="3429000" y="5029200"/>
            <a:ext cx="2438400" cy="609600"/>
          </a:xfrm>
          <a:prstGeom prst="borderCallout2">
            <a:avLst>
              <a:gd name="adj1" fmla="val 18750"/>
              <a:gd name="adj2" fmla="val 103125"/>
              <a:gd name="adj3" fmla="val 18750"/>
              <a:gd name="adj4" fmla="val 112630"/>
              <a:gd name="adj5" fmla="val -195315"/>
              <a:gd name="adj6" fmla="val 14316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rPr>
              <a:t>标准</a:t>
            </a:r>
            <a:r>
              <a:rPr lang="en-US" altLang="zh-CN" sz="2000" b="1">
                <a:latin typeface="宋体" pitchFamily="2" charset="-122"/>
              </a:rPr>
              <a:t>I/O</a:t>
            </a:r>
            <a:r>
              <a:rPr lang="zh-CN" altLang="en-US" sz="2000" b="1">
                <a:latin typeface="宋体" pitchFamily="2" charset="-122"/>
                <a:cs typeface="Times New Roman" pitchFamily="18" charset="0"/>
              </a:rPr>
              <a:t>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50930"/>
                                        </p:tgtEl>
                                        <p:attrNameLst>
                                          <p:attrName>style.visibility</p:attrName>
                                        </p:attrNameLst>
                                      </p:cBhvr>
                                      <p:to>
                                        <p:strVal val="visible"/>
                                      </p:to>
                                    </p:set>
                                    <p:animEffect transition="in" filter="barn(outHorizontal)">
                                      <p:cBhvr>
                                        <p:cTn id="7" dur="500"/>
                                        <p:tgtEl>
                                          <p:spTgt spid="55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26" name="Picture 6"/>
          <p:cNvPicPr>
            <a:picLocks noChangeAspect="1" noChangeArrowheads="1"/>
          </p:cNvPicPr>
          <p:nvPr/>
        </p:nvPicPr>
        <p:blipFill>
          <a:blip r:embed="rId2"/>
          <a:srcRect/>
          <a:stretch>
            <a:fillRect/>
          </a:stretch>
        </p:blipFill>
        <p:spPr bwMode="auto">
          <a:xfrm>
            <a:off x="4951413" y="1651000"/>
            <a:ext cx="3289300" cy="1450975"/>
          </a:xfrm>
          <a:prstGeom prst="rect">
            <a:avLst/>
          </a:prstGeom>
          <a:noFill/>
        </p:spPr>
      </p:pic>
      <p:sp>
        <p:nvSpPr>
          <p:cNvPr id="849922" name="Rectangle 2"/>
          <p:cNvSpPr>
            <a:spLocks noChangeArrowheads="1"/>
          </p:cNvSpPr>
          <p:nvPr/>
        </p:nvSpPr>
        <p:spPr bwMode="auto">
          <a:xfrm>
            <a:off x="685800" y="908050"/>
            <a:ext cx="8153400" cy="4919663"/>
          </a:xfrm>
          <a:prstGeom prst="rect">
            <a:avLst/>
          </a:prstGeom>
          <a:noFill/>
          <a:ln w="9525">
            <a:noFill/>
            <a:miter lim="800000"/>
            <a:headEnd/>
            <a:tailEnd/>
          </a:ln>
          <a:effectLst/>
        </p:spPr>
        <p:txBody>
          <a:bodyPr bIns="0">
            <a:spAutoFit/>
          </a:bodyPr>
          <a:lstStyle/>
          <a:p>
            <a:pPr algn="just">
              <a:lnSpc>
                <a:spcPct val="16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11-7  </a:t>
            </a:r>
            <a:r>
              <a:rPr lang="zh-CN" altLang="en-US" sz="2000" b="1" i="1">
                <a:solidFill>
                  <a:srgbClr val="008000"/>
                </a:solidFill>
              </a:rPr>
              <a:t>整数的格式化输出</a:t>
            </a:r>
          </a:p>
          <a:p>
            <a:pPr algn="just" eaLnBrk="0" hangingPunct="0">
              <a:lnSpc>
                <a:spcPct val="160000"/>
              </a:lnSpc>
            </a:pPr>
            <a:r>
              <a:rPr lang="en-US" altLang="zh-CN" sz="2000"/>
              <a:t>#include &lt;iostream&gt;</a:t>
            </a:r>
          </a:p>
          <a:p>
            <a:pPr algn="just" eaLnBrk="0" hangingPunct="0">
              <a:lnSpc>
                <a:spcPct val="160000"/>
              </a:lnSpc>
            </a:pPr>
            <a:r>
              <a:rPr lang="en-US" altLang="zh-CN" sz="2000"/>
              <a:t>#include &lt;iomanip&gt;</a:t>
            </a:r>
          </a:p>
          <a:p>
            <a:pPr algn="just" eaLnBrk="0" hangingPunct="0">
              <a:lnSpc>
                <a:spcPct val="160000"/>
              </a:lnSpc>
            </a:pPr>
            <a:r>
              <a:rPr lang="en-US" altLang="zh-CN" sz="2000"/>
              <a:t>using namespace std ;</a:t>
            </a:r>
          </a:p>
          <a:p>
            <a:pPr algn="just" eaLnBrk="0" hangingPunct="0">
              <a:lnSpc>
                <a:spcPct val="160000"/>
              </a:lnSpc>
            </a:pPr>
            <a:r>
              <a:rPr lang="en-US" altLang="zh-CN" sz="2000"/>
              <a:t>int main()</a:t>
            </a:r>
          </a:p>
          <a:p>
            <a:pPr algn="just" eaLnBrk="0" hangingPunct="0">
              <a:lnSpc>
                <a:spcPct val="160000"/>
              </a:lnSpc>
            </a:pPr>
            <a:r>
              <a:rPr lang="en-US" altLang="zh-CN" sz="2000"/>
              <a:t>{ const int k = 618 ;</a:t>
            </a:r>
          </a:p>
          <a:p>
            <a:pPr algn="just" eaLnBrk="0" hangingPunct="0">
              <a:lnSpc>
                <a:spcPct val="160000"/>
              </a:lnSpc>
            </a:pPr>
            <a:r>
              <a:rPr lang="en-US" altLang="zh-CN" sz="2000"/>
              <a:t>   </a:t>
            </a:r>
            <a:r>
              <a:rPr lang="en-US" altLang="zh-CN" sz="2000" b="1">
                <a:solidFill>
                  <a:srgbClr val="0000CC"/>
                </a:solidFill>
              </a:rPr>
              <a:t>cout &lt;&lt; setw(10) &lt;&lt; setfill('#') &lt;&lt; setiosflags(ios::right) &lt;&lt; k &lt;&lt;endl ;</a:t>
            </a:r>
          </a:p>
          <a:p>
            <a:pPr algn="just" eaLnBrk="0" hangingPunct="0">
              <a:lnSpc>
                <a:spcPct val="160000"/>
              </a:lnSpc>
            </a:pPr>
            <a:r>
              <a:rPr lang="en-US" altLang="zh-CN" sz="2000"/>
              <a:t>   cout &lt;&lt; setw(10) &lt;&lt; setbase(8) &lt;&lt; setfill('*')</a:t>
            </a:r>
          </a:p>
          <a:p>
            <a:pPr algn="just" eaLnBrk="0" hangingPunct="0">
              <a:lnSpc>
                <a:spcPct val="160000"/>
              </a:lnSpc>
            </a:pPr>
            <a:r>
              <a:rPr lang="en-US" altLang="zh-CN" sz="2000"/>
              <a:t>           &lt;&lt; resetiosflags(ios::right) &lt;&lt; setiosflags(ios::left) &lt;&lt; k &lt;&lt; endl ;</a:t>
            </a:r>
          </a:p>
          <a:p>
            <a:pPr algn="l" eaLnBrk="0" hangingPunct="0">
              <a:lnSpc>
                <a:spcPct val="160000"/>
              </a:lnSpc>
            </a:pPr>
            <a:r>
              <a:rPr lang="en-US" altLang="zh-CN" sz="2000"/>
              <a:t>} </a:t>
            </a:r>
          </a:p>
        </p:txBody>
      </p:sp>
      <p:sp>
        <p:nvSpPr>
          <p:cNvPr id="849924"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sp>
        <p:nvSpPr>
          <p:cNvPr id="849925" name="Oval 5"/>
          <p:cNvSpPr>
            <a:spLocks noChangeArrowheads="1"/>
          </p:cNvSpPr>
          <p:nvPr/>
        </p:nvSpPr>
        <p:spPr bwMode="auto">
          <a:xfrm>
            <a:off x="4787900" y="1825625"/>
            <a:ext cx="1584325"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49925"/>
                                        </p:tgtEl>
                                        <p:attrNameLst>
                                          <p:attrName>style.visibility</p:attrName>
                                        </p:attrNameLst>
                                      </p:cBhvr>
                                      <p:to>
                                        <p:strVal val="visible"/>
                                      </p:to>
                                    </p:set>
                                    <p:anim calcmode="lin" valueType="num">
                                      <p:cBhvr>
                                        <p:cTn id="7" dur="1000" fill="hold"/>
                                        <p:tgtEl>
                                          <p:spTgt spid="849925"/>
                                        </p:tgtEl>
                                        <p:attrNameLst>
                                          <p:attrName>ppt_w</p:attrName>
                                        </p:attrNameLst>
                                      </p:cBhvr>
                                      <p:tavLst>
                                        <p:tav tm="0">
                                          <p:val>
                                            <p:strVal val="#ppt_w*0.70"/>
                                          </p:val>
                                        </p:tav>
                                        <p:tav tm="100000">
                                          <p:val>
                                            <p:strVal val="#ppt_w"/>
                                          </p:val>
                                        </p:tav>
                                      </p:tavLst>
                                    </p:anim>
                                    <p:anim calcmode="lin" valueType="num">
                                      <p:cBhvr>
                                        <p:cTn id="8" dur="1000" fill="hold"/>
                                        <p:tgtEl>
                                          <p:spTgt spid="849925"/>
                                        </p:tgtEl>
                                        <p:attrNameLst>
                                          <p:attrName>ppt_h</p:attrName>
                                        </p:attrNameLst>
                                      </p:cBhvr>
                                      <p:tavLst>
                                        <p:tav tm="0">
                                          <p:val>
                                            <p:strVal val="#ppt_h"/>
                                          </p:val>
                                        </p:tav>
                                        <p:tav tm="100000">
                                          <p:val>
                                            <p:strVal val="#ppt_h"/>
                                          </p:val>
                                        </p:tav>
                                      </p:tavLst>
                                    </p:anim>
                                    <p:animEffect transition="in" filter="fade">
                                      <p:cBhvr>
                                        <p:cTn id="9" dur="1000"/>
                                        <p:tgtEl>
                                          <p:spTgt spid="84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950" name="Picture 6"/>
          <p:cNvPicPr>
            <a:picLocks noChangeAspect="1" noChangeArrowheads="1"/>
          </p:cNvPicPr>
          <p:nvPr/>
        </p:nvPicPr>
        <p:blipFill>
          <a:blip r:embed="rId2"/>
          <a:srcRect/>
          <a:stretch>
            <a:fillRect/>
          </a:stretch>
        </p:blipFill>
        <p:spPr bwMode="auto">
          <a:xfrm>
            <a:off x="4951413" y="1651000"/>
            <a:ext cx="3289300" cy="1450975"/>
          </a:xfrm>
          <a:prstGeom prst="rect">
            <a:avLst/>
          </a:prstGeom>
          <a:noFill/>
        </p:spPr>
      </p:pic>
      <p:sp>
        <p:nvSpPr>
          <p:cNvPr id="850946" name="Rectangle 2"/>
          <p:cNvSpPr>
            <a:spLocks noChangeArrowheads="1"/>
          </p:cNvSpPr>
          <p:nvPr/>
        </p:nvSpPr>
        <p:spPr bwMode="auto">
          <a:xfrm>
            <a:off x="685800" y="908050"/>
            <a:ext cx="8153400" cy="4919663"/>
          </a:xfrm>
          <a:prstGeom prst="rect">
            <a:avLst/>
          </a:prstGeom>
          <a:noFill/>
          <a:ln w="9525">
            <a:noFill/>
            <a:miter lim="800000"/>
            <a:headEnd/>
            <a:tailEnd/>
          </a:ln>
          <a:effectLst/>
        </p:spPr>
        <p:txBody>
          <a:bodyPr bIns="0">
            <a:spAutoFit/>
          </a:bodyPr>
          <a:lstStyle/>
          <a:p>
            <a:pPr algn="just">
              <a:lnSpc>
                <a:spcPct val="16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11-7  </a:t>
            </a:r>
            <a:r>
              <a:rPr lang="zh-CN" altLang="en-US" sz="2000" b="1" i="1">
                <a:solidFill>
                  <a:srgbClr val="008000"/>
                </a:solidFill>
              </a:rPr>
              <a:t>整数的格式化输出</a:t>
            </a:r>
          </a:p>
          <a:p>
            <a:pPr algn="just" eaLnBrk="0" hangingPunct="0">
              <a:lnSpc>
                <a:spcPct val="160000"/>
              </a:lnSpc>
            </a:pPr>
            <a:r>
              <a:rPr lang="en-US" altLang="zh-CN" sz="2000"/>
              <a:t>#include &lt;iostream&gt;</a:t>
            </a:r>
          </a:p>
          <a:p>
            <a:pPr algn="just" eaLnBrk="0" hangingPunct="0">
              <a:lnSpc>
                <a:spcPct val="160000"/>
              </a:lnSpc>
            </a:pPr>
            <a:r>
              <a:rPr lang="en-US" altLang="zh-CN" sz="2000"/>
              <a:t>#include &lt;iomanip&gt;</a:t>
            </a:r>
          </a:p>
          <a:p>
            <a:pPr algn="just" eaLnBrk="0" hangingPunct="0">
              <a:lnSpc>
                <a:spcPct val="160000"/>
              </a:lnSpc>
            </a:pPr>
            <a:r>
              <a:rPr lang="en-US" altLang="zh-CN" sz="2000"/>
              <a:t>using namespace std ;</a:t>
            </a:r>
          </a:p>
          <a:p>
            <a:pPr algn="just" eaLnBrk="0" hangingPunct="0">
              <a:lnSpc>
                <a:spcPct val="160000"/>
              </a:lnSpc>
            </a:pPr>
            <a:r>
              <a:rPr lang="en-US" altLang="zh-CN" sz="2000"/>
              <a:t>int main()</a:t>
            </a:r>
          </a:p>
          <a:p>
            <a:pPr algn="just" eaLnBrk="0" hangingPunct="0">
              <a:lnSpc>
                <a:spcPct val="160000"/>
              </a:lnSpc>
            </a:pPr>
            <a:r>
              <a:rPr lang="en-US" altLang="zh-CN" sz="2000"/>
              <a:t>{ const int k = 618 ;</a:t>
            </a:r>
          </a:p>
          <a:p>
            <a:pPr algn="just" eaLnBrk="0" hangingPunct="0">
              <a:lnSpc>
                <a:spcPct val="160000"/>
              </a:lnSpc>
            </a:pPr>
            <a:r>
              <a:rPr lang="en-US" altLang="zh-CN" sz="2000"/>
              <a:t>   cout &lt;&lt; setw(10) &lt;&lt; setfill('#') &lt;&lt; setiosflags(ios::right) &lt;&lt; k &lt;&lt;endl ;</a:t>
            </a:r>
          </a:p>
          <a:p>
            <a:pPr algn="just" eaLnBrk="0" hangingPunct="0">
              <a:lnSpc>
                <a:spcPct val="160000"/>
              </a:lnSpc>
            </a:pPr>
            <a:r>
              <a:rPr lang="en-US" altLang="zh-CN" sz="2000"/>
              <a:t>   </a:t>
            </a:r>
            <a:r>
              <a:rPr lang="en-US" altLang="zh-CN" sz="2000" b="1">
                <a:solidFill>
                  <a:srgbClr val="0000CC"/>
                </a:solidFill>
              </a:rPr>
              <a:t>cout &lt;&lt; setw(10) &lt;&lt; setbase(8) &lt;&lt; setfill('*')</a:t>
            </a:r>
          </a:p>
          <a:p>
            <a:pPr algn="just" eaLnBrk="0" hangingPunct="0">
              <a:lnSpc>
                <a:spcPct val="160000"/>
              </a:lnSpc>
            </a:pPr>
            <a:r>
              <a:rPr lang="en-US" altLang="zh-CN" sz="2000" b="1">
                <a:solidFill>
                  <a:srgbClr val="0000CC"/>
                </a:solidFill>
              </a:rPr>
              <a:t>           &lt;&lt; resetiosflags(ios::right) &lt;&lt; setiosflags(ios::left) &lt;&lt; k &lt;&lt; endl ;</a:t>
            </a:r>
          </a:p>
          <a:p>
            <a:pPr algn="l" eaLnBrk="0" hangingPunct="0">
              <a:lnSpc>
                <a:spcPct val="160000"/>
              </a:lnSpc>
            </a:pPr>
            <a:r>
              <a:rPr lang="en-US" altLang="zh-CN" sz="2000"/>
              <a:t>} </a:t>
            </a:r>
          </a:p>
        </p:txBody>
      </p:sp>
      <p:sp>
        <p:nvSpPr>
          <p:cNvPr id="850948"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sp>
        <p:nvSpPr>
          <p:cNvPr id="850949" name="Oval 5"/>
          <p:cNvSpPr>
            <a:spLocks noChangeArrowheads="1"/>
          </p:cNvSpPr>
          <p:nvPr/>
        </p:nvSpPr>
        <p:spPr bwMode="auto">
          <a:xfrm>
            <a:off x="4787900" y="2092325"/>
            <a:ext cx="1584325"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50949"/>
                                        </p:tgtEl>
                                        <p:attrNameLst>
                                          <p:attrName>style.visibility</p:attrName>
                                        </p:attrNameLst>
                                      </p:cBhvr>
                                      <p:to>
                                        <p:strVal val="visible"/>
                                      </p:to>
                                    </p:set>
                                    <p:anim calcmode="lin" valueType="num">
                                      <p:cBhvr>
                                        <p:cTn id="7" dur="1000" fill="hold"/>
                                        <p:tgtEl>
                                          <p:spTgt spid="850949"/>
                                        </p:tgtEl>
                                        <p:attrNameLst>
                                          <p:attrName>ppt_w</p:attrName>
                                        </p:attrNameLst>
                                      </p:cBhvr>
                                      <p:tavLst>
                                        <p:tav tm="0">
                                          <p:val>
                                            <p:strVal val="#ppt_w*0.70"/>
                                          </p:val>
                                        </p:tav>
                                        <p:tav tm="100000">
                                          <p:val>
                                            <p:strVal val="#ppt_w"/>
                                          </p:val>
                                        </p:tav>
                                      </p:tavLst>
                                    </p:anim>
                                    <p:anim calcmode="lin" valueType="num">
                                      <p:cBhvr>
                                        <p:cTn id="8" dur="1000" fill="hold"/>
                                        <p:tgtEl>
                                          <p:spTgt spid="850949"/>
                                        </p:tgtEl>
                                        <p:attrNameLst>
                                          <p:attrName>ppt_h</p:attrName>
                                        </p:attrNameLst>
                                      </p:cBhvr>
                                      <p:tavLst>
                                        <p:tav tm="0">
                                          <p:val>
                                            <p:strVal val="#ppt_h"/>
                                          </p:val>
                                        </p:tav>
                                        <p:tav tm="100000">
                                          <p:val>
                                            <p:strVal val="#ppt_h"/>
                                          </p:val>
                                        </p:tav>
                                      </p:tavLst>
                                    </p:anim>
                                    <p:animEffect transition="in" filter="fade">
                                      <p:cBhvr>
                                        <p:cTn id="9" dur="1000"/>
                                        <p:tgtEl>
                                          <p:spTgt spid="85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457200" y="260350"/>
            <a:ext cx="7210425" cy="5889625"/>
          </a:xfrm>
          <a:prstGeom prst="rect">
            <a:avLst/>
          </a:prstGeom>
          <a:noFill/>
          <a:ln w="9525">
            <a:noFill/>
            <a:miter lim="800000"/>
            <a:headEnd/>
            <a:tailEnd/>
          </a:ln>
          <a:effectLst/>
        </p:spPr>
        <p:txBody>
          <a:bodyPr>
            <a:spAutoFit/>
          </a:bodyPr>
          <a:lstStyle/>
          <a:p>
            <a:pPr algn="just">
              <a:lnSpc>
                <a:spcPct val="130000"/>
              </a:lnSpc>
            </a:pPr>
            <a:r>
              <a:rPr lang="en-US" altLang="zh-CN" sz="1800"/>
              <a:t>#include&lt;iostream&gt;</a:t>
            </a:r>
          </a:p>
          <a:p>
            <a:pPr algn="just">
              <a:lnSpc>
                <a:spcPct val="130000"/>
              </a:lnSpc>
            </a:pPr>
            <a:r>
              <a:rPr lang="en-US" altLang="zh-CN" sz="1800"/>
              <a:t>using namespace std;</a:t>
            </a:r>
          </a:p>
          <a:p>
            <a:pPr algn="just" eaLnBrk="0" hangingPunct="0">
              <a:lnSpc>
                <a:spcPct val="160000"/>
              </a:lnSpc>
            </a:pPr>
            <a:r>
              <a:rPr lang="en-US" altLang="zh-CN" sz="1800"/>
              <a:t>#include &lt;iomanip&gt;</a:t>
            </a:r>
          </a:p>
          <a:p>
            <a:pPr algn="just">
              <a:lnSpc>
                <a:spcPct val="130000"/>
              </a:lnSpc>
            </a:pPr>
            <a:r>
              <a:rPr lang="en-US" altLang="zh-CN" sz="1800"/>
              <a:t>int main()</a:t>
            </a:r>
          </a:p>
          <a:p>
            <a:pPr algn="just">
              <a:lnSpc>
                <a:spcPct val="130000"/>
              </a:lnSpc>
            </a:pPr>
            <a:r>
              <a:rPr lang="en-US" altLang="zh-CN" sz="1800"/>
              <a:t>{ double x = 22.0/7 ;</a:t>
            </a:r>
          </a:p>
          <a:p>
            <a:pPr algn="just">
              <a:lnSpc>
                <a:spcPct val="130000"/>
              </a:lnSpc>
            </a:pPr>
            <a:r>
              <a:rPr lang="en-US" altLang="zh-CN" sz="1800"/>
              <a:t>   int i ;</a:t>
            </a:r>
          </a:p>
          <a:p>
            <a:pPr algn="just">
              <a:lnSpc>
                <a:spcPct val="130000"/>
              </a:lnSpc>
            </a:pPr>
            <a:r>
              <a:rPr lang="en-US" altLang="zh-CN" sz="1800"/>
              <a:t>   cout &lt;&lt; "output in fixed :\n" ;</a:t>
            </a:r>
          </a:p>
          <a:p>
            <a:pPr algn="just">
              <a:lnSpc>
                <a:spcPct val="130000"/>
              </a:lnSpc>
            </a:pPr>
            <a:r>
              <a:rPr lang="en-US" altLang="zh-CN" sz="1800"/>
              <a:t>   </a:t>
            </a:r>
            <a:r>
              <a:rPr lang="en-US" altLang="zh-CN" sz="1800" b="1" i="1">
                <a:solidFill>
                  <a:srgbClr val="0000CC"/>
                </a:solidFill>
              </a:rPr>
              <a:t>cout.setf( ios::fixed | ios::showpos )</a:t>
            </a:r>
            <a:r>
              <a:rPr lang="en-US" altLang="zh-CN" sz="1800" b="1" i="1"/>
              <a:t> ;</a:t>
            </a:r>
            <a:r>
              <a:rPr lang="en-US" altLang="zh-CN" sz="1800"/>
              <a:t>                   </a:t>
            </a:r>
            <a:r>
              <a:rPr lang="en-US" altLang="zh-CN" sz="1800" b="1" i="1">
                <a:solidFill>
                  <a:srgbClr val="008000"/>
                </a:solidFill>
              </a:rPr>
              <a:t>// </a:t>
            </a:r>
            <a:r>
              <a:rPr lang="zh-CN" altLang="en-US" sz="1800" b="1" i="1">
                <a:solidFill>
                  <a:srgbClr val="008000"/>
                </a:solidFill>
              </a:rPr>
              <a:t>定点输出，显示 </a:t>
            </a:r>
            <a:r>
              <a:rPr lang="en-US" altLang="zh-CN" sz="1800" b="1" i="1">
                <a:solidFill>
                  <a:srgbClr val="008000"/>
                </a:solidFill>
              </a:rPr>
              <a:t>+</a:t>
            </a:r>
          </a:p>
          <a:p>
            <a:pPr algn="just">
              <a:lnSpc>
                <a:spcPct val="130000"/>
              </a:lnSpc>
            </a:pPr>
            <a:r>
              <a:rPr lang="en-US" altLang="zh-CN" sz="1800"/>
              <a:t>   for( i=1; i&lt;=5; i++ )</a:t>
            </a:r>
          </a:p>
          <a:p>
            <a:pPr algn="just">
              <a:lnSpc>
                <a:spcPct val="130000"/>
              </a:lnSpc>
            </a:pPr>
            <a:r>
              <a:rPr lang="en-US" altLang="zh-CN" sz="1800"/>
              <a:t>      { </a:t>
            </a:r>
            <a:r>
              <a:rPr lang="en-US" altLang="zh-CN" sz="1800" b="1" i="1">
                <a:solidFill>
                  <a:srgbClr val="0000CC"/>
                </a:solidFill>
              </a:rPr>
              <a:t>cout.precision( i ) ;  cout &lt;&lt; x &lt;&lt; endl ;</a:t>
            </a:r>
            <a:r>
              <a:rPr lang="en-US" altLang="zh-CN" sz="1800"/>
              <a:t> }</a:t>
            </a:r>
          </a:p>
          <a:p>
            <a:pPr algn="just">
              <a:lnSpc>
                <a:spcPct val="130000"/>
              </a:lnSpc>
            </a:pPr>
            <a:r>
              <a:rPr lang="en-US" altLang="zh-CN" sz="1800"/>
              <a:t>   cout &lt;&lt; "output in scientific :\n" ;</a:t>
            </a:r>
          </a:p>
          <a:p>
            <a:pPr algn="just">
              <a:lnSpc>
                <a:spcPct val="130000"/>
              </a:lnSpc>
            </a:pPr>
            <a:r>
              <a:rPr lang="en-US" altLang="zh-CN" sz="1800" b="1">
                <a:solidFill>
                  <a:srgbClr val="008000"/>
                </a:solidFill>
              </a:rPr>
              <a:t>   </a:t>
            </a:r>
            <a:r>
              <a:rPr lang="en-US" altLang="zh-CN" sz="1800" b="1" i="1">
                <a:solidFill>
                  <a:srgbClr val="008000"/>
                </a:solidFill>
              </a:rPr>
              <a:t>// </a:t>
            </a:r>
            <a:r>
              <a:rPr lang="zh-CN" altLang="en-US" sz="1800" b="1" i="1">
                <a:solidFill>
                  <a:srgbClr val="008000"/>
                </a:solidFill>
              </a:rPr>
              <a:t>清除原有设置，科学示数法输出</a:t>
            </a:r>
          </a:p>
          <a:p>
            <a:pPr algn="just">
              <a:lnSpc>
                <a:spcPct val="130000"/>
              </a:lnSpc>
            </a:pPr>
            <a:r>
              <a:rPr lang="zh-CN" altLang="en-US" sz="1800"/>
              <a:t>   </a:t>
            </a:r>
            <a:r>
              <a:rPr lang="en-US" altLang="zh-CN" sz="1800" b="1" i="1">
                <a:solidFill>
                  <a:srgbClr val="0000CC"/>
                </a:solidFill>
              </a:rPr>
              <a:t>cout.setf(ios::scientific, ios::fixed|ios::showpos )</a:t>
            </a:r>
            <a:r>
              <a:rPr lang="en-US" altLang="zh-CN" sz="1800">
                <a:solidFill>
                  <a:srgbClr val="0000CC"/>
                </a:solidFill>
              </a:rPr>
              <a:t> ;</a:t>
            </a:r>
            <a:r>
              <a:rPr lang="en-US" altLang="zh-CN" sz="1800"/>
              <a:t>	</a:t>
            </a:r>
          </a:p>
          <a:p>
            <a:pPr algn="just">
              <a:lnSpc>
                <a:spcPct val="130000"/>
              </a:lnSpc>
            </a:pPr>
            <a:r>
              <a:rPr lang="en-US" altLang="zh-CN" sz="1800"/>
              <a:t>   for( i=1; i&lt;=5; i++ )</a:t>
            </a:r>
          </a:p>
          <a:p>
            <a:pPr algn="just">
              <a:lnSpc>
                <a:spcPct val="130000"/>
              </a:lnSpc>
            </a:pPr>
            <a:r>
              <a:rPr lang="en-US" altLang="zh-CN" sz="1800"/>
              <a:t>      { </a:t>
            </a:r>
            <a:r>
              <a:rPr lang="en-US" altLang="zh-CN" sz="1800" b="1" i="1">
                <a:solidFill>
                  <a:srgbClr val="0000CC"/>
                </a:solidFill>
              </a:rPr>
              <a:t>cout.precision(i) ;   cout &lt;&lt; x*1e5 &lt;&lt; endl</a:t>
            </a:r>
            <a:r>
              <a:rPr lang="en-US" altLang="zh-CN" sz="1800">
                <a:solidFill>
                  <a:srgbClr val="0000CC"/>
                </a:solidFill>
              </a:rPr>
              <a:t> ;</a:t>
            </a:r>
            <a:r>
              <a:rPr lang="en-US" altLang="zh-CN" sz="1800"/>
              <a:t> }</a:t>
            </a:r>
          </a:p>
          <a:p>
            <a:pPr algn="just">
              <a:lnSpc>
                <a:spcPct val="130000"/>
              </a:lnSpc>
            </a:pPr>
            <a:r>
              <a:rPr lang="en-US" altLang="zh-CN" sz="1800"/>
              <a:t>}</a:t>
            </a:r>
          </a:p>
        </p:txBody>
      </p:sp>
      <p:sp>
        <p:nvSpPr>
          <p:cNvPr id="632835" name="Rectangle 3"/>
          <p:cNvSpPr>
            <a:spLocks noChangeArrowheads="1"/>
          </p:cNvSpPr>
          <p:nvPr/>
        </p:nvSpPr>
        <p:spPr bwMode="auto">
          <a:xfrm>
            <a:off x="5441950" y="685800"/>
            <a:ext cx="3384550"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11-8  </a:t>
            </a:r>
            <a:r>
              <a:rPr lang="zh-CN" altLang="en-US" sz="2000" b="1" i="1">
                <a:solidFill>
                  <a:srgbClr val="008000"/>
                </a:solidFill>
                <a:latin typeface="宋体" pitchFamily="2" charset="-122"/>
                <a:cs typeface="Times New Roman" pitchFamily="18" charset="0"/>
              </a:rPr>
              <a:t>格式化输出浮点数</a:t>
            </a:r>
            <a:r>
              <a:rPr lang="zh-CN" altLang="en-US" sz="2000" b="1" i="1">
                <a:solidFill>
                  <a:srgbClr val="008000"/>
                </a:solidFill>
                <a:latin typeface="宋体" pitchFamily="2" charset="-122"/>
              </a:rPr>
              <a:t> </a:t>
            </a:r>
          </a:p>
        </p:txBody>
      </p:sp>
      <p:sp>
        <p:nvSpPr>
          <p:cNvPr id="632836" name="Rectangle 4"/>
          <p:cNvSpPr>
            <a:spLocks noChangeArrowheads="1"/>
          </p:cNvSpPr>
          <p:nvPr/>
        </p:nvSpPr>
        <p:spPr bwMode="auto">
          <a:xfrm>
            <a:off x="609600" y="2965450"/>
            <a:ext cx="4679950" cy="311150"/>
          </a:xfrm>
          <a:prstGeom prst="rect">
            <a:avLst/>
          </a:prstGeom>
          <a:solidFill>
            <a:srgbClr val="FFCCFF"/>
          </a:solidFill>
          <a:ln w="9525">
            <a:noFill/>
            <a:miter lim="800000"/>
            <a:headEnd/>
            <a:tailEnd/>
          </a:ln>
          <a:effectLst>
            <a:prstShdw prst="shdw17" dist="35921" dir="2700000">
              <a:srgbClr val="FFCCFF">
                <a:gamma/>
                <a:shade val="60000"/>
                <a:invGamma/>
              </a:srgbClr>
            </a:prstShdw>
          </a:effectLst>
        </p:spPr>
        <p:txBody>
          <a:bodyPr wrap="none">
            <a:spAutoFit/>
          </a:bodyPr>
          <a:lstStyle/>
          <a:p>
            <a:pPr algn="l">
              <a:lnSpc>
                <a:spcPct val="80000"/>
              </a:lnSpc>
            </a:pPr>
            <a:r>
              <a:rPr lang="en-US" altLang="zh-CN" sz="1800" b="1"/>
              <a:t>cout &lt;&lt; setiosflags( ios::fixed | ios::showpos ) ;</a:t>
            </a:r>
          </a:p>
        </p:txBody>
      </p:sp>
      <p:sp>
        <p:nvSpPr>
          <p:cNvPr id="632837" name="Rectangle 5"/>
          <p:cNvSpPr>
            <a:spLocks noChangeArrowheads="1"/>
          </p:cNvSpPr>
          <p:nvPr/>
        </p:nvSpPr>
        <p:spPr bwMode="auto">
          <a:xfrm>
            <a:off x="609600" y="4724400"/>
            <a:ext cx="7772400" cy="311150"/>
          </a:xfrm>
          <a:prstGeom prst="rect">
            <a:avLst/>
          </a:prstGeom>
          <a:solidFill>
            <a:srgbClr val="FFCCFF"/>
          </a:solidFill>
          <a:ln w="9525">
            <a:noFill/>
            <a:miter lim="800000"/>
            <a:headEnd/>
            <a:tailEnd/>
          </a:ln>
          <a:effectLst>
            <a:prstShdw prst="shdw17" dist="53882" dir="2700000">
              <a:srgbClr val="FFCCFF">
                <a:gamma/>
                <a:shade val="60000"/>
                <a:invGamma/>
              </a:srgbClr>
            </a:prstShdw>
          </a:effectLst>
        </p:spPr>
        <p:txBody>
          <a:bodyPr>
            <a:spAutoFit/>
          </a:bodyPr>
          <a:lstStyle/>
          <a:p>
            <a:pPr algn="l">
              <a:lnSpc>
                <a:spcPct val="80000"/>
              </a:lnSpc>
              <a:spcBef>
                <a:spcPct val="50000"/>
              </a:spcBef>
            </a:pPr>
            <a:r>
              <a:rPr lang="en-US" altLang="zh-CN" sz="1800" b="1"/>
              <a:t>cout &lt;&lt; resetiosflags( ios::fixed | ios::showpos )&lt;&lt; setiosflags( ios::scientific ) ;</a:t>
            </a:r>
          </a:p>
        </p:txBody>
      </p:sp>
      <p:sp>
        <p:nvSpPr>
          <p:cNvPr id="632839" name="Rectangle 7"/>
          <p:cNvSpPr>
            <a:spLocks noChangeArrowheads="1"/>
          </p:cNvSpPr>
          <p:nvPr/>
        </p:nvSpPr>
        <p:spPr bwMode="auto">
          <a:xfrm>
            <a:off x="1066800" y="3657600"/>
            <a:ext cx="3657600" cy="311150"/>
          </a:xfrm>
          <a:prstGeom prst="rect">
            <a:avLst/>
          </a:prstGeom>
          <a:solidFill>
            <a:srgbClr val="FFCCFF"/>
          </a:solidFill>
          <a:ln w="9525">
            <a:noFill/>
            <a:miter lim="800000"/>
            <a:headEnd/>
            <a:tailEnd/>
          </a:ln>
          <a:effectLst>
            <a:prstShdw prst="shdw17" dist="35921" dir="2700000">
              <a:srgbClr val="FFCCFF">
                <a:gamma/>
                <a:shade val="60000"/>
                <a:invGamma/>
              </a:srgbClr>
            </a:prstShdw>
          </a:effectLst>
        </p:spPr>
        <p:txBody>
          <a:bodyPr>
            <a:spAutoFit/>
          </a:bodyPr>
          <a:lstStyle/>
          <a:p>
            <a:pPr algn="l">
              <a:lnSpc>
                <a:spcPct val="80000"/>
              </a:lnSpc>
            </a:pPr>
            <a:r>
              <a:rPr lang="en-US" altLang="zh-CN" sz="1800" b="1"/>
              <a:t>cout &lt;&lt; setprecision(i) &lt;&lt; x&lt;&lt;endl ; </a:t>
            </a:r>
          </a:p>
        </p:txBody>
      </p:sp>
      <p:sp>
        <p:nvSpPr>
          <p:cNvPr id="632840" name="Rectangle 8"/>
          <p:cNvSpPr>
            <a:spLocks noChangeArrowheads="1"/>
          </p:cNvSpPr>
          <p:nvPr/>
        </p:nvSpPr>
        <p:spPr bwMode="auto">
          <a:xfrm>
            <a:off x="1066800" y="5445125"/>
            <a:ext cx="4081463" cy="311150"/>
          </a:xfrm>
          <a:prstGeom prst="rect">
            <a:avLst/>
          </a:prstGeom>
          <a:solidFill>
            <a:srgbClr val="FFCCFF"/>
          </a:solidFill>
          <a:ln w="9525">
            <a:noFill/>
            <a:miter lim="800000"/>
            <a:headEnd/>
            <a:tailEnd/>
          </a:ln>
          <a:effectLst>
            <a:prstShdw prst="shdw17" dist="53882" dir="2700000">
              <a:srgbClr val="FFCCFF">
                <a:gamma/>
                <a:shade val="60000"/>
                <a:invGamma/>
              </a:srgbClr>
            </a:prstShdw>
          </a:effectLst>
        </p:spPr>
        <p:txBody>
          <a:bodyPr>
            <a:spAutoFit/>
          </a:bodyPr>
          <a:lstStyle/>
          <a:p>
            <a:pPr algn="l">
              <a:lnSpc>
                <a:spcPct val="80000"/>
              </a:lnSpc>
              <a:spcBef>
                <a:spcPct val="50000"/>
              </a:spcBef>
            </a:pPr>
            <a:r>
              <a:rPr lang="en-US" altLang="zh-CN" sz="1800" b="1"/>
              <a:t>cout&lt;&lt;setprecision(i)&lt;&lt;</a:t>
            </a:r>
            <a:r>
              <a:rPr lang="en-US" altLang="zh-CN" sz="1800"/>
              <a:t>x*1e5</a:t>
            </a:r>
            <a:r>
              <a:rPr lang="en-US" altLang="zh-CN" sz="1800" b="1"/>
              <a:t>&lt;&lt;endl ; </a:t>
            </a:r>
          </a:p>
        </p:txBody>
      </p:sp>
      <p:sp>
        <p:nvSpPr>
          <p:cNvPr id="632841" name="Rectangle 9"/>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pic>
        <p:nvPicPr>
          <p:cNvPr id="632844" name="Picture 12"/>
          <p:cNvPicPr>
            <a:picLocks noChangeAspect="1" noChangeArrowheads="1"/>
          </p:cNvPicPr>
          <p:nvPr/>
        </p:nvPicPr>
        <p:blipFill>
          <a:blip r:embed="rId2"/>
          <a:srcRect/>
          <a:stretch>
            <a:fillRect/>
          </a:stretch>
        </p:blipFill>
        <p:spPr bwMode="auto">
          <a:xfrm>
            <a:off x="5380038" y="2117725"/>
            <a:ext cx="3440112" cy="39036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2835"/>
                                        </p:tgtEl>
                                        <p:attrNameLst>
                                          <p:attrName>style.visibility</p:attrName>
                                        </p:attrNameLst>
                                      </p:cBhvr>
                                      <p:to>
                                        <p:strVal val="visible"/>
                                      </p:to>
                                    </p:set>
                                    <p:animEffect transition="in" filter="checkerboard(across)">
                                      <p:cBhvr>
                                        <p:cTn id="7" dur="500"/>
                                        <p:tgtEl>
                                          <p:spTgt spid="6328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32834"/>
                                        </p:tgtEl>
                                        <p:attrNameLst>
                                          <p:attrName>style.visibility</p:attrName>
                                        </p:attrNameLst>
                                      </p:cBhvr>
                                      <p:to>
                                        <p:strVal val="visible"/>
                                      </p:to>
                                    </p:set>
                                    <p:animEffect transition="in" filter="checkerboard(down)">
                                      <p:cBhvr>
                                        <p:cTn id="12" dur="500"/>
                                        <p:tgtEl>
                                          <p:spTgt spid="6328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32836"/>
                                        </p:tgtEl>
                                        <p:attrNameLst>
                                          <p:attrName>style.visibility</p:attrName>
                                        </p:attrNameLst>
                                      </p:cBhvr>
                                      <p:to>
                                        <p:strVal val="visible"/>
                                      </p:to>
                                    </p:set>
                                    <p:animEffect transition="in" filter="box(out)">
                                      <p:cBhvr>
                                        <p:cTn id="17" dur="500"/>
                                        <p:tgtEl>
                                          <p:spTgt spid="6328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32839"/>
                                        </p:tgtEl>
                                        <p:attrNameLst>
                                          <p:attrName>style.visibility</p:attrName>
                                        </p:attrNameLst>
                                      </p:cBhvr>
                                      <p:to>
                                        <p:strVal val="visible"/>
                                      </p:to>
                                    </p:set>
                                    <p:animEffect transition="in" filter="box(out)">
                                      <p:cBhvr>
                                        <p:cTn id="22" dur="500"/>
                                        <p:tgtEl>
                                          <p:spTgt spid="6328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32837"/>
                                        </p:tgtEl>
                                        <p:attrNameLst>
                                          <p:attrName>style.visibility</p:attrName>
                                        </p:attrNameLst>
                                      </p:cBhvr>
                                      <p:to>
                                        <p:strVal val="visible"/>
                                      </p:to>
                                    </p:set>
                                    <p:animEffect transition="in" filter="box(out)">
                                      <p:cBhvr>
                                        <p:cTn id="27" dur="500"/>
                                        <p:tgtEl>
                                          <p:spTgt spid="63283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32840"/>
                                        </p:tgtEl>
                                        <p:attrNameLst>
                                          <p:attrName>style.visibility</p:attrName>
                                        </p:attrNameLst>
                                      </p:cBhvr>
                                      <p:to>
                                        <p:strVal val="visible"/>
                                      </p:to>
                                    </p:set>
                                    <p:animEffect transition="in" filter="box(out)">
                                      <p:cBhvr>
                                        <p:cTn id="32" dur="500"/>
                                        <p:tgtEl>
                                          <p:spTgt spid="63284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nodeType="clickEffect">
                                  <p:stCondLst>
                                    <p:cond delay="0"/>
                                  </p:stCondLst>
                                  <p:childTnLst>
                                    <p:set>
                                      <p:cBhvr>
                                        <p:cTn id="36" dur="1" fill="hold">
                                          <p:stCondLst>
                                            <p:cond delay="0"/>
                                          </p:stCondLst>
                                        </p:cTn>
                                        <p:tgtEl>
                                          <p:spTgt spid="632844"/>
                                        </p:tgtEl>
                                        <p:attrNameLst>
                                          <p:attrName>style.visibility</p:attrName>
                                        </p:attrNameLst>
                                      </p:cBhvr>
                                      <p:to>
                                        <p:strVal val="visible"/>
                                      </p:to>
                                    </p:set>
                                    <p:animEffect transition="in" filter="checkerboard(down)">
                                      <p:cBhvr>
                                        <p:cTn id="37" dur="500"/>
                                        <p:tgtEl>
                                          <p:spTgt spid="632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4" grpId="0" autoUpdateAnimBg="0"/>
      <p:bldP spid="632835" grpId="0" autoUpdateAnimBg="0"/>
      <p:bldP spid="632836" grpId="0" animBg="1" autoUpdateAnimBg="0"/>
      <p:bldP spid="632837" grpId="0" animBg="1" autoUpdateAnimBg="0"/>
      <p:bldP spid="632839" grpId="0" animBg="1" autoUpdateAnimBg="0"/>
      <p:bldP spid="632840"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876300" y="2114550"/>
            <a:ext cx="7429500" cy="2989263"/>
          </a:xfrm>
          <a:prstGeom prst="rect">
            <a:avLst/>
          </a:prstGeom>
          <a:noFill/>
          <a:ln w="9525">
            <a:noFill/>
            <a:miter lim="800000"/>
            <a:headEnd/>
            <a:tailEnd/>
          </a:ln>
          <a:effectLst/>
        </p:spPr>
        <p:txBody>
          <a:bodyPr>
            <a:spAutoFit/>
          </a:bodyPr>
          <a:lstStyle/>
          <a:p>
            <a:pPr algn="just">
              <a:lnSpc>
                <a:spcPct val="19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串流类是 </a:t>
            </a:r>
            <a:r>
              <a:rPr lang="en-US" altLang="zh-CN" sz="2000" b="1">
                <a:ea typeface="Arial Unicode MS" pitchFamily="34" charset="-122"/>
                <a:cs typeface="Arial Unicode MS" pitchFamily="34" charset="-122"/>
              </a:rPr>
              <a:t>ios </a:t>
            </a:r>
            <a:r>
              <a:rPr lang="zh-CN" altLang="en-US" sz="2000" b="1">
                <a:ea typeface="Arial Unicode MS" pitchFamily="34" charset="-122"/>
                <a:cs typeface="Arial Unicode MS" pitchFamily="34" charset="-122"/>
              </a:rPr>
              <a:t>中的派生类</a:t>
            </a:r>
          </a:p>
          <a:p>
            <a:pPr algn="just">
              <a:lnSpc>
                <a:spcPct val="190000"/>
              </a:lnSpc>
              <a:buClr>
                <a:schemeClr val="accent2"/>
              </a:buClr>
              <a:buFont typeface="Wingdings" pitchFamily="2" charset="2"/>
              <a:buChar char="Ø"/>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的串流对象可以连接</a:t>
            </a:r>
            <a:r>
              <a:rPr lang="en-US" altLang="zh-CN" sz="2000" b="1">
                <a:ea typeface="Arial Unicode MS" pitchFamily="34" charset="-122"/>
                <a:cs typeface="Arial Unicode MS" pitchFamily="34" charset="-122"/>
              </a:rPr>
              <a:t>string</a:t>
            </a:r>
            <a:r>
              <a:rPr lang="zh-CN" altLang="en-US" sz="2000" b="1">
                <a:ea typeface="Arial Unicode MS" pitchFamily="34" charset="-122"/>
                <a:cs typeface="Arial Unicode MS" pitchFamily="34" charset="-122"/>
              </a:rPr>
              <a:t>对象或字符串</a:t>
            </a:r>
          </a:p>
          <a:p>
            <a:pPr algn="just">
              <a:lnSpc>
                <a:spcPct val="190000"/>
              </a:lnSpc>
              <a:buClr>
                <a:schemeClr val="accent2"/>
              </a:buClr>
              <a:buFont typeface="Wingdings" pitchFamily="2" charset="2"/>
              <a:buChar char="Ø"/>
            </a:pPr>
            <a:r>
              <a:rPr lang="zh-CN" altLang="en-US" sz="2000" b="1">
                <a:ea typeface="Arial Unicode MS" pitchFamily="34" charset="-122"/>
                <a:cs typeface="Arial Unicode MS" pitchFamily="34" charset="-122"/>
              </a:rPr>
              <a:t> 串流提取数据时对字符串按变量类型解释；插入数据时把类型</a:t>
            </a:r>
          </a:p>
          <a:p>
            <a:pPr algn="just">
              <a:lnSpc>
                <a:spcPct val="190000"/>
              </a:lnSpc>
              <a:buClr>
                <a:schemeClr val="accent2"/>
              </a:buClr>
              <a:buFont typeface="Wingdings" pitchFamily="2" charset="2"/>
              <a:buNone/>
            </a:pPr>
            <a:r>
              <a:rPr lang="zh-CN" altLang="en-US" sz="2000" b="1">
                <a:ea typeface="Arial Unicode MS" pitchFamily="34" charset="-122"/>
                <a:cs typeface="Arial Unicode MS" pitchFamily="34" charset="-122"/>
              </a:rPr>
              <a:t>    数据转换成字符串</a:t>
            </a:r>
          </a:p>
          <a:p>
            <a:pPr algn="just">
              <a:lnSpc>
                <a:spcPct val="190000"/>
              </a:lnSpc>
              <a:buClr>
                <a:schemeClr val="accent2"/>
              </a:buClr>
              <a:buFont typeface="Wingdings" pitchFamily="2" charset="2"/>
              <a:buChar char="Ø"/>
            </a:pPr>
            <a:r>
              <a:rPr lang="zh-CN" altLang="en-US" sz="2000" b="1">
                <a:ea typeface="Arial Unicode MS" pitchFamily="34" charset="-122"/>
                <a:cs typeface="Arial Unicode MS" pitchFamily="34" charset="-122"/>
              </a:rPr>
              <a:t> 串流</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具有格式化功能</a:t>
            </a:r>
          </a:p>
        </p:txBody>
      </p:sp>
      <p:sp>
        <p:nvSpPr>
          <p:cNvPr id="633859" name="Rectangle 3"/>
          <p:cNvSpPr>
            <a:spLocks noGrp="1" noChangeArrowheads="1"/>
          </p:cNvSpPr>
          <p:nvPr>
            <p:ph type="ctrTitle" idx="4294967295"/>
          </p:nvPr>
        </p:nvSpPr>
        <p:spPr>
          <a:xfrm>
            <a:off x="611188" y="6096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11.4  </a:t>
            </a:r>
            <a:r>
              <a:rPr lang="zh-CN" altLang="en-US" sz="2800" b="1">
                <a:solidFill>
                  <a:srgbClr val="CC3300"/>
                </a:solidFill>
                <a:latin typeface="楷体_GB2312" pitchFamily="49" charset="-122"/>
                <a:ea typeface="楷体_GB2312" pitchFamily="49" charset="-122"/>
              </a:rPr>
              <a:t>串流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33859"/>
                                        </p:tgtEl>
                                        <p:attrNameLst>
                                          <p:attrName>style.visibility</p:attrName>
                                        </p:attrNameLst>
                                      </p:cBhvr>
                                      <p:to>
                                        <p:strVal val="visible"/>
                                      </p:to>
                                    </p:set>
                                    <p:animEffect transition="in" filter="blinds(vertical)">
                                      <p:cBhvr>
                                        <p:cTn id="7" dur="500"/>
                                        <p:tgtEl>
                                          <p:spTgt spid="6338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33858"/>
                                        </p:tgtEl>
                                        <p:attrNameLst>
                                          <p:attrName>style.visibility</p:attrName>
                                        </p:attrNameLst>
                                      </p:cBhvr>
                                      <p:to>
                                        <p:strVal val="visible"/>
                                      </p:to>
                                    </p:set>
                                    <p:animEffect transition="in" filter="checkerboard(down)">
                                      <p:cBhvr>
                                        <p:cTn id="12" dur="500"/>
                                        <p:tgtEl>
                                          <p:spTgt spid="633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8" grpId="0" autoUpdateAnimBg="0"/>
      <p:bldP spid="63385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4883" name="Rectangle 3"/>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
        <p:nvSpPr>
          <p:cNvPr id="634884" name="AutoShape 4"/>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4885" name="Group 5"/>
          <p:cNvGrpSpPr>
            <a:grpSpLocks/>
          </p:cNvGrpSpPr>
          <p:nvPr/>
        </p:nvGrpSpPr>
        <p:grpSpPr bwMode="auto">
          <a:xfrm>
            <a:off x="7467600" y="838200"/>
            <a:ext cx="838200" cy="838200"/>
            <a:chOff x="3220" y="1080"/>
            <a:chExt cx="1253" cy="1421"/>
          </a:xfrm>
        </p:grpSpPr>
        <p:sp>
          <p:nvSpPr>
            <p:cNvPr id="63488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488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488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488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489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489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489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489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489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489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489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489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489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489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490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490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490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490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490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490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490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490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490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490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491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491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491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491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491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491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491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491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491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491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492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492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4922" name="Group 42"/>
          <p:cNvGrpSpPr>
            <a:grpSpLocks/>
          </p:cNvGrpSpPr>
          <p:nvPr/>
        </p:nvGrpSpPr>
        <p:grpSpPr bwMode="auto">
          <a:xfrm rot="1368420">
            <a:off x="7315200" y="1447800"/>
            <a:ext cx="381000" cy="457200"/>
            <a:chOff x="4896" y="960"/>
            <a:chExt cx="240" cy="288"/>
          </a:xfrm>
        </p:grpSpPr>
        <p:sp>
          <p:nvSpPr>
            <p:cNvPr id="63492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492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34925" name="Rectangle 45"/>
          <p:cNvSpPr>
            <a:spLocks noGrp="1" noChangeArrowheads="1"/>
          </p:cNvSpPr>
          <p:nvPr>
            <p:ph type="title" idx="4294967295"/>
          </p:nvPr>
        </p:nvSpPr>
        <p:spPr>
          <a:xfrm flipV="1">
            <a:off x="7997825" y="260350"/>
            <a:ext cx="1146175" cy="21590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883"/>
                                        </p:tgtEl>
                                        <p:attrNameLst>
                                          <p:attrName>style.visibility</p:attrName>
                                        </p:attrNameLst>
                                      </p:cBhvr>
                                      <p:to>
                                        <p:strVal val="visible"/>
                                      </p:to>
                                    </p:set>
                                    <p:animEffect transition="in" filter="checkerboard(across)">
                                      <p:cBhvr>
                                        <p:cTn id="7" dur="500"/>
                                        <p:tgtEl>
                                          <p:spTgt spid="6348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34882"/>
                                        </p:tgtEl>
                                        <p:attrNameLst>
                                          <p:attrName>style.visibility</p:attrName>
                                        </p:attrNameLst>
                                      </p:cBhvr>
                                      <p:to>
                                        <p:strVal val="visible"/>
                                      </p:to>
                                    </p:set>
                                    <p:animEffect transition="in" filter="checkerboard(down)">
                                      <p:cBhvr>
                                        <p:cTn id="12" dur="500"/>
                                        <p:tgtEl>
                                          <p:spTgt spid="6348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884"/>
                                        </p:tgtEl>
                                        <p:attrNameLst>
                                          <p:attrName>style.visibility</p:attrName>
                                        </p:attrNameLst>
                                      </p:cBhvr>
                                      <p:to>
                                        <p:strVal val="visible"/>
                                      </p:to>
                                    </p:set>
                                    <p:animEffect transition="in" filter="blinds(horizontal)">
                                      <p:cBhvr>
                                        <p:cTn id="17" dur="500"/>
                                        <p:tgtEl>
                                          <p:spTgt spid="6348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34885"/>
                                        </p:tgtEl>
                                        <p:attrNameLst>
                                          <p:attrName>style.visibility</p:attrName>
                                        </p:attrNameLst>
                                      </p:cBhvr>
                                      <p:to>
                                        <p:strVal val="visible"/>
                                      </p:to>
                                    </p:set>
                                    <p:animEffect transition="in" filter="box(out)">
                                      <p:cBhvr>
                                        <p:cTn id="22" dur="500"/>
                                        <p:tgtEl>
                                          <p:spTgt spid="63488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34921"/>
                                        </p:tgtEl>
                                        <p:attrNameLst>
                                          <p:attrName>style.visibility</p:attrName>
                                        </p:attrNameLst>
                                      </p:cBhvr>
                                      <p:to>
                                        <p:strVal val="visible"/>
                                      </p:to>
                                    </p:set>
                                    <p:animEffect transition="in" filter="box(out)">
                                      <p:cBhvr>
                                        <p:cTn id="27" dur="500"/>
                                        <p:tgtEl>
                                          <p:spTgt spid="6349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634922"/>
                                        </p:tgtEl>
                                        <p:attrNameLst>
                                          <p:attrName>style.visibility</p:attrName>
                                        </p:attrNameLst>
                                      </p:cBhvr>
                                      <p:to>
                                        <p:strVal val="visible"/>
                                      </p:to>
                                    </p:set>
                                    <p:animEffect transition="in" filter="barn(outHorizontal)">
                                      <p:cBhvr>
                                        <p:cTn id="32" dur="500"/>
                                        <p:tgtEl>
                                          <p:spTgt spid="634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utoUpdateAnimBg="0"/>
      <p:bldP spid="634883" grpId="0" autoUpdateAnimBg="0"/>
      <p:bldP spid="634884" grpId="0" animBg="1" autoUpdateAnimBg="0"/>
      <p:bldP spid="634921"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a:t>
            </a:r>
            <a:r>
              <a:rPr lang="en-US" altLang="zh-CN" sz="1800" b="1">
                <a:solidFill>
                  <a:srgbClr val="0000FF"/>
                </a:solidFill>
              </a:rPr>
              <a:t>string testStr ( "Input test 256 * 0.5" ) ;</a:t>
            </a:r>
          </a:p>
          <a:p>
            <a:pPr algn="l">
              <a:lnSpc>
                <a:spcPct val="90000"/>
              </a:lnSpc>
              <a:spcBef>
                <a:spcPct val="50000"/>
              </a:spcBef>
            </a:pPr>
            <a:r>
              <a:rPr lang="en-US" altLang="zh-CN" sz="1800"/>
              <a:t>   </a:t>
            </a:r>
            <a:r>
              <a:rPr lang="en-US" altLang="zh-CN" sz="1800" b="1">
                <a:solidFill>
                  <a:srgbClr val="0000FF"/>
                </a:solidFill>
              </a:rPr>
              <a:t>string s1, s2, s3 ;</a:t>
            </a:r>
          </a:p>
          <a:p>
            <a:pPr algn="l">
              <a:lnSpc>
                <a:spcPct val="90000"/>
              </a:lnSpc>
              <a:spcBef>
                <a:spcPct val="50000"/>
              </a:spcBef>
            </a:pPr>
            <a:r>
              <a:rPr lang="en-US" altLang="zh-CN" sz="1800" b="1">
                <a:solidFill>
                  <a:srgbClr val="0000FF"/>
                </a:solidFill>
              </a:rPr>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590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5909" name="Group 5"/>
          <p:cNvGrpSpPr>
            <a:grpSpLocks/>
          </p:cNvGrpSpPr>
          <p:nvPr/>
        </p:nvGrpSpPr>
        <p:grpSpPr bwMode="auto">
          <a:xfrm>
            <a:off x="7467600" y="838200"/>
            <a:ext cx="838200" cy="838200"/>
            <a:chOff x="3220" y="1080"/>
            <a:chExt cx="1253" cy="1421"/>
          </a:xfrm>
        </p:grpSpPr>
        <p:sp>
          <p:nvSpPr>
            <p:cNvPr id="635910"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5911"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5912"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5913"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5914"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5915"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5916"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5917"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5918"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5919"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5920"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5921"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5922"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5923"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5924"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5925"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5926"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5927"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5928"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5929"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5930"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5931"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5932"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5933"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5934"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5935"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5936"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5937"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5938"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5939"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5940"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5941"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5942"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5943"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5944"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5945"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5946" name="Group 42"/>
          <p:cNvGrpSpPr>
            <a:grpSpLocks/>
          </p:cNvGrpSpPr>
          <p:nvPr/>
        </p:nvGrpSpPr>
        <p:grpSpPr bwMode="auto">
          <a:xfrm rot="1368420">
            <a:off x="7315200" y="1447800"/>
            <a:ext cx="381000" cy="457200"/>
            <a:chOff x="4896" y="960"/>
            <a:chExt cx="240" cy="288"/>
          </a:xfrm>
        </p:grpSpPr>
        <p:sp>
          <p:nvSpPr>
            <p:cNvPr id="635947"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5948"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35949" name="Group 45"/>
          <p:cNvGrpSpPr>
            <a:grpSpLocks/>
          </p:cNvGrpSpPr>
          <p:nvPr/>
        </p:nvGrpSpPr>
        <p:grpSpPr bwMode="auto">
          <a:xfrm>
            <a:off x="5534025" y="2767013"/>
            <a:ext cx="3457575" cy="2124075"/>
            <a:chOff x="3486" y="1743"/>
            <a:chExt cx="2178" cy="1338"/>
          </a:xfrm>
        </p:grpSpPr>
        <p:sp>
          <p:nvSpPr>
            <p:cNvPr id="635950"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35951"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2"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3"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4"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5"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6"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sp>
        <p:nvSpPr>
          <p:cNvPr id="635957" name="Rectangle 53"/>
          <p:cNvSpPr>
            <a:spLocks noGrp="1" noChangeArrowheads="1"/>
          </p:cNvSpPr>
          <p:nvPr>
            <p:ph type="title" idx="4294967295"/>
          </p:nvPr>
        </p:nvSpPr>
        <p:spPr>
          <a:xfrm flipV="1">
            <a:off x="7350125" y="188913"/>
            <a:ext cx="1793875"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5959" name="Rectangle 5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35949"/>
                                        </p:tgtEl>
                                        <p:attrNameLst>
                                          <p:attrName>style.visibility</p:attrName>
                                        </p:attrNameLst>
                                      </p:cBhvr>
                                      <p:to>
                                        <p:strVal val="visible"/>
                                      </p:to>
                                    </p:set>
                                    <p:anim calcmode="lin" valueType="num">
                                      <p:cBhvr>
                                        <p:cTn id="7" dur="500" fill="hold"/>
                                        <p:tgtEl>
                                          <p:spTgt spid="635949"/>
                                        </p:tgtEl>
                                        <p:attrNameLst>
                                          <p:attrName>ppt_x</p:attrName>
                                        </p:attrNameLst>
                                      </p:cBhvr>
                                      <p:tavLst>
                                        <p:tav tm="0">
                                          <p:val>
                                            <p:strVal val="#ppt_x"/>
                                          </p:val>
                                        </p:tav>
                                        <p:tav tm="100000">
                                          <p:val>
                                            <p:strVal val="#ppt_x"/>
                                          </p:val>
                                        </p:tav>
                                      </p:tavLst>
                                    </p:anim>
                                    <p:anim calcmode="lin" valueType="num">
                                      <p:cBhvr>
                                        <p:cTn id="8" dur="500" fill="hold"/>
                                        <p:tgtEl>
                                          <p:spTgt spid="635949"/>
                                        </p:tgtEl>
                                        <p:attrNameLst>
                                          <p:attrName>ppt_y</p:attrName>
                                        </p:attrNameLst>
                                      </p:cBhvr>
                                      <p:tavLst>
                                        <p:tav tm="0">
                                          <p:val>
                                            <p:strVal val="#ppt_y+#ppt_h/2"/>
                                          </p:val>
                                        </p:tav>
                                        <p:tav tm="100000">
                                          <p:val>
                                            <p:strVal val="#ppt_y"/>
                                          </p:val>
                                        </p:tav>
                                      </p:tavLst>
                                    </p:anim>
                                    <p:anim calcmode="lin" valueType="num">
                                      <p:cBhvr>
                                        <p:cTn id="9" dur="500" fill="hold"/>
                                        <p:tgtEl>
                                          <p:spTgt spid="635949"/>
                                        </p:tgtEl>
                                        <p:attrNameLst>
                                          <p:attrName>ppt_w</p:attrName>
                                        </p:attrNameLst>
                                      </p:cBhvr>
                                      <p:tavLst>
                                        <p:tav tm="0">
                                          <p:val>
                                            <p:strVal val="#ppt_w"/>
                                          </p:val>
                                        </p:tav>
                                        <p:tav tm="100000">
                                          <p:val>
                                            <p:strVal val="#ppt_w"/>
                                          </p:val>
                                        </p:tav>
                                      </p:tavLst>
                                    </p:anim>
                                    <p:anim calcmode="lin" valueType="num">
                                      <p:cBhvr>
                                        <p:cTn id="10" dur="500" fill="hold"/>
                                        <p:tgtEl>
                                          <p:spTgt spid="635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a:t>
            </a:r>
            <a:r>
              <a:rPr lang="en-US" altLang="zh-CN" sz="1800" b="1">
                <a:solidFill>
                  <a:srgbClr val="0000FF"/>
                </a:solidFill>
              </a:rPr>
              <a:t>istringstream input( testStr ) ;</a:t>
            </a:r>
          </a:p>
          <a:p>
            <a:pPr algn="l">
              <a:lnSpc>
                <a:spcPct val="90000"/>
              </a:lnSpc>
              <a:spcBef>
                <a:spcPct val="50000"/>
              </a:spcBef>
            </a:pPr>
            <a:r>
              <a:rPr lang="en-US" altLang="zh-CN" sz="1800"/>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693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6933" name="Group 5"/>
          <p:cNvGrpSpPr>
            <a:grpSpLocks/>
          </p:cNvGrpSpPr>
          <p:nvPr/>
        </p:nvGrpSpPr>
        <p:grpSpPr bwMode="auto">
          <a:xfrm>
            <a:off x="7467600" y="838200"/>
            <a:ext cx="838200" cy="838200"/>
            <a:chOff x="3220" y="1080"/>
            <a:chExt cx="1253" cy="1421"/>
          </a:xfrm>
        </p:grpSpPr>
        <p:sp>
          <p:nvSpPr>
            <p:cNvPr id="636934"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6935"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6936"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6937"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6938"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6939"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6940"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6941"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6942"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6943"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6944"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6945"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6946"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6947"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6948"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6949"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6950"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6951"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6952"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6953"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6954"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6955"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6956"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6957"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6958"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6959"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6960"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6961"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6962"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6963"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6964"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6965"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6966"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6967"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6968"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6969"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6970" name="Group 42"/>
          <p:cNvGrpSpPr>
            <a:grpSpLocks/>
          </p:cNvGrpSpPr>
          <p:nvPr/>
        </p:nvGrpSpPr>
        <p:grpSpPr bwMode="auto">
          <a:xfrm rot="1368420">
            <a:off x="7315200" y="1447800"/>
            <a:ext cx="381000" cy="457200"/>
            <a:chOff x="4896" y="960"/>
            <a:chExt cx="240" cy="288"/>
          </a:xfrm>
        </p:grpSpPr>
        <p:sp>
          <p:nvSpPr>
            <p:cNvPr id="636971" name="Line 43"/>
            <p:cNvSpPr>
              <a:spLocks noChangeShapeType="1"/>
            </p:cNvSpPr>
            <p:nvPr/>
          </p:nvSpPr>
          <p:spPr bwMode="auto">
            <a:xfrm flipH="1">
              <a:off x="4896" y="960"/>
              <a:ext cx="192" cy="288"/>
            </a:xfrm>
            <a:prstGeom prst="line">
              <a:avLst/>
            </a:prstGeom>
            <a:noFill/>
            <a:ln w="12700">
              <a:solidFill>
                <a:srgbClr val="FF3300"/>
              </a:solidFill>
              <a:prstDash val="dash"/>
              <a:round/>
              <a:headEnd/>
              <a:tailEnd/>
            </a:ln>
            <a:effectLst/>
          </p:spPr>
          <p:txBody>
            <a:bodyPr wrap="none" anchor="ctr"/>
            <a:lstStyle/>
            <a:p>
              <a:endParaRPr lang="zh-CN" altLang="en-US"/>
            </a:p>
          </p:txBody>
        </p:sp>
        <p:sp>
          <p:nvSpPr>
            <p:cNvPr id="636972" name="Line 44"/>
            <p:cNvSpPr>
              <a:spLocks noChangeShapeType="1"/>
            </p:cNvSpPr>
            <p:nvPr/>
          </p:nvSpPr>
          <p:spPr bwMode="auto">
            <a:xfrm flipH="1">
              <a:off x="4944" y="960"/>
              <a:ext cx="192" cy="288"/>
            </a:xfrm>
            <a:prstGeom prst="line">
              <a:avLst/>
            </a:prstGeom>
            <a:noFill/>
            <a:ln w="12700">
              <a:solidFill>
                <a:srgbClr val="FF3300"/>
              </a:solidFill>
              <a:prstDash val="dash"/>
              <a:round/>
              <a:headEnd/>
              <a:tailEnd/>
            </a:ln>
            <a:effectLst/>
          </p:spPr>
          <p:txBody>
            <a:bodyPr wrap="none" anchor="ctr"/>
            <a:lstStyle/>
            <a:p>
              <a:endParaRPr lang="zh-CN" altLang="en-US"/>
            </a:p>
          </p:txBody>
        </p:sp>
      </p:grpSp>
      <p:grpSp>
        <p:nvGrpSpPr>
          <p:cNvPr id="636973" name="Group 45"/>
          <p:cNvGrpSpPr>
            <a:grpSpLocks/>
          </p:cNvGrpSpPr>
          <p:nvPr/>
        </p:nvGrpSpPr>
        <p:grpSpPr bwMode="auto">
          <a:xfrm>
            <a:off x="5534025" y="2767013"/>
            <a:ext cx="3457575" cy="2124075"/>
            <a:chOff x="3486" y="1743"/>
            <a:chExt cx="2178" cy="1338"/>
          </a:xfrm>
        </p:grpSpPr>
        <p:sp>
          <p:nvSpPr>
            <p:cNvPr id="636974"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36975"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6"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7"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8"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9"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80"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36981" name="Group 53"/>
          <p:cNvGrpSpPr>
            <a:grpSpLocks/>
          </p:cNvGrpSpPr>
          <p:nvPr/>
        </p:nvGrpSpPr>
        <p:grpSpPr bwMode="auto">
          <a:xfrm>
            <a:off x="3733800" y="4572000"/>
            <a:ext cx="1905000" cy="457200"/>
            <a:chOff x="2352" y="2880"/>
            <a:chExt cx="1200" cy="288"/>
          </a:xfrm>
        </p:grpSpPr>
        <p:sp>
          <p:nvSpPr>
            <p:cNvPr id="636982"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36983" name="Group 55"/>
            <p:cNvGrpSpPr>
              <a:grpSpLocks/>
            </p:cNvGrpSpPr>
            <p:nvPr/>
          </p:nvGrpSpPr>
          <p:grpSpPr bwMode="auto">
            <a:xfrm rot="14101998">
              <a:off x="3336" y="2904"/>
              <a:ext cx="192" cy="240"/>
              <a:chOff x="4896" y="960"/>
              <a:chExt cx="240" cy="288"/>
            </a:xfrm>
          </p:grpSpPr>
          <p:sp>
            <p:nvSpPr>
              <p:cNvPr id="636984"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6985"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36986" name="Rectangle 58"/>
          <p:cNvSpPr>
            <a:spLocks noGrp="1" noChangeArrowheads="1"/>
          </p:cNvSpPr>
          <p:nvPr>
            <p:ph type="title" idx="4294967295"/>
          </p:nvPr>
        </p:nvSpPr>
        <p:spPr>
          <a:xfrm>
            <a:off x="6881813" y="73025"/>
            <a:ext cx="2011362"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6988" name="Rectangle 60"/>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
        <p:nvSpPr>
          <p:cNvPr id="636989" name="AutoShape 61"/>
          <p:cNvSpPr>
            <a:spLocks/>
          </p:cNvSpPr>
          <p:nvPr/>
        </p:nvSpPr>
        <p:spPr bwMode="auto">
          <a:xfrm>
            <a:off x="3638550" y="1981200"/>
            <a:ext cx="1866900" cy="762000"/>
          </a:xfrm>
          <a:prstGeom prst="borderCallout2">
            <a:avLst>
              <a:gd name="adj1" fmla="val 15000"/>
              <a:gd name="adj2" fmla="val -4083"/>
              <a:gd name="adj3" fmla="val 15000"/>
              <a:gd name="adj4" fmla="val -13519"/>
              <a:gd name="adj5" fmla="val 332292"/>
              <a:gd name="adj6" fmla="val -43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10000"/>
              </a:lnSpc>
              <a:spcBef>
                <a:spcPct val="50000"/>
              </a:spcBef>
            </a:pPr>
            <a:r>
              <a:rPr lang="zh-CN" altLang="en-US" sz="1800" b="1"/>
              <a:t>用</a:t>
            </a:r>
            <a:r>
              <a:rPr lang="en-US" altLang="zh-CN" sz="1800" b="1"/>
              <a:t>string</a:t>
            </a:r>
            <a:r>
              <a:rPr lang="zh-CN" altLang="en-US" sz="1800" b="1"/>
              <a:t>对象</a:t>
            </a:r>
          </a:p>
          <a:p>
            <a:pPr eaLnBrk="0" hangingPunct="0">
              <a:lnSpc>
                <a:spcPct val="60000"/>
              </a:lnSpc>
              <a:spcBef>
                <a:spcPct val="50000"/>
              </a:spcBef>
            </a:pPr>
            <a:r>
              <a:rPr lang="zh-CN" altLang="en-US" sz="1800" b="1"/>
              <a:t>构造串流对象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36989"/>
                                        </p:tgtEl>
                                        <p:attrNameLst>
                                          <p:attrName>style.visibility</p:attrName>
                                        </p:attrNameLst>
                                      </p:cBhvr>
                                      <p:to>
                                        <p:strVal val="visible"/>
                                      </p:to>
                                    </p:set>
                                    <p:animEffect transition="in" filter="barn(outHorizontal)">
                                      <p:cBhvr>
                                        <p:cTn id="7" dur="500"/>
                                        <p:tgtEl>
                                          <p:spTgt spid="636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36981"/>
                                        </p:tgtEl>
                                        <p:attrNameLst>
                                          <p:attrName>style.visibility</p:attrName>
                                        </p:attrNameLst>
                                      </p:cBhvr>
                                      <p:to>
                                        <p:strVal val="visible"/>
                                      </p:to>
                                    </p:set>
                                    <p:animEffect transition="in" filter="box(out)">
                                      <p:cBhvr>
                                        <p:cTn id="12" dur="500"/>
                                        <p:tgtEl>
                                          <p:spTgt spid="63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89"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795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7957" name="Group 5"/>
          <p:cNvGrpSpPr>
            <a:grpSpLocks/>
          </p:cNvGrpSpPr>
          <p:nvPr/>
        </p:nvGrpSpPr>
        <p:grpSpPr bwMode="auto">
          <a:xfrm>
            <a:off x="7467600" y="838200"/>
            <a:ext cx="838200" cy="838200"/>
            <a:chOff x="3220" y="1080"/>
            <a:chExt cx="1253" cy="1421"/>
          </a:xfrm>
        </p:grpSpPr>
        <p:sp>
          <p:nvSpPr>
            <p:cNvPr id="637958"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7959"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7960"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7961"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7962"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7963"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7964"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7965"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7966"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7967"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7968"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7969"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7970"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7971"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7972"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7973"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7974"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7975"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7976"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7977"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7978"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7979"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7980"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7981"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7982"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7983"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7984"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7985"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7986"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7987"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7988"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7989"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7990"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7991"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7992"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7993"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7994" name="Group 42"/>
          <p:cNvGrpSpPr>
            <a:grpSpLocks/>
          </p:cNvGrpSpPr>
          <p:nvPr/>
        </p:nvGrpSpPr>
        <p:grpSpPr bwMode="auto">
          <a:xfrm rot="1368420">
            <a:off x="7315200" y="1447800"/>
            <a:ext cx="381000" cy="457200"/>
            <a:chOff x="4896" y="960"/>
            <a:chExt cx="240" cy="288"/>
          </a:xfrm>
        </p:grpSpPr>
        <p:sp>
          <p:nvSpPr>
            <p:cNvPr id="637995"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7996"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37997" name="Group 45"/>
          <p:cNvGrpSpPr>
            <a:grpSpLocks/>
          </p:cNvGrpSpPr>
          <p:nvPr/>
        </p:nvGrpSpPr>
        <p:grpSpPr bwMode="auto">
          <a:xfrm>
            <a:off x="5534025" y="2767013"/>
            <a:ext cx="3457575" cy="2124075"/>
            <a:chOff x="3486" y="1743"/>
            <a:chExt cx="2178" cy="1338"/>
          </a:xfrm>
        </p:grpSpPr>
        <p:sp>
          <p:nvSpPr>
            <p:cNvPr id="637998"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37999"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0"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1"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2"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3"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4"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38005" name="Group 53"/>
          <p:cNvGrpSpPr>
            <a:grpSpLocks/>
          </p:cNvGrpSpPr>
          <p:nvPr/>
        </p:nvGrpSpPr>
        <p:grpSpPr bwMode="auto">
          <a:xfrm>
            <a:off x="3733800" y="4572000"/>
            <a:ext cx="1905000" cy="457200"/>
            <a:chOff x="2352" y="2880"/>
            <a:chExt cx="1200" cy="288"/>
          </a:xfrm>
        </p:grpSpPr>
        <p:sp>
          <p:nvSpPr>
            <p:cNvPr id="638006"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38007" name="Group 55"/>
            <p:cNvGrpSpPr>
              <a:grpSpLocks/>
            </p:cNvGrpSpPr>
            <p:nvPr/>
          </p:nvGrpSpPr>
          <p:grpSpPr bwMode="auto">
            <a:xfrm rot="14101998">
              <a:off x="3336" y="2904"/>
              <a:ext cx="192" cy="240"/>
              <a:chOff x="4896" y="960"/>
              <a:chExt cx="240" cy="288"/>
            </a:xfrm>
          </p:grpSpPr>
          <p:sp>
            <p:nvSpPr>
              <p:cNvPr id="638008"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8009"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38010" name="Oval 58"/>
          <p:cNvSpPr>
            <a:spLocks noChangeArrowheads="1"/>
          </p:cNvSpPr>
          <p:nvPr/>
        </p:nvSpPr>
        <p:spPr bwMode="auto">
          <a:xfrm>
            <a:off x="13716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8011" name="Rectangle 59"/>
          <p:cNvSpPr>
            <a:spLocks noGrp="1" noChangeArrowheads="1"/>
          </p:cNvSpPr>
          <p:nvPr>
            <p:ph type="title" idx="4294967295"/>
          </p:nvPr>
        </p:nvSpPr>
        <p:spPr>
          <a:xfrm flipV="1">
            <a:off x="7242175" y="333375"/>
            <a:ext cx="1577975"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8013" name="Rectangle 61"/>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8010"/>
                                        </p:tgtEl>
                                        <p:attrNameLst>
                                          <p:attrName>style.visibility</p:attrName>
                                        </p:attrNameLst>
                                      </p:cBhvr>
                                      <p:to>
                                        <p:strVal val="visible"/>
                                      </p:to>
                                    </p:set>
                                    <p:animEffect transition="in" filter="box(out)">
                                      <p:cBhvr>
                                        <p:cTn id="7" dur="500"/>
                                        <p:tgtEl>
                                          <p:spTgt spid="638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01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8979"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8981" name="Group 5"/>
          <p:cNvGrpSpPr>
            <a:grpSpLocks/>
          </p:cNvGrpSpPr>
          <p:nvPr/>
        </p:nvGrpSpPr>
        <p:grpSpPr bwMode="auto">
          <a:xfrm>
            <a:off x="7467600" y="838200"/>
            <a:ext cx="838200" cy="838200"/>
            <a:chOff x="3220" y="1080"/>
            <a:chExt cx="1253" cy="1421"/>
          </a:xfrm>
        </p:grpSpPr>
        <p:sp>
          <p:nvSpPr>
            <p:cNvPr id="638982"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8983"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8984"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8985"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8986"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8987"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8988"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8989"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8990"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8991"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8992"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8993"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8994"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8995"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8996"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8997"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8998"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8999"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9000"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9001"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9002"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9003"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9004"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9005"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9006"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9007"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9008"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9009"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9010"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9011"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9012"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9013"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9014"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9015"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9016"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9017"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9018" name="Group 42"/>
          <p:cNvGrpSpPr>
            <a:grpSpLocks/>
          </p:cNvGrpSpPr>
          <p:nvPr/>
        </p:nvGrpSpPr>
        <p:grpSpPr bwMode="auto">
          <a:xfrm rot="1368420">
            <a:off x="7315200" y="1447800"/>
            <a:ext cx="381000" cy="457200"/>
            <a:chOff x="4896" y="960"/>
            <a:chExt cx="240" cy="288"/>
          </a:xfrm>
        </p:grpSpPr>
        <p:sp>
          <p:nvSpPr>
            <p:cNvPr id="639019"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9020"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39021" name="Group 45"/>
          <p:cNvGrpSpPr>
            <a:grpSpLocks/>
          </p:cNvGrpSpPr>
          <p:nvPr/>
        </p:nvGrpSpPr>
        <p:grpSpPr bwMode="auto">
          <a:xfrm>
            <a:off x="5534025" y="2767013"/>
            <a:ext cx="3457575" cy="2124075"/>
            <a:chOff x="3486" y="1743"/>
            <a:chExt cx="2178" cy="1338"/>
          </a:xfrm>
        </p:grpSpPr>
        <p:sp>
          <p:nvSpPr>
            <p:cNvPr id="639022"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b="1">
                  <a:solidFill>
                    <a:schemeClr val="accent2"/>
                  </a:solidFill>
                  <a:effectLst>
                    <a:outerShdw blurRad="38100" dist="38100" dir="2700000" algn="tl">
                      <a:srgbClr val="000000"/>
                    </a:outerShdw>
                  </a:effectLst>
                </a:rPr>
                <a:t>Input</a:t>
              </a:r>
              <a:r>
                <a:rPr lang="en-US" altLang="zh-CN" sz="1800" b="1">
                  <a:solidFill>
                    <a:schemeClr val="accent2"/>
                  </a:solidFill>
                </a:rPr>
                <a:t> </a:t>
              </a:r>
              <a:r>
                <a:rPr lang="en-US" altLang="zh-CN" sz="1800"/>
                <a:t>test 256 * 0.5</a:t>
              </a:r>
            </a:p>
          </p:txBody>
        </p:sp>
        <p:sp>
          <p:nvSpPr>
            <p:cNvPr id="639023"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4"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5"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6"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7"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8"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39029" name="Group 53"/>
          <p:cNvGrpSpPr>
            <a:grpSpLocks/>
          </p:cNvGrpSpPr>
          <p:nvPr/>
        </p:nvGrpSpPr>
        <p:grpSpPr bwMode="auto">
          <a:xfrm>
            <a:off x="3733800" y="4572000"/>
            <a:ext cx="1905000" cy="457200"/>
            <a:chOff x="2352" y="2880"/>
            <a:chExt cx="1200" cy="288"/>
          </a:xfrm>
        </p:grpSpPr>
        <p:sp>
          <p:nvSpPr>
            <p:cNvPr id="639030"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39031" name="Group 55"/>
            <p:cNvGrpSpPr>
              <a:grpSpLocks/>
            </p:cNvGrpSpPr>
            <p:nvPr/>
          </p:nvGrpSpPr>
          <p:grpSpPr bwMode="auto">
            <a:xfrm rot="14101998">
              <a:off x="3336" y="2904"/>
              <a:ext cx="192" cy="240"/>
              <a:chOff x="4896" y="960"/>
              <a:chExt cx="240" cy="288"/>
            </a:xfrm>
          </p:grpSpPr>
          <p:sp>
            <p:nvSpPr>
              <p:cNvPr id="639032"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9033"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39034" name="Oval 58"/>
          <p:cNvSpPr>
            <a:spLocks noChangeArrowheads="1"/>
          </p:cNvSpPr>
          <p:nvPr/>
        </p:nvSpPr>
        <p:spPr bwMode="auto">
          <a:xfrm>
            <a:off x="13716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9035" name="Line 59"/>
          <p:cNvSpPr>
            <a:spLocks noChangeShapeType="1"/>
          </p:cNvSpPr>
          <p:nvPr/>
        </p:nvSpPr>
        <p:spPr bwMode="auto">
          <a:xfrm flipH="1">
            <a:off x="4876800" y="4800600"/>
            <a:ext cx="6858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39036" name="Freeform 60"/>
          <p:cNvSpPr>
            <a:spLocks/>
          </p:cNvSpPr>
          <p:nvPr/>
        </p:nvSpPr>
        <p:spPr bwMode="auto">
          <a:xfrm>
            <a:off x="4724400" y="4343400"/>
            <a:ext cx="914400" cy="228600"/>
          </a:xfrm>
          <a:custGeom>
            <a:avLst/>
            <a:gdLst/>
            <a:ahLst/>
            <a:cxnLst>
              <a:cxn ang="0">
                <a:pos x="0" y="200"/>
              </a:cxn>
              <a:cxn ang="0">
                <a:pos x="48" y="56"/>
              </a:cxn>
              <a:cxn ang="0">
                <a:pos x="288" y="8"/>
              </a:cxn>
              <a:cxn ang="0">
                <a:pos x="720" y="8"/>
              </a:cxn>
            </a:cxnLst>
            <a:rect l="0" t="0" r="r" b="b"/>
            <a:pathLst>
              <a:path w="720" h="200">
                <a:moveTo>
                  <a:pt x="0" y="200"/>
                </a:moveTo>
                <a:cubicBezTo>
                  <a:pt x="0" y="144"/>
                  <a:pt x="0" y="88"/>
                  <a:pt x="48" y="56"/>
                </a:cubicBezTo>
                <a:cubicBezTo>
                  <a:pt x="96" y="24"/>
                  <a:pt x="176" y="16"/>
                  <a:pt x="288" y="8"/>
                </a:cubicBezTo>
                <a:cubicBezTo>
                  <a:pt x="400" y="0"/>
                  <a:pt x="560" y="4"/>
                  <a:pt x="720" y="8"/>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39037" name="Rectangle 61"/>
          <p:cNvSpPr>
            <a:spLocks noChangeArrowheads="1"/>
          </p:cNvSpPr>
          <p:nvPr/>
        </p:nvSpPr>
        <p:spPr bwMode="auto">
          <a:xfrm>
            <a:off x="6248400" y="4173538"/>
            <a:ext cx="7302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Input</a:t>
            </a:r>
          </a:p>
        </p:txBody>
      </p:sp>
      <p:sp>
        <p:nvSpPr>
          <p:cNvPr id="639038" name="Rectangle 62"/>
          <p:cNvSpPr>
            <a:spLocks noGrp="1" noChangeArrowheads="1"/>
          </p:cNvSpPr>
          <p:nvPr>
            <p:ph type="title" idx="4294967295"/>
          </p:nvPr>
        </p:nvSpPr>
        <p:spPr>
          <a:xfrm flipV="1">
            <a:off x="7386638" y="188913"/>
            <a:ext cx="1577975"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9040" name="Rectangle 64"/>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39035"/>
                                        </p:tgtEl>
                                        <p:attrNameLst>
                                          <p:attrName>style.visibility</p:attrName>
                                        </p:attrNameLst>
                                      </p:cBhvr>
                                      <p:to>
                                        <p:strVal val="visible"/>
                                      </p:to>
                                    </p:set>
                                    <p:anim calcmode="lin" valueType="num">
                                      <p:cBhvr>
                                        <p:cTn id="7" dur="500" fill="hold"/>
                                        <p:tgtEl>
                                          <p:spTgt spid="639035"/>
                                        </p:tgtEl>
                                        <p:attrNameLst>
                                          <p:attrName>ppt_x</p:attrName>
                                        </p:attrNameLst>
                                      </p:cBhvr>
                                      <p:tavLst>
                                        <p:tav tm="0">
                                          <p:val>
                                            <p:strVal val="#ppt_x+#ppt_w/2"/>
                                          </p:val>
                                        </p:tav>
                                        <p:tav tm="100000">
                                          <p:val>
                                            <p:strVal val="#ppt_x"/>
                                          </p:val>
                                        </p:tav>
                                      </p:tavLst>
                                    </p:anim>
                                    <p:anim calcmode="lin" valueType="num">
                                      <p:cBhvr>
                                        <p:cTn id="8" dur="500" fill="hold"/>
                                        <p:tgtEl>
                                          <p:spTgt spid="639035"/>
                                        </p:tgtEl>
                                        <p:attrNameLst>
                                          <p:attrName>ppt_y</p:attrName>
                                        </p:attrNameLst>
                                      </p:cBhvr>
                                      <p:tavLst>
                                        <p:tav tm="0">
                                          <p:val>
                                            <p:strVal val="#ppt_y"/>
                                          </p:val>
                                        </p:tav>
                                        <p:tav tm="100000">
                                          <p:val>
                                            <p:strVal val="#ppt_y"/>
                                          </p:val>
                                        </p:tav>
                                      </p:tavLst>
                                    </p:anim>
                                    <p:anim calcmode="lin" valueType="num">
                                      <p:cBhvr>
                                        <p:cTn id="9" dur="500" fill="hold"/>
                                        <p:tgtEl>
                                          <p:spTgt spid="639035"/>
                                        </p:tgtEl>
                                        <p:attrNameLst>
                                          <p:attrName>ppt_w</p:attrName>
                                        </p:attrNameLst>
                                      </p:cBhvr>
                                      <p:tavLst>
                                        <p:tav tm="0">
                                          <p:val>
                                            <p:fltVal val="0"/>
                                          </p:val>
                                        </p:tav>
                                        <p:tav tm="100000">
                                          <p:val>
                                            <p:strVal val="#ppt_w"/>
                                          </p:val>
                                        </p:tav>
                                      </p:tavLst>
                                    </p:anim>
                                    <p:anim calcmode="lin" valueType="num">
                                      <p:cBhvr>
                                        <p:cTn id="10" dur="500" fill="hold"/>
                                        <p:tgtEl>
                                          <p:spTgt spid="63903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39036"/>
                                        </p:tgtEl>
                                        <p:attrNameLst>
                                          <p:attrName>style.visibility</p:attrName>
                                        </p:attrNameLst>
                                      </p:cBhvr>
                                      <p:to>
                                        <p:strVal val="visible"/>
                                      </p:to>
                                    </p:set>
                                    <p:anim calcmode="lin" valueType="num">
                                      <p:cBhvr>
                                        <p:cTn id="15" dur="500" fill="hold"/>
                                        <p:tgtEl>
                                          <p:spTgt spid="639036"/>
                                        </p:tgtEl>
                                        <p:attrNameLst>
                                          <p:attrName>ppt_x</p:attrName>
                                        </p:attrNameLst>
                                      </p:cBhvr>
                                      <p:tavLst>
                                        <p:tav tm="0">
                                          <p:val>
                                            <p:strVal val="#ppt_x-#ppt_w/2"/>
                                          </p:val>
                                        </p:tav>
                                        <p:tav tm="100000">
                                          <p:val>
                                            <p:strVal val="#ppt_x"/>
                                          </p:val>
                                        </p:tav>
                                      </p:tavLst>
                                    </p:anim>
                                    <p:anim calcmode="lin" valueType="num">
                                      <p:cBhvr>
                                        <p:cTn id="16" dur="500" fill="hold"/>
                                        <p:tgtEl>
                                          <p:spTgt spid="639036"/>
                                        </p:tgtEl>
                                        <p:attrNameLst>
                                          <p:attrName>ppt_y</p:attrName>
                                        </p:attrNameLst>
                                      </p:cBhvr>
                                      <p:tavLst>
                                        <p:tav tm="0">
                                          <p:val>
                                            <p:strVal val="#ppt_y"/>
                                          </p:val>
                                        </p:tav>
                                        <p:tav tm="100000">
                                          <p:val>
                                            <p:strVal val="#ppt_y"/>
                                          </p:val>
                                        </p:tav>
                                      </p:tavLst>
                                    </p:anim>
                                    <p:anim calcmode="lin" valueType="num">
                                      <p:cBhvr>
                                        <p:cTn id="17" dur="500" fill="hold"/>
                                        <p:tgtEl>
                                          <p:spTgt spid="639036"/>
                                        </p:tgtEl>
                                        <p:attrNameLst>
                                          <p:attrName>ppt_w</p:attrName>
                                        </p:attrNameLst>
                                      </p:cBhvr>
                                      <p:tavLst>
                                        <p:tav tm="0">
                                          <p:val>
                                            <p:fltVal val="0"/>
                                          </p:val>
                                        </p:tav>
                                        <p:tav tm="100000">
                                          <p:val>
                                            <p:strVal val="#ppt_w"/>
                                          </p:val>
                                        </p:tav>
                                      </p:tavLst>
                                    </p:anim>
                                    <p:anim calcmode="lin" valueType="num">
                                      <p:cBhvr>
                                        <p:cTn id="18" dur="500" fill="hold"/>
                                        <p:tgtEl>
                                          <p:spTgt spid="63903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39037"/>
                                        </p:tgtEl>
                                        <p:attrNameLst>
                                          <p:attrName>style.visibility</p:attrName>
                                        </p:attrNameLst>
                                      </p:cBhvr>
                                      <p:to>
                                        <p:strVal val="visible"/>
                                      </p:to>
                                    </p:set>
                                    <p:animEffect transition="in" filter="box(out)">
                                      <p:cBhvr>
                                        <p:cTn id="23" dur="500"/>
                                        <p:tgtEl>
                                          <p:spTgt spid="639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35" grpId="0" animBg="1"/>
      <p:bldP spid="639036" grpId="0" animBg="1"/>
      <p:bldP spid="639037" grpId="0" autoUpdateAnimBg="0"/>
    </p:bldLst>
  </p:timing>
</p:sld>
</file>

<file path=ppt/theme/theme1.xml><?xml version="1.0" encoding="utf-8"?>
<a:theme xmlns:a="http://schemas.openxmlformats.org/drawingml/2006/main" name="Strategic">
  <a:themeElements>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0000"/>
      </a:hlink>
      <a:folHlink>
        <a:srgbClr val="FFFFCC"/>
      </a:folHlink>
    </a:clrScheme>
    <a:fontScheme name="Strategi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7811</TotalTime>
  <Words>22930</Words>
  <Application>Microsoft Office PowerPoint</Application>
  <PresentationFormat>全屏显示(4:3)</PresentationFormat>
  <Paragraphs>6603</Paragraphs>
  <Slides>326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326</vt:i4>
      </vt:variant>
    </vt:vector>
  </HeadingPairs>
  <TitlesOfParts>
    <vt:vector size="337" baseType="lpstr">
      <vt:lpstr>Arial Unicode MS</vt:lpstr>
      <vt:lpstr>楷体_GB2312</vt:lpstr>
      <vt:lpstr>隶书</vt:lpstr>
      <vt:lpstr>宋体</vt:lpstr>
      <vt:lpstr>Arial</vt:lpstr>
      <vt:lpstr>Symbol</vt:lpstr>
      <vt:lpstr>Times New Roman</vt:lpstr>
      <vt:lpstr>Wingdings</vt:lpstr>
      <vt:lpstr>Strategic</vt:lpstr>
      <vt:lpstr>BMP 图象</vt:lpstr>
      <vt:lpstr>位图图像</vt:lpstr>
      <vt:lpstr>PowerPoint 演示文稿</vt:lpstr>
      <vt:lpstr>第11章  输入/输出流</vt:lpstr>
      <vt:lpstr>第11章  输入/输出流</vt:lpstr>
      <vt:lpstr>11.1  流类和流对象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11.2  标准流和流操作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11.3  格式控制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PowerPoint 演示文稿</vt:lpstr>
      <vt:lpstr>11.5  文件处理</vt:lpstr>
      <vt:lpstr>11.5.1  文件和流</vt:lpstr>
      <vt:lpstr>11.5.1  文件和流</vt:lpstr>
      <vt:lpstr>11.5.1  文件和流</vt:lpstr>
      <vt:lpstr>11.5.1  文件和流</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11.5.4  二进制文件</vt:lpstr>
      <vt:lpstr>PowerPoint 演示文稿</vt:lpstr>
      <vt:lpstr>PowerPoint 演示文稿</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PowerPoint 演示文稿</vt:lpstr>
      <vt:lpstr>11.5.4  二进制文件</vt:lpstr>
      <vt:lpstr>11.5.4  二进制文件</vt:lpstr>
      <vt:lpstr>PowerPoint 演示文稿</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PowerPoint 演示文稿</vt:lpstr>
      <vt:lpstr>小结</vt:lpstr>
      <vt:lpstr>PowerPoint 演示文稿</vt:lpstr>
    </vt:vector>
  </TitlesOfParts>
  <Company>zhou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zhouairu</dc:creator>
  <cp:lastModifiedBy>Shihong Duan</cp:lastModifiedBy>
  <cp:revision>249</cp:revision>
  <dcterms:created xsi:type="dcterms:W3CDTF">2002-08-30T17:00:15Z</dcterms:created>
  <dcterms:modified xsi:type="dcterms:W3CDTF">2018-01-17T23:52:09Z</dcterms:modified>
</cp:coreProperties>
</file>