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50" r:id="rId2"/>
  </p:sldMasterIdLst>
  <p:notesMasterIdLst>
    <p:notesMasterId r:id="rId28"/>
  </p:notesMasterIdLst>
  <p:sldIdLst>
    <p:sldId id="256" r:id="rId3"/>
    <p:sldId id="257" r:id="rId4"/>
    <p:sldId id="297" r:id="rId5"/>
    <p:sldId id="258" r:id="rId6"/>
    <p:sldId id="268" r:id="rId7"/>
    <p:sldId id="298" r:id="rId8"/>
    <p:sldId id="366" r:id="rId9"/>
    <p:sldId id="368" r:id="rId10"/>
    <p:sldId id="271" r:id="rId11"/>
    <p:sldId id="260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272" r:id="rId21"/>
    <p:sldId id="294" r:id="rId22"/>
    <p:sldId id="296" r:id="rId23"/>
    <p:sldId id="295" r:id="rId24"/>
    <p:sldId id="263" r:id="rId25"/>
    <p:sldId id="293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E36E-DA3C-4FAE-880D-3597E14BEA2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4FF77-9765-4371-87D7-3D59A2286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6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切</a:t>
            </a:r>
            <a:r>
              <a:rPr lang="en-US" altLang="zh-TW" dirty="0"/>
              <a:t>train</a:t>
            </a:r>
            <a:r>
              <a:rPr lang="zh-TW" altLang="en-US" dirty="0"/>
              <a:t>跟</a:t>
            </a:r>
            <a:r>
              <a:rPr lang="en-US" altLang="zh-TW" dirty="0" err="1"/>
              <a:t>validatio</a:t>
            </a:r>
            <a:r>
              <a:rPr lang="zh-TW" altLang="en-US" dirty="0"/>
              <a:t>的時候不可以把時間打散，還是需要按照時間預測</a:t>
            </a:r>
            <a:endParaRPr lang="en-US" altLang="zh-TW" dirty="0"/>
          </a:p>
          <a:p>
            <a:r>
              <a:rPr lang="zh-TW" altLang="en-US" dirty="0"/>
              <a:t>有</a:t>
            </a:r>
            <a:r>
              <a:rPr lang="en-US" altLang="zh-TW" dirty="0" err="1"/>
              <a:t>timelag</a:t>
            </a:r>
            <a:r>
              <a:rPr lang="zh-TW" altLang="en-US" dirty="0"/>
              <a:t>空值的</a:t>
            </a:r>
            <a:r>
              <a:rPr lang="en-US" altLang="zh-TW" dirty="0"/>
              <a:t>3</a:t>
            </a:r>
            <a:r>
              <a:rPr lang="zh-TW" altLang="en-US" dirty="0"/>
              <a:t>筆資料整筆刪掉，切割</a:t>
            </a:r>
            <a:r>
              <a:rPr lang="en-US" altLang="zh-TW" dirty="0"/>
              <a:t>validation</a:t>
            </a:r>
            <a:r>
              <a:rPr lang="zh-TW" altLang="en-US" dirty="0"/>
              <a:t>資料的時候按照順序切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79A7D-CB0B-45B1-A64C-99165A83898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46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3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64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72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31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81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86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92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1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64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230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49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04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302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016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35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576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435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707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8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47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48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4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4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8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83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0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A44B9B-DD89-4F58-977F-267E7DBFAB78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BC45FE-D1EF-40B0-91C9-A8A72929E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49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C4C25-DBC7-6A1A-BC8C-7F9E52000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ANN_Timeseries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2753A5-92C2-7C0E-7DB1-A124814FE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475" y="5074801"/>
            <a:ext cx="9440034" cy="104986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zh-TW" altLang="en-US" sz="1800" dirty="0"/>
              <a:t>學號：</a:t>
            </a:r>
            <a:r>
              <a:rPr lang="en-US" altLang="zh-TW" sz="1800" dirty="0"/>
              <a:t>410401648</a:t>
            </a:r>
          </a:p>
          <a:p>
            <a:pPr algn="r"/>
            <a:r>
              <a:rPr lang="zh-TW" altLang="en-US" sz="1800" dirty="0"/>
              <a:t>姓名：陳昱斌</a:t>
            </a:r>
            <a:endParaRPr lang="en-US" altLang="zh-TW" sz="1800" dirty="0"/>
          </a:p>
          <a:p>
            <a:pPr algn="r"/>
            <a:r>
              <a:rPr lang="zh-TW" altLang="en-US" sz="1800" dirty="0"/>
              <a:t>系所：資管系</a:t>
            </a:r>
          </a:p>
        </p:txBody>
      </p:sp>
    </p:spTree>
    <p:extLst>
      <p:ext uri="{BB962C8B-B14F-4D97-AF65-F5344CB8AC3E}">
        <p14:creationId xmlns:p14="http://schemas.microsoft.com/office/powerpoint/2010/main" val="358134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0E84EB3-4AE9-7F7B-15BF-7EA629AA9593}"/>
              </a:ext>
            </a:extLst>
          </p:cNvPr>
          <p:cNvSpPr txBox="1"/>
          <p:nvPr/>
        </p:nvSpPr>
        <p:spPr>
          <a:xfrm>
            <a:off x="7491369" y="2064273"/>
            <a:ext cx="2776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B5F58233-B79B-3D99-FB7D-22C8EB41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4.Model building and results-1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A4C08-40D8-3018-F93B-4077D201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5781609"/>
            <a:ext cx="9069066" cy="46679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39165D6-35A9-E57A-8CC7-4C323BE3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0" y="1443615"/>
            <a:ext cx="6458851" cy="42392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7815AB-C0DA-27A9-C230-AFF49503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886" y="3112172"/>
            <a:ext cx="2324100" cy="18192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39D8EB-9B4C-CB79-522C-01AEE4D1E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3" y="4873952"/>
            <a:ext cx="120110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0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0E84EB3-4AE9-7F7B-15BF-7EA629AA9593}"/>
              </a:ext>
            </a:extLst>
          </p:cNvPr>
          <p:cNvSpPr txBox="1"/>
          <p:nvPr/>
        </p:nvSpPr>
        <p:spPr>
          <a:xfrm>
            <a:off x="7491369" y="2064273"/>
            <a:ext cx="2776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B5F58233-B79B-3D99-FB7D-22C8EB41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4.Model building and results-2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A4C08-40D8-3018-F93B-4077D201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5781609"/>
            <a:ext cx="9069066" cy="46679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7D5D459-FADB-4C2B-FECA-5CA350FE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029" y="3707870"/>
            <a:ext cx="2143424" cy="17337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DC423C-12F3-5C3A-B2EC-1C49D9CE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20" y="1306336"/>
            <a:ext cx="6410325" cy="43053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417338-7854-5F6B-BEAE-FBF5C32FF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172660"/>
            <a:ext cx="119634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3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0E84EB3-4AE9-7F7B-15BF-7EA629AA9593}"/>
              </a:ext>
            </a:extLst>
          </p:cNvPr>
          <p:cNvSpPr txBox="1"/>
          <p:nvPr/>
        </p:nvSpPr>
        <p:spPr>
          <a:xfrm>
            <a:off x="7491369" y="2064273"/>
            <a:ext cx="2776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B5F58233-B79B-3D99-FB7D-22C8EB41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4.Model building and results-3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A4C08-40D8-3018-F93B-4077D201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5781609"/>
            <a:ext cx="9069066" cy="4667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FBE42A-69BE-BFF6-735E-FB23A514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7" y="1396693"/>
            <a:ext cx="6782747" cy="41820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A4362C-F911-BEB8-60BC-E2CC56727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082" y="3725539"/>
            <a:ext cx="2314898" cy="17623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68EB5-FDFA-0FB2-BC76-D82F299F0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41" y="3112172"/>
            <a:ext cx="1178407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0E84EB3-4AE9-7F7B-15BF-7EA629AA9593}"/>
              </a:ext>
            </a:extLst>
          </p:cNvPr>
          <p:cNvSpPr txBox="1"/>
          <p:nvPr/>
        </p:nvSpPr>
        <p:spPr>
          <a:xfrm>
            <a:off x="7491369" y="2064273"/>
            <a:ext cx="2776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B5F58233-B79B-3D99-FB7D-22C8EB41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4.Model building and results-4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A4C08-40D8-3018-F93B-4077D201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5781609"/>
            <a:ext cx="9069066" cy="46679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DC20CB9-9210-F651-BD42-DDB09A8F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0" y="1398045"/>
            <a:ext cx="6201640" cy="422969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56B059-417A-3A80-2AE3-796688E08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75" y="3257526"/>
            <a:ext cx="11812649" cy="34294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70B5ACA-3B40-005C-73D9-E0BDA248E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74" y="3893943"/>
            <a:ext cx="230537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0E84EB3-4AE9-7F7B-15BF-7EA629AA9593}"/>
              </a:ext>
            </a:extLst>
          </p:cNvPr>
          <p:cNvSpPr txBox="1"/>
          <p:nvPr/>
        </p:nvSpPr>
        <p:spPr>
          <a:xfrm>
            <a:off x="7491369" y="2064273"/>
            <a:ext cx="2776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B5F58233-B79B-3D99-FB7D-22C8EB41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4.Model building and results-5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A4C08-40D8-3018-F93B-4077D201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5781609"/>
            <a:ext cx="9069066" cy="46679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39107E-BE73-366F-EDA9-1D51579B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0" y="1432737"/>
            <a:ext cx="6401693" cy="42106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2020D4-FF21-646B-4459-F28006D99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02" y="3219421"/>
            <a:ext cx="11612596" cy="4191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FD4E9EF-CFF8-46F6-FA3E-E285714B2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831" y="3786056"/>
            <a:ext cx="211484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1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0E84EB3-4AE9-7F7B-15BF-7EA629AA9593}"/>
              </a:ext>
            </a:extLst>
          </p:cNvPr>
          <p:cNvSpPr txBox="1"/>
          <p:nvPr/>
        </p:nvSpPr>
        <p:spPr>
          <a:xfrm>
            <a:off x="7491369" y="2064273"/>
            <a:ext cx="2776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B5F58233-B79B-3D99-FB7D-22C8EB41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4.Model building and results-6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A4C08-40D8-3018-F93B-4077D201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5781609"/>
            <a:ext cx="9069066" cy="46679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8ACF2DE-01BE-AB7D-5F93-DB69B626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0" y="1352688"/>
            <a:ext cx="6487430" cy="42868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9EA05D4-16B4-5996-D967-0642A0212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4" y="3224184"/>
            <a:ext cx="11936491" cy="409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33F2B44-18D6-D85F-031D-BF880A44A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266" y="3727843"/>
            <a:ext cx="223868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0E84EB3-4AE9-7F7B-15BF-7EA629AA9593}"/>
              </a:ext>
            </a:extLst>
          </p:cNvPr>
          <p:cNvSpPr txBox="1"/>
          <p:nvPr/>
        </p:nvSpPr>
        <p:spPr>
          <a:xfrm>
            <a:off x="7491369" y="2064273"/>
            <a:ext cx="2776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B5F58233-B79B-3D99-FB7D-22C8EB41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4.Model building and results-7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A4C08-40D8-3018-F93B-4077D201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5781609"/>
            <a:ext cx="9069066" cy="46679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97115E3-16F6-86FD-BA3C-27E0FA0F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0" y="1423211"/>
            <a:ext cx="6811326" cy="42296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435D8B-E851-0F2C-5443-7D899206D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33" y="3257526"/>
            <a:ext cx="11698333" cy="3429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71BC10B-62A9-B9BE-DA5E-94C028533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971" y="3803985"/>
            <a:ext cx="202910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0E84EB3-4AE9-7F7B-15BF-7EA629AA9593}"/>
              </a:ext>
            </a:extLst>
          </p:cNvPr>
          <p:cNvSpPr txBox="1"/>
          <p:nvPr/>
        </p:nvSpPr>
        <p:spPr>
          <a:xfrm>
            <a:off x="7491369" y="2064273"/>
            <a:ext cx="2776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B5F58233-B79B-3D99-FB7D-22C8EB41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4.Model building and results-8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A4C08-40D8-3018-F93B-4077D201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5781609"/>
            <a:ext cx="9069066" cy="46679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BCD47F1-233F-EEC9-6DC4-50C0BFE5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0" y="1299865"/>
            <a:ext cx="6296904" cy="42582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06F344-95F5-4916-C083-79A282006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91" y="3247999"/>
            <a:ext cx="11584017" cy="3620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104AFFE-F33B-CBCA-7925-96386DD83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676" y="3945882"/>
            <a:ext cx="227679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2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0E84EB3-4AE9-7F7B-15BF-7EA629AA9593}"/>
              </a:ext>
            </a:extLst>
          </p:cNvPr>
          <p:cNvSpPr txBox="1"/>
          <p:nvPr/>
        </p:nvSpPr>
        <p:spPr>
          <a:xfrm>
            <a:off x="7491369" y="2064273"/>
            <a:ext cx="2776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B5F58233-B79B-3D99-FB7D-22C8EB41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4.Model building and results-9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A4C08-40D8-3018-F93B-4077D201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5781609"/>
            <a:ext cx="9069066" cy="46679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456B4EF-0969-634E-C217-708D7D9D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0" y="1391930"/>
            <a:ext cx="6554115" cy="41915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8CBEAA-8207-51A4-5B6C-0AE45AEDC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2" y="3243236"/>
            <a:ext cx="11793596" cy="37152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009243C-E311-4379-F35F-D1823DE29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322" y="3726242"/>
            <a:ext cx="196242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3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42D29A-9EF1-F004-0CBB-D433509C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57655"/>
              </p:ext>
            </p:extLst>
          </p:nvPr>
        </p:nvGraphicFramePr>
        <p:xfrm>
          <a:off x="185278" y="1538105"/>
          <a:ext cx="11821444" cy="517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243">
                  <a:extLst>
                    <a:ext uri="{9D8B030D-6E8A-4147-A177-3AD203B41FA5}">
                      <a16:colId xmlns:a16="http://schemas.microsoft.com/office/drawing/2014/main" val="2357023086"/>
                    </a:ext>
                  </a:extLst>
                </a:gridCol>
                <a:gridCol w="3338818">
                  <a:extLst>
                    <a:ext uri="{9D8B030D-6E8A-4147-A177-3AD203B41FA5}">
                      <a16:colId xmlns:a16="http://schemas.microsoft.com/office/drawing/2014/main" val="3241853738"/>
                    </a:ext>
                  </a:extLst>
                </a:gridCol>
                <a:gridCol w="3506599">
                  <a:extLst>
                    <a:ext uri="{9D8B030D-6E8A-4147-A177-3AD203B41FA5}">
                      <a16:colId xmlns:a16="http://schemas.microsoft.com/office/drawing/2014/main" val="2348949678"/>
                    </a:ext>
                  </a:extLst>
                </a:gridCol>
                <a:gridCol w="3424784">
                  <a:extLst>
                    <a:ext uri="{9D8B030D-6E8A-4147-A177-3AD203B41FA5}">
                      <a16:colId xmlns:a16="http://schemas.microsoft.com/office/drawing/2014/main" val="3339593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altLang="zh-TW" sz="28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=0.002</a:t>
                      </a:r>
                      <a:endParaRPr lang="zh-TW" altLang="en-US" sz="28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altLang="zh-TW" sz="28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=0.005</a:t>
                      </a:r>
                      <a:endParaRPr lang="zh-TW" altLang="en-US" sz="2800" b="1" kern="12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altLang="zh-TW" sz="28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=0.007</a:t>
                      </a:r>
                      <a:endParaRPr lang="zh-TW" altLang="en-US" sz="2800" b="1" kern="12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02076"/>
                  </a:ext>
                </a:extLst>
              </a:tr>
              <a:tr h="1578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beta=0.95</a:t>
                      </a:r>
                      <a:endParaRPr lang="zh-TW" altLang="en-US" sz="24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MAPE=1.529%</a:t>
                      </a:r>
                    </a:p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Loss=1.98</a:t>
                      </a:r>
                    </a:p>
                    <a:p>
                      <a:pPr algn="ctr"/>
                      <a:endParaRPr lang="en-US" altLang="zh-TW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MAPE=1.426%</a:t>
                      </a:r>
                    </a:p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Loss=1.97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MAPE=1.433%</a:t>
                      </a:r>
                    </a:p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Loss=1.8932</a:t>
                      </a:r>
                    </a:p>
                    <a:p>
                      <a:pPr algn="ctr"/>
                      <a:endParaRPr lang="zh-TW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68521"/>
                  </a:ext>
                </a:extLst>
              </a:tr>
              <a:tr h="1587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beta=0.9</a:t>
                      </a:r>
                      <a:endParaRPr lang="zh-TW" altLang="en-US" sz="24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MAPE=1.554%</a:t>
                      </a:r>
                    </a:p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Loss=2.1050</a:t>
                      </a:r>
                    </a:p>
                    <a:p>
                      <a:pPr algn="ctr"/>
                      <a:endParaRPr lang="zh-TW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MAPE=1.604%</a:t>
                      </a:r>
                    </a:p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Loss=1.8629</a:t>
                      </a:r>
                    </a:p>
                    <a:p>
                      <a:pPr algn="ctr"/>
                      <a:endParaRPr lang="en-US" altLang="zh-TW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MAPE=1.54%</a:t>
                      </a:r>
                    </a:p>
                    <a:p>
                      <a:pPr algn="ctr"/>
                      <a:r>
                        <a:rPr lang="en-US" altLang="zh-TW" baseline="0" dirty="0">
                          <a:solidFill>
                            <a:schemeClr val="bg1"/>
                          </a:solidFill>
                        </a:rPr>
                        <a:t>Loss=2.0029</a:t>
                      </a:r>
                    </a:p>
                    <a:p>
                      <a:pPr algn="ctr"/>
                      <a:endParaRPr lang="en-US" altLang="zh-TW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5214"/>
                  </a:ext>
                </a:extLst>
              </a:tr>
              <a:tr h="1491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Beta=0.97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kern="12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kern="12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kern="12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18969"/>
                  </a:ext>
                </a:extLst>
              </a:tr>
            </a:tbl>
          </a:graphicData>
        </a:graphic>
      </p:graphicFrame>
      <p:sp>
        <p:nvSpPr>
          <p:cNvPr id="5" name="標題 4">
            <a:extLst>
              <a:ext uri="{FF2B5EF4-FFF2-40B4-BE49-F238E27FC236}">
                <a16:creationId xmlns:a16="http://schemas.microsoft.com/office/drawing/2014/main" id="{937DBD1C-F28D-19BC-5C90-FFA95DEC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4375"/>
            <a:ext cx="10353762" cy="970450"/>
          </a:xfrm>
        </p:spPr>
        <p:txBody>
          <a:bodyPr/>
          <a:lstStyle/>
          <a:p>
            <a:r>
              <a:rPr lang="en-US" altLang="zh-TW" dirty="0"/>
              <a:t>4.Model building and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6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34D13-E487-3D11-832E-73D325E3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1.Variable definition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A5216F4-E363-21D9-4AD9-A5A796F3A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42260"/>
              </p:ext>
            </p:extLst>
          </p:nvPr>
        </p:nvGraphicFramePr>
        <p:xfrm>
          <a:off x="1577130" y="3596779"/>
          <a:ext cx="6737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375">
                  <a:extLst>
                    <a:ext uri="{9D8B030D-6E8A-4147-A177-3AD203B41FA5}">
                      <a16:colId xmlns:a16="http://schemas.microsoft.com/office/drawing/2014/main" val="496547821"/>
                    </a:ext>
                  </a:extLst>
                </a:gridCol>
                <a:gridCol w="1684375">
                  <a:extLst>
                    <a:ext uri="{9D8B030D-6E8A-4147-A177-3AD203B41FA5}">
                      <a16:colId xmlns:a16="http://schemas.microsoft.com/office/drawing/2014/main" val="2251048892"/>
                    </a:ext>
                  </a:extLst>
                </a:gridCol>
                <a:gridCol w="1684375">
                  <a:extLst>
                    <a:ext uri="{9D8B030D-6E8A-4147-A177-3AD203B41FA5}">
                      <a16:colId xmlns:a16="http://schemas.microsoft.com/office/drawing/2014/main" val="4125009562"/>
                    </a:ext>
                  </a:extLst>
                </a:gridCol>
                <a:gridCol w="1684375">
                  <a:extLst>
                    <a:ext uri="{9D8B030D-6E8A-4147-A177-3AD203B41FA5}">
                      <a16:colId xmlns:a16="http://schemas.microsoft.com/office/drawing/2014/main" val="343779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Variable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 type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datetime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1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收盤價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5423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EF319450-E47F-EB52-6A74-DD391C4B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158" y="1735188"/>
            <a:ext cx="2330088" cy="43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13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8317D-F65C-22FF-FFA4-E4D46C4B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83" y="787804"/>
            <a:ext cx="10353762" cy="970450"/>
          </a:xfrm>
        </p:spPr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78F9C11-F0B0-0321-3314-A47EBD1A2849}"/>
              </a:ext>
            </a:extLst>
          </p:cNvPr>
          <p:cNvSpPr txBox="1"/>
          <p:nvPr/>
        </p:nvSpPr>
        <p:spPr>
          <a:xfrm>
            <a:off x="2971100" y="2001535"/>
            <a:ext cx="584712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learning_rate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=0.05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Momentum=0.5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Epochs=100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Batch_size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=64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altLang="zh-TW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使用該組合進行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test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因為該組合反應出的圖形最好</a:t>
            </a:r>
            <a:endParaRPr lang="en-US" altLang="zh-TW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29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B9C2C-8588-EF32-8D8D-13024E25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zh-TW" altLang="en-US" dirty="0"/>
              <a:t>個指標如何看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3FD0C-1D42-0EB9-B12A-9F242719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</a:t>
            </a:r>
            <a:r>
              <a:rPr lang="zh-TW" altLang="en-US" dirty="0"/>
              <a:t>：</a:t>
            </a:r>
            <a:r>
              <a:rPr lang="en-US" altLang="zh-TW" dirty="0"/>
              <a:t>Accuracy</a:t>
            </a:r>
            <a:r>
              <a:rPr lang="zh-TW" altLang="en-US" dirty="0"/>
              <a:t>，實際上預測正確的機率</a:t>
            </a:r>
          </a:p>
          <a:p>
            <a:r>
              <a:rPr lang="en-US" altLang="zh-TW" dirty="0"/>
              <a:t>SEN</a:t>
            </a:r>
            <a:r>
              <a:rPr lang="zh-TW" altLang="en-US" dirty="0"/>
              <a:t>：</a:t>
            </a:r>
            <a:r>
              <a:rPr lang="en-US" altLang="zh-TW" dirty="0"/>
              <a:t>Sensitivity</a:t>
            </a:r>
            <a:r>
              <a:rPr lang="zh-TW" altLang="en-US" dirty="0"/>
              <a:t>，代表正確預測為陽性的命中率，亦被稱為真陽性率</a:t>
            </a:r>
            <a:r>
              <a:rPr lang="en-US" altLang="zh-TW" dirty="0"/>
              <a:t>(True Positive Rate</a:t>
            </a:r>
            <a:r>
              <a:rPr lang="zh-TW" altLang="en-US" dirty="0"/>
              <a:t>，</a:t>
            </a:r>
            <a:r>
              <a:rPr lang="en-US" altLang="zh-TW" dirty="0"/>
              <a:t>TPR)</a:t>
            </a:r>
            <a:r>
              <a:rPr lang="zh-TW" altLang="en-US" dirty="0"/>
              <a:t>。在資訊檢索的領域中，真陽性率被稱為求全度</a:t>
            </a:r>
            <a:r>
              <a:rPr lang="en-US" altLang="zh-TW" dirty="0"/>
              <a:t>(Recall)</a:t>
            </a:r>
            <a:r>
              <a:rPr lang="zh-TW" altLang="en-US" dirty="0"/>
              <a:t>，即是應該被檢索出的文件有多少是檢索出的。</a:t>
            </a:r>
          </a:p>
          <a:p>
            <a:r>
              <a:rPr lang="en-US" altLang="zh-TW" dirty="0"/>
              <a:t>SPE</a:t>
            </a:r>
            <a:r>
              <a:rPr lang="zh-TW" altLang="en-US" dirty="0"/>
              <a:t>：特異性</a:t>
            </a:r>
            <a:r>
              <a:rPr lang="en-US" altLang="zh-TW" dirty="0"/>
              <a:t>Specificity</a:t>
            </a:r>
            <a:r>
              <a:rPr lang="zh-TW" altLang="en-US" dirty="0"/>
              <a:t>，代表正確預測為陰性的命中率，亦被稱為真陰性率</a:t>
            </a:r>
            <a:r>
              <a:rPr lang="en-US" altLang="zh-TW" dirty="0"/>
              <a:t>(True Negative Rate</a:t>
            </a:r>
            <a:r>
              <a:rPr lang="zh-TW" altLang="en-US" dirty="0"/>
              <a:t>，</a:t>
            </a:r>
            <a:r>
              <a:rPr lang="en-US" altLang="zh-TW" dirty="0"/>
              <a:t>TNR)</a:t>
            </a:r>
          </a:p>
          <a:p>
            <a:r>
              <a:rPr lang="en-US" altLang="zh-TW" dirty="0"/>
              <a:t>PRE</a:t>
            </a:r>
            <a:r>
              <a:rPr lang="zh-TW" altLang="en-US" dirty="0"/>
              <a:t>：</a:t>
            </a:r>
            <a:r>
              <a:rPr lang="en-US" altLang="zh-TW" dirty="0"/>
              <a:t>Precision</a:t>
            </a:r>
            <a:r>
              <a:rPr lang="zh-TW" altLang="en-US" dirty="0"/>
              <a:t>，「預測」正確中「實際」正確的比例</a:t>
            </a:r>
          </a:p>
          <a:p>
            <a:r>
              <a:rPr lang="en-US" altLang="zh-TW" dirty="0"/>
              <a:t>F1S</a:t>
            </a:r>
            <a:r>
              <a:rPr lang="zh-TW" altLang="en-US" dirty="0"/>
              <a:t>：</a:t>
            </a:r>
            <a:r>
              <a:rPr lang="en-US" altLang="zh-TW" dirty="0"/>
              <a:t>F1-score</a:t>
            </a:r>
            <a:r>
              <a:rPr lang="zh-TW" altLang="en-US" dirty="0"/>
              <a:t>，是</a:t>
            </a:r>
            <a:r>
              <a:rPr lang="en-US" altLang="zh-TW" dirty="0"/>
              <a:t>Precision</a:t>
            </a:r>
            <a:r>
              <a:rPr lang="zh-TW" altLang="en-US" dirty="0"/>
              <a:t>與</a:t>
            </a:r>
            <a:r>
              <a:rPr lang="en-US" altLang="zh-TW" dirty="0"/>
              <a:t>Recall</a:t>
            </a:r>
            <a:r>
              <a:rPr lang="zh-TW" altLang="en-US" dirty="0"/>
              <a:t>的調和平均。在</a:t>
            </a:r>
            <a:r>
              <a:rPr lang="en-US" altLang="zh-TW" dirty="0"/>
              <a:t>Precision</a:t>
            </a:r>
            <a:r>
              <a:rPr lang="zh-TW" altLang="en-US" dirty="0"/>
              <a:t>與</a:t>
            </a:r>
            <a:r>
              <a:rPr lang="en-US" altLang="zh-TW" dirty="0"/>
              <a:t>Recall</a:t>
            </a:r>
            <a:r>
              <a:rPr lang="zh-TW" altLang="en-US" dirty="0"/>
              <a:t>同等重要時，就可以使用</a:t>
            </a:r>
            <a:r>
              <a:rPr lang="en-US" altLang="zh-TW" dirty="0"/>
              <a:t>F1-score</a:t>
            </a:r>
            <a:r>
              <a:rPr lang="zh-TW" altLang="en-US" dirty="0"/>
              <a:t>來評估模型好壞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25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0FEAA-D011-3388-123D-ADDF53AC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r>
              <a:rPr lang="zh-TW" altLang="en-US" dirty="0"/>
              <a:t>結果比較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873C9EC-FD41-73F7-1DC3-5DDA4F18D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871" r="63525"/>
          <a:stretch/>
        </p:blipFill>
        <p:spPr>
          <a:xfrm>
            <a:off x="548262" y="3162106"/>
            <a:ext cx="2939308" cy="2651463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18B0106E-07A4-383A-4262-0D1318E88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71" r="59510"/>
          <a:stretch/>
        </p:blipFill>
        <p:spPr>
          <a:xfrm>
            <a:off x="4550692" y="3162105"/>
            <a:ext cx="2939308" cy="26514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F207FC92-29BA-D255-2620-6F3D83CA2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871" r="59024"/>
          <a:stretch/>
        </p:blipFill>
        <p:spPr>
          <a:xfrm>
            <a:off x="8240893" y="3162107"/>
            <a:ext cx="2939308" cy="26514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F7E571-5254-77DC-44E4-B1F9C546764B}"/>
              </a:ext>
            </a:extLst>
          </p:cNvPr>
          <p:cNvSpPr txBox="1"/>
          <p:nvPr/>
        </p:nvSpPr>
        <p:spPr>
          <a:xfrm>
            <a:off x="390818" y="2597958"/>
            <a:ext cx="324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005_05_100_64__1(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最好的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  <a:endParaRPr lang="zh-TW" alt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57CA18-05CB-0510-49F4-960007205C95}"/>
              </a:ext>
            </a:extLst>
          </p:cNvPr>
          <p:cNvSpPr txBox="1"/>
          <p:nvPr/>
        </p:nvSpPr>
        <p:spPr>
          <a:xfrm>
            <a:off x="4865863" y="2597958"/>
            <a:ext cx="2308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005_05_100_64__2</a:t>
            </a:r>
            <a:endParaRPr lang="zh-TW" alt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46DB0A-E92E-EE33-2592-C611C77E75B3}"/>
              </a:ext>
            </a:extLst>
          </p:cNvPr>
          <p:cNvSpPr txBox="1"/>
          <p:nvPr/>
        </p:nvSpPr>
        <p:spPr>
          <a:xfrm>
            <a:off x="8556064" y="2564402"/>
            <a:ext cx="230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005_05_100_64__3</a:t>
            </a:r>
            <a:endParaRPr lang="zh-TW" alt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69EF78-5297-6C2A-4379-2AE63F76EF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01" t="40146" r="23012" b="24400"/>
          <a:stretch/>
        </p:blipFill>
        <p:spPr>
          <a:xfrm>
            <a:off x="548262" y="5963405"/>
            <a:ext cx="1145136" cy="3207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77981E-06DD-18F9-3088-691F039B8D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847" t="41613" r="22495" b="21166"/>
          <a:stretch/>
        </p:blipFill>
        <p:spPr>
          <a:xfrm>
            <a:off x="4550692" y="5963405"/>
            <a:ext cx="1160195" cy="34628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C11D373-69F0-BA43-2725-2F33C09150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281" t="50000" r="23889" b="21865"/>
          <a:stretch/>
        </p:blipFill>
        <p:spPr>
          <a:xfrm>
            <a:off x="8240893" y="5885782"/>
            <a:ext cx="1124256" cy="2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2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0FEAA-D011-3388-123D-ADDF53AC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  <a:r>
              <a:rPr lang="en-US" altLang="zh-TW" dirty="0"/>
              <a:t>(logistics regression)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DB1F521-ABB1-C967-0242-AB65DCFEE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" y="3125894"/>
            <a:ext cx="3949731" cy="33514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963D40-1626-6E9B-BAB0-BC97B1432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57" y="3125894"/>
            <a:ext cx="3915285" cy="33514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BCD2076-1B07-3549-7401-10F81C5C6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279" y="3125894"/>
            <a:ext cx="3915286" cy="33638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E9B32E2-AF9D-9773-7364-8946EB6818D6}"/>
              </a:ext>
            </a:extLst>
          </p:cNvPr>
          <p:cNvSpPr txBox="1"/>
          <p:nvPr/>
        </p:nvSpPr>
        <p:spPr>
          <a:xfrm>
            <a:off x="564022" y="2183631"/>
            <a:ext cx="1081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r>
              <a:rPr lang="zh-TW" altLang="en-US" dirty="0"/>
              <a:t>其實該組合每個圖形看起來都有收斂，所以看不太出來，不過跟其他超參數組合比起來，這組合就明顯成功收斂了許多</a:t>
            </a:r>
          </a:p>
        </p:txBody>
      </p:sp>
    </p:spTree>
    <p:extLst>
      <p:ext uri="{BB962C8B-B14F-4D97-AF65-F5344CB8AC3E}">
        <p14:creationId xmlns:p14="http://schemas.microsoft.com/office/powerpoint/2010/main" val="366847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0FEAA-D011-3388-123D-ADDF53AC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  <a:r>
              <a:rPr lang="en-US" altLang="zh-TW" dirty="0"/>
              <a:t>(logistics regression)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24005F8-70AB-5349-BCA4-B74BD979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" y="3031890"/>
            <a:ext cx="3929846" cy="33638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0563E8-0A2F-02E6-45C5-D5CD13A09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76" y="3031890"/>
            <a:ext cx="3929847" cy="33638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842783B-2AF5-99F8-4733-F1873CF19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394" y="3031890"/>
            <a:ext cx="3929847" cy="33638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97B32FC-1AE8-C2C7-6FEB-8CE4F22D05D1}"/>
              </a:ext>
            </a:extLst>
          </p:cNvPr>
          <p:cNvSpPr txBox="1"/>
          <p:nvPr/>
        </p:nvSpPr>
        <p:spPr>
          <a:xfrm>
            <a:off x="564022" y="2183631"/>
            <a:ext cx="1081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r>
              <a:rPr lang="zh-TW" altLang="en-US" dirty="0"/>
              <a:t>同理也反應在</a:t>
            </a:r>
            <a:r>
              <a:rPr lang="en-US" altLang="zh-TW" dirty="0"/>
              <a:t>ACC</a:t>
            </a:r>
            <a:r>
              <a:rPr lang="zh-TW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238736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0B068-2993-3CB5-92B2-8D60B8B8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BB3D-E9AD-2A1B-999C-7C0E2957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413" y="3221433"/>
            <a:ext cx="5663174" cy="415133"/>
          </a:xfrm>
        </p:spPr>
        <p:txBody>
          <a:bodyPr/>
          <a:lstStyle/>
          <a:p>
            <a:r>
              <a:rPr lang="en-US" altLang="zh-TW" dirty="0"/>
              <a:t>https://github.com/Alvis12/deep_learning.git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60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34D13-E487-3D11-832E-73D325E3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1.Variable definition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2E72D0A-A991-B6BB-906A-E17AD8C30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4071"/>
            <a:ext cx="10353675" cy="3835020"/>
          </a:xfrm>
        </p:spPr>
      </p:pic>
    </p:spTree>
    <p:extLst>
      <p:ext uri="{BB962C8B-B14F-4D97-AF65-F5344CB8AC3E}">
        <p14:creationId xmlns:p14="http://schemas.microsoft.com/office/powerpoint/2010/main" val="173500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F2840-227B-5A71-E730-B897FB17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Descriptive statistics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E8B693B-5499-A897-A749-EFF054E40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586" y="2250864"/>
            <a:ext cx="1736179" cy="3349226"/>
          </a:xfrm>
        </p:spPr>
      </p:pic>
    </p:spTree>
    <p:extLst>
      <p:ext uri="{BB962C8B-B14F-4D97-AF65-F5344CB8AC3E}">
        <p14:creationId xmlns:p14="http://schemas.microsoft.com/office/powerpoint/2010/main" val="302384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77FE7-D821-C82C-1152-A6613625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3.Data preprocessing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A2ABE6-844E-D32F-9BD2-ABA930808B40}"/>
              </a:ext>
            </a:extLst>
          </p:cNvPr>
          <p:cNvSpPr txBox="1"/>
          <p:nvPr/>
        </p:nvSpPr>
        <p:spPr>
          <a:xfrm>
            <a:off x="6326820" y="2098115"/>
            <a:ext cx="47298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因為考慮時間序列的關係，將原本收盤價</a:t>
            </a:r>
            <a:r>
              <a:rPr lang="en-US" altLang="zh-TW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close</a:t>
            </a:r>
            <a:r>
              <a:rPr lang="zh-TW" alt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往複製成</a:t>
            </a:r>
            <a:r>
              <a:rPr lang="en-US" altLang="zh-TW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lag_1</a:t>
            </a:r>
            <a:r>
              <a:rPr lang="zh-TW" alt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欄位，並且向下移動一格。</a:t>
            </a:r>
            <a:endParaRPr lang="en-US" altLang="zh-TW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zh-TW" alt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需要這麼作是因為未發生的事情不能作為資料使用，所以</a:t>
            </a:r>
            <a:r>
              <a:rPr lang="en-US" altLang="zh-TW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2020/5/22</a:t>
            </a:r>
            <a:r>
              <a:rPr lang="zh-TW" alt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這份資料是沒有先前的資料可以作使用</a:t>
            </a:r>
            <a:r>
              <a:rPr lang="zh-TW" alt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的，然後</a:t>
            </a:r>
            <a:r>
              <a:rPr lang="en-US" altLang="zh-TW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2020/5/26</a:t>
            </a:r>
            <a:r>
              <a:rPr lang="zh-TW" alt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則只有第一筆的</a:t>
            </a:r>
            <a:r>
              <a:rPr lang="en-US" altLang="zh-TW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26.32000</a:t>
            </a:r>
            <a:r>
              <a:rPr lang="zh-TW" alt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可以作使用，以此類推。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13AB00A-306B-E85B-1C33-FDF9702B7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3541420"/>
            <a:ext cx="4909134" cy="2414763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53418EB-47F5-F6F2-C3B7-C85A1413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962141"/>
            <a:ext cx="3476418" cy="9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1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77FE7-D821-C82C-1152-A6613625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3.Data preprocessing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A2ABE6-844E-D32F-9BD2-ABA930808B40}"/>
              </a:ext>
            </a:extLst>
          </p:cNvPr>
          <p:cNvSpPr txBox="1"/>
          <p:nvPr/>
        </p:nvSpPr>
        <p:spPr>
          <a:xfrm>
            <a:off x="6276486" y="2098114"/>
            <a:ext cx="4729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為解決前面提到的問題，我們把有空值欄位的資料整列刪掉。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5A1C0B1-FB25-4C7D-F8EE-B3C4280A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13017"/>
            <a:ext cx="4320935" cy="770195"/>
          </a:xfrm>
          <a:prstGeom prst="rect">
            <a:avLst/>
          </a:prstGeo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ADC3809E-91F4-90BE-1398-8879B603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795" y="2707015"/>
            <a:ext cx="4191585" cy="3753374"/>
          </a:xfrm>
        </p:spPr>
      </p:pic>
    </p:spTree>
    <p:extLst>
      <p:ext uri="{BB962C8B-B14F-4D97-AF65-F5344CB8AC3E}">
        <p14:creationId xmlns:p14="http://schemas.microsoft.com/office/powerpoint/2010/main" val="9262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>
            <a:off x="1582121" y="2715979"/>
            <a:ext cx="88710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87431" y="2508161"/>
            <a:ext cx="1394690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0453148" y="2508161"/>
            <a:ext cx="1394690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立方體 27"/>
          <p:cNvSpPr/>
          <p:nvPr/>
        </p:nvSpPr>
        <p:spPr>
          <a:xfrm>
            <a:off x="432065" y="3446236"/>
            <a:ext cx="11034058" cy="52706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data: N=751(754-3)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立方體 33"/>
          <p:cNvSpPr/>
          <p:nvPr/>
        </p:nvSpPr>
        <p:spPr>
          <a:xfrm>
            <a:off x="432065" y="4264161"/>
            <a:ext cx="9457764" cy="52706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N=657(658-3+2 lag)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立方體 34"/>
          <p:cNvSpPr/>
          <p:nvPr/>
        </p:nvSpPr>
        <p:spPr>
          <a:xfrm>
            <a:off x="9889829" y="4264161"/>
            <a:ext cx="1576293" cy="527066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Test:N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=94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圓柱 43"/>
          <p:cNvSpPr/>
          <p:nvPr/>
        </p:nvSpPr>
        <p:spPr>
          <a:xfrm>
            <a:off x="474161" y="5410899"/>
            <a:ext cx="1190648" cy="68790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N=93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圓柱 44"/>
          <p:cNvSpPr/>
          <p:nvPr/>
        </p:nvSpPr>
        <p:spPr>
          <a:xfrm>
            <a:off x="1810237" y="5410897"/>
            <a:ext cx="1190648" cy="68790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46" name="圓柱 45"/>
          <p:cNvSpPr/>
          <p:nvPr/>
        </p:nvSpPr>
        <p:spPr>
          <a:xfrm>
            <a:off x="4478733" y="5410895"/>
            <a:ext cx="1190648" cy="68790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47" name="圓柱 46"/>
          <p:cNvSpPr/>
          <p:nvPr/>
        </p:nvSpPr>
        <p:spPr>
          <a:xfrm>
            <a:off x="5812981" y="5410894"/>
            <a:ext cx="1190648" cy="68790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48" name="圓柱 47"/>
          <p:cNvSpPr/>
          <p:nvPr/>
        </p:nvSpPr>
        <p:spPr>
          <a:xfrm>
            <a:off x="7147229" y="5410893"/>
            <a:ext cx="1190648" cy="68790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49" name="圓柱 48"/>
          <p:cNvSpPr/>
          <p:nvPr/>
        </p:nvSpPr>
        <p:spPr>
          <a:xfrm>
            <a:off x="8481477" y="5410892"/>
            <a:ext cx="1190648" cy="68790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50" name="圓柱 49"/>
          <p:cNvSpPr/>
          <p:nvPr/>
        </p:nvSpPr>
        <p:spPr>
          <a:xfrm>
            <a:off x="10076909" y="5410891"/>
            <a:ext cx="1190648" cy="687904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1720948" y="6488668"/>
            <a:ext cx="54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886250-C0B4-833F-82B9-87A48359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zh-TW" dirty="0"/>
              <a:t>4.Model building and results</a:t>
            </a:r>
            <a:endParaRPr lang="zh-TW" altLang="en-US" dirty="0"/>
          </a:p>
        </p:txBody>
      </p:sp>
      <p:sp>
        <p:nvSpPr>
          <p:cNvPr id="3" name="圓柱 44">
            <a:extLst>
              <a:ext uri="{FF2B5EF4-FFF2-40B4-BE49-F238E27FC236}">
                <a16:creationId xmlns:a16="http://schemas.microsoft.com/office/drawing/2014/main" id="{5F687E7D-0A50-786F-BEA2-AD7E057AAE6F}"/>
              </a:ext>
            </a:extLst>
          </p:cNvPr>
          <p:cNvSpPr/>
          <p:nvPr/>
        </p:nvSpPr>
        <p:spPr>
          <a:xfrm>
            <a:off x="3144485" y="5410896"/>
            <a:ext cx="1190648" cy="68790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</p:spTree>
    <p:extLst>
      <p:ext uri="{BB962C8B-B14F-4D97-AF65-F5344CB8AC3E}">
        <p14:creationId xmlns:p14="http://schemas.microsoft.com/office/powerpoint/2010/main" val="423636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720948" y="6488668"/>
            <a:ext cx="54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29384" y="2224740"/>
            <a:ext cx="189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1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圓柱 55"/>
          <p:cNvSpPr/>
          <p:nvPr/>
        </p:nvSpPr>
        <p:spPr>
          <a:xfrm>
            <a:off x="2265902" y="3699545"/>
            <a:ext cx="1092896" cy="91020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圓柱 56"/>
          <p:cNvSpPr/>
          <p:nvPr/>
        </p:nvSpPr>
        <p:spPr>
          <a:xfrm>
            <a:off x="4929278" y="3699507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58" name="圓柱 57"/>
          <p:cNvSpPr/>
          <p:nvPr/>
        </p:nvSpPr>
        <p:spPr>
          <a:xfrm>
            <a:off x="6245337" y="3698957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59" name="圓柱 58"/>
          <p:cNvSpPr/>
          <p:nvPr/>
        </p:nvSpPr>
        <p:spPr>
          <a:xfrm>
            <a:off x="7577843" y="3698957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60" name="圓柱 59"/>
          <p:cNvSpPr/>
          <p:nvPr/>
        </p:nvSpPr>
        <p:spPr>
          <a:xfrm>
            <a:off x="9062682" y="3698957"/>
            <a:ext cx="1092896" cy="91020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29384" y="3894005"/>
            <a:ext cx="189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2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29384" y="5648712"/>
            <a:ext cx="189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3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圓柱 60">
            <a:extLst>
              <a:ext uri="{FF2B5EF4-FFF2-40B4-BE49-F238E27FC236}">
                <a16:creationId xmlns:a16="http://schemas.microsoft.com/office/drawing/2014/main" id="{A968A4B5-3075-9CB4-EBF6-85252FE04E41}"/>
              </a:ext>
            </a:extLst>
          </p:cNvPr>
          <p:cNvSpPr/>
          <p:nvPr/>
        </p:nvSpPr>
        <p:spPr>
          <a:xfrm>
            <a:off x="10333889" y="3737156"/>
            <a:ext cx="1092896" cy="91020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圓柱 56">
            <a:extLst>
              <a:ext uri="{FF2B5EF4-FFF2-40B4-BE49-F238E27FC236}">
                <a16:creationId xmlns:a16="http://schemas.microsoft.com/office/drawing/2014/main" id="{54DCE7CC-EE1C-7774-F8C6-36BF6FA28E83}"/>
              </a:ext>
            </a:extLst>
          </p:cNvPr>
          <p:cNvSpPr/>
          <p:nvPr/>
        </p:nvSpPr>
        <p:spPr>
          <a:xfrm>
            <a:off x="3658071" y="2172994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7" name="圓柱 57">
            <a:extLst>
              <a:ext uri="{FF2B5EF4-FFF2-40B4-BE49-F238E27FC236}">
                <a16:creationId xmlns:a16="http://schemas.microsoft.com/office/drawing/2014/main" id="{0B91ADDF-6660-9FB0-5D2D-9B0764237D4A}"/>
              </a:ext>
            </a:extLst>
          </p:cNvPr>
          <p:cNvSpPr/>
          <p:nvPr/>
        </p:nvSpPr>
        <p:spPr>
          <a:xfrm>
            <a:off x="4974130" y="2172444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8" name="圓柱 58">
            <a:extLst>
              <a:ext uri="{FF2B5EF4-FFF2-40B4-BE49-F238E27FC236}">
                <a16:creationId xmlns:a16="http://schemas.microsoft.com/office/drawing/2014/main" id="{94285E14-4CF7-6192-2B58-BF1B485AACE7}"/>
              </a:ext>
            </a:extLst>
          </p:cNvPr>
          <p:cNvSpPr/>
          <p:nvPr/>
        </p:nvSpPr>
        <p:spPr>
          <a:xfrm>
            <a:off x="6306636" y="2172444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9" name="圓柱 59">
            <a:extLst>
              <a:ext uri="{FF2B5EF4-FFF2-40B4-BE49-F238E27FC236}">
                <a16:creationId xmlns:a16="http://schemas.microsoft.com/office/drawing/2014/main" id="{3C6EC128-DDF7-3B45-41F0-5A35AD020C1E}"/>
              </a:ext>
            </a:extLst>
          </p:cNvPr>
          <p:cNvSpPr/>
          <p:nvPr/>
        </p:nvSpPr>
        <p:spPr>
          <a:xfrm>
            <a:off x="7791475" y="2172444"/>
            <a:ext cx="1092896" cy="91020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10" name="圓柱 60">
            <a:extLst>
              <a:ext uri="{FF2B5EF4-FFF2-40B4-BE49-F238E27FC236}">
                <a16:creationId xmlns:a16="http://schemas.microsoft.com/office/drawing/2014/main" id="{F338BD58-1606-2E87-4A0B-4B4EE2F1892E}"/>
              </a:ext>
            </a:extLst>
          </p:cNvPr>
          <p:cNvSpPr/>
          <p:nvPr/>
        </p:nvSpPr>
        <p:spPr>
          <a:xfrm>
            <a:off x="10333889" y="2210643"/>
            <a:ext cx="1092896" cy="91020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圓柱 60">
            <a:extLst>
              <a:ext uri="{FF2B5EF4-FFF2-40B4-BE49-F238E27FC236}">
                <a16:creationId xmlns:a16="http://schemas.microsoft.com/office/drawing/2014/main" id="{83687B0B-50F6-C7CA-C2CE-71EA4B9AA6C3}"/>
              </a:ext>
            </a:extLst>
          </p:cNvPr>
          <p:cNvSpPr/>
          <p:nvPr/>
        </p:nvSpPr>
        <p:spPr>
          <a:xfrm>
            <a:off x="9062682" y="2210643"/>
            <a:ext cx="1092896" cy="91020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圓柱 55">
            <a:extLst>
              <a:ext uri="{FF2B5EF4-FFF2-40B4-BE49-F238E27FC236}">
                <a16:creationId xmlns:a16="http://schemas.microsoft.com/office/drawing/2014/main" id="{55078176-D082-F967-F8CD-D246BF503ECC}"/>
              </a:ext>
            </a:extLst>
          </p:cNvPr>
          <p:cNvSpPr/>
          <p:nvPr/>
        </p:nvSpPr>
        <p:spPr>
          <a:xfrm>
            <a:off x="2265902" y="5381685"/>
            <a:ext cx="1092896" cy="91020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圓柱 56">
            <a:extLst>
              <a:ext uri="{FF2B5EF4-FFF2-40B4-BE49-F238E27FC236}">
                <a16:creationId xmlns:a16="http://schemas.microsoft.com/office/drawing/2014/main" id="{E0ED4B93-87E7-2B8E-8929-6F0A5F7BF598}"/>
              </a:ext>
            </a:extLst>
          </p:cNvPr>
          <p:cNvSpPr/>
          <p:nvPr/>
        </p:nvSpPr>
        <p:spPr>
          <a:xfrm>
            <a:off x="6200485" y="5360339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15" name="圓柱 57">
            <a:extLst>
              <a:ext uri="{FF2B5EF4-FFF2-40B4-BE49-F238E27FC236}">
                <a16:creationId xmlns:a16="http://schemas.microsoft.com/office/drawing/2014/main" id="{6EF36FF5-93B8-58E3-7CD3-4BF2B2FC479F}"/>
              </a:ext>
            </a:extLst>
          </p:cNvPr>
          <p:cNvSpPr/>
          <p:nvPr/>
        </p:nvSpPr>
        <p:spPr>
          <a:xfrm>
            <a:off x="7516544" y="5359789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16" name="圓柱 58">
            <a:extLst>
              <a:ext uri="{FF2B5EF4-FFF2-40B4-BE49-F238E27FC236}">
                <a16:creationId xmlns:a16="http://schemas.microsoft.com/office/drawing/2014/main" id="{1B703D5A-45C6-4E98-4FA7-A33F5AE3D9A3}"/>
              </a:ext>
            </a:extLst>
          </p:cNvPr>
          <p:cNvSpPr/>
          <p:nvPr/>
        </p:nvSpPr>
        <p:spPr>
          <a:xfrm>
            <a:off x="8849050" y="5359789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17" name="圓柱 59">
            <a:extLst>
              <a:ext uri="{FF2B5EF4-FFF2-40B4-BE49-F238E27FC236}">
                <a16:creationId xmlns:a16="http://schemas.microsoft.com/office/drawing/2014/main" id="{E00B4B73-831C-415C-9F5E-2E47C3680A3C}"/>
              </a:ext>
            </a:extLst>
          </p:cNvPr>
          <p:cNvSpPr/>
          <p:nvPr/>
        </p:nvSpPr>
        <p:spPr>
          <a:xfrm>
            <a:off x="10333889" y="5359789"/>
            <a:ext cx="1092896" cy="91020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20" name="圓柱 60">
            <a:extLst>
              <a:ext uri="{FF2B5EF4-FFF2-40B4-BE49-F238E27FC236}">
                <a16:creationId xmlns:a16="http://schemas.microsoft.com/office/drawing/2014/main" id="{17EFB29D-9162-660E-C74B-7FE245BC60A7}"/>
              </a:ext>
            </a:extLst>
          </p:cNvPr>
          <p:cNvSpPr/>
          <p:nvPr/>
        </p:nvSpPr>
        <p:spPr>
          <a:xfrm>
            <a:off x="3588251" y="5407794"/>
            <a:ext cx="1092896" cy="91020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AE605948-786B-CE94-7777-BD891F75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zh-TW" dirty="0"/>
              <a:t>4.Model building and results</a:t>
            </a:r>
            <a:endParaRPr lang="zh-TW" altLang="en-US" dirty="0"/>
          </a:p>
        </p:txBody>
      </p:sp>
      <p:sp>
        <p:nvSpPr>
          <p:cNvPr id="22" name="圓柱 56">
            <a:extLst>
              <a:ext uri="{FF2B5EF4-FFF2-40B4-BE49-F238E27FC236}">
                <a16:creationId xmlns:a16="http://schemas.microsoft.com/office/drawing/2014/main" id="{8CC6C3CE-6868-0FFE-CEDE-A8CF05C63C17}"/>
              </a:ext>
            </a:extLst>
          </p:cNvPr>
          <p:cNvSpPr/>
          <p:nvPr/>
        </p:nvSpPr>
        <p:spPr>
          <a:xfrm>
            <a:off x="2300799" y="2172443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N=93</a:t>
            </a:r>
          </a:p>
        </p:txBody>
      </p:sp>
      <p:sp>
        <p:nvSpPr>
          <p:cNvPr id="11" name="立方體 10">
            <a:extLst>
              <a:ext uri="{FF2B5EF4-FFF2-40B4-BE49-F238E27FC236}">
                <a16:creationId xmlns:a16="http://schemas.microsoft.com/office/drawing/2014/main" id="{EE764062-D4EE-C24D-4348-17B4D02A2D8A}"/>
              </a:ext>
            </a:extLst>
          </p:cNvPr>
          <p:cNvSpPr/>
          <p:nvPr/>
        </p:nvSpPr>
        <p:spPr>
          <a:xfrm>
            <a:off x="2036422" y="2094649"/>
            <a:ext cx="5575580" cy="1065791"/>
          </a:xfrm>
          <a:prstGeom prst="cub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柱 56">
            <a:extLst>
              <a:ext uri="{FF2B5EF4-FFF2-40B4-BE49-F238E27FC236}">
                <a16:creationId xmlns:a16="http://schemas.microsoft.com/office/drawing/2014/main" id="{D2430CD1-A1A1-4429-C626-94AAEB74DF33}"/>
              </a:ext>
            </a:extLst>
          </p:cNvPr>
          <p:cNvSpPr/>
          <p:nvPr/>
        </p:nvSpPr>
        <p:spPr>
          <a:xfrm>
            <a:off x="3636194" y="3698957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62" name="立方體 61"/>
          <p:cNvSpPr/>
          <p:nvPr/>
        </p:nvSpPr>
        <p:spPr>
          <a:xfrm>
            <a:off x="3501863" y="3621162"/>
            <a:ext cx="5381346" cy="1065791"/>
          </a:xfrm>
          <a:prstGeom prst="cub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柱 56">
            <a:extLst>
              <a:ext uri="{FF2B5EF4-FFF2-40B4-BE49-F238E27FC236}">
                <a16:creationId xmlns:a16="http://schemas.microsoft.com/office/drawing/2014/main" id="{92D4E585-2809-3B4C-A8D0-FE4BA9453660}"/>
              </a:ext>
            </a:extLst>
          </p:cNvPr>
          <p:cNvSpPr/>
          <p:nvPr/>
        </p:nvSpPr>
        <p:spPr>
          <a:xfrm>
            <a:off x="4926214" y="5381685"/>
            <a:ext cx="1092896" cy="91020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N=94</a:t>
            </a:r>
          </a:p>
        </p:txBody>
      </p:sp>
      <p:sp>
        <p:nvSpPr>
          <p:cNvPr id="19" name="立方體 18">
            <a:extLst>
              <a:ext uri="{FF2B5EF4-FFF2-40B4-BE49-F238E27FC236}">
                <a16:creationId xmlns:a16="http://schemas.microsoft.com/office/drawing/2014/main" id="{D73D26AF-00B8-1DCC-4447-D74D180E730E}"/>
              </a:ext>
            </a:extLst>
          </p:cNvPr>
          <p:cNvSpPr/>
          <p:nvPr/>
        </p:nvSpPr>
        <p:spPr>
          <a:xfrm>
            <a:off x="4750968" y="5281994"/>
            <a:ext cx="5403448" cy="1065791"/>
          </a:xfrm>
          <a:prstGeom prst="cub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0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7D85-9DD6-225E-9802-9A44FB7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4.Model building and results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3C1CD9-70DD-E6C4-3D30-B99C25DE236F}"/>
              </a:ext>
            </a:extLst>
          </p:cNvPr>
          <p:cNvSpPr txBox="1"/>
          <p:nvPr/>
        </p:nvSpPr>
        <p:spPr>
          <a:xfrm>
            <a:off x="7816608" y="3254929"/>
            <a:ext cx="230051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6900" indent="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zh-TW" altLang="en-US" dirty="0"/>
              <a:t>手動將剛剛分割好的資料筆數輸入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9AF801E7-4E4F-4EA1-00AE-969DD7B8E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032" y="2279480"/>
            <a:ext cx="5625667" cy="2963638"/>
          </a:xfrm>
        </p:spPr>
      </p:pic>
    </p:spTree>
    <p:extLst>
      <p:ext uri="{BB962C8B-B14F-4D97-AF65-F5344CB8AC3E}">
        <p14:creationId xmlns:p14="http://schemas.microsoft.com/office/powerpoint/2010/main" val="198643138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757</TotalTime>
  <Words>859</Words>
  <Application>Microsoft Office PowerPoint</Application>
  <PresentationFormat>寬螢幕</PresentationFormat>
  <Paragraphs>158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Calisto MT</vt:lpstr>
      <vt:lpstr>Times New Roman</vt:lpstr>
      <vt:lpstr>Wingdings 2</vt:lpstr>
      <vt:lpstr>HDOfficeLightV0</vt:lpstr>
      <vt:lpstr>石板</vt:lpstr>
      <vt:lpstr>ANN_Timeseries</vt:lpstr>
      <vt:lpstr>1.Variable definition</vt:lpstr>
      <vt:lpstr>1.Variable definition</vt:lpstr>
      <vt:lpstr>2. Descriptive statistics</vt:lpstr>
      <vt:lpstr>3.Data preprocessing</vt:lpstr>
      <vt:lpstr>3.Data preprocessing</vt:lpstr>
      <vt:lpstr>4.Model building and results</vt:lpstr>
      <vt:lpstr>4.Model building and results</vt:lpstr>
      <vt:lpstr>4.Model building and results</vt:lpstr>
      <vt:lpstr>4.Model building and results-1</vt:lpstr>
      <vt:lpstr>4.Model building and results-2</vt:lpstr>
      <vt:lpstr>4.Model building and results-3</vt:lpstr>
      <vt:lpstr>4.Model building and results-4</vt:lpstr>
      <vt:lpstr>4.Model building and results-5</vt:lpstr>
      <vt:lpstr>4.Model building and results-6</vt:lpstr>
      <vt:lpstr>4.Model building and results-7</vt:lpstr>
      <vt:lpstr>4.Model building and results-8</vt:lpstr>
      <vt:lpstr>4.Model building and results-9</vt:lpstr>
      <vt:lpstr>4.Model building and results</vt:lpstr>
      <vt:lpstr>Test</vt:lpstr>
      <vt:lpstr>5個指標如何看</vt:lpstr>
      <vt:lpstr>test結果比較</vt:lpstr>
      <vt:lpstr>結果討論(logistics regression)</vt:lpstr>
      <vt:lpstr>結果討論(logistics regression)</vt:lpstr>
      <vt:lpstr>Git 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深度學習個人作業</dc:title>
  <dc:creator>昱斌 陳</dc:creator>
  <cp:lastModifiedBy>昱斌 陳</cp:lastModifiedBy>
  <cp:revision>37</cp:revision>
  <dcterms:created xsi:type="dcterms:W3CDTF">2023-04-30T10:16:10Z</dcterms:created>
  <dcterms:modified xsi:type="dcterms:W3CDTF">2023-05-23T11:10:54Z</dcterms:modified>
</cp:coreProperties>
</file>